
<file path=[Content_Types].xml><?xml version="1.0" encoding="utf-8"?>
<Types xmlns="http://schemas.openxmlformats.org/package/2006/content-types">
  <Override PartName="/ppt/diagrams/colors22.xml" ContentType="application/vnd.openxmlformats-officedocument.drawingml.diagramColors+xml"/>
  <Override PartName="/ppt/diagrams/data35.xml" ContentType="application/vnd.openxmlformats-officedocument.drawingml.diagramData+xml"/>
  <Override PartName="/ppt/diagrams/colors11.xml" ContentType="application/vnd.openxmlformats-officedocument.drawingml.diagramColors+xml"/>
  <Override PartName="/ppt/diagrams/data24.xml" ContentType="application/vnd.openxmlformats-officedocument.drawingml.diagramData+xml"/>
  <Override PartName="/ppt/diagrams/quickStyle39.xml" ContentType="application/vnd.openxmlformats-officedocument.drawingml.diagramStyl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diagrams/quickStyle28.xml" ContentType="application/vnd.openxmlformats-officedocument.drawingml.diagramStyle+xml"/>
  <Override PartName="/ppt/diagrams/drawing29.xml" ContentType="application/vnd.ms-office.drawingml.diagramDrawing+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quickStyle17.xml" ContentType="application/vnd.openxmlformats-officedocument.drawingml.diagramStyle+xml"/>
  <Override PartName="/ppt/diagrams/drawing18.xml" ContentType="application/vnd.ms-office.drawingml.diagramDrawing+xml"/>
  <Override PartName="/ppt/diagrams/layout39.xml" ContentType="application/vnd.openxmlformats-officedocument.drawingml.diagramLayout+xml"/>
  <Override PartName="/ppt/tableStyles.xml" ContentType="application/vnd.openxmlformats-officedocument.presentationml.tableStyles+xml"/>
  <Override PartName="/ppt/diagrams/layout17.xml" ContentType="application/vnd.openxmlformats-officedocument.drawingml.diagramLayout+xml"/>
  <Override PartName="/ppt/diagrams/layout28.xml" ContentType="application/vnd.openxmlformats-officedocument.drawingml.diagramLayout+xml"/>
  <Override PartName="/ppt/diagrams/drawing43.xml" ContentType="application/vnd.ms-office.drawingml.diagramDrawing+xml"/>
  <Override PartName="/ppt/diagrams/colors49.xml" ContentType="application/vnd.openxmlformats-officedocument.drawingml.diagramColors+xml"/>
  <Override PartName="/ppt/diagrams/quickStyle53.xml" ContentType="application/vnd.openxmlformats-officedocument.drawingml.diagramStyle+xml"/>
  <Override PartName="/ppt/diagrams/drawing54.xml" ContentType="application/vnd.ms-office.drawingml.diagramDrawing+xml"/>
  <Override PartName="/ppt/diagrams/quickStyle31.xml" ContentType="application/vnd.openxmlformats-officedocument.drawingml.diagramStyle+xml"/>
  <Override PartName="/ppt/diagrams/drawing32.xml" ContentType="application/vnd.ms-office.drawingml.diagramDrawing+xml"/>
  <Override PartName="/ppt/diagrams/colors38.xml" ContentType="application/vnd.openxmlformats-officedocument.drawingml.diagramColors+xml"/>
  <Override PartName="/ppt/diagrams/quickStyle42.xml" ContentType="application/vnd.openxmlformats-officedocument.drawingml.diagramStyle+xml"/>
  <Override PartName="/ppt/diagrams/layout5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quickStyle20.xml" ContentType="application/vnd.openxmlformats-officedocument.drawingml.diagramStyle+xml"/>
  <Override PartName="/ppt/diagrams/drawing21.xml" ContentType="application/vnd.ms-office.drawingml.diagramDrawing+xml"/>
  <Override PartName="/ppt/diagrams/colors27.xml" ContentType="application/vnd.openxmlformats-officedocument.drawingml.diagramColors+xml"/>
  <Override PartName="/ppt/diagrams/data29.xml" ContentType="application/vnd.openxmlformats-officedocument.drawingml.diagramData+xml"/>
  <Override PartName="/ppt/diagrams/layout42.xml" ContentType="application/vnd.openxmlformats-officedocument.drawingml.diagramLayout+xml"/>
  <Override PartName="/ppt/diagrams/colors4.xml" ContentType="application/vnd.openxmlformats-officedocument.drawingml.diagramColors+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diagrams/layout31.xml" ContentType="application/vnd.openxmlformats-officedocument.drawingml.diagramLayout+xml"/>
  <Override PartName="/ppt/diagrams/colors52.xml" ContentType="application/vnd.openxmlformats-officedocument.drawingml.diagramColors+xml"/>
  <Override PartName="/ppt/slides/slide5.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Override PartName="/ppt/diagrams/layout20.xml" ContentType="application/vnd.openxmlformats-officedocument.drawingml.diagramLayout+xml"/>
  <Override PartName="/ppt/diagrams/colors41.xml" ContentType="application/vnd.openxmlformats-officedocument.drawingml.diagramColors+xml"/>
  <Override PartName="/ppt/diagrams/data54.xml" ContentType="application/vnd.openxmlformats-officedocument.drawingml.diagramData+xml"/>
  <Override PartName="/ppt/theme/theme2.xml" ContentType="application/vnd.openxmlformats-officedocument.theme+xml"/>
  <Override PartName="/ppt/diagrams/quickStyle3.xml" ContentType="application/vnd.openxmlformats-officedocument.drawingml.diagramStyle+xml"/>
  <Override PartName="/ppt/diagrams/colors30.xml" ContentType="application/vnd.openxmlformats-officedocument.drawingml.diagramColors+xml"/>
  <Override PartName="/ppt/diagrams/data32.xml" ContentType="application/vnd.openxmlformats-officedocument.drawingml.diagramData+xml"/>
  <Override PartName="/ppt/diagrams/data43.xml" ContentType="application/vnd.openxmlformats-officedocument.drawingml.diagramData+xml"/>
  <Override PartName="/ppt/diagrams/data21.xml" ContentType="application/vnd.openxmlformats-officedocument.drawingml.diagramData+xml"/>
  <Override PartName="/ppt/diagrams/quickStyle47.xml" ContentType="application/vnd.openxmlformats-officedocument.drawingml.diagramStyle+xml"/>
  <Override PartName="/ppt/diagrams/drawing48.xml" ContentType="application/vnd.ms-office.drawingml.diagramDrawing+xml"/>
  <Override PartName="/ppt/presentation.xml" ContentType="application/vnd.openxmlformats-officedocument.presentationml.presentation.main+xml"/>
  <Override PartName="/ppt/diagrams/layout6.xml" ContentType="application/vnd.openxmlformats-officedocument.drawingml.diagramLayout+xml"/>
  <Override PartName="/ppt/diagrams/data10.xml" ContentType="application/vnd.openxmlformats-officedocument.drawingml.diagramData+xml"/>
  <Override PartName="/ppt/diagrams/quickStyle36.xml" ContentType="application/vnd.openxmlformats-officedocument.drawingml.diagramStyle+xml"/>
  <Override PartName="/ppt/diagrams/drawing37.xml" ContentType="application/vnd.ms-office.drawingml.diagramDrawing+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quickStyle25.xml" ContentType="application/vnd.openxmlformats-officedocument.drawingml.diagramStyle+xml"/>
  <Override PartName="/ppt/diagrams/drawing26.xml" ContentType="application/vnd.ms-office.drawingml.diagramDrawing+xml"/>
  <Override PartName="/ppt/diagrams/layout36.xml" ContentType="application/vnd.openxmlformats-officedocument.drawingml.diagramLayout+xml"/>
  <Override PartName="/ppt/diagrams/layout47.xml" ContentType="application/vnd.openxmlformats-officedocument.drawingml.diagramLayout+xml"/>
  <Override PartName="/ppt/slideLayouts/slideLayout10.xml" ContentType="application/vnd.openxmlformats-officedocument.presentationml.slideLayout+xml"/>
  <Override PartName="/ppt/diagrams/drawing8.xml" ContentType="application/vnd.ms-office.drawingml.diagramDrawing+xml"/>
  <Override PartName="/ppt/diagrams/layout25.xml" ContentType="application/vnd.openxmlformats-officedocument.drawingml.diagramLayout+xml"/>
  <Override PartName="/ppt/diagrams/quickStyle50.xml" ContentType="application/vnd.openxmlformats-officedocument.drawingml.diagramStyle+xml"/>
  <Override PartName="/ppt/diagrams/drawing51.xml" ContentType="application/vnd.ms-office.drawingml.diagramDrawing+xml"/>
  <Override PartName="/ppt/diagrams/quickStyle8.xml" ContentType="application/vnd.openxmlformats-officedocument.drawingml.diagramStyle+xml"/>
  <Override PartName="/ppt/diagrams/layout14.xml" ContentType="application/vnd.openxmlformats-officedocument.drawingml.diagramLayout+xml"/>
  <Override PartName="/ppt/diagrams/colors35.xml" ContentType="application/vnd.openxmlformats-officedocument.drawingml.diagramColors+xml"/>
  <Override PartName="/ppt/diagrams/drawing40.xml" ContentType="application/vnd.ms-office.drawingml.diagramDrawing+xml"/>
  <Override PartName="/ppt/diagrams/colors46.xml" ContentType="application/vnd.openxmlformats-officedocument.drawingml.diagramColors+xml"/>
  <Override PartName="/ppt/diagrams/data48.xml" ContentType="application/vnd.openxmlformats-officedocument.drawingml.diagramData+xml"/>
  <Override PartName="/ppt/diagrams/colors24.xml" ContentType="application/vnd.openxmlformats-officedocument.drawingml.diagramColors+xml"/>
  <Override PartName="/ppt/diagrams/data37.xml" ContentType="application/vnd.openxmlformats-officedocument.drawingml.diagramData+xml"/>
  <Override PartName="/ppt/diagrams/layout50.xml" ContentType="application/vnd.openxmlformats-officedocument.drawingml.diagramLayout+xml"/>
  <Override PartName="/ppt/diagrams/colors1.xml" ContentType="application/vnd.openxmlformats-officedocument.drawingml.diagramColors+xml"/>
  <Override PartName="/ppt/diagrams/colors13.xml" ContentType="application/vnd.openxmlformats-officedocument.drawingml.diagramColors+xml"/>
  <Override PartName="/ppt/diagrams/data26.xml" ContentType="application/vnd.openxmlformats-officedocument.drawingml.diagramData+xml"/>
  <Override PartName="/ppt/slideLayouts/slideLayout4.xml" ContentType="application/vnd.openxmlformats-officedocument.presentationml.slideLayout+xml"/>
  <Override PartName="/ppt/diagrams/data15.xml" ContentType="application/vnd.openxmlformats-officedocument.drawingml.diagramData+xml"/>
  <Override PartName="/ppt/diagrams/data51.xml" ContentType="application/vnd.openxmlformats-officedocument.drawingml.diagramData+xml"/>
  <Override PartName="/ppt/slides/slide2.xml" ContentType="application/vnd.openxmlformats-officedocument.presentationml.slide+xml"/>
  <Override PartName="/ppt/diagrams/quickStyle19.xml" ContentType="application/vnd.openxmlformats-officedocument.drawingml.diagramStyle+xml"/>
  <Override PartName="/ppt/diagrams/data40.xml" ContentType="application/vnd.openxmlformats-officedocument.drawingml.diagramData+xml"/>
  <Override PartName="/ppt/diagrams/quickStyle55.xml" ContentType="application/vnd.openxmlformats-officedocument.drawingml.diagramStyle+xml"/>
  <Override PartName="/ppt/diagrams/drawing56.xml" ContentType="application/vnd.ms-office.drawingml.diagramDrawing+xml"/>
  <Override PartName="/ppt/diagrams/layout19.xml" ContentType="application/vnd.openxmlformats-officedocument.drawingml.diagramLayout+xml"/>
  <Override PartName="/ppt/diagrams/quickStyle33.xml" ContentType="application/vnd.openxmlformats-officedocument.drawingml.diagramStyle+xml"/>
  <Override PartName="/ppt/diagrams/drawing34.xml" ContentType="application/vnd.ms-office.drawingml.diagramDrawing+xml"/>
  <Override PartName="/ppt/diagrams/quickStyle44.xml" ContentType="application/vnd.openxmlformats-officedocument.drawingml.diagramStyle+xml"/>
  <Override PartName="/ppt/diagrams/drawing45.xml" ContentType="application/vnd.ms-office.drawingml.diagramDrawing+xml"/>
  <Override PartName="/ppt/diagrams/layout55.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quickStyle22.xml" ContentType="application/vnd.openxmlformats-officedocument.drawingml.diagramStyle+xml"/>
  <Override PartName="/ppt/diagrams/drawing23.xml" ContentType="application/vnd.ms-office.drawingml.diagramDrawing+xml"/>
  <Override PartName="/ppt/diagrams/colors29.xml" ContentType="application/vnd.openxmlformats-officedocument.drawingml.diagramColors+xml"/>
  <Override PartName="/ppt/diagrams/layout44.xml" ContentType="application/vnd.openxmlformats-officedocument.drawingml.diagramLayout+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diagrams/drawing30.xml" ContentType="application/vnd.ms-office.drawingml.diagramDrawing+xml"/>
  <Override PartName="/ppt/diagrams/layout33.xml" ContentType="application/vnd.openxmlformats-officedocument.drawingml.diagramLayout+xml"/>
  <Override PartName="/ppt/diagrams/colors36.xml" ContentType="application/vnd.openxmlformats-officedocument.drawingml.diagramColors+xml"/>
  <Override PartName="/ppt/diagrams/quickStyle40.xml" ContentType="application/vnd.openxmlformats-officedocument.drawingml.diagramStyle+xml"/>
  <Override PartName="/ppt/diagrams/data49.xml" ContentType="application/vnd.openxmlformats-officedocument.drawingml.diagramData+xml"/>
  <Override PartName="/ppt/diagrams/layout51.xml" ContentType="application/vnd.openxmlformats-officedocument.drawingml.diagramLayout+xml"/>
  <Override PartName="/ppt/diagrams/colors54.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diagrams/data27.xml" ContentType="application/vnd.openxmlformats-officedocument.drawingml.diagramData+xml"/>
  <Override PartName="/ppt/diagrams/data38.xml" ContentType="application/vnd.openxmlformats-officedocument.drawingml.diagramData+xml"/>
  <Override PartName="/ppt/diagrams/layout40.xml" ContentType="application/vnd.openxmlformats-officedocument.drawingml.diagramLayout+xml"/>
  <Override PartName="/ppt/diagrams/colors43.xml" ContentType="application/vnd.openxmlformats-officedocument.drawingml.diagramColors+xml"/>
  <Override PartName="/ppt/diagrams/data56.xml" ContentType="application/vnd.openxmlformats-officedocument.drawingml.diagramData+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diagrams/colors32.xml" ContentType="application/vnd.openxmlformats-officedocument.drawingml.diagramColors+xml"/>
  <Override PartName="/ppt/diagrams/data34.xml" ContentType="application/vnd.openxmlformats-officedocument.drawingml.diagramData+xml"/>
  <Override PartName="/ppt/diagrams/data45.xml" ContentType="application/vnd.openxmlformats-officedocument.drawingml.diagramData+xml"/>
  <Override PartName="/ppt/diagrams/colors50.xml" ContentType="application/vnd.openxmlformats-officedocument.drawingml.diagramColors+xml"/>
  <Override PartName="/ppt/slides/slide3.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diagrams/quickStyle49.xml" ContentType="application/vnd.openxmlformats-officedocument.drawingml.diagramStyle+xml"/>
  <Override PartName="/ppt/diagrams/data52.xml" ContentType="application/vnd.openxmlformats-officedocument.drawingml.diagramData+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diagrams/data30.xml" ContentType="application/vnd.openxmlformats-officedocument.drawingml.diagramData+xml"/>
  <Override PartName="/ppt/diagrams/quickStyle38.xml" ContentType="application/vnd.openxmlformats-officedocument.drawingml.diagramStyle+xml"/>
  <Override PartName="/ppt/diagrams/drawing39.xml" ContentType="application/vnd.ms-office.drawingml.diagramDrawing+xml"/>
  <Override PartName="/ppt/diagrams/data41.xml" ContentType="application/vnd.openxmlformats-officedocument.drawingml.diagramData+xml"/>
  <Override PartName="/ppt/diagrams/quickStyle56.xml" ContentType="application/vnd.openxmlformats-officedocument.drawingml.diagramStyle+xml"/>
  <Override PartName="/ppt/slides/slide13.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diagrams/quickStyle27.xml" ContentType="application/vnd.openxmlformats-officedocument.drawingml.diagramStyle+xml"/>
  <Override PartName="/ppt/diagrams/drawing28.xml" ContentType="application/vnd.ms-office.drawingml.diagramDrawing+xml"/>
  <Override PartName="/ppt/diagrams/layout38.xml" ContentType="application/vnd.openxmlformats-officedocument.drawingml.diagramLayout+xml"/>
  <Override PartName="/ppt/diagrams/quickStyle45.xml" ContentType="application/vnd.openxmlformats-officedocument.drawingml.diagramStyle+xml"/>
  <Override PartName="/ppt/diagrams/drawing46.xml" ContentType="application/vnd.ms-office.drawingml.diagramDrawing+xml"/>
  <Override PartName="/ppt/diagrams/layout49.xml" ContentType="application/vnd.openxmlformats-officedocument.drawingml.diagramLayout+xml"/>
  <Override PartName="/ppt/diagrams/layout4.xml" ContentType="application/vnd.openxmlformats-officedocument.drawingml.diagramLayout+xml"/>
  <Override PartName="/ppt/diagrams/layout27.xml" ContentType="application/vnd.openxmlformats-officedocument.drawingml.diagramLayout+xml"/>
  <Override PartName="/ppt/diagrams/quickStyle34.xml" ContentType="application/vnd.openxmlformats-officedocument.drawingml.diagramStyle+xml"/>
  <Override PartName="/ppt/diagrams/drawing35.xml" ContentType="application/vnd.ms-office.drawingml.diagramDrawing+xml"/>
  <Override PartName="/ppt/diagrams/quickStyle52.xml" ContentType="application/vnd.openxmlformats-officedocument.drawingml.diagramStyle+xml"/>
  <Override PartName="/ppt/diagrams/drawing53.xml" ContentType="application/vnd.ms-office.drawingml.diagramDrawing+xml"/>
  <Override PartName="/ppt/diagrams/layout56.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drawing24.xml" ContentType="application/vnd.ms-office.drawingml.diagramDrawing+xml"/>
  <Override PartName="/ppt/diagrams/layout34.xml" ContentType="application/vnd.openxmlformats-officedocument.drawingml.diagramLayout+xml"/>
  <Override PartName="/ppt/diagrams/colors37.xml" ContentType="application/vnd.openxmlformats-officedocument.drawingml.diagramColors+xml"/>
  <Override PartName="/ppt/diagrams/quickStyle41.xml" ContentType="application/vnd.openxmlformats-officedocument.drawingml.diagramStyle+xml"/>
  <Override PartName="/ppt/diagrams/drawing42.xml" ContentType="application/vnd.ms-office.drawingml.diagramDrawing+xml"/>
  <Override PartName="/ppt/diagrams/layout45.xml" ContentType="application/vnd.openxmlformats-officedocument.drawingml.diagramLayout+xml"/>
  <Override PartName="/ppt/diagrams/colors48.xml" ContentType="application/vnd.openxmlformats-officedocument.drawingml.diagramColors+xml"/>
  <Override PartName="/ppt/diagrams/drawing6.xml" ContentType="application/vnd.ms-office.drawingml.diagramDrawing+xml"/>
  <Override PartName="/ppt/diagrams/drawing20.xml" ContentType="application/vnd.ms-office.drawingml.diagramDrawing+xml"/>
  <Override PartName="/ppt/diagrams/layout23.xml" ContentType="application/vnd.openxmlformats-officedocument.drawingml.diagramLayout+xml"/>
  <Override PartName="/ppt/diagrams/colors26.xml" ContentType="application/vnd.openxmlformats-officedocument.drawingml.diagramColors+xml"/>
  <Override PartName="/ppt/diagrams/quickStyle30.xml" ContentType="application/vnd.openxmlformats-officedocument.drawingml.diagramStyle+xml"/>
  <Override PartName="/ppt/diagrams/drawing31.xml" ContentType="application/vnd.ms-office.drawingml.diagramDrawing+xml"/>
  <Override PartName="/ppt/diagrams/data39.xml" ContentType="application/vnd.openxmlformats-officedocument.drawingml.diagramData+xml"/>
  <Override PartName="/ppt/diagrams/layout41.xml" ContentType="application/vnd.openxmlformats-officedocument.drawingml.diagramLayout+xml"/>
  <Override PartName="/ppt/diagrams/layout52.xml" ContentType="application/vnd.openxmlformats-officedocument.drawingml.diagramLayout+xml"/>
  <Override PartName="/ppt/diagrams/colors55.xml" ContentType="application/vnd.openxmlformats-officedocument.drawingml.diagramColors+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28.xml" ContentType="application/vnd.openxmlformats-officedocument.drawingml.diagramData+xml"/>
  <Override PartName="/ppt/diagrams/layout30.xml" ContentType="application/vnd.openxmlformats-officedocument.drawingml.diagramLayout+xml"/>
  <Override PartName="/ppt/diagrams/colors33.xml" ContentType="application/vnd.openxmlformats-officedocument.drawingml.diagramColors+xml"/>
  <Override PartName="/ppt/diagrams/colors44.xml" ContentType="application/vnd.openxmlformats-officedocument.drawingml.diagramColors+xml"/>
  <Override PartName="/ppt/diagrams/data46.xml" ContentType="application/vnd.openxmlformats-officedocument.drawingml.diagramData+xml"/>
  <Override PartName="/ppt/diagrams/drawing2.xml" ContentType="application/vnd.ms-office.drawingml.diagramDrawing+xml"/>
  <Override PartName="/ppt/diagrams/data17.xml" ContentType="application/vnd.openxmlformats-officedocument.drawingml.diagramData+xml"/>
  <Override PartName="/ppt/diagrams/colors51.xml" ContentType="application/vnd.openxmlformats-officedocument.drawingml.diagramColors+xml"/>
  <Override PartName="/ppt/diagrams/data53.xml" ContentType="application/vnd.openxmlformats-officedocument.drawingml.diagramData+xml"/>
  <Override PartName="/ppt/slides/slide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40.xml" ContentType="application/vnd.openxmlformats-officedocument.drawingml.diagramColors+xml"/>
  <Override PartName="/ppt/diagrams/data42.xml" ContentType="application/vnd.openxmlformats-officedocument.drawingml.diagramData+xml"/>
  <Override PartName="/ppt/theme/theme1.xml" ContentType="application/vnd.openxmlformats-officedocument.theme+xml"/>
  <Override PartName="/ppt/diagrams/data31.xml" ContentType="application/vnd.openxmlformats-officedocument.drawingml.diagramData+xml"/>
  <Override PartName="/ppt/diagrams/data20.xml" ContentType="application/vnd.openxmlformats-officedocument.drawingml.diagramData+xml"/>
  <Override PartName="/ppt/diagrams/quickStyle35.xml" ContentType="application/vnd.openxmlformats-officedocument.drawingml.diagramStyle+xml"/>
  <Override PartName="/ppt/diagrams/drawing36.xml" ContentType="application/vnd.ms-office.drawingml.diagramDrawing+xml"/>
  <Override PartName="/ppt/diagrams/quickStyle46.xml" ContentType="application/vnd.openxmlformats-officedocument.drawingml.diagramStyle+xml"/>
  <Override PartName="/ppt/diagrams/drawing47.xml" ContentType="application/vnd.ms-office.drawingml.diagramDrawing+xml"/>
  <Override PartName="/ppt/slides/slide10.xml" ContentType="application/vnd.openxmlformats-officedocument.presentationml.slide+xml"/>
  <Override PartName="/ppt/diagrams/layout5.xml" ContentType="application/vnd.openxmlformats-officedocument.drawingml.diagramLayout+xml"/>
  <Override PartName="/ppt/diagrams/data6.xml" ContentType="application/vnd.openxmlformats-officedocument.drawingml.diagramData+xml"/>
  <Override PartName="/ppt/diagrams/quickStyle24.xml" ContentType="application/vnd.openxmlformats-officedocument.drawingml.diagramStyle+xml"/>
  <Override PartName="/ppt/diagrams/drawing25.xml" ContentType="application/vnd.ms-office.drawingml.diagramDrawing+xml"/>
  <Override PartName="/ppt/diagrams/layout46.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35.xml" ContentType="application/vnd.openxmlformats-officedocument.drawingml.diagramLayout+xml"/>
  <Override PartName="/ppt/diagrams/colors56.xml" ContentType="application/vnd.openxmlformats-officedocument.drawingml.diagramColors+xml"/>
  <Override PartName="/ppt/diagrams/drawing7.xml" ContentType="application/vnd.ms-office.drawingml.diagramDrawing+xml"/>
  <Override PartName="/ppt/diagrams/layout13.xml" ContentType="application/vnd.openxmlformats-officedocument.drawingml.diagramLayout+xml"/>
  <Override PartName="/ppt/diagrams/layout24.xml" ContentType="application/vnd.openxmlformats-officedocument.drawingml.diagramLayout+xml"/>
  <Override PartName="/ppt/diagrams/colors45.xml" ContentType="application/vnd.openxmlformats-officedocument.drawingml.diagramColors+xml"/>
  <Override PartName="/ppt/diagrams/drawing50.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quickStyle7.xml" ContentType="application/vnd.openxmlformats-officedocument.drawingml.diagramStyle+xml"/>
  <Override PartName="/ppt/diagrams/colors34.xml" ContentType="application/vnd.openxmlformats-officedocument.drawingml.diagramColors+xml"/>
  <Override PartName="/ppt/diagrams/data47.xml" ContentType="application/vnd.openxmlformats-officedocument.drawingml.diagramData+xml"/>
  <Override PartName="/ppt/diagrams/colors12.xml" ContentType="application/vnd.openxmlformats-officedocument.drawingml.diagramColors+xml"/>
  <Override PartName="/ppt/diagrams/colors23.xml" ContentType="application/vnd.openxmlformats-officedocument.drawingml.diagramColors+xml"/>
  <Override PartName="/ppt/diagrams/data25.xml" ContentType="application/vnd.openxmlformats-officedocument.drawingml.diagramData+xml"/>
  <Override PartName="/ppt/diagrams/data36.xml" ContentType="application/vnd.openxmlformats-officedocument.drawingml.diagramData+xml"/>
  <Override PartName="/ppt/presProps.xml" ContentType="application/vnd.openxmlformats-officedocument.presentationml.presProp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drawing19.xml" ContentType="application/vnd.ms-office.drawingml.diagramDrawing+xml"/>
  <Override PartName="/ppt/diagrams/quickStyle29.xml" ContentType="application/vnd.openxmlformats-officedocument.drawingml.diagramStyle+xml"/>
  <Override PartName="/ppt/diagrams/data50.xml" ContentType="application/vnd.openxmlformats-officedocument.drawingml.diagramData+xml"/>
  <Override PartName="/ppt/diagrams/quickStyle18.xml" ContentType="application/vnd.openxmlformats-officedocument.drawingml.diagramStyle+xml"/>
  <Override PartName="/ppt/diagrams/layout29.xml" ContentType="application/vnd.openxmlformats-officedocument.drawingml.diagramLayout+xml"/>
  <Override PartName="/ppt/diagrams/quickStyle54.xml" ContentType="application/vnd.openxmlformats-officedocument.drawingml.diagramStyle+xml"/>
  <Override PartName="/ppt/diagrams/drawing55.xml" ContentType="application/vnd.ms-office.drawingml.diagramDrawing+xml"/>
  <Override PartName="/ppt/diagrams/layout18.xml" ContentType="application/vnd.openxmlformats-officedocument.drawingml.diagramLayout+xml"/>
  <Override PartName="/ppt/diagrams/quickStyle43.xml" ContentType="application/vnd.openxmlformats-officedocument.drawingml.diagramStyle+xml"/>
  <Override PartName="/ppt/diagrams/drawing44.xml" ContentType="application/vnd.ms-office.drawingml.diagramDrawing+xml"/>
  <Override PartName="/ppt/diagrams/layout2.xml" ContentType="application/vnd.openxmlformats-officedocument.drawingml.diagramLayout+xml"/>
  <Override PartName="/ppt/diagrams/colors28.xml" ContentType="application/vnd.openxmlformats-officedocument.drawingml.diagramColors+xml"/>
  <Override PartName="/ppt/diagrams/quickStyle32.xml" ContentType="application/vnd.openxmlformats-officedocument.drawingml.diagramStyle+xml"/>
  <Override PartName="/ppt/diagrams/drawing33.xml" ContentType="application/vnd.ms-office.drawingml.diagramDrawing+xml"/>
  <Override PartName="/ppt/diagrams/colors39.xml" ContentType="application/vnd.openxmlformats-officedocument.drawingml.diagramColors+xml"/>
  <Override PartName="/ppt/diagrams/layout54.xml" ContentType="application/vnd.openxmlformats-officedocument.drawingml.diagramLayout+xml"/>
  <Override PartName="/ppt/diagrams/data3.xml" ContentType="application/vnd.openxmlformats-officedocument.drawingml.diagramData+xml"/>
  <Override PartName="/ppt/diagrams/colors5.xml" ContentType="application/vnd.openxmlformats-officedocument.drawingml.diagramColors+xml"/>
  <Override PartName="/ppt/diagrams/quickStyle10.xml" ContentType="application/vnd.openxmlformats-officedocument.drawingml.diagramStyle+xml"/>
  <Override PartName="/ppt/diagrams/drawing11.xml" ContentType="application/vnd.ms-office.drawingml.diagramDrawing+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diagrams/layout32.xml" ContentType="application/vnd.openxmlformats-officedocument.drawingml.diagramLayout+xml"/>
  <Override PartName="/ppt/diagrams/layout43.xml" ContentType="application/vnd.openxmlformats-officedocument.drawingml.diagramLayout+xml"/>
  <Override PartName="/ppt/diagrams/drawing4.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ppt/diagrams/colors53.xml" ContentType="application/vnd.openxmlformats-officedocument.drawingml.diagramColors+xml"/>
  <Override PartName="/ppt/diagrams/data55.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quickStyle4.xml" ContentType="application/vnd.openxmlformats-officedocument.drawingml.diagramStyle+xml"/>
  <Override PartName="/ppt/diagrams/layout10.xml" ContentType="application/vnd.openxmlformats-officedocument.drawingml.diagramLayout+xml"/>
  <Override PartName="/ppt/diagrams/colors31.xml" ContentType="application/vnd.openxmlformats-officedocument.drawingml.diagramColors+xml"/>
  <Override PartName="/ppt/diagrams/colors42.xml" ContentType="application/vnd.openxmlformats-officedocument.drawingml.diagramColors+xml"/>
  <Override PartName="/ppt/diagrams/data44.xml" ContentType="application/vnd.openxmlformats-officedocument.drawingml.diagramData+xml"/>
  <Override PartName="/ppt/slideMasters/slideMaster1.xml" ContentType="application/vnd.openxmlformats-officedocument.presentationml.slideMaster+xml"/>
  <Override PartName="/ppt/diagrams/colors20.xml" ContentType="application/vnd.openxmlformats-officedocument.drawingml.diagramColors+xml"/>
  <Override PartName="/ppt/diagrams/data33.xml" ContentType="application/vnd.openxmlformats-officedocument.drawingml.diagramData+xml"/>
  <Override PartName="/ppt/diagrams/data11.xml" ContentType="application/vnd.openxmlformats-officedocument.drawingml.diagramData+xml"/>
  <Override PartName="/ppt/diagrams/data22.xml" ContentType="application/vnd.openxmlformats-officedocument.drawingml.diagramData+xml"/>
  <Override PartName="/ppt/diagrams/quickStyle37.xml" ContentType="application/vnd.openxmlformats-officedocument.drawingml.diagramStyle+xml"/>
  <Override PartName="/ppt/diagrams/drawing38.xml" ContentType="application/vnd.ms-office.drawingml.diagramDrawing+xml"/>
  <Override PartName="/ppt/diagrams/quickStyle48.xml" ContentType="application/vnd.openxmlformats-officedocument.drawingml.diagramStyle+xml"/>
  <Override PartName="/ppt/diagrams/drawing49.xml" ContentType="application/vnd.ms-office.drawingml.diagramDrawing+xml"/>
  <Default Extension="rels" ContentType="application/vnd.openxmlformats-package.relationships+xml"/>
  <Override PartName="/ppt/diagrams/layout7.xml" ContentType="application/vnd.openxmlformats-officedocument.drawingml.diagramLayout+xml"/>
  <Override PartName="/ppt/diagrams/data8.xml" ContentType="application/vnd.openxmlformats-officedocument.drawingml.diagramData+xml"/>
  <Override PartName="/ppt/diagrams/quickStyle26.xml" ContentType="application/vnd.openxmlformats-officedocument.drawingml.diagramStyle+xml"/>
  <Override PartName="/ppt/diagrams/drawing27.xml" ContentType="application/vnd.ms-office.drawingml.diagramDrawing+xml"/>
  <Override PartName="/ppt/diagrams/layout48.xml" ContentType="application/vnd.openxmlformats-officedocument.drawingml.diagramLayout+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37.xml" ContentType="application/vnd.openxmlformats-officedocument.drawingml.diagramLayout+xml"/>
  <Override PartName="/ppt/diagrams/drawing9.xml" ContentType="application/vnd.ms-office.drawingml.diagramDrawing+xml"/>
  <Override PartName="/ppt/diagrams/layout15.xml" ContentType="application/vnd.openxmlformats-officedocument.drawingml.diagramLayout+xml"/>
  <Override PartName="/ppt/diagrams/layout26.xml" ContentType="application/vnd.openxmlformats-officedocument.drawingml.diagramLayout+xml"/>
  <Override PartName="/ppt/diagrams/drawing41.xml" ContentType="application/vnd.ms-office.drawingml.diagramDrawing+xml"/>
  <Override PartName="/ppt/diagrams/colors47.xml" ContentType="application/vnd.openxmlformats-officedocument.drawingml.diagramColors+xml"/>
  <Override PartName="/ppt/diagrams/quickStyle51.xml" ContentType="application/vnd.openxmlformats-officedocument.drawingml.diagramStyle+xml"/>
  <Override PartName="/ppt/diagrams/drawing52.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7"/>
  </p:notesMasterIdLst>
  <p:sldIdLst>
    <p:sldId id="258"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9C0"/>
    <a:srgbClr val="37C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99" autoAdjust="0"/>
    <p:restoredTop sz="86437" autoAdjust="0"/>
  </p:normalViewPr>
  <p:slideViewPr>
    <p:cSldViewPr>
      <p:cViewPr>
        <p:scale>
          <a:sx n="120" d="100"/>
          <a:sy n="120" d="100"/>
        </p:scale>
        <p:origin x="-1374" y="0"/>
      </p:cViewPr>
      <p:guideLst>
        <p:guide orient="horz" pos="2160"/>
        <p:guide pos="2880"/>
      </p:guideLst>
    </p:cSldViewPr>
  </p:slideViewPr>
  <p:outlineViewPr>
    <p:cViewPr>
      <p:scale>
        <a:sx n="33" d="100"/>
        <a:sy n="33" d="100"/>
      </p:scale>
      <p:origin x="210" y="67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22"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0.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09646083" TargetMode="External"/></Relationships>
</file>

<file path=ppt/diagrams/_rels/data14.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11742765" TargetMode="External"/></Relationships>
</file>

<file path=ppt/diagrams/_rels/data18.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12370217" TargetMode="External"/></Relationships>
</file>

<file path=ppt/diagrams/_rels/data2.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08930841" TargetMode="External"/></Relationships>
</file>

<file path=ppt/diagrams/_rels/data22.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yestr.court.gov.ua/Review/113269741" TargetMode="External"/></Relationships>
</file>

<file path=ppt/diagrams/_rels/data26.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13176434" TargetMode="External"/></Relationships>
</file>

<file path=ppt/diagrams/_rels/data30.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13430105" TargetMode="External"/></Relationships>
</file>

<file path=ppt/diagrams/_rels/data34.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13690646" TargetMode="External"/></Relationships>
</file>

<file path=ppt/diagrams/_rels/data38.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14228694" TargetMode="External"/></Relationships>
</file>

<file path=ppt/diagrams/_rels/data42.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14188431" TargetMode="External"/></Relationships>
</file>

<file path=ppt/diagrams/_rels/data46.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13690646" TargetMode="External"/></Relationships>
</file>

<file path=ppt/diagrams/_rels/data50.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15598835" TargetMode="External"/></Relationships>
</file>

<file path=ppt/diagrams/_rels/data54.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15598840" TargetMode="External"/></Relationships>
</file>

<file path=ppt/diagrams/_rels/data6.xml.rels><?xml version="1.0" encoding="UTF-8" standalone="yes"?>
<Relationships xmlns="http://schemas.openxmlformats.org/package/2006/relationships"><Relationship Id="rId1" Type="http://schemas.openxmlformats.org/officeDocument/2006/relationships/hyperlink" Target="https://reestr.court.gov.ua/Review/109491932" TargetMode="External"/></Relationships>
</file>

<file path=ppt/diagrams/_rels/drawing10.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09646083" TargetMode="External"/></Relationships>
</file>

<file path=ppt/diagrams/_rels/drawing14.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11742765" TargetMode="External"/></Relationships>
</file>

<file path=ppt/diagrams/_rels/drawing18.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12370217" TargetMode="External"/></Relationships>
</file>

<file path=ppt/diagrams/_rels/drawing2.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08930841" TargetMode="External"/></Relationships>
</file>

<file path=ppt/diagrams/_rels/drawing22.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yestr.court.gov.ua/Review/113269741" TargetMode="External"/></Relationships>
</file>

<file path=ppt/diagrams/_rels/drawing26.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13176434" TargetMode="External"/></Relationships>
</file>

<file path=ppt/diagrams/_rels/drawing30.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13430105" TargetMode="External"/></Relationships>
</file>

<file path=ppt/diagrams/_rels/drawing34.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13690646" TargetMode="External"/></Relationships>
</file>

<file path=ppt/diagrams/_rels/drawing38.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14228694" TargetMode="External"/></Relationships>
</file>

<file path=ppt/diagrams/_rels/drawing42.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14188431" TargetMode="External"/></Relationships>
</file>

<file path=ppt/diagrams/_rels/drawing46.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13690646" TargetMode="External"/></Relationships>
</file>

<file path=ppt/diagrams/_rels/drawing50.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15598835" TargetMode="External"/></Relationships>
</file>

<file path=ppt/diagrams/_rels/drawing54.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15598840" TargetMode="External"/></Relationships>
</file>

<file path=ppt/diagrams/_rels/drawing6.xml.rels><?xml version="1.0" encoding="UTF-8" standalone="yes"?>
<Relationships xmlns="http://schemas.openxmlformats.org/package/2006/relationships"><Relationship Id="rId1" Type="http://schemas.openxmlformats.org/officeDocument/2006/relationships/hyperlink" Target="https://reestr.court.gov.ua/Review/109491932"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1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КЦС ВС зроблено висновок щодо неможливості застосування власником для ефективного захисту свого права на мирне володіння майном вимоги про витребування майна після його реалізації від імені третьої особи на аукціоні у процедурі банкрутства, якщо публічні торги не були визнані недійсними.</a:t>
          </a:r>
        </a:p>
        <a:p>
          <a:pPr algn="just"/>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44601"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0D3D19DE-600F-4017-AB64-9EEC4AC56C04}" type="presOf" srcId="{7A615780-D022-4AFF-8D48-AB7A7B171E5F}" destId="{548A3B55-16F6-480F-B82A-08DB5D3007E9}" srcOrd="0" destOrd="0" presId="urn:microsoft.com/office/officeart/2005/8/layout/lProcess3"/>
    <dgm:cxn modelId="{118C491F-87BB-4A5E-8007-A239D564F041}" type="presOf" srcId="{4BC3F7BD-86BF-47FB-9DB0-44B4694B5F1C}" destId="{3EF56D4A-9A76-4414-A5F2-8066BE125047}" srcOrd="0" destOrd="0" presId="urn:microsoft.com/office/officeart/2005/8/layout/lProcess3"/>
    <dgm:cxn modelId="{456BE50D-9531-4D75-8921-CD1DF283BECA}" type="presParOf" srcId="{548A3B55-16F6-480F-B82A-08DB5D3007E9}" destId="{A3C4AD7B-2E3E-44E9-8180-719FA0B03778}" srcOrd="0" destOrd="0" presId="urn:microsoft.com/office/officeart/2005/8/layout/lProcess3"/>
    <dgm:cxn modelId="{21460960-58E6-4D11-97DC-F30BB6613810}"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 зауважує, що у кожному випадку звернення до суду в інтересах держави, перед тим, як визначити коло відповідачів, прокурор має встановити, насамперед: (а) суб`єкта, якому належать повноваження звертатися до суду за захистом відповідного права або інтересу; (б) ефективний спосіб захисту такого права чи інтересу; (в) залежно від установленого - коло відповідачів. При цьому слід мати на увазі, що вимогу про визнання недійсним договору може заявити як його сторона, так й інша заінтересована особа. Крім того, якщо земельна ділянка має одночасно декілька цільових призначень (наприклад, належить і до земель водного фонду як прибережна захисна смуга, і до земель природно-заповідного фонду, будучи частиною території чи об`єкта такого фонду), то залежно від підстав позову повноваження захищати інтерес держави у використанні такої ділянки за відповідним призначенням може належати різним суб`єктам (як органам державної влади, так і місцевого самоврядування).</a:t>
          </a:r>
        </a:p>
        <a:p>
          <a:pPr algn="just" rtl="0">
            <a:spcAft>
              <a:spcPts val="0"/>
            </a:spcAft>
          </a:pPr>
          <a:r>
            <a:rPr lang="uk-UA" sz="1100" kern="1200" dirty="0" smtClean="0">
              <a:latin typeface="Times New Roman" pitchFamily="18" charset="0"/>
              <a:cs typeface="Times New Roman" pitchFamily="18" charset="0"/>
              <a:hlinkClick xmlns:r="http://schemas.openxmlformats.org/officeDocument/2006/relationships" r:id="rId1"/>
            </a:rPr>
            <a:t>https://reestr.court.gov.ua/Review/109646083</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just" rtl="0">
            <a:spcAft>
              <a:spcPts val="0"/>
            </a:spcAft>
          </a:pP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99222" custScaleY="148254" custRadScaleRad="100521" custRadScaleInc="-29">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860ACDCB-3E4F-43CC-ACD4-4E3C645C635B}" type="presOf" srcId="{2626830C-0EB7-49A5-8B47-6224EDCCDD67}" destId="{77B318FB-71D7-41D0-AA84-1F15136221FC}" srcOrd="0" destOrd="0" presId="urn:microsoft.com/office/officeart/2005/8/layout/cycle2"/>
    <dgm:cxn modelId="{2A01B1A2-C66D-44CB-B38F-6B7A6DB6E199}" type="presOf" srcId="{109A425D-96BE-4C4C-B32F-69B188308839}" destId="{4532A5CD-ED12-4521-B172-187366941F6A}" srcOrd="0" destOrd="0" presId="urn:microsoft.com/office/officeart/2005/8/layout/cycle2"/>
    <dgm:cxn modelId="{5E6DB8C3-CBB4-4110-9BAB-3D84A00C15AA}"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від </a:t>
          </a: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27.01.2021 у справі № 917/341/19</a:t>
          </a:r>
          <a:endParaRPr kumimoji="0" lang="uk-UA" sz="16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251BA066-2C58-4922-85A5-053912F5562B}" type="presOf" srcId="{2A52989D-F7FB-4581-A78D-5AA2820D8337}" destId="{D3023C26-3E73-4E84-8F9D-13921BA3731C}" srcOrd="0" destOrd="0" presId="urn:microsoft.com/office/officeart/2005/8/layout/vList2"/>
    <dgm:cxn modelId="{0C7F5DF5-2366-4470-B047-8F58C16EC03D}" type="presOf" srcId="{7D6ACE49-2C7D-4B55-8258-8FF78D2D3F87}" destId="{7A20DE31-9AEC-4203-B692-5715756E6C53}" srcOrd="0" destOrd="0" presId="urn:microsoft.com/office/officeart/2005/8/layout/vList2"/>
    <dgm:cxn modelId="{53E05590-0244-415D-B105-BFF7130037FE}"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28.09.2022 у справі №483/44/20 (</a:t>
          </a:r>
          <a:r>
            <a:rPr lang="uk-UA" sz="16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оприлюднено</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 ЄДРСР – 21.03.2023)</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60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6FCC82FA-656D-42CA-8113-F3610DB08192}" type="presOf" srcId="{CEC9EB15-5746-4F36-8AFD-EACA623DA04B}" destId="{491186E1-D2E0-4DE9-9FD1-C23BC272EA6B}" srcOrd="0" destOrd="0" presId="urn:microsoft.com/office/officeart/2005/8/layout/vList2"/>
    <dgm:cxn modelId="{54202947-42A1-4C24-843A-BB2BE63DF07A}" type="presOf" srcId="{24E5C34E-DA21-45B9-B55D-F89D03FA1B3A}" destId="{3C8EE393-9385-4B7F-8750-BF622842E9AB}" srcOrd="0" destOrd="0" presId="urn:microsoft.com/office/officeart/2005/8/layout/vList2"/>
    <dgm:cxn modelId="{90B491F9-2F5A-49EB-8939-C500715CCF9F}"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100" kern="1200" dirty="0" smtClean="0">
              <a:latin typeface="Times New Roman" pitchFamily="18" charset="0"/>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у вказаних постановах відхилив доводи прокурора щодо наявності в органів місцевого самоврядування повноважень здійснювати захист законних інтересів держави у правовідносинах, пов`язаних із закупівлею комунальними закладами товарів за бюджетні кошти, з посиланням на те, що наявність корпоративних відносин між органом місцевого самоврядування та комунальним підприємством виключає наявність владних повноважень між ними або між органом місцевого самоврядування як засновником комунального підприємства та третіми особами, які здійснюють господарське правопорушення, на яке повинне реагувати комунальне підприємство як суб`єкт господарських відносин, а також з посиланням на те, що відповідні органи місцевого самоврядування не були сторонами договорів про закупівлю.</a:t>
          </a:r>
        </a:p>
        <a:p>
          <a:pPr algn="just"/>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44601"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8C87E7C2-04EB-47A8-8288-A4CB99B6F9BD}" type="presOf" srcId="{4BC3F7BD-86BF-47FB-9DB0-44B4694B5F1C}" destId="{3EF56D4A-9A76-4414-A5F2-8066BE125047}" srcOrd="0" destOrd="0" presId="urn:microsoft.com/office/officeart/2005/8/layout/lProcess3"/>
    <dgm:cxn modelId="{747DF1EC-5718-415D-9927-59BDB8EE2E2E}" type="presOf" srcId="{7A615780-D022-4AFF-8D48-AB7A7B171E5F}" destId="{548A3B55-16F6-480F-B82A-08DB5D3007E9}" srcOrd="0" destOrd="0" presId="urn:microsoft.com/office/officeart/2005/8/layout/lProcess3"/>
    <dgm:cxn modelId="{68A4EBE3-AA8F-4D5E-A9FA-FFCC135C7F79}" type="presParOf" srcId="{548A3B55-16F6-480F-B82A-08DB5D3007E9}" destId="{A3C4AD7B-2E3E-44E9-8180-719FA0B03778}" srcOrd="0" destOrd="0" presId="urn:microsoft.com/office/officeart/2005/8/layout/lProcess3"/>
    <dgm:cxn modelId="{E55EBB17-3365-4F68-B2F3-4F2706D160B0}"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Велика Палата Верховного Суду  зазначила, що оскільки засновником Школи та власником її майна є територіальна громада Черкаської області в особі Ради, яка фінансує і контролює діяльність цього комунального закладу, а також зобов`язана контролювати виконання обласного бюджету, зокрема законність та ефективність використання Школою коштів цього бюджету за договорами про закупівлю товарів,  то </a:t>
          </a:r>
          <a:r>
            <a:rPr lang="uk-UA" sz="1100" b="1" u="sng"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Рада є особою, уповноваженою на вжиття заходів представницького характеру щодо захисту інтересів територіальної громади</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інтереси якої є складовою інтересів держави, пов`язаних із законним та ефективним витрачанням коштів обласного бюджету, а тому є належним позивачем у цій справі. Схожі висновки викладені у постановах КГС ВС від 22.12.2022 у справі № 904/123/22, від 26.10.2022 у справі № 904/5558/20 (підпункти 5.50, 5.51) та від 21.12.2022 у справі № 904/8332/21 (пункт 33).  </a:t>
          </a:r>
        </a:p>
        <a:p>
          <a:pPr algn="just" rtl="0">
            <a:spcAft>
              <a:spcPts val="0"/>
            </a:spcAft>
          </a:pPr>
          <a:r>
            <a:rPr lang="uk-UA" sz="1100" kern="1200" dirty="0" smtClean="0">
              <a:hlinkClick xmlns:r="http://schemas.openxmlformats.org/officeDocument/2006/relationships" r:id="rId1"/>
            </a:rPr>
            <a:t>https://reestr.court.gov.ua/Review/111742765</a:t>
          </a:r>
          <a:r>
            <a:rPr lang="uk-UA" sz="1100" kern="1200" dirty="0" smtClean="0"/>
            <a:t>   </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99222" custScaleY="148254" custRadScaleRad="100521" custRadScaleInc="-29">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EEEC6AFF-B8C4-4B15-81E3-894BA0535D1A}" type="presOf" srcId="{109A425D-96BE-4C4C-B32F-69B188308839}" destId="{4532A5CD-ED12-4521-B172-187366941F6A}" srcOrd="0" destOrd="0" presId="urn:microsoft.com/office/officeart/2005/8/layout/cycle2"/>
    <dgm:cxn modelId="{E22F7FD5-6AAE-46F6-9F27-77B603C68676}" type="presOf" srcId="{2626830C-0EB7-49A5-8B47-6224EDCCDD67}" destId="{77B318FB-71D7-41D0-AA84-1F15136221FC}" srcOrd="0" destOrd="0" presId="urn:microsoft.com/office/officeart/2005/8/layout/cycle2"/>
    <dgm:cxn modelId="{DE6694A3-F68D-4DAA-B714-6ED611F8032C}"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a:t>
          </a: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від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14.07.2022 у справі № 909/1285/21 та від 01.02.2023 у справі № 924/996/21</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811236D7-4956-4562-841A-D719FAA0BE6D}" type="presOf" srcId="{7D6ACE49-2C7D-4B55-8258-8FF78D2D3F87}" destId="{7A20DE31-9AEC-4203-B692-5715756E6C53}" srcOrd="0" destOrd="0" presId="urn:microsoft.com/office/officeart/2005/8/layout/vList2"/>
    <dgm:cxn modelId="{B99157C5-6CF1-4BC2-ADC2-3A96143D64C8}" type="presOf" srcId="{2A52989D-F7FB-4581-A78D-5AA2820D8337}" destId="{D3023C26-3E73-4E84-8F9D-13921BA3731C}" srcOrd="0" destOrd="0" presId="urn:microsoft.com/office/officeart/2005/8/layout/vList2"/>
    <dgm:cxn modelId="{3F480657-B84A-4C60-8CB8-4499A59C31F1}"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21.06.2023 у справі №905/1907/21</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410703"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C4AD3DBD-B6EE-4807-94EF-F82E2187EDE4}" type="presOf" srcId="{CEC9EB15-5746-4F36-8AFD-EACA623DA04B}" destId="{491186E1-D2E0-4DE9-9FD1-C23BC272EA6B}" srcOrd="0" destOrd="0" presId="urn:microsoft.com/office/officeart/2005/8/layout/vList2"/>
    <dgm:cxn modelId="{D36CBC29-9D01-4D9D-AB66-E9764185585E}" type="presOf" srcId="{24E5C34E-DA21-45B9-B55D-F89D03FA1B3A}" destId="{3C8EE393-9385-4B7F-8750-BF622842E9AB}" srcOrd="0" destOrd="0" presId="urn:microsoft.com/office/officeart/2005/8/layout/vList2"/>
    <dgm:cxn modelId="{714657F7-2308-42BD-87D9-8A24866D2BE1}"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100" kern="1200" dirty="0" smtClean="0">
              <a:latin typeface="Times New Roman" pitchFamily="18" charset="0"/>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зазначає, що відповідач (Моторне (транспортне) буро) не звільняється від обов`язку сплачувати за страховика, що допустив прострочення виплати суми страхового відшкодування, передбачені законом (частина друга статті 625 ЦК України та пункт 36.5 статті 36 Закону № 1961-</a:t>
          </a:r>
          <a:r>
            <a:rPr lang="en-US"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IV)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суми 3 % річних, інфляційних втрат та пені, нарахованих за прострочення ліквідованим страховиком виплати суми страхового відшкодування, оскільки ці нарахування в силу закону (частина друга статті 625 ЦК України та пункт 36.5 статті 36 Закону № 1961-</a:t>
          </a:r>
          <a:r>
            <a:rPr lang="en-US"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IV)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є невід`ємною/складовою частиною боргу зі сплати страхового відшкодування за договором страхування.</a:t>
          </a:r>
        </a:p>
        <a:p>
          <a:pPr algn="just"/>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1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44601"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4EF6A773-80A6-4205-97AA-914272D6864C}" type="presOf" srcId="{7A615780-D022-4AFF-8D48-AB7A7B171E5F}" destId="{548A3B55-16F6-480F-B82A-08DB5D3007E9}" srcOrd="0" destOrd="0" presId="urn:microsoft.com/office/officeart/2005/8/layout/lProcess3"/>
    <dgm:cxn modelId="{7C53A6A9-EC30-4087-873A-A491116BD24A}" type="presOf" srcId="{4BC3F7BD-86BF-47FB-9DB0-44B4694B5F1C}" destId="{3EF56D4A-9A76-4414-A5F2-8066BE125047}" srcOrd="0" destOrd="0" presId="urn:microsoft.com/office/officeart/2005/8/layout/lProcess3"/>
    <dgm:cxn modelId="{E2EB6C81-3436-4031-BBAB-3449160AA5B1}" type="presParOf" srcId="{548A3B55-16F6-480F-B82A-08DB5D3007E9}" destId="{A3C4AD7B-2E3E-44E9-8180-719FA0B03778}" srcOrd="0" destOrd="0" presId="urn:microsoft.com/office/officeart/2005/8/layout/lProcess3"/>
    <dgm:cxn modelId="{8A35CC38-ED93-4AEE-927F-7F2A3DA14CFC}"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ВП ВС зазначає, що основна функція МТСБУ у правовідносинах щодо відшкодування шкоди за договорами страхування замість страховика, що ліквідується і майна якого недостатньо для виконання цих зобов`язань, фактично зводиться до забезпечення у будь-якому разі отримання потерпілою особою належного їй відшкодування.</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Отже, шкода, яку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зобов”язане</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відшкодувати МТСБУ відповідно до положень пункту 20.3 статті 20, пункту 41.3 статті 41 Закону № 1961-IV, є регламентною виплатою, що здійснюється за рахунок фонду захисту  потерпілих, отримання якої потерпілим гарантується МТСБУ.</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МТСБУ приймає на себе зобов`язання із відшкодування шкоди страховика, що визнаний банкрутом та ліквідується, лише за зобов`язаннями, для погашення яких у цього страховика недостатньо майна, тобто у цьому разі виступає спеціальним суб`єктом у сфері обов`язкового страхування, що фактично гарантує постраждалій особі (потерпілому) отримання належної їй регламентної виплати попри банкрутство та ліквідацію страховика, майна якого виявилося недостатньо для погашення акцептованих вимог кредиторів у процедурі банкрутства.</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Наведене дає підстави для висновку про те, що МТСБУ не є правонаступником страховика, який ліквідується і щодо якого встановлено недостатність майна для виконання зобов`язань за договорами, у розумінні статті 512 ЦК України, а натомість гарантує отримання потерпілою особою належного їй відшкодування попри ліквідацію зобов`язаного у цих правовідносинах страховика і встановлену недостатність його майна для виконання цих його зобов`язань.</a:t>
          </a:r>
        </a:p>
        <a:p>
          <a:pPr algn="just" rtl="0">
            <a:spcAft>
              <a:spcPts val="0"/>
            </a:spcAft>
          </a:pPr>
          <a:r>
            <a:rPr lang="uk-UA" sz="1000" kern="1200" smtClean="0">
              <a:hlinkClick xmlns:r="http://schemas.openxmlformats.org/officeDocument/2006/relationships" r:id="rId1"/>
            </a:rPr>
            <a:t>https</a:t>
          </a:r>
          <a:r>
            <a:rPr lang="uk-UA" sz="1000" kern="1200" dirty="0" smtClean="0">
              <a:hlinkClick xmlns:r="http://schemas.openxmlformats.org/officeDocument/2006/relationships" r:id="rId1"/>
            </a:rPr>
            <a:t>://reestr.court.gov.ua/Review/112370217</a:t>
          </a:r>
          <a:r>
            <a:rPr lang="uk-UA" sz="1000" kern="1200" dirty="0" smtClean="0"/>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just" rtl="0">
            <a:spcAft>
              <a:spcPts val="0"/>
            </a:spcAft>
          </a:pP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99222" custScaleY="148254" custRadScaleRad="100521" custRadScaleInc="-29">
        <dgm:presLayoutVars>
          <dgm:bulletEnabled val="1"/>
        </dgm:presLayoutVars>
      </dgm:prSet>
      <dgm:spPr>
        <a:prstGeom prst="flowChartAlternateProcess">
          <a:avLst/>
        </a:prstGeom>
      </dgm:spPr>
      <dgm:t>
        <a:bodyPr/>
        <a:lstStyle/>
        <a:p>
          <a:endParaRPr lang="uk-UA"/>
        </a:p>
      </dgm:t>
    </dgm:pt>
  </dgm:ptLst>
  <dgm:cxnLst>
    <dgm:cxn modelId="{AEBA5B85-3A42-46CA-8AA2-12ED2E2E976C}" type="presOf" srcId="{109A425D-96BE-4C4C-B32F-69B188308839}" destId="{4532A5CD-ED12-4521-B172-187366941F6A}" srcOrd="0" destOrd="0" presId="urn:microsoft.com/office/officeart/2005/8/layout/cycle2"/>
    <dgm:cxn modelId="{F812E7C1-1F1A-4B36-A8A6-C52A37B79082}" srcId="{2626830C-0EB7-49A5-8B47-6224EDCCDD67}" destId="{109A425D-96BE-4C4C-B32F-69B188308839}" srcOrd="0" destOrd="0" parTransId="{AAD9ED62-5B0A-4BC1-A656-67F32C8B7778}" sibTransId="{A6233E8E-61FC-444A-BBF4-B9591E116B57}"/>
    <dgm:cxn modelId="{C02537A3-725C-4B88-BFE2-DEEDAA743D2B}" type="presOf" srcId="{2626830C-0EB7-49A5-8B47-6224EDCCDD67}" destId="{77B318FB-71D7-41D0-AA84-1F15136221FC}" srcOrd="0" destOrd="0" presId="urn:microsoft.com/office/officeart/2005/8/layout/cycle2"/>
    <dgm:cxn modelId="{0E3A4BEF-FC75-46D4-A666-8C15DFB6F258}"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a:t>
          </a: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від </a:t>
          </a:r>
          <a:r>
            <a:rPr lang="uk-UA" sz="1400" kern="1200" dirty="0" smtClean="0"/>
            <a:t>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07.09.2021 у справі № 910/14293/19 </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E36B37D8-2D2A-443E-ACB7-AAE48207E995}" type="presOf" srcId="{7D6ACE49-2C7D-4B55-8258-8FF78D2D3F87}" destId="{7A20DE31-9AEC-4203-B692-5715756E6C53}" srcOrd="0" destOrd="0" presId="urn:microsoft.com/office/officeart/2005/8/layout/vList2"/>
    <dgm:cxn modelId="{EE2438B3-F2AE-458D-B716-E4CDAB14B3EC}" type="presOf" srcId="{2A52989D-F7FB-4581-A78D-5AA2820D8337}" destId="{D3023C26-3E73-4E84-8F9D-13921BA3731C}" srcOrd="0" destOrd="0" presId="urn:microsoft.com/office/officeart/2005/8/layout/vList2"/>
    <dgm:cxn modelId="{AAA512F0-EA22-4F0F-B9DD-FEE21140BB01}"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 у постанові від 15.09.2022 у справі № 910/12525/20 вказала на таке: «Отже, торги є правочином. Якщо вони завершуються оформленням договору купівлі-продажу, то оскаржити можна договір, а вимоги про визнання недійсними торгів (аукціону) та протоколу електронного аукціону не є належними та ефективними способами захисту» (пункт 104)</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.Інший</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підхід може спричинити ситуацію, коли суди виходячи з різних підстав дійдуть взаємовиключних висновків про законність (незаконність) результатів аукціону та оформленого договору купівлі-продажу.</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 урахуванням наведеного ВП ВС погоджується з тим, що визнання недійсними результатів аукціону та укладеного за їх наслідками відповідачами спірного договору не призведе до поновлення майнових прав заявниці (до введення її як власниці у володіння квартирою), що свідчить про неефективність означених способів захисту та наявність підстав для відмови в позові у цій частині. Натомість задоволення вимоги про витребування нерухомого майна з незаконного володіння особи, за якою воно зареєстроване на праві власності, відповідає характеру спірних правовідносин і призводить до ефективного захисту прав власника.</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Продаж майна боржника під час процедури банкрутства не є продажем у порядку, встановленому для виконання судових рішень, порядок виконання яких визначається Законом України «Про виконавче провадження». Водночас за ознакою наявності (відсутності) волі боржника як власника майна у процедурі банкрутства такий продаж подібний до інших процедур відчуження майна особи з обмеженою правосуб`єктністю;</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Для витребування майна від набувача не потрібно визнавати недійсним аукціон з продажу майна боржника в процедурі банкрутства, у тому числі в разі якщо перший з договорів, предметом яких було відчуження спірного майна до набуття боржником відповідного права власності на нього, визнано недійсним.</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kern="1200" dirty="0" smtClean="0">
              <a:hlinkClick xmlns:r="http://schemas.openxmlformats.org/officeDocument/2006/relationships" r:id="rId1"/>
            </a:rPr>
            <a:t>https://reestr.court.gov.ua/Review/108930841</a:t>
          </a:r>
          <a:r>
            <a:rPr lang="uk-UA" sz="1100" kern="1200" dirty="0" smtClean="0"/>
            <a:t> </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99222" custScaleY="148254" custRadScaleRad="100521" custRadScaleInc="-29">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743A5D6F-3275-4FAF-93C9-936A717F5D3D}" type="presOf" srcId="{109A425D-96BE-4C4C-B32F-69B188308839}" destId="{4532A5CD-ED12-4521-B172-187366941F6A}" srcOrd="0" destOrd="0" presId="urn:microsoft.com/office/officeart/2005/8/layout/cycle2"/>
    <dgm:cxn modelId="{AD872658-6741-4EB6-B5F3-071D29B54308}" type="presOf" srcId="{2626830C-0EB7-49A5-8B47-6224EDCCDD67}" destId="{77B318FB-71D7-41D0-AA84-1F15136221FC}" srcOrd="0" destOrd="0" presId="urn:microsoft.com/office/officeart/2005/8/layout/cycle2"/>
    <dgm:cxn modelId="{803EC3EA-9573-43C2-B97B-BBCB0E5B004D}"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19.07.2023 у справі №910/16820/21</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410703"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E0C4745A-488B-4167-AC1A-4C5004AD54F1}" type="presOf" srcId="{CEC9EB15-5746-4F36-8AFD-EACA623DA04B}" destId="{491186E1-D2E0-4DE9-9FD1-C23BC272EA6B}" srcOrd="0" destOrd="0" presId="urn:microsoft.com/office/officeart/2005/8/layout/vList2"/>
    <dgm:cxn modelId="{CD3E1F59-016F-45A1-8ED0-E07EF263D249}" type="presOf" srcId="{24E5C34E-DA21-45B9-B55D-F89D03FA1B3A}" destId="{3C8EE393-9385-4B7F-8750-BF622842E9AB}" srcOrd="0" destOrd="0" presId="urn:microsoft.com/office/officeart/2005/8/layout/vList2"/>
    <dgm:cxn modelId="{9EE2FA36-54F8-48AD-96A5-DE8CA7ABC2A8}"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100" kern="1200" dirty="0" smtClean="0">
              <a:latin typeface="Times New Roman" pitchFamily="18" charset="0"/>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КЦС ВС переглядаючи судові рішення судів попередніх інстанцій про задоволення позову, дійшов, зокрема, такого висновку: «Договір факторингу та купівлі-продажу права грошової вимоги мають відмінності і у строках дії договорів. Договір купівлі-продажу права грошової вимоги припиняє свою дію після того, як первісний кредитор передав новому кредитору право вимоги до боржника, а новий кредитор оплатив її вартість. Договір факторингу діє і після того, як фактор оплатив клієнту вартість грошової вимоги, а клієнт передав фактору право вимоги до третіх осіб, до моменту, коли боржник (або клієнт, в разі якщо це передбачено договором факторингу) виплатить факторові кошти за первісним договором». </a:t>
          </a:r>
        </a:p>
        <a:p>
          <a:pPr algn="just"/>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1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44601" custLinFactNeighborX="-419" custLinFactNeighborY="-61"/>
      <dgm:spPr>
        <a:prstGeom prst="homePlate">
          <a:avLst/>
        </a:prstGeom>
      </dgm:spPr>
      <dgm:t>
        <a:bodyPr/>
        <a:lstStyle/>
        <a:p>
          <a:endParaRPr lang="uk-UA"/>
        </a:p>
      </dgm:t>
    </dgm:pt>
  </dgm:ptLst>
  <dgm:cxnLst>
    <dgm:cxn modelId="{A8606C1B-34AF-4879-801D-5C6520D87F3A}" type="presOf" srcId="{4BC3F7BD-86BF-47FB-9DB0-44B4694B5F1C}" destId="{3EF56D4A-9A76-4414-A5F2-8066BE125047}"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204529C3-1828-4930-9487-8EFCBFE49DDA}" type="presOf" srcId="{7A615780-D022-4AFF-8D48-AB7A7B171E5F}" destId="{548A3B55-16F6-480F-B82A-08DB5D3007E9}" srcOrd="0" destOrd="0" presId="urn:microsoft.com/office/officeart/2005/8/layout/lProcess3"/>
    <dgm:cxn modelId="{8BC3A54B-E3BC-466E-ADC4-76B2A1ED897D}" type="presParOf" srcId="{548A3B55-16F6-480F-B82A-08DB5D3007E9}" destId="{A3C4AD7B-2E3E-44E9-8180-719FA0B03778}" srcOrd="0" destOrd="0" presId="urn:microsoft.com/office/officeart/2005/8/layout/lProcess3"/>
    <dgm:cxn modelId="{7E131505-4C36-4993-9326-8A71183C9282}"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just" rtl="0">
            <a:spcAft>
              <a:spcPts val="0"/>
            </a:spcAft>
          </a:pP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just" rtl="0">
            <a:spcAft>
              <a:spcPts val="0"/>
            </a:spcAft>
          </a:pP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just" rtl="0">
            <a:spcAft>
              <a:spcPts val="0"/>
            </a:spcAft>
          </a:pP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just" rtl="0">
            <a:spcAft>
              <a:spcPts val="0"/>
            </a:spcAft>
          </a:pP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just" rtl="0">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ВП ВС зазначає, що відповідно до частини третьої статті 656 ЦК України предметом договору купівлі-продажу може бути право вимоги, якщо вимога не має особистого характеру. До договору купівлі-продажу права вимоги застосовуються положення про відступлення права вимоги, якщо інше не встановлено договором або законом.	Таким чином, право вимоги може бути відступлене від однієї особи (первісного кредитора) іншій особі (новому кредитору) на підставі договору купівлі-продажу права вимоги.</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При цьому до такого договору купівлі-продажу права вимоги застосовуються положення цивільного законодавства як про договір купівлі-продажу, так і про відступлення права вимоги.</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Відповідно до статті 655 ЦК України за договором купівлі-продажу одна сторона (продавець) передає або зобов`язується передати майно (товар) у власність другій стороні (покупцеві), а покупець приймає або зобов`язується прийняти майно (товар) і сплатити за нього певну грошову суму.</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Таким чином, обов`язку продавця передати у власність покупця майно, в цьому випадку право вимоги, кореспондує обов`язок покупця прийняти таке майно та сплатити за нього грошову суму.</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Звідси договір купівлі-продажу права вимоги вважається виконаним, коли продавець та покупець виконають свої взаємні обов`язки.</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Вказані висновки застосовуються і до договору купівлі-продажу права вимоги як до складової частини договору факторингу.</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ВП ВС дійшла висновку, що зобов`язання за договором факторингу вважаються виконаним в момент повернення клієнтом фактору грошових коштів, а також сплати процентів, якщо це передбачено договором.</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en-US" sz="10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1"/>
            </a:rPr>
            <a:t>https://reyestr.court.gov.ua/Review/113269741</a:t>
          </a:r>
          <a:r>
            <a:rPr lang="uk-UA" sz="10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just" rtl="0">
            <a:spcAft>
              <a:spcPts val="0"/>
            </a:spcAft>
          </a:pP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200589" custScaleY="167783" custRadScaleRad="100521" custRadScaleInc="-29">
        <dgm:presLayoutVars>
          <dgm:bulletEnabled val="1"/>
        </dgm:presLayoutVars>
      </dgm:prSet>
      <dgm:spPr>
        <a:prstGeom prst="flowChartAlternateProcess">
          <a:avLst/>
        </a:prstGeom>
      </dgm:spPr>
      <dgm:t>
        <a:bodyPr/>
        <a:lstStyle/>
        <a:p>
          <a:endParaRPr lang="uk-UA"/>
        </a:p>
      </dgm:t>
    </dgm:pt>
  </dgm:ptLst>
  <dgm:cxnLst>
    <dgm:cxn modelId="{733F49B5-1311-44AE-BB70-5904D018F16D}" type="presOf" srcId="{2626830C-0EB7-49A5-8B47-6224EDCCDD67}" destId="{77B318FB-71D7-41D0-AA84-1F15136221FC}" srcOrd="0" destOrd="0" presId="urn:microsoft.com/office/officeart/2005/8/layout/cycle2"/>
    <dgm:cxn modelId="{F812E7C1-1F1A-4B36-A8A6-C52A37B79082}" srcId="{2626830C-0EB7-49A5-8B47-6224EDCCDD67}" destId="{109A425D-96BE-4C4C-B32F-69B188308839}" srcOrd="0" destOrd="0" parTransId="{AAD9ED62-5B0A-4BC1-A656-67F32C8B7778}" sibTransId="{A6233E8E-61FC-444A-BBF4-B9591E116B57}"/>
    <dgm:cxn modelId="{091E8AEB-D691-4C88-851D-24449B71A407}" type="presOf" srcId="{109A425D-96BE-4C4C-B32F-69B188308839}" destId="{4532A5CD-ED12-4521-B172-187366941F6A}" srcOrd="0" destOrd="0" presId="urn:microsoft.com/office/officeart/2005/8/layout/cycle2"/>
    <dgm:cxn modelId="{3CB04225-67A6-4753-8194-1BD4838E1C5B}"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a:t>
          </a: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КЦС ВС від </a:t>
          </a:r>
          <a:r>
            <a:rPr kumimoji="0" lang="ru-RU"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04.10.2021 по </a:t>
          </a:r>
          <a:r>
            <a:rPr kumimoji="0" lang="ru-RU" sz="1400" b="1" i="0" u="none" strike="noStrike" kern="1200" cap="none" spc="0" normalizeH="0" baseline="0" noProof="0" dirty="0" err="1"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справі</a:t>
          </a:r>
          <a:r>
            <a:rPr kumimoji="0" lang="ru-RU"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712/10515/17</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522713">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5B92C73E-8A93-4E06-84B0-7B36462FD402}" type="presOf" srcId="{7D6ACE49-2C7D-4B55-8258-8FF78D2D3F87}" destId="{7A20DE31-9AEC-4203-B692-5715756E6C53}" srcOrd="0" destOrd="0" presId="urn:microsoft.com/office/officeart/2005/8/layout/vList2"/>
    <dgm:cxn modelId="{140CB2CF-8184-4610-8AFB-07320D030E9E}" type="presOf" srcId="{2A52989D-F7FB-4581-A78D-5AA2820D8337}" destId="{D3023C26-3E73-4E84-8F9D-13921BA3731C}" srcOrd="0" destOrd="0" presId="urn:microsoft.com/office/officeart/2005/8/layout/vList2"/>
    <dgm:cxn modelId="{26EA52F8-3B5F-4A9D-9E1D-46048C934084}"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08.08.2023 по справі 910/8115/19 (910/13492/21)</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410703" custLinFactNeighborX="-3487" custLinFactNeighborY="-68718">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484EC4D1-1B3D-49FB-8458-FB26E4B5B396}" type="presOf" srcId="{CEC9EB15-5746-4F36-8AFD-EACA623DA04B}" destId="{491186E1-D2E0-4DE9-9FD1-C23BC272EA6B}" srcOrd="0" destOrd="0" presId="urn:microsoft.com/office/officeart/2005/8/layout/vList2"/>
    <dgm:cxn modelId="{2C99BAD5-A6B1-4E50-8627-C2CCF655C758}" type="presOf" srcId="{24E5C34E-DA21-45B9-B55D-F89D03FA1B3A}" destId="{3C8EE393-9385-4B7F-8750-BF622842E9AB}" srcOrd="0" destOrd="0" presId="urn:microsoft.com/office/officeart/2005/8/layout/vList2"/>
    <dgm:cxn modelId="{3D5FF227-400B-4358-8C9E-27D6244076C5}"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1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КЦС ВС зроблено висновок про те, що повернення з бюджету коштів, після визнання протиправною та скасування адміністративним судом постанови про накладення штрафу має відбуватися тільки згідно з Порядком повернення (перерахування) коштів, помилково або надміру зарахованих до Державного та місцевих бюджетів України, затвердженого наказом Міністерства фінансів України від 03.09.2013 року № 787, тобто у позасудовому порядку.</a:t>
          </a:r>
        </a:p>
        <a:p>
          <a:pPr algn="just"/>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344238"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E8046217-E645-4493-BD9A-BDACCF9D3F0A}" type="presOf" srcId="{4BC3F7BD-86BF-47FB-9DB0-44B4694B5F1C}" destId="{3EF56D4A-9A76-4414-A5F2-8066BE125047}" srcOrd="0" destOrd="0" presId="urn:microsoft.com/office/officeart/2005/8/layout/lProcess3"/>
    <dgm:cxn modelId="{ADAF015F-F4C9-41BF-B40C-96841DFE152E}" type="presOf" srcId="{7A615780-D022-4AFF-8D48-AB7A7B171E5F}" destId="{548A3B55-16F6-480F-B82A-08DB5D3007E9}" srcOrd="0" destOrd="0" presId="urn:microsoft.com/office/officeart/2005/8/layout/lProcess3"/>
    <dgm:cxn modelId="{22A1DB63-DC4D-4576-AC59-C14AFBF42C2B}" type="presParOf" srcId="{548A3B55-16F6-480F-B82A-08DB5D3007E9}" destId="{A3C4AD7B-2E3E-44E9-8180-719FA0B03778}" srcOrd="0" destOrd="0" presId="urn:microsoft.com/office/officeart/2005/8/layout/lProcess3"/>
    <dgm:cxn modelId="{17009A1D-2953-4149-A529-12B22B3378B0}"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 зазначає, що після визнання протиправною та скасування адміністративним судом постанови про застосування адміністративно-господарського штрафу кошти, які платник сплатив на виконання цієї постанови, знаходяться у Державному бюджеті України без достатньої правової підстави. Тому повернення таких коштів платникові стосується захисту його майнових прав як суб`єкта господарювання, а вимога про стягнення цих коштів належить до юрисдикції господарського суду.</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Суму штрафу, перераховану до бюджету на підставі постанови про застосування такого стягнення, яку надалі визнав протиправною та скасував адміністративний суд, можна стягнути на користь платника згідно зі статтею 1212 ЦК України як безпідставно утримувану. На такі правовідносини приписи ЦК України про відшкодування шкоди та Порядку повернення (перерахування) коштів, помилково або надміру зарахованих до Державного та місцевих бюджетів України, затвердженого наказом Міністерства фінансів України від 03.09.2013 року № 787 не поширюються. </a:t>
          </a:r>
          <a:r>
            <a:rPr lang="uk-UA" sz="1100" kern="1200" dirty="0" smtClean="0">
              <a:latin typeface="Times New Roman" pitchFamily="18" charset="0"/>
              <a:cs typeface="Times New Roman" pitchFamily="18" charset="0"/>
              <a:hlinkClick xmlns:r="http://schemas.openxmlformats.org/officeDocument/2006/relationships" r:id="rId1"/>
            </a:rPr>
            <a:t>https://reestr.court.gov.ua/Review/113176434</a:t>
          </a:r>
          <a:r>
            <a:rPr lang="uk-UA" sz="1100" kern="1200" dirty="0" smtClean="0">
              <a:latin typeface="Times New Roman" pitchFamily="18" charset="0"/>
              <a:cs typeface="Times New Roman" pitchFamily="18" charset="0"/>
            </a:rPr>
            <a:t>  </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just">
            <a:spcAft>
              <a:spcPts val="0"/>
            </a:spcAft>
          </a:pP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99222" custScaleY="183504" custRadScaleRad="100521" custRadScaleInc="-29">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3B69C5B1-9BF7-4900-8D35-A3E4EDD93B16}" type="presOf" srcId="{109A425D-96BE-4C4C-B32F-69B188308839}" destId="{4532A5CD-ED12-4521-B172-187366941F6A}" srcOrd="0" destOrd="0" presId="urn:microsoft.com/office/officeart/2005/8/layout/cycle2"/>
    <dgm:cxn modelId="{D8711F75-3EE2-4268-A241-DDDA6E608FED}" type="presOf" srcId="{2626830C-0EB7-49A5-8B47-6224EDCCDD67}" destId="{77B318FB-71D7-41D0-AA84-1F15136221FC}" srcOrd="0" destOrd="0" presId="urn:microsoft.com/office/officeart/2005/8/layout/cycle2"/>
    <dgm:cxn modelId="{95E20567-7F42-45C6-A5CB-B7D90F38C57E}"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КЦС ВС від </a:t>
          </a: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10.07.2019 у справі № 489/6624/15-ц</a:t>
          </a:r>
          <a:endParaRPr kumimoji="0" lang="uk-UA" sz="16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0617C00D-1F15-40EC-A60C-49F2DC2BB982}" type="presOf" srcId="{2A52989D-F7FB-4581-A78D-5AA2820D8337}" destId="{D3023C26-3E73-4E84-8F9D-13921BA3731C}" srcOrd="0" destOrd="0" presId="urn:microsoft.com/office/officeart/2005/8/layout/vList2"/>
    <dgm:cxn modelId="{70546A72-290C-487A-95A6-D427B05297E5}" type="presOf" srcId="{7D6ACE49-2C7D-4B55-8258-8FF78D2D3F87}" destId="{7A20DE31-9AEC-4203-B692-5715756E6C53}" srcOrd="0" destOrd="0" presId="urn:microsoft.com/office/officeart/2005/8/layout/vList2"/>
    <dgm:cxn modelId="{4C744643-7971-4DFF-B341-CD3A3EE2B1C6}"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08.08.2023 по справі №910/58880/21</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60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72887724-D0FF-4450-9D27-197EA9728E9A}" type="presOf" srcId="{24E5C34E-DA21-45B9-B55D-F89D03FA1B3A}" destId="{3C8EE393-9385-4B7F-8750-BF622842E9AB}" srcOrd="0" destOrd="0" presId="urn:microsoft.com/office/officeart/2005/8/layout/vList2"/>
    <dgm:cxn modelId="{AD074D7F-5DF4-457F-AA05-E4381BC2C6AD}" type="presOf" srcId="{CEC9EB15-5746-4F36-8AFD-EACA623DA04B}" destId="{491186E1-D2E0-4DE9-9FD1-C23BC272EA6B}" srcOrd="0" destOrd="0" presId="urn:microsoft.com/office/officeart/2005/8/layout/vList2"/>
    <dgm:cxn modelId="{6AEEF773-2E1F-459A-84C2-305BB351E016}"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1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 вказаних постановах ВС зроблено висновок про те, що відповідно до трудового законодавства України керівник товариства (директор), як і будь-який інший працівник, має право звільнитися за власним бажанням, попередивши власника або уповноважений ним орган про таке звільнення письмово за два тижні, а також про те, що визначальним при вирішенні справ цієї категорії є не перевірка дотримання керівником юридичної особи порядку скликання загальних зборів учасників товариства, а волевиявлення працівника на звільнення з роботи та дотримання ним процедури звільнення, передбаченої частиною першою статті 38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КЗпП</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України.</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365672"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DBD7A51F-71F7-41D8-9238-A091821BF834}" type="presOf" srcId="{4BC3F7BD-86BF-47FB-9DB0-44B4694B5F1C}" destId="{3EF56D4A-9A76-4414-A5F2-8066BE125047}" srcOrd="0" destOrd="0" presId="urn:microsoft.com/office/officeart/2005/8/layout/lProcess3"/>
    <dgm:cxn modelId="{3C4DAD24-A240-490B-AD4A-65EFCD4D9F80}" type="presOf" srcId="{7A615780-D022-4AFF-8D48-AB7A7B171E5F}" destId="{548A3B55-16F6-480F-B82A-08DB5D3007E9}" srcOrd="0" destOrd="0" presId="urn:microsoft.com/office/officeart/2005/8/layout/lProcess3"/>
    <dgm:cxn modelId="{993CB6A5-8AB7-4C78-AB05-FAF1420C27AA}" type="presParOf" srcId="{548A3B55-16F6-480F-B82A-08DB5D3007E9}" destId="{A3C4AD7B-2E3E-44E9-8180-719FA0B03778}" srcOrd="0" destOrd="0" presId="urn:microsoft.com/office/officeart/2005/8/layout/lProcess3"/>
    <dgm:cxn modelId="{F663AB6B-0BCE-483B-909F-26F3CD0F1B82}"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КЦС ВС від </a:t>
          </a: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27.06.2018 у </a:t>
          </a:r>
          <a:r>
            <a:rPr kumimoji="0" lang="uk-UA" sz="1600" b="1" i="0" u="none" strike="noStrike" kern="1200" cap="none" spc="0" normalizeH="0" baseline="0" noProof="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справі №201/15400/16-ц </a:t>
          </a:r>
          <a:endParaRPr kumimoji="0" lang="uk-UA" sz="16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290131CD-1E79-4C64-9897-BF3F3FD9E054}" type="presOf" srcId="{7D6ACE49-2C7D-4B55-8258-8FF78D2D3F87}" destId="{7A20DE31-9AEC-4203-B692-5715756E6C53}" srcOrd="0" destOrd="0" presId="urn:microsoft.com/office/officeart/2005/8/layout/vList2"/>
    <dgm:cxn modelId="{A21E1537-A2C0-4269-B5E3-F22949F03C0C}" type="presOf" srcId="{2A52989D-F7FB-4581-A78D-5AA2820D8337}" destId="{D3023C26-3E73-4E84-8F9D-13921BA3731C}" srcOrd="0" destOrd="0" presId="urn:microsoft.com/office/officeart/2005/8/layout/vList2"/>
    <dgm:cxn modelId="{FA6A2215-501F-4C8D-AA67-502A21F438D3}"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Суди попередніх інстанцій установили, що ОСОБА_3 був обраний на посаду директора Товариства рішенням загальних зборів учасників, зафіксованим у протоколі, однак не встановили обставин укладення з ним трудового договору (контракту) в порядку, передбаченому частиною дванадцятою статті 39 Закону № 2275-VIII. Учасники справи не стверджували про існування таких обставин та не посилались на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недослідження</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судами доказів, які можуть це підтвердити.</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Оскільки Товариство не укладало з ОСОБА_3 трудового договору (контракту), ВП ВС дійшла висновку про те, що між ним та Товариством не виникав спір стосовно припинення такого правочину. Відтак неправильними є висновки судів попередніх інстанцій та доводи учасників цієї справи про необхідність застосування у спірних правовідносинах норм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КЗпП</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України, зокрема статті 38 цього Кодексу, яка визначає порядок розірвання трудового договору, укладеного на невизначений строк, з ініціативи працівника.</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Водночас в обох випадках - коли особу обрано до складу виконавчого органу (між товариством та особою встановлені відносини управління товариством) та укладено трудовий договір (встановлені трудові відносини) і коли існують тільки відносини з управління товариством без укладення трудового договору - саме відносини з управління товариством, у яких директору надані відповідні повноваження, за здійснення яких він несе встановлену законом відповідальність, становлять основу відносин між товариством та цією особою.</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При цьому ВП ВС враховує, що позовні вимоги про визнання трудових правовідносин припиненими, або про звільнення, або про припинення трудових правовідносин та / або правовідносин представництва у такому спорі спрямовані насамперед на припинення правовідносин з управління, які існують між директором та товариством. </a:t>
          </a:r>
          <a:r>
            <a:rPr lang="uk-UA" sz="1000" kern="1200" dirty="0" smtClean="0">
              <a:latin typeface="Times New Roman" pitchFamily="18" charset="0"/>
              <a:cs typeface="Times New Roman" pitchFamily="18" charset="0"/>
              <a:hlinkClick xmlns:r="http://schemas.openxmlformats.org/officeDocument/2006/relationships" r:id="rId1"/>
            </a:rPr>
            <a:t>https://reestr.court.gov.ua/Review/113430105</a:t>
          </a:r>
          <a:endParaRPr lang="uk-UA" sz="1000" kern="1200" dirty="0" smtClean="0">
            <a:latin typeface="Times New Roman" pitchFamily="18" charset="0"/>
            <a:cs typeface="Times New Roman" pitchFamily="18" charset="0"/>
          </a:endParaRPr>
        </a:p>
        <a:p>
          <a:pPr algn="just" rtl="0">
            <a:spcAft>
              <a:spcPts val="0"/>
            </a:spcAft>
          </a:pP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just">
            <a:spcAft>
              <a:spcPts val="0"/>
            </a:spcAft>
          </a:pP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99222" custScaleY="148254" custRadScaleRad="100521" custRadScaleInc="-29">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A2EA8C73-799E-4E76-9B8D-3A6E27098AE2}" type="presOf" srcId="{109A425D-96BE-4C4C-B32F-69B188308839}" destId="{4532A5CD-ED12-4521-B172-187366941F6A}" srcOrd="0" destOrd="0" presId="urn:microsoft.com/office/officeart/2005/8/layout/cycle2"/>
    <dgm:cxn modelId="{658FB545-DCA5-4CDF-9DFF-888DDA1AA2AD}" type="presOf" srcId="{2626830C-0EB7-49A5-8B47-6224EDCCDD67}" destId="{77B318FB-71D7-41D0-AA84-1F15136221FC}" srcOrd="0" destOrd="0" presId="urn:microsoft.com/office/officeart/2005/8/layout/cycle2"/>
    <dgm:cxn modelId="{95B34236-19F9-4127-8AAD-F93D48CB3601}"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ВС від 24.12.2019 у справі №758/1861/18, від 17.03.2021 у справі №761/40378/18 та від 19.01.2022 у справі №911/719/21</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6270F9D7-6156-4D20-B813-8193457D7004}" type="presOf" srcId="{7D6ACE49-2C7D-4B55-8258-8FF78D2D3F87}" destId="{7A20DE31-9AEC-4203-B692-5715756E6C53}" srcOrd="0" destOrd="0" presId="urn:microsoft.com/office/officeart/2005/8/layout/vList2"/>
    <dgm:cxn modelId="{E6947545-9578-4C08-A6C1-81EE4A7A9CF8}" type="presOf" srcId="{2A52989D-F7FB-4581-A78D-5AA2820D8337}" destId="{D3023C26-3E73-4E84-8F9D-13921BA3731C}" srcOrd="0" destOrd="0" presId="urn:microsoft.com/office/officeart/2005/8/layout/vList2"/>
    <dgm:cxn modelId="{67C932E9-8013-47A9-A241-4DA2A6824E8B}"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06.09.2023 по справі №127/27466/20 </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60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6C3DA812-3DD8-4875-A694-C8A25E5AFAF9}" type="presOf" srcId="{CEC9EB15-5746-4F36-8AFD-EACA623DA04B}" destId="{491186E1-D2E0-4DE9-9FD1-C23BC272EA6B}" srcOrd="0" destOrd="0" presId="urn:microsoft.com/office/officeart/2005/8/layout/vList2"/>
    <dgm:cxn modelId="{A67A0696-650A-4141-AF5E-BBE69BBAE21E}" type="presOf" srcId="{24E5C34E-DA21-45B9-B55D-F89D03FA1B3A}" destId="{3C8EE393-9385-4B7F-8750-BF622842E9AB}" srcOrd="0" destOrd="0" presId="urn:microsoft.com/office/officeart/2005/8/layout/vList2"/>
    <dgm:cxn modelId="{F9C061C2-284E-4611-9C7E-633328C6C49C}"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1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 вказаних постановах ВС зроблено висновок про те,  що спори </a:t>
          </a:r>
          <a:r>
            <a:rPr lang="uk-UA" sz="1200" b="1" kern="120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про визнання недійсним рішення органу місцевого самоврядування, яким реорганізовано заклад освіти, повинні розглядатись господарськими судами.</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365672" custLinFactNeighborX="-419" custLinFactNeighborY="-61"/>
      <dgm:spPr>
        <a:prstGeom prst="homePlate">
          <a:avLst/>
        </a:prstGeom>
      </dgm:spPr>
      <dgm:t>
        <a:bodyPr/>
        <a:lstStyle/>
        <a:p>
          <a:endParaRPr lang="uk-UA"/>
        </a:p>
      </dgm:t>
    </dgm:pt>
  </dgm:ptLst>
  <dgm:cxnLst>
    <dgm:cxn modelId="{682208E6-466A-4113-8381-4453DCE2D20F}" type="presOf" srcId="{7A615780-D022-4AFF-8D48-AB7A7B171E5F}" destId="{548A3B55-16F6-480F-B82A-08DB5D3007E9}" srcOrd="0" destOrd="0" presId="urn:microsoft.com/office/officeart/2005/8/layout/lProcess3"/>
    <dgm:cxn modelId="{7CA48209-6B33-4F8B-82D6-FDE15744E75F}" type="presOf" srcId="{4BC3F7BD-86BF-47FB-9DB0-44B4694B5F1C}" destId="{3EF56D4A-9A76-4414-A5F2-8066BE125047}"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A4AD188F-2CFB-45CC-AD43-48968D4EC431}" type="presParOf" srcId="{548A3B55-16F6-480F-B82A-08DB5D3007E9}" destId="{A3C4AD7B-2E3E-44E9-8180-719FA0B03778}" srcOrd="0" destOrd="0" presId="urn:microsoft.com/office/officeart/2005/8/layout/lProcess3"/>
    <dgm:cxn modelId="{693210B6-2A05-4167-AB2D-6AF1EE64A4ED}"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ВП ВС зазначає, що позивачка, як член територіальної громади, мешканка села та керівник навчального закладу, не погодилася із рішенням сільської ради (відповідача) про реорганізацію навчального закладу загальної середньої освіти шляхом пониження його ступеня і звернулась до господарського суду з позовом про визнання недійсним такого рішення.</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ВП ВС зазначає, що правовідносини в цій справі спрямовані на вирішення питань організації освітнього процесу, а саме забезпечення доступності освіти, права на здобуття дошкільної та повної загальної середньої освіти, можливості продовжити навчання на відповідному рівні освіти у зв`язку з реорганізацією закладу освіти, що має на меті передусім публічний, а не приватний інтерес.</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ВП ВС зазначає, що  сільська рада є суб`єктом владних повноважень, оскаржене рішення якого прийнято на виконання владних управлінських функцій і є таким, що зачіпає права та інтереси члена територіальної громади, тому правовідносини, які виникли у справі, є публічно-правовими. Захист прав та інтересів члена територіальної громади від порушень з боку суб`єкта владних повноважень, якщо ці порушення полягають, наприклад, у перевищенні повноважень, недотриманні процедури чи порядку прийняття рішення, є завданням адміністративного судочинства.</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Наведене виключає господарсько-правовий характер спірних правовідносин.</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Відтак спір належить до адміністративної юрисдикції та має вирішуватися судами за правилами КАС України. </a:t>
          </a:r>
          <a:r>
            <a:rPr lang="uk-UA" sz="1000" kern="1200" dirty="0" smtClean="0">
              <a:hlinkClick xmlns:r="http://schemas.openxmlformats.org/officeDocument/2006/relationships" r:id="rId1"/>
            </a:rPr>
            <a:t>https://reestr.court.gov.ua/Review/113690646</a:t>
          </a:r>
          <a:r>
            <a:rPr lang="uk-UA" sz="1000" kern="1200" dirty="0" smtClean="0"/>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just">
            <a:spcAft>
              <a:spcPts val="0"/>
            </a:spcAft>
          </a:pP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just">
            <a:spcAft>
              <a:spcPts val="0"/>
            </a:spcAft>
          </a:pP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99222" custScaleY="148254" custRadScaleRad="100521" custRadScaleInc="-29">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762F6780-CF27-4D26-A55C-355919BAB27E}" type="presOf" srcId="{109A425D-96BE-4C4C-B32F-69B188308839}" destId="{4532A5CD-ED12-4521-B172-187366941F6A}" srcOrd="0" destOrd="0" presId="urn:microsoft.com/office/officeart/2005/8/layout/cycle2"/>
    <dgm:cxn modelId="{DB3ECC6A-75DE-40B5-ADF1-5D73EBFA36CA}" type="presOf" srcId="{2626830C-0EB7-49A5-8B47-6224EDCCDD67}" destId="{77B318FB-71D7-41D0-AA84-1F15136221FC}" srcOrd="0" destOrd="0" presId="urn:microsoft.com/office/officeart/2005/8/layout/cycle2"/>
    <dgm:cxn modelId="{6DA72E8B-205C-4330-ACA7-F32B137A3928}"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0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ВП ВС від 27.05.2020 у справі № 813/1232/18 та від 09.09.2020 у справі № 260/91/19) , постанови КАС ВС у від 28.01.2021 у справі № 140/434/19  та від  22.10.2020 у справі № 694/1174/16-а</a:t>
          </a:r>
          <a:endParaRPr kumimoji="0" lang="uk-UA" sz="10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8C0627FF-EBDC-4C1A-9722-5D74DEBC0B3A}" type="presOf" srcId="{2A52989D-F7FB-4581-A78D-5AA2820D8337}" destId="{D3023C26-3E73-4E84-8F9D-13921BA3731C}" srcOrd="0" destOrd="0" presId="urn:microsoft.com/office/officeart/2005/8/layout/vList2"/>
    <dgm:cxn modelId="{D92737BE-AE45-4F1D-B058-375FE71D1C32}" type="presOf" srcId="{7D6ACE49-2C7D-4B55-8258-8FF78D2D3F87}" destId="{7A20DE31-9AEC-4203-B692-5715756E6C53}" srcOrd="0" destOrd="0" presId="urn:microsoft.com/office/officeart/2005/8/layout/vList2"/>
    <dgm:cxn modelId="{DC39D247-D82A-42A4-BC16-6E588A709F70}"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02.08.2023 по справі №925/1741/21</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60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814EF679-1D51-4A65-B462-835EC5C0C677}" type="presOf" srcId="{24E5C34E-DA21-45B9-B55D-F89D03FA1B3A}" destId="{3C8EE393-9385-4B7F-8750-BF622842E9AB}" srcOrd="0" destOrd="0" presId="urn:microsoft.com/office/officeart/2005/8/layout/vList2"/>
    <dgm:cxn modelId="{EA83808B-BB7F-4C4E-8566-65344DAC9630}" type="presOf" srcId="{CEC9EB15-5746-4F36-8AFD-EACA623DA04B}" destId="{491186E1-D2E0-4DE9-9FD1-C23BC272EA6B}" srcOrd="0" destOrd="0" presId="urn:microsoft.com/office/officeart/2005/8/layout/vList2"/>
    <dgm:cxn modelId="{835FC9E1-8242-489A-829E-AF3996BB5150}"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1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 вказаній постанові Верховний Суд України дійшов висновку,    що об`єкт нерухомого майна набуває правового статусу пам`ятки тільки із занесенням до Реєстру. Упродовж шестимісячного строку, визначеного законами, Кабінет Міністрів України не подав на розгляд Верховної Ради України відповідних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законопроєктів</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(пропозицій), отже, нежиле приміщення не набуло статусу пам`ятки. Зважаючи на це, Верховний Суд України виснував, що на час прийняття Шевченківською радою рішення не існувало законодавчої заборони щодо відчуження об`єкта.</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365672" custLinFactNeighborX="-419" custLinFactNeighborY="-61"/>
      <dgm:spPr>
        <a:prstGeom prst="homePlate">
          <a:avLst/>
        </a:prstGeom>
      </dgm:spPr>
      <dgm:t>
        <a:bodyPr/>
        <a:lstStyle/>
        <a:p>
          <a:endParaRPr lang="uk-UA"/>
        </a:p>
      </dgm:t>
    </dgm:pt>
  </dgm:ptLst>
  <dgm:cxnLst>
    <dgm:cxn modelId="{C10436F8-2E0A-4E2F-8C78-78CE82EA1056}" type="presOf" srcId="{4BC3F7BD-86BF-47FB-9DB0-44B4694B5F1C}" destId="{3EF56D4A-9A76-4414-A5F2-8066BE125047}"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2C5B0189-160E-4657-8DDD-468B5B00F50C}" type="presOf" srcId="{7A615780-D022-4AFF-8D48-AB7A7B171E5F}" destId="{548A3B55-16F6-480F-B82A-08DB5D3007E9}" srcOrd="0" destOrd="0" presId="urn:microsoft.com/office/officeart/2005/8/layout/lProcess3"/>
    <dgm:cxn modelId="{B03DF84D-2482-495C-B03A-6AD1DD54092F}" type="presParOf" srcId="{548A3B55-16F6-480F-B82A-08DB5D3007E9}" destId="{A3C4AD7B-2E3E-44E9-8180-719FA0B03778}" srcOrd="0" destOrd="0" presId="urn:microsoft.com/office/officeart/2005/8/layout/lProcess3"/>
    <dgm:cxn modelId="{4F9B7A9C-CD6F-438A-9D9D-AF37A5D4EA7C}"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 виснувала, що набрання чинності Законом України «Про охорону культурної спадщини», який замінив Закон УРСР «Про охорону і використання пам`яток історії та культури» в регулюванні питань, пов`язаних з пам`ятками історії та культури, не призвело до скасування охоронюваного статусу об`єктів культурної спадщини. Невиконання Кабінетом Міністрів України своїх обов`язків щодо подачі на затвердження Верховній Раді України проекту Переліку пам`яток, що не підлягають приватизації, не може бути підставою для незастосування заборони, встановленої статтею 1 Закону України «Про тимчасову заборону приватизації пам`яток культурної спадщини». Тому на момент укладення правочину, спрямованого на відчуження об`єкта нерухомого майна, існує заборона, встановлена Законом України «Про тимчасову заборону приватизації пам`яток культурної спадщини». </a:t>
          </a:r>
          <a:r>
            <a:rPr lang="uk-UA" sz="1200" kern="1200" dirty="0" smtClean="0">
              <a:hlinkClick xmlns:r="http://schemas.openxmlformats.org/officeDocument/2006/relationships" r:id="rId1"/>
            </a:rPr>
            <a:t>https://reestr.court.gov.ua/Review/114228694</a:t>
          </a:r>
          <a:r>
            <a:rPr lang="uk-UA" sz="1200" kern="1200" dirty="0" smtClean="0"/>
            <a:t> </a:t>
          </a: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just">
            <a:spcAft>
              <a:spcPts val="0"/>
            </a:spcAft>
          </a:pP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99222" custScaleY="148254" custRadScaleRad="100521" custRadScaleInc="-29">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41AB4495-2762-4C9B-8773-4BCDDF62B2FB}" type="presOf" srcId="{2626830C-0EB7-49A5-8B47-6224EDCCDD67}" destId="{77B318FB-71D7-41D0-AA84-1F15136221FC}" srcOrd="0" destOrd="0" presId="urn:microsoft.com/office/officeart/2005/8/layout/cycle2"/>
    <dgm:cxn modelId="{5FC65306-E5CE-41F8-A1C0-837D5A7ACDB3}" type="presOf" srcId="{109A425D-96BE-4C4C-B32F-69B188308839}" destId="{4532A5CD-ED12-4521-B172-187366941F6A}" srcOrd="0" destOrd="0" presId="urn:microsoft.com/office/officeart/2005/8/layout/cycle2"/>
    <dgm:cxn modelId="{F209E389-C54E-471A-A0C8-66E724A2780D}"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ВСУ від 09.09.2014 у справі № 5011-48/950-2012</a:t>
          </a:r>
          <a:endParaRPr kumimoji="0" lang="uk-UA" sz="10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4F0D8857-81F2-498B-93C7-E923C681379F}" type="presOf" srcId="{7D6ACE49-2C7D-4B55-8258-8FF78D2D3F87}" destId="{7A20DE31-9AEC-4203-B692-5715756E6C53}" srcOrd="0" destOrd="0" presId="urn:microsoft.com/office/officeart/2005/8/layout/vList2"/>
    <dgm:cxn modelId="{245E515C-AF1E-4124-B784-8C4A960014CF}" type="presOf" srcId="{2A52989D-F7FB-4581-A78D-5AA2820D8337}" destId="{D3023C26-3E73-4E84-8F9D-13921BA3731C}" srcOrd="0" destOrd="0" presId="urn:microsoft.com/office/officeart/2005/8/layout/vList2"/>
    <dgm:cxn modelId="{E57A14D3-4EE4-4A5C-9B41-5335B5800C9D}"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21.09.2022 у справі №908/976/19 (</a:t>
          </a:r>
          <a:r>
            <a:rPr lang="uk-UA" sz="16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оприлюднено</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 ЄДРСР – 16.02.2023)</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60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32BF7B40-405E-4D24-A66C-714139347DCF}" type="presOf" srcId="{CEC9EB15-5746-4F36-8AFD-EACA623DA04B}" destId="{491186E1-D2E0-4DE9-9FD1-C23BC272EA6B}" srcOrd="0" destOrd="0" presId="urn:microsoft.com/office/officeart/2005/8/layout/vList2"/>
    <dgm:cxn modelId="{60BF9CAE-32A2-4A71-916D-F76FD0DB7066}" type="presOf" srcId="{24E5C34E-DA21-45B9-B55D-F89D03FA1B3A}" destId="{3C8EE393-9385-4B7F-8750-BF622842E9AB}" srcOrd="0" destOrd="0" presId="urn:microsoft.com/office/officeart/2005/8/layout/vList2"/>
    <dgm:cxn modelId="{03EBA523-34F2-4339-96B7-0B53D5A653C5}"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12.09.2023 у справі №910/8413/21</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60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F81DF72D-2162-45B1-8F57-AD1FFB2335D9}" type="presOf" srcId="{24E5C34E-DA21-45B9-B55D-F89D03FA1B3A}" destId="{3C8EE393-9385-4B7F-8750-BF622842E9AB}" srcOrd="0" destOrd="0" presId="urn:microsoft.com/office/officeart/2005/8/layout/vList2"/>
    <dgm:cxn modelId="{4621A7BD-9F4C-4D4E-B805-C94A5D435070}" type="presOf" srcId="{CEC9EB15-5746-4F36-8AFD-EACA623DA04B}" destId="{491186E1-D2E0-4DE9-9FD1-C23BC272EA6B}" srcOrd="0" destOrd="0" presId="urn:microsoft.com/office/officeart/2005/8/layout/vList2"/>
    <dgm:cxn modelId="{38095E52-3D2A-47BD-A305-D4115A953F34}"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1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 вказаних ухвалах судами зроблено висновок щодо немайнового характеру позовної вимоги про визнання права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іпотекодержателя</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при визначенні розміру судового збору.</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365672" custLinFactNeighborX="-419" custLinFactNeighborY="-61"/>
      <dgm:spPr>
        <a:prstGeom prst="homePlate">
          <a:avLst/>
        </a:prstGeom>
      </dgm:spPr>
      <dgm:t>
        <a:bodyPr/>
        <a:lstStyle/>
        <a:p>
          <a:endParaRPr lang="uk-UA"/>
        </a:p>
      </dgm:t>
    </dgm:pt>
  </dgm:ptLst>
  <dgm:cxnLst>
    <dgm:cxn modelId="{4B138D3B-F250-44C4-9899-657016690170}" type="presOf" srcId="{4BC3F7BD-86BF-47FB-9DB0-44B4694B5F1C}" destId="{3EF56D4A-9A76-4414-A5F2-8066BE125047}" srcOrd="0" destOrd="0" presId="urn:microsoft.com/office/officeart/2005/8/layout/lProcess3"/>
    <dgm:cxn modelId="{50219BD7-BA2E-4454-BCB0-7ED2FC92B050}" type="presOf" srcId="{7A615780-D022-4AFF-8D48-AB7A7B171E5F}" destId="{548A3B55-16F6-480F-B82A-08DB5D3007E9}"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D8FE0EF1-7029-4DC5-B158-801C7F572A7C}" type="presParOf" srcId="{548A3B55-16F6-480F-B82A-08DB5D3007E9}" destId="{A3C4AD7B-2E3E-44E9-8180-719FA0B03778}" srcOrd="0" destOrd="0" presId="urn:microsoft.com/office/officeart/2005/8/layout/lProcess3"/>
    <dgm:cxn modelId="{AB25BD6E-CF4B-4EE8-902E-5CE6AFA2DDD9}"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 зазначає, що</a:t>
          </a:r>
          <a:r>
            <a:rPr lang="uk-UA" sz="1200" kern="1200" dirty="0" smtClean="0"/>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метою подання позову з вимогою про визнання права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іпотекодержателя</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є підтвердження існування у ПАТ АБ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Укргазбанк</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майнового інтересу щодо нерухомого майна, яке є предметом іпотеки та має вартісну оцінку, визначену в договорі іпотеки.</a:t>
          </a:r>
        </a:p>
        <a:p>
          <a:pPr algn="just">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 урахуванням зазначеного, виходячи з предмета та підстав позову у цій справі, ВП ВС погоджується з висновками судів попередніх інстанцій, що фактично ініційований позивачем спір спрямований на захист його майнового інтересу, вимога про визнання права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іпотекодержателя</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ґрунтується на наявності такого інтересу, що виник на підставі договору іпотеки, згідно з яким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іпотекодержатель</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має право в разі невиконання боржником забезпеченого іпотекою зобов`язання одержати задоволення своїх вимог за рахунок предмета іпотеки, який має вартісну оцінку, а отже, має майновий характер, а тому розмір ставки судового збору за його подання повинен визначатися відповідно до підпункту 1 пункту 2 частини другої статті 4 Закону України «Про судовий збір».  </a:t>
          </a:r>
          <a:r>
            <a:rPr lang="uk-UA" sz="1200" kern="1200" dirty="0" smtClean="0">
              <a:hlinkClick xmlns:r="http://schemas.openxmlformats.org/officeDocument/2006/relationships" r:id="rId1"/>
            </a:rPr>
            <a:t>https://reestr.court.gov.ua/Review/114188431</a:t>
          </a:r>
          <a:r>
            <a:rPr lang="uk-UA" sz="1200" kern="1200" dirty="0" smtClean="0"/>
            <a:t> </a:t>
          </a: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99222" custScaleY="148254" custRadScaleRad="100521" custRadScaleInc="-29">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F6BBD58F-2F09-424E-B9AA-62252718801D}" type="presOf" srcId="{109A425D-96BE-4C4C-B32F-69B188308839}" destId="{4532A5CD-ED12-4521-B172-187366941F6A}" srcOrd="0" destOrd="0" presId="urn:microsoft.com/office/officeart/2005/8/layout/cycle2"/>
    <dgm:cxn modelId="{9AAF5E4E-E825-4FBF-A122-1048916730C1}" type="presOf" srcId="{2626830C-0EB7-49A5-8B47-6224EDCCDD67}" destId="{77B318FB-71D7-41D0-AA84-1F15136221FC}" srcOrd="0" destOrd="0" presId="urn:microsoft.com/office/officeart/2005/8/layout/cycle2"/>
    <dgm:cxn modelId="{8BF119EA-6DC9-48B7-B344-7674A8944FCE}"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Ухвали КЦС ВС від 09.07.2021 у справі № 370/1543/20 та від 16.12.2022у справі № 199/2786/21</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CB48028F-048B-4BD5-85A1-8E257D14BD46}" type="presOf" srcId="{2A52989D-F7FB-4581-A78D-5AA2820D8337}" destId="{D3023C26-3E73-4E84-8F9D-13921BA3731C}" srcOrd="0" destOrd="0" presId="urn:microsoft.com/office/officeart/2005/8/layout/vList2"/>
    <dgm:cxn modelId="{A4451E2A-7989-4CB5-A27C-8F256520353E}" type="presOf" srcId="{7D6ACE49-2C7D-4B55-8258-8FF78D2D3F87}" destId="{7A20DE31-9AEC-4203-B692-5715756E6C53}" srcOrd="0" destOrd="0" presId="urn:microsoft.com/office/officeart/2005/8/layout/vList2"/>
    <dgm:cxn modelId="{805E80D2-E98A-40E6-92D5-22F15FCACDEF}"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44.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04.10.2023 по справі №906/1026/22</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60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21C89533-84B1-4FE1-8E74-CBE328839EC1}" type="presOf" srcId="{CEC9EB15-5746-4F36-8AFD-EACA623DA04B}" destId="{491186E1-D2E0-4DE9-9FD1-C23BC272EA6B}" srcOrd="0" destOrd="0" presId="urn:microsoft.com/office/officeart/2005/8/layout/vList2"/>
    <dgm:cxn modelId="{24AD8657-187D-4078-B558-CA46C30380CD}" type="presOf" srcId="{24E5C34E-DA21-45B9-B55D-F89D03FA1B3A}" destId="{3C8EE393-9385-4B7F-8750-BF622842E9AB}" srcOrd="0" destOrd="0" presId="urn:microsoft.com/office/officeart/2005/8/layout/vList2"/>
    <dgm:cxn modelId="{27D0CF16-6755-459F-B257-683B14C1D8CA}"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45.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100" kern="1200" noProof="0" dirty="0" smtClean="0">
              <a:latin typeface="Times New Roman" pitchFamily="18" charset="0"/>
              <a:cs typeface="Times New Roman" pitchFamily="18" charset="0"/>
            </a:rPr>
            <a:t>	</a:t>
          </a:r>
          <a:r>
            <a:rPr lang="uk-UA" sz="105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Суди у вказаних постановах зазначали, що відповідач як орган місцевого самоврядування, приймаючи рішення про реорганізацію шляхом пониження ступеня спірного навчального закладу, діяв не як суб`єкт владних повноважень, що б визначало підвідомчість такого спору адміністративним судам, а як засновник юридичної особи - комунальної установи.</a:t>
          </a:r>
        </a:p>
        <a:p>
          <a:pPr algn="just"/>
          <a:r>
            <a:rPr lang="uk-UA" sz="105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вказаних постановах зроблено висновок про те, що спір у справі щодо оскарження рішення власника корпоративних прав (засновника) навчального закладу комунальної власності підлягає розгляду за правилами господарського судочинства.</a:t>
          </a:r>
          <a:endParaRPr lang="uk-UA" sz="105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365672"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112597D4-4EC2-4D01-A26C-3E64DE0214D6}" type="presOf" srcId="{7A615780-D022-4AFF-8D48-AB7A7B171E5F}" destId="{548A3B55-16F6-480F-B82A-08DB5D3007E9}" srcOrd="0" destOrd="0" presId="urn:microsoft.com/office/officeart/2005/8/layout/lProcess3"/>
    <dgm:cxn modelId="{1B57AA06-F1C9-48A0-96F3-3A46BB4E1A8E}" type="presOf" srcId="{4BC3F7BD-86BF-47FB-9DB0-44B4694B5F1C}" destId="{3EF56D4A-9A76-4414-A5F2-8066BE125047}" srcOrd="0" destOrd="0" presId="urn:microsoft.com/office/officeart/2005/8/layout/lProcess3"/>
    <dgm:cxn modelId="{AA25F638-222A-4EE1-8DBE-82F2C2D6E243}" type="presParOf" srcId="{548A3B55-16F6-480F-B82A-08DB5D3007E9}" destId="{A3C4AD7B-2E3E-44E9-8180-719FA0B03778}" srcOrd="0" destOrd="0" presId="urn:microsoft.com/office/officeart/2005/8/layout/lProcess3"/>
    <dgm:cxn modelId="{AF952F1C-066F-4E55-A398-D309F287FFDA}"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6.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5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05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Позивачка, як член територіальної громади, мешканка села Шабельники та керівник навчального закладу, не погодилася із рішенням сільської ради (відповідача) про реорганізацію навчального закладу загальної середньої освіти шляхом пониження його ступеня і звернулась до господарського суду з позовом про визнання недійсним такого рішення.</a:t>
          </a:r>
        </a:p>
        <a:p>
          <a:pPr algn="just">
            <a:spcAft>
              <a:spcPts val="0"/>
            </a:spcAft>
          </a:pPr>
          <a:r>
            <a:rPr lang="uk-UA" sz="105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 зазначає, що правовідносини в цій справі спрямовані на вирішення питань організації освітнього процесу, а саме забезпечення доступності освіти, права на здобуття дошкільної та повної загальної середньої освіти, можливості продовжити навчання на відповідному рівні освіти у зв`язку з реорганізацією закладу освіти, що має на меті передусім публічний, а не приватний інтерес.</a:t>
          </a:r>
        </a:p>
        <a:p>
          <a:pPr algn="just">
            <a:spcAft>
              <a:spcPts val="0"/>
            </a:spcAft>
          </a:pPr>
          <a:r>
            <a:rPr lang="uk-UA" sz="105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ВП ВС зазначає, що  сільська рада є суб`єктом владних повноважень, оскаржене рішення якого прийнято на виконання владних управлінських функцій і є таким, що зачіпає права та інтереси члена територіальної громади, тому правовідносини, які виникли у справі, є публічно-правовими. Захист прав та інтересів члена територіальної громади від порушень з боку суб`єкта владних повноважень, якщо ці порушення полягають, наприклад, у перевищенні повноважень, недотриманні процедури чи порядку прийняття рішення, є завданням адміністративного судочинства.</a:t>
          </a:r>
        </a:p>
        <a:p>
          <a:pPr algn="just">
            <a:spcAft>
              <a:spcPts val="0"/>
            </a:spcAft>
          </a:pPr>
          <a:r>
            <a:rPr lang="uk-UA" sz="105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Наведене виключає господарсько-правовий характер спірних правовідносин.</a:t>
          </a:r>
        </a:p>
        <a:p>
          <a:pPr algn="just">
            <a:spcAft>
              <a:spcPts val="0"/>
            </a:spcAft>
          </a:pPr>
          <a:r>
            <a:rPr lang="uk-UA" sz="105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Відтак спір належить до адміністративної юрисдикції та має вирішуватися судами за правилами КАС України. </a:t>
          </a:r>
          <a:r>
            <a:rPr lang="uk-UA" sz="1050" kern="1200" dirty="0" smtClean="0">
              <a:latin typeface="Times New Roman" pitchFamily="18" charset="0"/>
              <a:cs typeface="Times New Roman" pitchFamily="18" charset="0"/>
              <a:hlinkClick xmlns:r="http://schemas.openxmlformats.org/officeDocument/2006/relationships" r:id="rId1"/>
            </a:rPr>
            <a:t>https://reestr.court.gov.ua/Review/113690646</a:t>
          </a:r>
          <a:r>
            <a:rPr lang="uk-UA" sz="1050" kern="1200" dirty="0" smtClean="0">
              <a:latin typeface="Times New Roman" pitchFamily="18" charset="0"/>
              <a:cs typeface="Times New Roman" pitchFamily="18" charset="0"/>
            </a:rPr>
            <a:t> </a:t>
          </a:r>
          <a:endParaRPr lang="uk-UA" sz="105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99222" custScaleY="148254" custRadScaleRad="100521" custRadScaleInc="-29">
        <dgm:presLayoutVars>
          <dgm:bulletEnabled val="1"/>
        </dgm:presLayoutVars>
      </dgm:prSet>
      <dgm:spPr>
        <a:prstGeom prst="flowChartAlternateProcess">
          <a:avLst/>
        </a:prstGeom>
      </dgm:spPr>
      <dgm:t>
        <a:bodyPr/>
        <a:lstStyle/>
        <a:p>
          <a:endParaRPr lang="uk-UA"/>
        </a:p>
      </dgm:t>
    </dgm:pt>
  </dgm:ptLst>
  <dgm:cxnLst>
    <dgm:cxn modelId="{2A81A7AD-EFB6-4F06-889D-8964F1667F6A}" type="presOf" srcId="{2626830C-0EB7-49A5-8B47-6224EDCCDD67}" destId="{77B318FB-71D7-41D0-AA84-1F15136221FC}" srcOrd="0" destOrd="0" presId="urn:microsoft.com/office/officeart/2005/8/layout/cycle2"/>
    <dgm:cxn modelId="{F812E7C1-1F1A-4B36-A8A6-C52A37B79082}" srcId="{2626830C-0EB7-49A5-8B47-6224EDCCDD67}" destId="{109A425D-96BE-4C4C-B32F-69B188308839}" srcOrd="0" destOrd="0" parTransId="{AAD9ED62-5B0A-4BC1-A656-67F32C8B7778}" sibTransId="{A6233E8E-61FC-444A-BBF4-B9591E116B57}"/>
    <dgm:cxn modelId="{42ED39F1-50EA-4AFF-8788-29A83D022B34}" type="presOf" srcId="{109A425D-96BE-4C4C-B32F-69B188308839}" destId="{4532A5CD-ED12-4521-B172-187366941F6A}" srcOrd="0" destOrd="0" presId="urn:microsoft.com/office/officeart/2005/8/layout/cycle2"/>
    <dgm:cxn modelId="{DF4681B2-FB87-4A9A-8507-5C9111D0022D}"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47.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ВП ВС від 27.05.2020 у справі №813/1232/18 та від 09.09.2020 у справі №260/91/19 та КАС ВС від 28.01.2021 у справі №140/434/19  та від  22.10.2020 у справі №694/1174/16-а</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D36D454F-FCA9-4493-9F6F-DC2D42EBACB0}" type="presOf" srcId="{2A52989D-F7FB-4581-A78D-5AA2820D8337}" destId="{D3023C26-3E73-4E84-8F9D-13921BA3731C}" srcOrd="0" destOrd="0" presId="urn:microsoft.com/office/officeart/2005/8/layout/vList2"/>
    <dgm:cxn modelId="{71951461-BCEA-4280-9C9E-227BBE08CA4A}" type="presOf" srcId="{7D6ACE49-2C7D-4B55-8258-8FF78D2D3F87}" destId="{7A20DE31-9AEC-4203-B692-5715756E6C53}" srcOrd="0" destOrd="0" presId="urn:microsoft.com/office/officeart/2005/8/layout/vList2"/>
    <dgm:cxn modelId="{694A79E3-D1AE-4901-8144-8847F2879A0E}"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48.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від 15.11.2023 по справі №916/1174/22</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60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EB6DB04C-8859-4C5B-9805-65CB9F57939A}" type="presOf" srcId="{CEC9EB15-5746-4F36-8AFD-EACA623DA04B}" destId="{491186E1-D2E0-4DE9-9FD1-C23BC272EA6B}" srcOrd="0" destOrd="0" presId="urn:microsoft.com/office/officeart/2005/8/layout/vList2"/>
    <dgm:cxn modelId="{010F2060-D0BA-47A6-8EF2-F6C2D6462B4A}" type="presOf" srcId="{24E5C34E-DA21-45B9-B55D-F89D03FA1B3A}" destId="{3C8EE393-9385-4B7F-8750-BF622842E9AB}" srcOrd="0" destOrd="0" presId="urn:microsoft.com/office/officeart/2005/8/layout/vList2"/>
    <dgm:cxn modelId="{BF4D76B4-1AE2-41DD-ABCF-F88F69C8DE3D}"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49.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100" kern="1200" noProof="0" dirty="0" smtClean="0">
              <a:latin typeface="Times New Roman" pitchFamily="18" charset="0"/>
              <a:cs typeface="Times New Roman" pitchFamily="18" charset="0"/>
            </a:rPr>
            <a:t>	</a:t>
          </a:r>
          <a:r>
            <a:rPr lang="uk-UA" sz="105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Умови, визначені в пунктах 1 та 2 частини першої статті 8 Закону України </a:t>
          </a:r>
          <a:r>
            <a:rPr lang="uk-UA" sz="105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“Про</a:t>
          </a:r>
          <a:r>
            <a:rPr lang="uk-UA" sz="105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судовий </a:t>
          </a:r>
          <a:r>
            <a:rPr lang="uk-UA" sz="105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збір”</a:t>
          </a:r>
          <a:r>
            <a:rPr lang="uk-UA" sz="105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можуть застосовуватися лише до позивачів - фізичних осіб, котрі перебувають у такому фінансовому стані, що розмір судового збору перевищує 5 відсотків розміру їх річного доходу, та до позивачів, що мають певний соціальний статус: є військовослужбовцями, батьками, які мають дитину віком до чотирнадцяти років або дитину з інвалідністю, якщо інший з батьків ухиляється від сплати аліментів; одинокими матерями (батьками), які мають дитину віком до чотирнадцяти років або дитину з інвалідністю; особами, які діють в інтересах малолітніх чи неповнолітніх осіб та осіб, які визнані судом недієздатними чи дієздатність яких обмежена.</a:t>
          </a:r>
          <a:endParaRPr lang="uk-UA" sz="105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0DD68BEC-700B-48CB-BAFF-CD805A664C0F}" type="sibTrans" cxnId="{FC6DDEF0-0EF9-4614-AC36-B420574CBCCA}">
      <dgm:prSet/>
      <dgm:spPr/>
      <dgm:t>
        <a:bodyPr/>
        <a:lstStyle/>
        <a:p>
          <a:endParaRPr lang="uk-UA"/>
        </a:p>
      </dgm:t>
    </dgm:pt>
    <dgm:pt modelId="{93D310BB-F2F2-40D7-B5C0-A53F040FE199}" type="par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30114" custScaleY="365672" custLinFactNeighborX="-419" custLinFactNeighborY="-61"/>
      <dgm:spPr>
        <a:prstGeom prst="homePlate">
          <a:avLst/>
        </a:prstGeom>
      </dgm:spPr>
      <dgm:t>
        <a:bodyPr/>
        <a:lstStyle/>
        <a:p>
          <a:endParaRPr lang="uk-UA"/>
        </a:p>
      </dgm:t>
    </dgm:pt>
  </dgm:ptLst>
  <dgm:cxnLst>
    <dgm:cxn modelId="{345B7BE2-DEE7-4524-AE49-91AFDC6F5534}" type="presOf" srcId="{7A615780-D022-4AFF-8D48-AB7A7B171E5F}" destId="{548A3B55-16F6-480F-B82A-08DB5D3007E9}"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078A3A83-59FC-4C99-B7D9-35DA1B9E71F5}" type="presOf" srcId="{4BC3F7BD-86BF-47FB-9DB0-44B4694B5F1C}" destId="{3EF56D4A-9A76-4414-A5F2-8066BE125047}" srcOrd="0" destOrd="0" presId="urn:microsoft.com/office/officeart/2005/8/layout/lProcess3"/>
    <dgm:cxn modelId="{3964FB91-D0DB-4833-BC33-3EA58A6C0892}" type="presParOf" srcId="{548A3B55-16F6-480F-B82A-08DB5D3007E9}" destId="{A3C4AD7B-2E3E-44E9-8180-719FA0B03778}" srcOrd="0" destOrd="0" presId="urn:microsoft.com/office/officeart/2005/8/layout/lProcess3"/>
    <dgm:cxn modelId="{2BA6B658-00F9-47E0-9A6B-F2FF6A1FBBF1}"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Lst>
  <dgm:cxnLst>
    <dgm:cxn modelId="{50CC00B7-CBA7-496D-9EF4-B7A558C0AE50}" type="presOf" srcId="{7A615780-D022-4AFF-8D48-AB7A7B171E5F}" destId="{548A3B55-16F6-480F-B82A-08DB5D3007E9}"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0.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05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Незастосування до фізичної особи положень пункту 1 частини першої статті 8 Закону України «Про судовий збір» з тих підстав, що така особа є відповідачем, може порушити право особи на справедливий суд (стаття 6 Конвенції). Зазначене також не відповідає ряду конституційних засад та основних засад господарського процесу: принципам рівності усіх учасників судового процесу перед законом і судом; забезпечення права на апеляційний перегляд справи та у визначених законом випадках - на касаційне оскарження судового рішення (пункти 1, 8 частини другої статті 129 Конституції України); рівності усіх учасників судового процесу перед законом і судом; забезпечення права на апеляційний перегляд справи; забезпечення права на касаційне оскарження судового рішення у визначених законом випадках (пункти 2, 8, 9 частини третьої статті 2 ГПК України).  </a:t>
          </a:r>
        </a:p>
        <a:p>
          <a:pPr algn="just">
            <a:spcAft>
              <a:spcPts val="0"/>
            </a:spcAft>
          </a:pPr>
          <a:r>
            <a:rPr lang="uk-UA" sz="105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Отже, положення пункту 1 частини першої статті 8 Закону України «Про судовий збір» можуть бути застосовані до відповідача - фізичної особи за наявності відповідної підстави, визначеної зазначеною нормою. Відмова у звільненні від сплати судового збору з тих підстав, що така особа є відповідачем, без дослідження судом доказів, якими відповідач обґрунтовує наявність підстав для застосування пункту 1 частини першої статті 8 Закону України «Про судовий збір», завдає шкоди самій суті права відповідача на доступ до суду.</a:t>
          </a:r>
        </a:p>
        <a:p>
          <a:pPr algn="just" rtl="0">
            <a:spcAft>
              <a:spcPts val="0"/>
            </a:spcAft>
          </a:pPr>
          <a:r>
            <a:rPr lang="uk-UA" sz="1000" kern="1200" dirty="0" smtClean="0">
              <a:latin typeface="Times New Roman" pitchFamily="18" charset="0"/>
              <a:cs typeface="Times New Roman" pitchFamily="18" charset="0"/>
              <a:hlinkClick xmlns:r="http://schemas.openxmlformats.org/officeDocument/2006/relationships" r:id="rId1"/>
            </a:rPr>
            <a:t>https://reestr.court.gov.ua/Review/115598835</a:t>
          </a:r>
          <a:r>
            <a:rPr lang="uk-UA" sz="1000" kern="1200" dirty="0" smtClean="0">
              <a:latin typeface="Times New Roman" pitchFamily="18" charset="0"/>
              <a:cs typeface="Times New Roman" pitchFamily="18" charset="0"/>
            </a:rPr>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85458" custScaleY="101796" custRadScaleRad="100521" custRadScaleInc="-29">
        <dgm:presLayoutVars>
          <dgm:bulletEnabled val="1"/>
        </dgm:presLayoutVars>
      </dgm:prSet>
      <dgm:spPr>
        <a:prstGeom prst="flowChartAlternateProcess">
          <a:avLst/>
        </a:prstGeom>
      </dgm:spPr>
      <dgm:t>
        <a:bodyPr/>
        <a:lstStyle/>
        <a:p>
          <a:endParaRPr lang="uk-UA"/>
        </a:p>
      </dgm:t>
    </dgm:pt>
  </dgm:ptLst>
  <dgm:cxnLst>
    <dgm:cxn modelId="{93C3B098-E1F1-4467-9FDE-6E05BD9A46F9}" type="presOf" srcId="{2626830C-0EB7-49A5-8B47-6224EDCCDD67}" destId="{77B318FB-71D7-41D0-AA84-1F15136221FC}" srcOrd="0" destOrd="0" presId="urn:microsoft.com/office/officeart/2005/8/layout/cycle2"/>
    <dgm:cxn modelId="{C1356447-5C77-4C3F-AB56-BFFE5805A641}" type="presOf" srcId="{109A425D-96BE-4C4C-B32F-69B188308839}" destId="{4532A5CD-ED12-4521-B172-187366941F6A}" srcOrd="0" destOrd="0" presId="urn:microsoft.com/office/officeart/2005/8/layout/cycle2"/>
    <dgm:cxn modelId="{F812E7C1-1F1A-4B36-A8A6-C52A37B79082}" srcId="{2626830C-0EB7-49A5-8B47-6224EDCCDD67}" destId="{109A425D-96BE-4C4C-B32F-69B188308839}" srcOrd="0" destOrd="0" parTransId="{AAD9ED62-5B0A-4BC1-A656-67F32C8B7778}" sibTransId="{A6233E8E-61FC-444A-BBF4-B9591E116B57}"/>
    <dgm:cxn modelId="{B10B153C-7BF6-4DEF-862D-A0156C8E2F5E}"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51.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a:t>
          </a: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від 25.03.2021 у справі №912/3514/20 </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7C224D5F-3567-4E13-A4F5-740B4796CA85}" type="sibTrans" cxnId="{011F26B8-4074-4349-855E-A9921E5DB3AF}">
      <dgm:prSet/>
      <dgm:spPr/>
      <dgm:t>
        <a:bodyPr/>
        <a:lstStyle/>
        <a:p>
          <a:pPr algn="ctr"/>
          <a:endParaRPr lang="uk-UA"/>
        </a:p>
      </dgm:t>
    </dgm:pt>
    <dgm:pt modelId="{AE0B5837-A785-4B6F-9FDA-6EBC8B068F4A}" type="par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92844">
        <dgm:presLayoutVars>
          <dgm:chMax val="0"/>
          <dgm:bulletEnabled val="1"/>
        </dgm:presLayoutVars>
      </dgm:prSet>
      <dgm:spPr/>
      <dgm:t>
        <a:bodyPr/>
        <a:lstStyle/>
        <a:p>
          <a:endParaRPr lang="uk-UA"/>
        </a:p>
      </dgm:t>
    </dgm:pt>
  </dgm:ptLst>
  <dgm:cxnLst>
    <dgm:cxn modelId="{16CBD984-E156-4E80-A4E0-52B4706C3082}" type="presOf" srcId="{2A52989D-F7FB-4581-A78D-5AA2820D8337}" destId="{D3023C26-3E73-4E84-8F9D-13921BA3731C}" srcOrd="0" destOrd="0" presId="urn:microsoft.com/office/officeart/2005/8/layout/vList2"/>
    <dgm:cxn modelId="{011F26B8-4074-4349-855E-A9921E5DB3AF}" srcId="{2A52989D-F7FB-4581-A78D-5AA2820D8337}" destId="{7D6ACE49-2C7D-4B55-8258-8FF78D2D3F87}" srcOrd="0" destOrd="0" parTransId="{AE0B5837-A785-4B6F-9FDA-6EBC8B068F4A}" sibTransId="{7C224D5F-3567-4E13-A4F5-740B4796CA85}"/>
    <dgm:cxn modelId="{BAE3D143-CB8B-4CC6-96E2-6F9F56A55093}" type="presOf" srcId="{7D6ACE49-2C7D-4B55-8258-8FF78D2D3F87}" destId="{7A20DE31-9AEC-4203-B692-5715756E6C53}" srcOrd="0" destOrd="0" presId="urn:microsoft.com/office/officeart/2005/8/layout/vList2"/>
    <dgm:cxn modelId="{37F905A6-5728-47CF-A4E7-092AC0B0556A}"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52.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від 29.11.2023  справа № 906/308/20 </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60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1B2676C2-5821-4A29-8507-314870B42A8E}" type="presOf" srcId="{CEC9EB15-5746-4F36-8AFD-EACA623DA04B}" destId="{491186E1-D2E0-4DE9-9FD1-C23BC272EA6B}" srcOrd="0" destOrd="0" presId="urn:microsoft.com/office/officeart/2005/8/layout/vList2"/>
    <dgm:cxn modelId="{99A8550A-477D-4848-8A15-D73224586404}" type="presOf" srcId="{24E5C34E-DA21-45B9-B55D-F89D03FA1B3A}" destId="{3C8EE393-9385-4B7F-8750-BF622842E9AB}" srcOrd="0" destOrd="0" presId="urn:microsoft.com/office/officeart/2005/8/layout/vList2"/>
    <dgm:cxn modelId="{0190F1B7-CD2F-4EC0-AB96-A6D351A0ECC0}"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53.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100" kern="1200" noProof="0" dirty="0" smtClean="0">
              <a:latin typeface="Times New Roman" pitchFamily="18" charset="0"/>
              <a:cs typeface="Times New Roman" pitchFamily="18" charset="0"/>
            </a:rPr>
            <a:t>	</a:t>
          </a: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 вказаних постановах зазначено, що  виділ не є способом реорганізації юридичної особи.</a:t>
          </a:r>
          <a:endParaRPr lang="uk-UA" sz="14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0DD68BEC-700B-48CB-BAFF-CD805A664C0F}" type="sibTrans" cxnId="{FC6DDEF0-0EF9-4614-AC36-B420574CBCCA}">
      <dgm:prSet/>
      <dgm:spPr/>
      <dgm:t>
        <a:bodyPr/>
        <a:lstStyle/>
        <a:p>
          <a:endParaRPr lang="uk-UA"/>
        </a:p>
      </dgm:t>
    </dgm:pt>
    <dgm:pt modelId="{93D310BB-F2F2-40D7-B5C0-A53F040FE199}" type="par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30114" custScaleY="365672" custLinFactNeighborX="-419" custLinFactNeighborY="-61"/>
      <dgm:spPr>
        <a:prstGeom prst="homePlate">
          <a:avLst/>
        </a:prstGeom>
      </dgm:spPr>
      <dgm:t>
        <a:bodyPr/>
        <a:lstStyle/>
        <a:p>
          <a:endParaRPr lang="uk-UA"/>
        </a:p>
      </dgm:t>
    </dgm:pt>
  </dgm:ptLst>
  <dgm:cxnLst>
    <dgm:cxn modelId="{1684259B-94AC-4446-B39D-AF35F36D5EFB}" type="presOf" srcId="{7A615780-D022-4AFF-8D48-AB7A7B171E5F}" destId="{548A3B55-16F6-480F-B82A-08DB5D3007E9}"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BC7A7C92-C319-4734-A9FC-09F8D043548F}" type="presOf" srcId="{4BC3F7BD-86BF-47FB-9DB0-44B4694B5F1C}" destId="{3EF56D4A-9A76-4414-A5F2-8066BE125047}" srcOrd="0" destOrd="0" presId="urn:microsoft.com/office/officeart/2005/8/layout/lProcess3"/>
    <dgm:cxn modelId="{B8430711-5B93-4466-9D39-9CD3891C6D1E}" type="presParOf" srcId="{548A3B55-16F6-480F-B82A-08DB5D3007E9}" destId="{A3C4AD7B-2E3E-44E9-8180-719FA0B03778}" srcOrd="0" destOrd="0" presId="urn:microsoft.com/office/officeart/2005/8/layout/lProcess3"/>
    <dgm:cxn modelId="{E4614554-6C7C-494C-885A-37F72D7368E5}"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4.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ВП ВС зазначає, що  виділ є видом реорганізації, який не має наслідком припинення юридичної особи, яка реорганізується, оскільки остання залишається суб`єктом права, однак зі зменшеним обсягом майна, прав та/або обов`язків.</a:t>
          </a:r>
        </a:p>
        <a:p>
          <a:pPr algn="just">
            <a:spcAft>
              <a:spcPts val="0"/>
            </a:spcAft>
          </a:pPr>
          <a:r>
            <a:rPr lang="uk-UA" sz="1400" kern="1200" dirty="0" smtClean="0">
              <a:latin typeface="Times New Roman" pitchFamily="18" charset="0"/>
              <a:cs typeface="Times New Roman" pitchFamily="18" charset="0"/>
              <a:hlinkClick xmlns:r="http://schemas.openxmlformats.org/officeDocument/2006/relationships" r:id="rId1"/>
            </a:rPr>
            <a:t>https://reestr.court.gov.ua/Review/115598840</a:t>
          </a:r>
          <a:r>
            <a:rPr lang="uk-UA" sz="1400" kern="1200" dirty="0" smtClean="0">
              <a:latin typeface="Times New Roman" pitchFamily="18" charset="0"/>
              <a:cs typeface="Times New Roman" pitchFamily="18" charset="0"/>
            </a:rPr>
            <a:t> </a:t>
          </a:r>
          <a:endPar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85458" custScaleY="101796" custRadScaleRad="100521" custRadScaleInc="-29">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EB263884-4B70-4790-B49B-3BEAF0D6F39A}" type="presOf" srcId="{2626830C-0EB7-49A5-8B47-6224EDCCDD67}" destId="{77B318FB-71D7-41D0-AA84-1F15136221FC}" srcOrd="0" destOrd="0" presId="urn:microsoft.com/office/officeart/2005/8/layout/cycle2"/>
    <dgm:cxn modelId="{7A778FA3-34A1-4814-BE4B-835F2E9D6DB9}" type="presOf" srcId="{109A425D-96BE-4C4C-B32F-69B188308839}" destId="{4532A5CD-ED12-4521-B172-187366941F6A}" srcOrd="0" destOrd="0" presId="urn:microsoft.com/office/officeart/2005/8/layout/cycle2"/>
    <dgm:cxn modelId="{0EAA503F-0E3A-4282-9FD4-D13DA22403F4}"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55.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ОП КЦС від 14.09.2020 у справі № 291/1009/18 , КГС ВС від 11.12.2019 у справі № 904/2251/18, від 15.01.2020 у справі № 904/11903/16 та від 21.01.2020 у справі № 904/8538/16</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7C224D5F-3567-4E13-A4F5-740B4796CA85}" type="sibTrans" cxnId="{011F26B8-4074-4349-855E-A9921E5DB3AF}">
      <dgm:prSet/>
      <dgm:spPr/>
      <dgm:t>
        <a:bodyPr/>
        <a:lstStyle/>
        <a:p>
          <a:pPr algn="ctr"/>
          <a:endParaRPr lang="uk-UA"/>
        </a:p>
      </dgm:t>
    </dgm:pt>
    <dgm:pt modelId="{AE0B5837-A785-4B6F-9FDA-6EBC8B068F4A}" type="par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9284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8F508305-410D-4832-95E7-5DB5781B41DB}" type="presOf" srcId="{7D6ACE49-2C7D-4B55-8258-8FF78D2D3F87}" destId="{7A20DE31-9AEC-4203-B692-5715756E6C53}" srcOrd="0" destOrd="0" presId="urn:microsoft.com/office/officeart/2005/8/layout/vList2"/>
    <dgm:cxn modelId="{5DFF2C51-86D3-4092-B412-9E0D09AA3937}" type="presOf" srcId="{2A52989D-F7FB-4581-A78D-5AA2820D8337}" destId="{D3023C26-3E73-4E84-8F9D-13921BA3731C}" srcOrd="0" destOrd="0" presId="urn:microsoft.com/office/officeart/2005/8/layout/vList2"/>
    <dgm:cxn modelId="{23CBB5CA-475C-4F95-B4BB-935A565108CE}"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56.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від 15.11.2023  справа № 918/119/21 </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608" custLinFactY="-36270" custLinFactNeighborY="-100000">
        <dgm:presLayoutVars>
          <dgm:chMax val="0"/>
          <dgm:bulletEnabled val="1"/>
        </dgm:presLayoutVars>
      </dgm:prSet>
      <dgm:spPr/>
      <dgm:t>
        <a:bodyPr/>
        <a:lstStyle/>
        <a:p>
          <a:endParaRPr lang="uk-UA"/>
        </a:p>
      </dgm:t>
    </dgm:pt>
  </dgm:ptLst>
  <dgm:cxnLst>
    <dgm:cxn modelId="{2D5C2930-DA6F-4C81-8098-04220EA91F7B}" type="presOf" srcId="{CEC9EB15-5746-4F36-8AFD-EACA623DA04B}" destId="{491186E1-D2E0-4DE9-9FD1-C23BC272EA6B}" srcOrd="0" destOrd="0" presId="urn:microsoft.com/office/officeart/2005/8/layout/vList2"/>
    <dgm:cxn modelId="{A26E2DD8-ABF8-4519-816D-D7B1EAAFC0FE}" srcId="{24E5C34E-DA21-45B9-B55D-F89D03FA1B3A}" destId="{CEC9EB15-5746-4F36-8AFD-EACA623DA04B}" srcOrd="0" destOrd="0" parTransId="{E33750B9-1477-455F-81C8-4D2BC9085203}" sibTransId="{B7D23C7B-0A90-4076-AC62-5D4A740C24FC}"/>
    <dgm:cxn modelId="{5E1D1BF3-A39B-484E-9B2A-E2B1F152BB02}" type="presOf" srcId="{24E5C34E-DA21-45B9-B55D-F89D03FA1B3A}" destId="{3C8EE393-9385-4B7F-8750-BF622842E9AB}" srcOrd="0" destOrd="0" presId="urn:microsoft.com/office/officeart/2005/8/layout/vList2"/>
    <dgm:cxn modelId="{9377027F-4D2B-4EC1-AF4C-E18FE1BD339B}"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8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1.ВП ВС відступає від висновків КАС ВС, зроблених у постанові від 14.07.2022 у справі № 420/14397/21, спірні правовідносини у якій стосувались включення до податкового кредиту сум ПДВ за податковою накладною від 11.08.2015, де КАС ВС, посилаючись на норми абзацу сімнадцятого пункту 201.10 статті 201 ПК України (в редакції з урахуванням змін, внесених Законом України від 16.07.2015 № 643-VIII, який набрав чинності з 29.07.2015; редакція діяла до 01.01.2016), дійшов висновку про те, що законодавець передбачив спосіб, у який покупець товарів / послуг може реалізувати право на податковий кредит незалежно від виконання продавцем обов'язку зареєструвати податкову накладну, а також вказав, що системне застосування норм абзацу двадцять п'ятого пункту 201.10 та пункту 201.11 статті 201 ПК України дає підстави для висновку, що звернення платника податку - покупця товарів / послуг із відповідною заявою є підставою для нарахування сум податку, що відносяться до податкового кредиту, без отримання податкової накладної, зареєстрованої в ЄРПН.</a:t>
          </a:r>
        </a:p>
        <a:p>
          <a:pPr algn="just">
            <a:spcAft>
              <a:spcPts val="0"/>
            </a:spcAft>
          </a:pPr>
          <a:r>
            <a:rPr lang="uk-UA" sz="8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2.ВП ВС вважає за необхідне відступити від висновків, викладених у постанові від 16.09.2020 у справі № 916/978/19, оскільки КГС ВС у цій справі помилково ототожнив правовідносини в публічно-правовому спорі про зобов'язання органів державної влади відновити в системі електронного адміністрування та відшкодувати позивачу раніше нараховані суми ПДВ (податкового кредиту), який виник із бюджетного та податкового законодавства і має розглядатись за правилами адміністративного судочинства (див. пункти 5.18 та 5.26 постанови Великої Палати Верховного Суду від 03.03.2020 у справі № 922/506/19), з правовідносинами, що склались у спорі за позовом покупця, який не був учасником публічно-правових відносин між продавцем і органами державної влади щодо реєстрації податкової накладної, однак стверджував, що їх дії унеможливили реалізацію його майнового інтересу на збільшення податкового кредиту (див. пункти 4.2, 4.3 постанови КГС ВС від 16.09.2020 у справі № 916/978/19).</a:t>
          </a:r>
        </a:p>
        <a:p>
          <a:pPr algn="just">
            <a:spcAft>
              <a:spcPts val="0"/>
            </a:spcAft>
          </a:pPr>
          <a:r>
            <a:rPr lang="uk-UA" sz="8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ВП ВС звертає увагу на те, що вимога про стягнення коштів з державного бюджету з підстав порушення контролюючим органом прав платника податків може мати різну природу. В одних випадках вона є ефективним способом відновлення права платника (тобто є способом захисту в публічно-правових відносинах), як наприклад, зазначено у висновку Великої Палати, викладеному в пунктах 71 та 74 постанови від 19.01.2023 у справі № 140/1770/19, де йшлося про такий спосіб захисту права платника податків на отримання заборгованості з бюджетного відшкодування ПДВ. В інших випадках стягнення коштів з державного бюджету є результатом судового захисту позивача в деліктному зобов'язанні, коли порушене право вже не відновлюється та/або позивач одержує компенсацію наслідків порушення (як і в цій справі, де не йдеться про відновлення таким способом права позивача на отримання коштів з бюджету, оскільки він не має права на отримання цих коштів у межах податкових відносин в умовах, якби контролюючий орган не вчинив </a:t>
          </a:r>
          <a:r>
            <a:rPr lang="uk-UA" sz="800" b="1" kern="1200" noProof="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порушення). </a:t>
          </a:r>
          <a:r>
            <a:rPr lang="uk-UA" sz="800" b="1" kern="1200" noProof="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1"/>
            </a:rPr>
            <a:t>https</a:t>
          </a:r>
          <a:r>
            <a:rPr lang="uk-UA" sz="8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1"/>
            </a:rPr>
            <a:t>://reestr.court.gov.ua/Review/109491932</a:t>
          </a:r>
          <a:r>
            <a:rPr lang="uk-UA" sz="8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298108" custScaleY="148254" custRadScaleRad="129245" custRadScaleInc="633">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1B1F3914-EA57-40B7-A312-D986CACFB0CD}" type="presOf" srcId="{2626830C-0EB7-49A5-8B47-6224EDCCDD67}" destId="{77B318FB-71D7-41D0-AA84-1F15136221FC}" srcOrd="0" destOrd="0" presId="urn:microsoft.com/office/officeart/2005/8/layout/cycle2"/>
    <dgm:cxn modelId="{1B347696-ABB8-42B1-87AC-DEFE8294FD31}" type="presOf" srcId="{109A425D-96BE-4C4C-B32F-69B188308839}" destId="{4532A5CD-ED12-4521-B172-187366941F6A}" srcOrd="0" destOrd="0" presId="urn:microsoft.com/office/officeart/2005/8/layout/cycle2"/>
    <dgm:cxn modelId="{22E508A0-FF87-4E0E-AD55-E79B65E541EB}"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КАС ВС </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від 14.07.2022 у справі № 420/14397/21, КГС ВС від 16.09.2020 у справі № 916/978/19</a:t>
          </a:r>
          <a:endParaRPr kumimoji="0" lang="uk-UA" sz="16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6501FD84-B597-4748-ADA0-9D9150ED0B3E}" type="presOf" srcId="{7D6ACE49-2C7D-4B55-8258-8FF78D2D3F87}" destId="{7A20DE31-9AEC-4203-B692-5715756E6C53}" srcOrd="0" destOrd="0" presId="urn:microsoft.com/office/officeart/2005/8/layout/vList2"/>
    <dgm:cxn modelId="{E67EE3D0-A215-489E-B77D-5DBC37228A46}" type="presOf" srcId="{2A52989D-F7FB-4581-A78D-5AA2820D8337}" destId="{D3023C26-3E73-4E84-8F9D-13921BA3731C}" srcOrd="0" destOrd="0" presId="urn:microsoft.com/office/officeart/2005/8/layout/vList2"/>
    <dgm:cxn modelId="{AAE59BC9-729C-4D6B-B323-88A62F6589B8}"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01.03.2023 у справі №925/556/21</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60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39E66EA7-05D5-4DD9-8BAD-1A01ACAC6BBB}" type="presOf" srcId="{CEC9EB15-5746-4F36-8AFD-EACA623DA04B}" destId="{491186E1-D2E0-4DE9-9FD1-C23BC272EA6B}" srcOrd="0" destOrd="0" presId="urn:microsoft.com/office/officeart/2005/8/layout/vList2"/>
    <dgm:cxn modelId="{969FFDDA-BEEB-4E87-8AD1-0AB8F385E5AD}" type="presOf" srcId="{24E5C34E-DA21-45B9-B55D-F89D03FA1B3A}" destId="{3C8EE393-9385-4B7F-8750-BF622842E9AB}" srcOrd="0" destOrd="0" presId="urn:microsoft.com/office/officeart/2005/8/layout/vList2"/>
    <dgm:cxn modelId="{5441DA67-9F24-4D1A-8E8E-AC85BD52FB4C}"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1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зроблено висновок про те, що прокурор має діяти у процесі в інтересах держави тільки в особі сільської ради, якщо він звернувся одночасно з вимогами про визнання незаконним і скасування її рішення про затвердження проекту землеустрою щодо відведення та передання земельної ділянки в оренду, про визнання незаконним і скасування рішення сільради про продовження відповідного договору оренди, про визнання недійсними і припинення на майбутнє договору оренди землі та додаткової угоди про внесення змін до договору оренди землі, а також про зобов`язання орендаря повернути територіальній громаді в особі сільради земельну ділянку шляхом підписання акта приймання-передачі. </a:t>
          </a:r>
        </a:p>
        <a:p>
          <a:pPr algn="just"/>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44601" custLinFactNeighborX="-419" custLinFactNeighborY="-61"/>
      <dgm:spPr>
        <a:prstGeom prst="homePlate">
          <a:avLst/>
        </a:prstGeom>
      </dgm:spPr>
      <dgm:t>
        <a:bodyPr/>
        <a:lstStyle/>
        <a:p>
          <a:endParaRPr lang="uk-UA"/>
        </a:p>
      </dgm:t>
    </dgm:pt>
  </dgm:ptLst>
  <dgm:cxnLst>
    <dgm:cxn modelId="{30D7B47D-5949-4A20-83A7-E03943423C95}" type="presOf" srcId="{4BC3F7BD-86BF-47FB-9DB0-44B4694B5F1C}" destId="{3EF56D4A-9A76-4414-A5F2-8066BE125047}"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B5A8EE98-3B21-440E-9818-05725531A83D}" type="presOf" srcId="{7A615780-D022-4AFF-8D48-AB7A7B171E5F}" destId="{548A3B55-16F6-480F-B82A-08DB5D3007E9}" srcOrd="0" destOrd="0" presId="urn:microsoft.com/office/officeart/2005/8/layout/lProcess3"/>
    <dgm:cxn modelId="{C3B3DA81-5996-4AEF-8354-417E3B70C46E}" type="presParOf" srcId="{548A3B55-16F6-480F-B82A-08DB5D3007E9}" destId="{A3C4AD7B-2E3E-44E9-8180-719FA0B03778}" srcOrd="0" destOrd="0" presId="urn:microsoft.com/office/officeart/2005/8/layout/lProcess3"/>
    <dgm:cxn modelId="{7A8933D4-57E1-4657-ABCA-BB73F8103BA9}"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939043"/>
          <a:ext cx="3006501" cy="2774807"/>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lvl="0" algn="just" defTabSz="488950" rtl="0">
            <a:lnSpc>
              <a:spcPct val="90000"/>
            </a:lnSpc>
            <a:spcBef>
              <a:spcPct val="0"/>
            </a:spcBef>
            <a:spcAft>
              <a:spcPct val="35000"/>
            </a:spcAft>
          </a:pPr>
          <a:r>
            <a:rPr lang="uk-UA" sz="11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КЦС ВС зроблено висновок щодо неможливості застосування власником для ефективного захисту свого права на мирне володіння майном вимоги про витребування майна після його реалізації від імені третьої особи на аукціоні у процедурі банкрутства, якщо публічні торги не були визнані недійсними.</a:t>
          </a:r>
        </a:p>
        <a:p>
          <a:pPr lvl="0" algn="just" defTabSz="488950">
            <a:lnSpc>
              <a:spcPct val="90000"/>
            </a:lnSpc>
            <a:spcBef>
              <a:spcPct val="0"/>
            </a:spcBef>
            <a:spcAft>
              <a:spcPct val="3500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939043"/>
        <a:ext cx="3006501" cy="2774807"/>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421533"/>
          <a:ext cx="4582643" cy="3410242"/>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just" defTabSz="533400" rtl="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 зауважує, що у кожному випадку звернення до суду в інтересах держави, перед тим, як визначити коло відповідачів, прокурор має встановити, насамперед: (а) суб`єкта, якому належать повноваження звертатися до суду за захистом відповідного права або інтересу; (б) ефективний спосіб захисту такого права чи інтересу; (в) залежно від установленого - коло відповідачів. При цьому слід мати на увазі, що вимогу про визнання недійсним договору може заявити як його сторона, так й інша заінтересована особа. Крім того, якщо земельна ділянка має одночасно декілька цільових призначень (наприклад, належить і до земель водного фонду як прибережна захисна смуга, і до земель природно-заповідного фонду, будучи частиною території чи об`єкта такого фонду), то залежно від підстав позову повноваження захищати інтерес держави у використанні такої ділянки за відповідним призначенням може належати різним суб`єктам (як органам державної влади, так і місцевого самоврядування).</a:t>
          </a:r>
        </a:p>
        <a:p>
          <a:pPr lvl="0" algn="just" defTabSz="533400" rtl="0">
            <a:lnSpc>
              <a:spcPct val="90000"/>
            </a:lnSpc>
            <a:spcBef>
              <a:spcPct val="0"/>
            </a:spcBef>
            <a:spcAft>
              <a:spcPts val="0"/>
            </a:spcAft>
          </a:pPr>
          <a:r>
            <a:rPr lang="uk-UA" sz="1100" kern="1200" dirty="0" smtClean="0">
              <a:latin typeface="Times New Roman" pitchFamily="18" charset="0"/>
              <a:cs typeface="Times New Roman" pitchFamily="18" charset="0"/>
              <a:hlinkClick xmlns:r="http://schemas.openxmlformats.org/officeDocument/2006/relationships" r:id="rId1"/>
            </a:rPr>
            <a:t>https://reestr.court.gov.ua/Review/109646083</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just" defTabSz="533400" rtl="0">
            <a:lnSpc>
              <a:spcPct val="90000"/>
            </a:lnSpc>
            <a:spcBef>
              <a:spcPct val="0"/>
            </a:spcBef>
            <a:spcAft>
              <a:spcPts val="0"/>
            </a:spcAft>
          </a:pP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421533"/>
        <a:ext cx="4582643" cy="3410242"/>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51"/>
          <a:ext cx="3234290"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від </a:t>
          </a: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27.01.2021 у справі № 917/341/19</a:t>
          </a:r>
          <a:endParaRPr kumimoji="0" lang="uk-UA" sz="16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51"/>
        <a:ext cx="3234290" cy="719376"/>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47189"/>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28.09.2022 у справі №483/44/20 (</a:t>
          </a:r>
          <a:r>
            <a:rPr lang="uk-UA" sz="16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оприлюднено</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 ЄДРСР – 21.03.2023)</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647189"/>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673336"/>
          <a:ext cx="3582001" cy="3305956"/>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lvl="0" algn="just" defTabSz="488950" rtl="0">
            <a:lnSpc>
              <a:spcPct val="90000"/>
            </a:lnSpc>
            <a:spcBef>
              <a:spcPct val="0"/>
            </a:spcBef>
            <a:spcAft>
              <a:spcPct val="35000"/>
            </a:spcAft>
          </a:pPr>
          <a:r>
            <a:rPr lang="uk-UA" sz="1100" kern="1200" dirty="0" smtClean="0">
              <a:latin typeface="Times New Roman" pitchFamily="18" charset="0"/>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у вказаних постановах відхилив доводи прокурора щодо наявності в органів місцевого самоврядування повноважень здійснювати захист законних інтересів держави у правовідносинах, пов`язаних із закупівлею комунальними закладами товарів за бюджетні кошти, з посиланням на те, що наявність корпоративних відносин між органом місцевого самоврядування та комунальним підприємством виключає наявність владних повноважень між ними або між органом місцевого самоврядування як засновником комунального підприємства та третіми особами, які здійснюють господарське правопорушення, на яке повинне реагувати комунальне підприємство як суб`єкт господарських відносин, а також з посиланням на те, що відповідні органи місцевого самоврядування не були сторонами договорів про закупівлю.</a:t>
          </a:r>
        </a:p>
        <a:p>
          <a:pPr lvl="0" algn="just" defTabSz="488950">
            <a:lnSpc>
              <a:spcPct val="90000"/>
            </a:lnSpc>
            <a:spcBef>
              <a:spcPct val="0"/>
            </a:spcBef>
            <a:spcAft>
              <a:spcPct val="3500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673336"/>
        <a:ext cx="3582001" cy="3305956"/>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421533"/>
          <a:ext cx="4582643" cy="3410242"/>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just" defTabSz="533400" rtl="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Велика Палата Верховного Суду  зазначила, що оскільки засновником Школи та власником її майна є територіальна громада Черкаської області в особі Ради, яка фінансує і контролює діяльність цього комунального закладу, а також зобов`язана контролювати виконання обласного бюджету, зокрема законність та ефективність використання Школою коштів цього бюджету за договорами про закупівлю товарів,  то </a:t>
          </a:r>
          <a:r>
            <a:rPr lang="uk-UA" sz="1100" b="1" u="sng"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Рада є особою, уповноваженою на вжиття заходів представницького характеру щодо захисту інтересів територіальної громади</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інтереси якої є складовою інтересів держави, пов`язаних із законним та ефективним витрачанням коштів обласного бюджету, а тому є належним позивачем у цій справі. Схожі висновки викладені у постановах КГС ВС від 22.12.2022 у справі № 904/123/22, від 26.10.2022 у справі № 904/5558/20 (підпункти 5.50, 5.51) та від 21.12.2022 у справі № 904/8332/21 (пункт 33).  </a:t>
          </a:r>
        </a:p>
        <a:p>
          <a:pPr lvl="0" algn="just" defTabSz="533400" rtl="0">
            <a:lnSpc>
              <a:spcPct val="90000"/>
            </a:lnSpc>
            <a:spcBef>
              <a:spcPct val="0"/>
            </a:spcBef>
            <a:spcAft>
              <a:spcPts val="0"/>
            </a:spcAft>
          </a:pPr>
          <a:r>
            <a:rPr lang="uk-UA" sz="1100" kern="1200" dirty="0" smtClean="0">
              <a:hlinkClick xmlns:r="http://schemas.openxmlformats.org/officeDocument/2006/relationships" r:id="rId1"/>
            </a:rPr>
            <a:t>https://reestr.court.gov.ua/Review/111742765</a:t>
          </a:r>
          <a:r>
            <a:rPr lang="uk-UA" sz="1100" kern="1200" dirty="0" smtClean="0"/>
            <a:t>   </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421533"/>
        <a:ext cx="4582643" cy="3410242"/>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110711"/>
          <a:ext cx="3234290" cy="786689"/>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a:t>
          </a: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від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14.07.2022 у справі № 909/1285/21 та від 01.02.2023 у справі № 924/996/21</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110711"/>
        <a:ext cx="3234290" cy="786689"/>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863252"/>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21.06.2023 у справі №905/1907/21</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863252"/>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673336"/>
          <a:ext cx="3582001" cy="3305956"/>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lvl="0" algn="just" defTabSz="488950" rtl="0">
            <a:lnSpc>
              <a:spcPct val="90000"/>
            </a:lnSpc>
            <a:spcBef>
              <a:spcPct val="0"/>
            </a:spcBef>
            <a:spcAft>
              <a:spcPct val="35000"/>
            </a:spcAft>
          </a:pPr>
          <a:r>
            <a:rPr lang="uk-UA" sz="1100" kern="1200" dirty="0" smtClean="0">
              <a:latin typeface="Times New Roman" pitchFamily="18" charset="0"/>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зазначає, що відповідач (Моторне (транспортне) буро) не звільняється від обов`язку сплачувати за страховика, що допустив прострочення виплати суми страхового відшкодування, передбачені законом (частина друга статті 625 ЦК України та пункт 36.5 статті 36 Закону № 1961-</a:t>
          </a:r>
          <a:r>
            <a:rPr lang="en-US"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IV)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суми 3 % річних, інфляційних втрат та пені, нарахованих за прострочення ліквідованим страховиком виплати суми страхового відшкодування, оскільки ці нарахування в силу закону (частина друга статті 625 ЦК України та пункт 36.5 статті 36 Закону № 1961-</a:t>
          </a:r>
          <a:r>
            <a:rPr lang="en-US"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IV)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є невід`ємною/складовою частиною боргу зі сплати страхового відшкодування за договором страхування.</a:t>
          </a:r>
        </a:p>
        <a:p>
          <a:pPr lvl="0" algn="just" defTabSz="488950">
            <a:lnSpc>
              <a:spcPct val="90000"/>
            </a:lnSpc>
            <a:spcBef>
              <a:spcPct val="0"/>
            </a:spcBef>
            <a:spcAft>
              <a:spcPct val="3500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1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673336"/>
        <a:ext cx="3582001" cy="3305956"/>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261878"/>
          <a:ext cx="5013851" cy="3731131"/>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ВП ВС зазначає, що основна функція МТСБУ у правовідносинах щодо відшкодування шкоди за договорами страхування замість страховика, що ліквідується і майна якого недостатньо для виконання цих зобов`язань, фактично зводиться до забезпечення у будь-якому разі отримання потерпілою особою належного їй відшкодування.</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Отже, шкода, яку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зобов”язане</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відшкодувати МТСБУ відповідно до положень пункту 20.3 статті 20, пункту 41.3 статті 41 Закону № 1961-IV, є регламентною виплатою, що здійснюється за рахунок фонду захисту  потерпілих, отримання якої потерпілим гарантується МТСБУ.</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МТСБУ приймає на себе зобов`язання із відшкодування шкоди страховика, що визнаний банкрутом та ліквідується, лише за зобов`язаннями, для погашення яких у цього страховика недостатньо майна, тобто у цьому разі виступає спеціальним суб`єктом у сфері обов`язкового страхування, що фактично гарантує постраждалій особі (потерпілому) отримання належної їй регламентної виплати попри банкрутство та ліквідацію страховика, майна якого виявилося недостатньо для погашення акцептованих вимог кредиторів у процедурі банкрутства.</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Наведене дає підстави для висновку про те, що МТСБУ не є правонаступником страховика, який ліквідується і щодо якого встановлено недостатність майна для виконання зобов`язань за договорами, у розумінні статті 512 ЦК України, а натомість гарантує отримання потерпілою особою належного їй відшкодування попри ліквідацію зобов`язаного у цих правовідносинах страховика і встановлену недостатність його майна для виконання цих його зобов`язань.</a:t>
          </a:r>
        </a:p>
        <a:p>
          <a:pPr lvl="0" algn="just" defTabSz="444500" rtl="0">
            <a:lnSpc>
              <a:spcPct val="90000"/>
            </a:lnSpc>
            <a:spcBef>
              <a:spcPct val="0"/>
            </a:spcBef>
            <a:spcAft>
              <a:spcPts val="0"/>
            </a:spcAft>
          </a:pPr>
          <a:r>
            <a:rPr lang="uk-UA" sz="1000" kern="1200" smtClean="0">
              <a:hlinkClick xmlns:r="http://schemas.openxmlformats.org/officeDocument/2006/relationships" r:id="rId1"/>
            </a:rPr>
            <a:t>https</a:t>
          </a:r>
          <a:r>
            <a:rPr lang="uk-UA" sz="1000" kern="1200" dirty="0" smtClean="0">
              <a:hlinkClick xmlns:r="http://schemas.openxmlformats.org/officeDocument/2006/relationships" r:id="rId1"/>
            </a:rPr>
            <a:t>://reestr.court.gov.ua/Review/112370217</a:t>
          </a:r>
          <a:r>
            <a:rPr lang="uk-UA" sz="1000" kern="1200" dirty="0" smtClean="0"/>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just" defTabSz="444500" rtl="0">
            <a:lnSpc>
              <a:spcPct val="90000"/>
            </a:lnSpc>
            <a:spcBef>
              <a:spcPct val="0"/>
            </a:spcBef>
            <a:spcAft>
              <a:spcPts val="0"/>
            </a:spcAft>
          </a:pP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261878"/>
        <a:ext cx="5013851" cy="3731131"/>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98791"/>
          <a:ext cx="3234290" cy="810528"/>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a:t>
          </a: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від </a:t>
          </a:r>
          <a:r>
            <a:rPr lang="uk-UA" sz="1400" kern="1200" dirty="0" smtClean="0"/>
            <a:t>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07.09.2021 у справі № 910/14293/19 </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98791"/>
        <a:ext cx="3234290" cy="81052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8622"/>
          <a:ext cx="5660663" cy="4212466"/>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just" defTabSz="533400" rtl="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 у постанові від 15.09.2022 у справі № 910/12525/20 вказала на таке: «Отже, торги є правочином. Якщо вони завершуються оформленням договору купівлі-продажу, то оскаржити можна договір, а вимоги про визнання недійсними торгів (аукціону) та протоколу електронного аукціону не є належними та ефективними способами захисту» (пункт 104)</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.Інший</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підхід може спричинити ситуацію, коли суди виходячи з різних підстав дійдуть взаємовиключних висновків про законність (незаконність) результатів аукціону та оформленого договору купівлі-продажу.</a:t>
          </a:r>
        </a:p>
        <a:p>
          <a:pPr lvl="0" algn="just" defTabSz="53340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 урахуванням наведеного ВП ВС погоджується з тим, що визнання недійсними результатів аукціону та укладеного за їх наслідками відповідачами спірного договору не призведе до поновлення майнових прав заявниці (до введення її як власниці у володіння квартирою), що свідчить про неефективність означених способів захисту та наявність підстав для відмови в позові у цій частині. Натомість задоволення вимоги про витребування нерухомого майна з незаконного володіння особи, за якою воно зареєстроване на праві власності, відповідає характеру спірних правовідносин і призводить до ефективного захисту прав власника.</a:t>
          </a:r>
        </a:p>
        <a:p>
          <a:pPr lvl="0" algn="just" defTabSz="53340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Продаж майна боржника під час процедури банкрутства не є продажем у порядку, встановленому для виконання судових рішень, порядок виконання яких визначається Законом України «Про виконавче провадження». Водночас за ознакою наявності (відсутності) волі боржника як власника майна у процедурі банкрутства такий продаж подібний до інших процедур відчуження майна особи з обмеженою правосуб`єктністю;</a:t>
          </a:r>
        </a:p>
        <a:p>
          <a:pPr lvl="0" algn="just" defTabSz="53340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Для витребування майна від набувача не потрібно визнавати недійсним аукціон з продажу майна боржника в процедурі банкрутства, у тому числі в разі якщо перший з договорів, предметом яких було відчуження спірного майна до набуття боржником відповідного права власності на нього, визнано недійсним.</a:t>
          </a:r>
        </a:p>
        <a:p>
          <a:pPr lvl="0" algn="just" defTabSz="53340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kern="1200" dirty="0" smtClean="0">
              <a:hlinkClick xmlns:r="http://schemas.openxmlformats.org/officeDocument/2006/relationships" r:id="rId1"/>
            </a:rPr>
            <a:t>https://reestr.court.gov.ua/Review/108930841</a:t>
          </a:r>
          <a:r>
            <a:rPr lang="uk-UA" sz="1100" kern="1200" dirty="0" smtClean="0"/>
            <a:t> </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8622"/>
        <a:ext cx="5660663" cy="4212466"/>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863252"/>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19.07.2023 у справі №910/16820/21</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863252"/>
      </dsp:txXfrm>
    </dsp:sp>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592124"/>
          <a:ext cx="3006501" cy="2774807"/>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lvl="0" algn="just" defTabSz="488950" rtl="0">
            <a:lnSpc>
              <a:spcPct val="90000"/>
            </a:lnSpc>
            <a:spcBef>
              <a:spcPct val="0"/>
            </a:spcBef>
            <a:spcAft>
              <a:spcPct val="35000"/>
            </a:spcAft>
          </a:pPr>
          <a:r>
            <a:rPr lang="uk-UA" sz="1100" kern="1200" dirty="0" smtClean="0">
              <a:latin typeface="Times New Roman" pitchFamily="18" charset="0"/>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КЦС ВС переглядаючи судові рішення судів попередніх інстанцій про задоволення позову, дійшов, зокрема, такого висновку: «Договір факторингу та купівлі-продажу права грошової вимоги мають відмінності і у строках дії договорів. Договір купівлі-продажу права грошової вимоги припиняє свою дію після того, як первісний кредитор передав новому кредитору право вимоги до боржника, а новий кредитор оплатив її вартість. Договір факторингу діє і після того, як фактор оплатив клієнту вартість грошової вимоги, а клієнт передав фактору право вимоги до третіх осіб, до моменту, коли боржник (або клієнт, в разі якщо це передбачено договором факторингу) виплатить факторові кошти за первісним договором». </a:t>
          </a:r>
        </a:p>
        <a:p>
          <a:pPr lvl="0" algn="just" defTabSz="488950">
            <a:lnSpc>
              <a:spcPct val="90000"/>
            </a:lnSpc>
            <a:spcBef>
              <a:spcPct val="0"/>
            </a:spcBef>
            <a:spcAft>
              <a:spcPct val="3500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1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592124"/>
        <a:ext cx="3006501" cy="2774807"/>
      </dsp:txXfrm>
    </dsp:sp>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47265" y="815"/>
          <a:ext cx="4906009" cy="4103639"/>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lvl="0" algn="just" defTabSz="444500" rtl="0">
            <a:lnSpc>
              <a:spcPct val="90000"/>
            </a:lnSpc>
            <a:spcBef>
              <a:spcPct val="0"/>
            </a:spcBef>
            <a:spcAft>
              <a:spcPts val="0"/>
            </a:spcAft>
          </a:pP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just" defTabSz="444500" rtl="0">
            <a:lnSpc>
              <a:spcPct val="90000"/>
            </a:lnSpc>
            <a:spcBef>
              <a:spcPct val="0"/>
            </a:spcBef>
            <a:spcAft>
              <a:spcPts val="0"/>
            </a:spcAft>
          </a:pP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just" defTabSz="444500" rtl="0">
            <a:lnSpc>
              <a:spcPct val="90000"/>
            </a:lnSpc>
            <a:spcBef>
              <a:spcPct val="0"/>
            </a:spcBef>
            <a:spcAft>
              <a:spcPts val="0"/>
            </a:spcAft>
          </a:pP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just" defTabSz="444500" rtl="0">
            <a:lnSpc>
              <a:spcPct val="90000"/>
            </a:lnSpc>
            <a:spcBef>
              <a:spcPct val="0"/>
            </a:spcBef>
            <a:spcAft>
              <a:spcPts val="0"/>
            </a:spcAft>
          </a:pP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just" defTabSz="444500" rtl="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ВП ВС зазначає, що відповідно до частини третьої статті 656 ЦК України предметом договору купівлі-продажу може бути право вимоги, якщо вимога не має особистого характеру. До договору купівлі-продажу права вимоги застосовуються положення про відступлення права вимоги, якщо інше не встановлено договором або законом.	Таким чином, право вимоги може бути відступлене від однієї особи (первісного кредитора) іншій особі (новому кредитору) на підставі договору купівлі-продажу права вимоги.</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При цьому до такого договору купівлі-продажу права вимоги застосовуються положення цивільного законодавства як про договір купівлі-продажу, так і про відступлення права вимоги.</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Відповідно до статті 655 ЦК України за договором купівлі-продажу одна сторона (продавець) передає або зобов`язується передати майно (товар) у власність другій стороні (покупцеві), а покупець приймає або зобов`язується прийняти майно (товар) і сплатити за нього певну грошову суму.</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Таким чином, обов`язку продавця передати у власність покупця майно, в цьому випадку право вимоги, кореспондує обов`язок покупця прийняти таке майно та сплатити за нього грошову суму.</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Звідси договір купівлі-продажу права вимоги вважається виконаним, коли продавець та покупець виконають свої взаємні обов`язки.</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Вказані висновки застосовуються і до договору купівлі-продажу права вимоги як до складової частини договору факторингу.</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ВП ВС дійшла висновку, що зобов`язання за договором факторингу вважаються виконаним в момент повернення клієнтом фактору грошових коштів, а також сплати процентів, якщо це передбачено договором.</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en-US" sz="10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1"/>
            </a:rPr>
            <a:t>https://reyestr.court.gov.ua/Review/113269741</a:t>
          </a:r>
          <a:r>
            <a:rPr lang="uk-UA" sz="10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lvl="0" algn="just" defTabSz="444500" rtl="0">
            <a:lnSpc>
              <a:spcPct val="90000"/>
            </a:lnSpc>
            <a:spcBef>
              <a:spcPct val="0"/>
            </a:spcBef>
            <a:spcAft>
              <a:spcPts val="0"/>
            </a:spcAft>
          </a:pP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47265" y="815"/>
        <a:ext cx="4906009" cy="4103639"/>
      </dsp:txXfrm>
    </dsp:sp>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421"/>
          <a:ext cx="3234290" cy="863252"/>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a:t>
          </a: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КЦС ВС від </a:t>
          </a:r>
          <a:r>
            <a:rPr kumimoji="0" lang="ru-RU"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04.10.2021 по </a:t>
          </a:r>
          <a:r>
            <a:rPr kumimoji="0" lang="ru-RU" sz="1400" b="1" i="0" u="none" strike="noStrike" kern="1200" cap="none" spc="0" normalizeH="0" baseline="0" noProof="0" dirty="0" err="1"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справі</a:t>
          </a:r>
          <a:r>
            <a:rPr kumimoji="0" lang="ru-RU"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712/10515/17</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421"/>
        <a:ext cx="3234290" cy="863252"/>
      </dsp:txXfrm>
    </dsp:sp>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47439"/>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08.08.2023 по справі 910/8115/19 (910/13492/21)</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647439"/>
      </dsp:txXfrm>
    </dsp:sp>
  </dsp:spTree>
</dsp:drawing>
</file>

<file path=ppt/diagrams/drawing2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144020"/>
          <a:ext cx="3582001" cy="4652621"/>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lvl="0" algn="just" defTabSz="488950" rtl="0">
            <a:lnSpc>
              <a:spcPct val="90000"/>
            </a:lnSpc>
            <a:spcBef>
              <a:spcPct val="0"/>
            </a:spcBef>
            <a:spcAft>
              <a:spcPct val="35000"/>
            </a:spcAft>
          </a:pPr>
          <a:r>
            <a:rPr lang="uk-UA" sz="11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КЦС ВС зроблено висновок про те, що повернення з бюджету коштів, після визнання протиправною та скасування адміністративним судом постанови про накладення штрафу має відбуватися тільки згідно з Порядком повернення (перерахування) коштів, помилково або надміру зарахованих до Державного та місцевих бюджетів України, затвердженого наказом Міністерства фінансів України від 03.09.2013 року № 787, тобто у позасудовому порядку.</a:t>
          </a:r>
        </a:p>
        <a:p>
          <a:pPr lvl="0" algn="just" defTabSz="488950">
            <a:lnSpc>
              <a:spcPct val="90000"/>
            </a:lnSpc>
            <a:spcBef>
              <a:spcPct val="0"/>
            </a:spcBef>
            <a:spcAft>
              <a:spcPct val="3500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144020"/>
        <a:ext cx="3582001" cy="4652621"/>
      </dsp:txXfrm>
    </dsp:sp>
  </dsp:spTree>
</dsp:drawing>
</file>

<file path=ppt/diagrams/drawing2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160653"/>
          <a:ext cx="4582643" cy="4221087"/>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just" defTabSz="533400" rtl="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 зазначає, що після визнання протиправною та скасування адміністративним судом постанови про застосування адміністративно-господарського штрафу кошти, які платник сплатив на виконання цієї постанови, знаходяться у Державному бюджеті України без достатньої правової підстави. Тому повернення таких коштів платникові стосується захисту його майнових прав як суб`єкта господарювання, а вимога про стягнення цих коштів належить до юрисдикції господарського суду.</a:t>
          </a:r>
        </a:p>
        <a:p>
          <a:pPr lvl="0" algn="just" defTabSz="53340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Суму штрафу, перераховану до бюджету на підставі постанови про застосування такого стягнення, яку надалі визнав протиправною та скасував адміністративний суд, можна стягнути на користь платника згідно зі статтею 1212 ЦК України як безпідставно утримувану. На такі правовідносини приписи ЦК України про відшкодування шкоди та Порядку повернення (перерахування) коштів, помилково або надміру зарахованих до Державного та місцевих бюджетів України, затвердженого наказом Міністерства фінансів України від 03.09.2013 року № 787 не поширюються. </a:t>
          </a:r>
          <a:r>
            <a:rPr lang="uk-UA" sz="1100" kern="1200" dirty="0" smtClean="0">
              <a:latin typeface="Times New Roman" pitchFamily="18" charset="0"/>
              <a:cs typeface="Times New Roman" pitchFamily="18" charset="0"/>
              <a:hlinkClick xmlns:r="http://schemas.openxmlformats.org/officeDocument/2006/relationships" r:id="rId1"/>
            </a:rPr>
            <a:t>https://reestr.court.gov.ua/Review/113176434</a:t>
          </a:r>
          <a:r>
            <a:rPr lang="uk-UA" sz="1100" kern="1200" dirty="0" smtClean="0">
              <a:latin typeface="Times New Roman" pitchFamily="18" charset="0"/>
              <a:cs typeface="Times New Roman" pitchFamily="18" charset="0"/>
            </a:rPr>
            <a:t>  </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just" defTabSz="533400">
            <a:lnSpc>
              <a:spcPct val="90000"/>
            </a:lnSpc>
            <a:spcBef>
              <a:spcPct val="0"/>
            </a:spcBef>
            <a:spcAft>
              <a:spcPts val="0"/>
            </a:spcAft>
          </a:pP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160653"/>
        <a:ext cx="4582643" cy="4221087"/>
      </dsp:txXfrm>
    </dsp:sp>
  </dsp:spTree>
</dsp:drawing>
</file>

<file path=ppt/diagrams/drawing2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16"/>
          <a:ext cx="3234290" cy="647439"/>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КЦС ВС від </a:t>
          </a: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10.07.2019 у справі № 489/6624/15-ц</a:t>
          </a:r>
          <a:endParaRPr kumimoji="0" lang="uk-UA" sz="16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16"/>
        <a:ext cx="3234290" cy="647439"/>
      </dsp:txXfrm>
    </dsp:sp>
  </dsp:spTree>
</dsp:drawing>
</file>

<file path=ppt/diagrams/drawing2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47189"/>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08.08.2023 по справі №910/58880/21</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647189"/>
      </dsp:txXfrm>
    </dsp:sp>
  </dsp:spTree>
</dsp:drawing>
</file>

<file path=ppt/diagrams/drawing2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320571" y="212"/>
          <a:ext cx="2921279" cy="4030677"/>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lvl="0" algn="just" defTabSz="488950" rtl="0">
            <a:lnSpc>
              <a:spcPct val="90000"/>
            </a:lnSpc>
            <a:spcBef>
              <a:spcPct val="0"/>
            </a:spcBef>
            <a:spcAft>
              <a:spcPct val="35000"/>
            </a:spcAft>
          </a:pPr>
          <a:r>
            <a:rPr lang="uk-UA" sz="11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 вказаних постановах ВС зроблено висновок про те, що відповідно до трудового законодавства України керівник товариства (директор), як і будь-який інший працівник, має право звільнитися за власним бажанням, попередивши власника або уповноважений ним орган про таке звільнення письмово за два тижні, а також про те, що визначальним при вирішенні справ цієї категорії є не перевірка дотримання керівником юридичної особи порядку скликання загальних зборів учасників товариства, а волевиявлення працівника на звільнення з роботи та дотримання ним процедури звільнення, передбаченої частиною першою статті 38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КЗпП</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України.</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320571" y="212"/>
        <a:ext cx="2921279" cy="4030677"/>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51"/>
          <a:ext cx="3234290"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КЦС ВС від </a:t>
          </a: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27.06.2018 у </a:t>
          </a:r>
          <a:r>
            <a:rPr kumimoji="0" lang="uk-UA" sz="1600" b="1" i="0" u="none" strike="noStrike" kern="1200" cap="none" spc="0" normalizeH="0" baseline="0" noProof="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справі №201/15400/16-ц </a:t>
          </a:r>
          <a:endParaRPr kumimoji="0" lang="uk-UA" sz="16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51"/>
        <a:ext cx="3234290" cy="719376"/>
      </dsp:txXfrm>
    </dsp:sp>
  </dsp:spTree>
</dsp:drawing>
</file>

<file path=ppt/diagrams/drawing3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150130"/>
          <a:ext cx="5157587" cy="3838095"/>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Суди попередніх інстанцій установили, що ОСОБА_3 був обраний на посаду директора Товариства рішенням загальних зборів учасників, зафіксованим у протоколі, однак не встановили обставин укладення з ним трудового договору (контракту) в порядку, передбаченому частиною дванадцятою статті 39 Закону № 2275-VIII. Учасники справи не стверджували про існування таких обставин та не посилались на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недослідження</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судами доказів, які можуть це підтвердити.</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Оскільки Товариство не укладало з ОСОБА_3 трудового договору (контракту), ВП ВС дійшла висновку про те, що між ним та Товариством не виникав спір стосовно припинення такого правочину. Відтак неправильними є висновки судів попередніх інстанцій та доводи учасників цієї справи про необхідність застосування у спірних правовідносинах норм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КЗпП</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України, зокрема статті 38 цього Кодексу, яка визначає порядок розірвання трудового договору, укладеного на невизначений строк, з ініціативи працівника.</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Водночас в обох випадках - коли особу обрано до складу виконавчого органу (між товариством та особою встановлені відносини управління товариством) та укладено трудовий договір (встановлені трудові відносини) і коли існують тільки відносини з управління товариством без укладення трудового договору - саме відносини з управління товариством, у яких директору надані відповідні повноваження, за здійснення яких він несе встановлену законом відповідальність, становлять основу відносин між товариством та цією особою.</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При цьому ВП ВС враховує, що позовні вимоги про визнання трудових правовідносин припиненими, або про звільнення, або про припинення трудових правовідносин та / або правовідносин представництва у такому спорі спрямовані насамперед на припинення правовідносин з управління, які існують між директором та товариством. </a:t>
          </a:r>
          <a:r>
            <a:rPr lang="uk-UA" sz="1000" kern="1200" dirty="0" smtClean="0">
              <a:latin typeface="Times New Roman" pitchFamily="18" charset="0"/>
              <a:cs typeface="Times New Roman" pitchFamily="18" charset="0"/>
              <a:hlinkClick xmlns:r="http://schemas.openxmlformats.org/officeDocument/2006/relationships" r:id="rId1"/>
            </a:rPr>
            <a:t>https://reestr.court.gov.ua/Review/113430105</a:t>
          </a:r>
          <a:endParaRPr lang="uk-UA" sz="1000" kern="1200" dirty="0" smtClean="0">
            <a:latin typeface="Times New Roman" pitchFamily="18" charset="0"/>
            <a:cs typeface="Times New Roman" pitchFamily="18" charset="0"/>
          </a:endParaRPr>
        </a:p>
        <a:p>
          <a:pPr lvl="0" algn="just" defTabSz="444500" rtl="0">
            <a:lnSpc>
              <a:spcPct val="90000"/>
            </a:lnSpc>
            <a:spcBef>
              <a:spcPct val="0"/>
            </a:spcBef>
            <a:spcAft>
              <a:spcPts val="0"/>
            </a:spcAft>
          </a:pP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just" defTabSz="444500">
            <a:lnSpc>
              <a:spcPct val="90000"/>
            </a:lnSpc>
            <a:spcBef>
              <a:spcPct val="0"/>
            </a:spcBef>
            <a:spcAft>
              <a:spcPts val="0"/>
            </a:spcAft>
          </a:pP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150130"/>
        <a:ext cx="5157587" cy="3838095"/>
      </dsp:txXfrm>
    </dsp:sp>
  </dsp:spTree>
</dsp:drawing>
</file>

<file path=ppt/diagrams/drawing3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16"/>
          <a:ext cx="3234290" cy="647439"/>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ВС від 24.12.2019 у справі №758/1861/18, від 17.03.2021 у справі №761/40378/18 та від 19.01.2022 у справі №911/719/21</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16"/>
        <a:ext cx="3234290" cy="647439"/>
      </dsp:txXfrm>
    </dsp:sp>
  </dsp:spTree>
</dsp:drawing>
</file>

<file path=ppt/diagrams/drawing3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47189"/>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06.09.2023 по справі №127/27466/20 </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647189"/>
      </dsp:txXfrm>
    </dsp:sp>
  </dsp:spTree>
</dsp:drawing>
</file>

<file path=ppt/diagrams/drawing3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320571" y="212"/>
          <a:ext cx="2921279" cy="4030677"/>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lvl="0" algn="just" defTabSz="488950" rtl="0">
            <a:lnSpc>
              <a:spcPct val="90000"/>
            </a:lnSpc>
            <a:spcBef>
              <a:spcPct val="0"/>
            </a:spcBef>
            <a:spcAft>
              <a:spcPct val="35000"/>
            </a:spcAft>
          </a:pPr>
          <a:r>
            <a:rPr lang="uk-UA" sz="11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 вказаних постановах ВС зроблено висновок про те,  що спори </a:t>
          </a:r>
          <a:r>
            <a:rPr lang="uk-UA" sz="1200" b="1" kern="120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про визнання недійсним рішення органу місцевого самоврядування, яким реорганізовано заклад освіти, повинні розглядатись господарськими судами.</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320571" y="212"/>
        <a:ext cx="2921279" cy="4030677"/>
      </dsp:txXfrm>
    </dsp:sp>
  </dsp:spTree>
</dsp:drawing>
</file>

<file path=ppt/diagrams/drawing3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283176"/>
          <a:ext cx="4798247" cy="3570687"/>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ВП ВС зазначає, що позивачка, як член територіальної громади, мешканка села та керівник навчального закладу, не погодилася із рішенням сільської ради (відповідача) про реорганізацію навчального закладу загальної середньої освіти шляхом пониження його ступеня і звернулась до господарського суду з позовом про визнання недійсним такого рішення.</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ВП ВС зазначає, що правовідносини в цій справі спрямовані на вирішення питань організації освітнього процесу, а саме забезпечення доступності освіти, права на здобуття дошкільної та повної загальної середньої освіти, можливості продовжити навчання на відповідному рівні освіти у зв`язку з реорганізацією закладу освіти, що має на меті передусім публічний, а не приватний інтерес.</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ВП ВС зазначає, що  сільська рада є суб`єктом владних повноважень, оскаржене рішення якого прийнято на виконання владних управлінських функцій і є таким, що зачіпає права та інтереси члена територіальної громади, тому правовідносини, які виникли у справі, є публічно-правовими. Захист прав та інтересів члена територіальної громади від порушень з боку суб`єкта владних повноважень, якщо ці порушення полягають, наприклад, у перевищенні повноважень, недотриманні процедури чи порядку прийняття рішення, є завданням адміністративного судочинства.</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Наведене виключає господарсько-правовий характер спірних правовідносин.</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Відтак спір належить до адміністративної юрисдикції та має вирішуватися судами за правилами КАС України. </a:t>
          </a:r>
          <a:r>
            <a:rPr lang="uk-UA" sz="1000" kern="1200" dirty="0" smtClean="0">
              <a:hlinkClick xmlns:r="http://schemas.openxmlformats.org/officeDocument/2006/relationships" r:id="rId1"/>
            </a:rPr>
            <a:t>https://reestr.court.gov.ua/Review/113690646</a:t>
          </a:r>
          <a:r>
            <a:rPr lang="uk-UA" sz="1000" kern="1200" dirty="0" smtClean="0"/>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just" defTabSz="444500">
            <a:lnSpc>
              <a:spcPct val="90000"/>
            </a:lnSpc>
            <a:spcBef>
              <a:spcPct val="0"/>
            </a:spcBef>
            <a:spcAft>
              <a:spcPts val="0"/>
            </a:spcAft>
          </a:pP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just" defTabSz="444500">
            <a:lnSpc>
              <a:spcPct val="90000"/>
            </a:lnSpc>
            <a:spcBef>
              <a:spcPct val="0"/>
            </a:spcBef>
            <a:spcAft>
              <a:spcPts val="0"/>
            </a:spcAft>
          </a:pP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283176"/>
        <a:ext cx="4798247" cy="3570687"/>
      </dsp:txXfrm>
    </dsp:sp>
  </dsp:spTree>
</dsp:drawing>
</file>

<file path=ppt/diagrams/drawing3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86"/>
          <a:ext cx="3594330" cy="791314"/>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ts val="0"/>
            </a:spcAft>
          </a:pPr>
          <a:r>
            <a:rPr kumimoji="0" lang="uk-UA" sz="10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ВП ВС від 27.05.2020 у справі № 813/1232/18 та від 09.09.2020 у справі № 260/91/19) , постанови КАС ВС у від 28.01.2021 у справі № 140/434/19  та від  22.10.2020 у справі № 694/1174/16-а</a:t>
          </a:r>
          <a:endParaRPr kumimoji="0" lang="uk-UA" sz="10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86"/>
        <a:ext cx="3594330" cy="791314"/>
      </dsp:txXfrm>
    </dsp:sp>
  </dsp:spTree>
</dsp:drawing>
</file>

<file path=ppt/diagrams/drawing3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47189"/>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02.08.2023 по справі №925/1741/21</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647189"/>
      </dsp:txXfrm>
    </dsp:sp>
  </dsp:spTree>
</dsp:drawing>
</file>

<file path=ppt/diagrams/drawing3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320571" y="212"/>
          <a:ext cx="2921279" cy="4030677"/>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lvl="0" algn="just" defTabSz="488950" rtl="0">
            <a:lnSpc>
              <a:spcPct val="90000"/>
            </a:lnSpc>
            <a:spcBef>
              <a:spcPct val="0"/>
            </a:spcBef>
            <a:spcAft>
              <a:spcPct val="35000"/>
            </a:spcAft>
          </a:pPr>
          <a:r>
            <a:rPr lang="uk-UA" sz="11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 вказаній постанові Верховний Суд України дійшов висновку,    що об`єкт нерухомого майна набуває правового статусу пам`ятки тільки із занесенням до Реєстру. Упродовж шестимісячного строку, визначеного законами, Кабінет Міністрів України не подав на розгляд Верховної Ради України відповідних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законопроєктів</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(пропозицій), отже, нежиле приміщення не набуло статусу пам`ятки. Зважаючи на це, Верховний Суд України виснував, що на час прийняття Шевченківською радою рішення не існувало законодавчої заборони щодо відчуження об`єкта.</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320571" y="212"/>
        <a:ext cx="2921279" cy="4030677"/>
      </dsp:txXfrm>
    </dsp:sp>
  </dsp:spTree>
</dsp:drawing>
</file>

<file path=ppt/diagrams/drawing3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283176"/>
          <a:ext cx="4798247" cy="3570687"/>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 виснувала, що набрання чинності Законом України «Про охорону культурної спадщини», який замінив Закон УРСР «Про охорону і використання пам`яток історії та культури» в регулюванні питань, пов`язаних з пам`ятками історії та культури, не призвело до скасування охоронюваного статусу об`єктів культурної спадщини. Невиконання Кабінетом Міністрів України своїх обов`язків щодо подачі на затвердження Верховній Раді України проекту Переліку пам`яток, що не підлягають приватизації, не може бути підставою для незастосування заборони, встановленої статтею 1 Закону України «Про тимчасову заборону приватизації пам`яток культурної спадщини». Тому на момент укладення правочину, спрямованого на відчуження об`єкта нерухомого майна, існує заборона, встановлена Законом України «Про тимчасову заборону приватизації пам`яток культурної спадщини». </a:t>
          </a:r>
          <a:r>
            <a:rPr lang="uk-UA" sz="1200" kern="1200" dirty="0" smtClean="0">
              <a:hlinkClick xmlns:r="http://schemas.openxmlformats.org/officeDocument/2006/relationships" r:id="rId1"/>
            </a:rPr>
            <a:t>https://reestr.court.gov.ua/Review/114228694</a:t>
          </a:r>
          <a:r>
            <a:rPr lang="uk-UA" sz="1200" kern="1200" dirty="0" smtClean="0"/>
            <a:t> </a:t>
          </a: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just" defTabSz="444500">
            <a:lnSpc>
              <a:spcPct val="90000"/>
            </a:lnSpc>
            <a:spcBef>
              <a:spcPct val="0"/>
            </a:spcBef>
            <a:spcAft>
              <a:spcPts val="0"/>
            </a:spcAft>
          </a:pP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283176"/>
        <a:ext cx="4798247" cy="3570687"/>
      </dsp:txXfrm>
    </dsp:sp>
  </dsp:spTree>
</dsp:drawing>
</file>

<file path=ppt/diagrams/drawing3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8457"/>
          <a:ext cx="3594330" cy="715172"/>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ВСУ від 09.09.2014 у справі № 5011-48/950-2012</a:t>
          </a:r>
          <a:endParaRPr kumimoji="0" lang="uk-UA" sz="10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8457"/>
        <a:ext cx="3594330" cy="71517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47189"/>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21.09.2022 у справі №908/976/19 (</a:t>
          </a:r>
          <a:r>
            <a:rPr lang="uk-UA" sz="16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оприлюднено</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 ЄДРСР – 16.02.2023)</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647189"/>
      </dsp:txXfrm>
    </dsp:sp>
  </dsp:spTree>
</dsp:drawing>
</file>

<file path=ppt/diagrams/drawing4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47189"/>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12.09.2023 у справі №910/8413/21</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647189"/>
      </dsp:txXfrm>
    </dsp:sp>
  </dsp:spTree>
</dsp:drawing>
</file>

<file path=ppt/diagrams/drawing4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320571" y="212"/>
          <a:ext cx="2921279" cy="4030677"/>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lvl="0" algn="just" defTabSz="488950" rtl="0">
            <a:lnSpc>
              <a:spcPct val="90000"/>
            </a:lnSpc>
            <a:spcBef>
              <a:spcPct val="0"/>
            </a:spcBef>
            <a:spcAft>
              <a:spcPct val="35000"/>
            </a:spcAft>
          </a:pPr>
          <a:r>
            <a:rPr lang="uk-UA" sz="11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 вказаних ухвалах судами зроблено висновок щодо немайнового характеру позовної вимоги про визнання права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іпотекодержателя</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при визначенні розміру судового збору.</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320571" y="212"/>
        <a:ext cx="2921279" cy="4030677"/>
      </dsp:txXfrm>
    </dsp:sp>
  </dsp:spTree>
</dsp:drawing>
</file>

<file path=ppt/diagrams/drawing4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283176"/>
          <a:ext cx="4798247" cy="3570687"/>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 зазначає, що</a:t>
          </a:r>
          <a:r>
            <a:rPr lang="uk-UA" sz="1200" kern="1200" dirty="0" smtClean="0"/>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метою подання позову з вимогою про визнання права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іпотекодержателя</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є підтвердження існування у ПАТ АБ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Укргазбанк</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майнового інтересу щодо нерухомого майна, яке є предметом іпотеки та має вартісну оцінку, визначену в договорі іпотеки.</a:t>
          </a:r>
        </a:p>
        <a:p>
          <a:pPr lvl="0" algn="just" defTabSz="44450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 урахуванням зазначеного, виходячи з предмета та підстав позову у цій справі, ВП ВС погоджується з висновками судів попередніх інстанцій, що фактично ініційований позивачем спір спрямований на захист його майнового інтересу, вимога про визнання права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іпотекодержателя</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ґрунтується на наявності такого інтересу, що виник на підставі договору іпотеки, згідно з яким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іпотекодержатель</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має право в разі невиконання боржником забезпеченого іпотекою зобов`язання одержати задоволення своїх вимог за рахунок предмета іпотеки, який має вартісну оцінку, а отже, має майновий характер, а тому розмір ставки судового збору за його подання повинен визначатися відповідно до підпункту 1 пункту 2 частини другої статті 4 Закону України «Про судовий збір».  </a:t>
          </a:r>
          <a:r>
            <a:rPr lang="uk-UA" sz="1200" kern="1200" dirty="0" smtClean="0">
              <a:hlinkClick xmlns:r="http://schemas.openxmlformats.org/officeDocument/2006/relationships" r:id="rId1"/>
            </a:rPr>
            <a:t>https://reestr.court.gov.ua/Review/114188431</a:t>
          </a:r>
          <a:r>
            <a:rPr lang="uk-UA" sz="1200" kern="1200" dirty="0" smtClean="0"/>
            <a:t> </a:t>
          </a: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283176"/>
        <a:ext cx="4798247" cy="3570687"/>
      </dsp:txXfrm>
    </dsp:sp>
  </dsp:spTree>
</dsp:drawing>
</file>

<file path=ppt/diagrams/drawing4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8457"/>
          <a:ext cx="3594330" cy="715172"/>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Ухвали КЦС ВС від 09.07.2021 у справі № 370/1543/20 та від 16.12.2022у справі № 199/2786/21</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8457"/>
        <a:ext cx="3594330" cy="715172"/>
      </dsp:txXfrm>
    </dsp:sp>
  </dsp:spTree>
</dsp:drawing>
</file>

<file path=ppt/diagrams/drawing4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47189"/>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04.10.2023 по справі №906/1026/22</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647189"/>
      </dsp:txXfrm>
    </dsp:sp>
  </dsp:spTree>
</dsp:drawing>
</file>

<file path=ppt/diagrams/drawing4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320571" y="212"/>
          <a:ext cx="2921279" cy="4030677"/>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lvl="0" algn="just" defTabSz="488950" rtl="0">
            <a:lnSpc>
              <a:spcPct val="90000"/>
            </a:lnSpc>
            <a:spcBef>
              <a:spcPct val="0"/>
            </a:spcBef>
            <a:spcAft>
              <a:spcPct val="35000"/>
            </a:spcAft>
          </a:pPr>
          <a:r>
            <a:rPr lang="uk-UA" sz="1100" kern="1200" noProof="0" dirty="0" smtClean="0">
              <a:latin typeface="Times New Roman" pitchFamily="18" charset="0"/>
              <a:cs typeface="Times New Roman" pitchFamily="18" charset="0"/>
            </a:rPr>
            <a:t>	</a:t>
          </a:r>
          <a:r>
            <a:rPr lang="uk-UA" sz="105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Суди у вказаних постановах зазначали, що відповідач як орган місцевого самоврядування, приймаючи рішення про реорганізацію шляхом пониження ступеня спірного навчального закладу, діяв не як суб`єкт владних повноважень, що б визначало підвідомчість такого спору адміністративним судам, а як засновник юридичної особи - комунальної установи.</a:t>
          </a:r>
        </a:p>
        <a:p>
          <a:pPr lvl="0" algn="just" defTabSz="488950">
            <a:lnSpc>
              <a:spcPct val="90000"/>
            </a:lnSpc>
            <a:spcBef>
              <a:spcPct val="0"/>
            </a:spcBef>
            <a:spcAft>
              <a:spcPct val="35000"/>
            </a:spcAft>
          </a:pPr>
          <a:r>
            <a:rPr lang="uk-UA" sz="105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вказаних постановах зроблено висновок про те, що спір у справі щодо оскарження рішення власника корпоративних прав (засновника) навчального закладу комунальної власності підлягає розгляду за правилами господарського судочинства.</a:t>
          </a:r>
          <a:endParaRPr lang="uk-UA" sz="105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320571" y="212"/>
        <a:ext cx="2921279" cy="4030677"/>
      </dsp:txXfrm>
    </dsp:sp>
  </dsp:spTree>
</dsp:drawing>
</file>

<file path=ppt/diagrams/drawing4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283176"/>
          <a:ext cx="4798247" cy="3570687"/>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just" defTabSz="466725" rtl="0">
            <a:lnSpc>
              <a:spcPct val="90000"/>
            </a:lnSpc>
            <a:spcBef>
              <a:spcPct val="0"/>
            </a:spcBef>
            <a:spcAft>
              <a:spcPts val="0"/>
            </a:spcAft>
          </a:pPr>
          <a:r>
            <a:rPr lang="uk-UA" sz="105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05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Позивачка, як член територіальної громади, мешканка села Шабельники та керівник навчального закладу, не погодилася із рішенням сільської ради (відповідача) про реорганізацію навчального закладу загальної середньої освіти шляхом пониження його ступеня і звернулась до господарського суду з позовом про визнання недійсним такого рішення.</a:t>
          </a:r>
        </a:p>
        <a:p>
          <a:pPr lvl="0" algn="just" defTabSz="466725">
            <a:lnSpc>
              <a:spcPct val="90000"/>
            </a:lnSpc>
            <a:spcBef>
              <a:spcPct val="0"/>
            </a:spcBef>
            <a:spcAft>
              <a:spcPts val="0"/>
            </a:spcAft>
          </a:pPr>
          <a:r>
            <a:rPr lang="uk-UA" sz="105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 зазначає, що правовідносини в цій справі спрямовані на вирішення питань організації освітнього процесу, а саме забезпечення доступності освіти, права на здобуття дошкільної та повної загальної середньої освіти, можливості продовжити навчання на відповідному рівні освіти у зв`язку з реорганізацією закладу освіти, що має на меті передусім публічний, а не приватний інтерес.</a:t>
          </a:r>
        </a:p>
        <a:p>
          <a:pPr lvl="0" algn="just" defTabSz="466725">
            <a:lnSpc>
              <a:spcPct val="90000"/>
            </a:lnSpc>
            <a:spcBef>
              <a:spcPct val="0"/>
            </a:spcBef>
            <a:spcAft>
              <a:spcPts val="0"/>
            </a:spcAft>
          </a:pPr>
          <a:r>
            <a:rPr lang="uk-UA" sz="105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ВП ВС зазначає, що  сільська рада є суб`єктом владних повноважень, оскаржене рішення якого прийнято на виконання владних управлінських функцій і є таким, що зачіпає права та інтереси члена територіальної громади, тому правовідносини, які виникли у справі, є публічно-правовими. Захист прав та інтересів члена територіальної громади від порушень з боку суб`єкта владних повноважень, якщо ці порушення полягають, наприклад, у перевищенні повноважень, недотриманні процедури чи порядку прийняття рішення, є завданням адміністративного судочинства.</a:t>
          </a:r>
        </a:p>
        <a:p>
          <a:pPr lvl="0" algn="just" defTabSz="466725">
            <a:lnSpc>
              <a:spcPct val="90000"/>
            </a:lnSpc>
            <a:spcBef>
              <a:spcPct val="0"/>
            </a:spcBef>
            <a:spcAft>
              <a:spcPts val="0"/>
            </a:spcAft>
          </a:pPr>
          <a:r>
            <a:rPr lang="uk-UA" sz="105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Наведене виключає господарсько-правовий характер спірних правовідносин.</a:t>
          </a:r>
        </a:p>
        <a:p>
          <a:pPr lvl="0" algn="just" defTabSz="466725">
            <a:lnSpc>
              <a:spcPct val="90000"/>
            </a:lnSpc>
            <a:spcBef>
              <a:spcPct val="0"/>
            </a:spcBef>
            <a:spcAft>
              <a:spcPts val="0"/>
            </a:spcAft>
          </a:pPr>
          <a:r>
            <a:rPr lang="uk-UA" sz="105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Відтак спір належить до адміністративної юрисдикції та має вирішуватися судами за правилами КАС України. </a:t>
          </a:r>
          <a:r>
            <a:rPr lang="uk-UA" sz="1050" kern="1200" dirty="0" smtClean="0">
              <a:latin typeface="Times New Roman" pitchFamily="18" charset="0"/>
              <a:cs typeface="Times New Roman" pitchFamily="18" charset="0"/>
              <a:hlinkClick xmlns:r="http://schemas.openxmlformats.org/officeDocument/2006/relationships" r:id="rId1"/>
            </a:rPr>
            <a:t>https://reestr.court.gov.ua/Review/113690646</a:t>
          </a:r>
          <a:r>
            <a:rPr lang="uk-UA" sz="1050" kern="1200" dirty="0" smtClean="0">
              <a:latin typeface="Times New Roman" pitchFamily="18" charset="0"/>
              <a:cs typeface="Times New Roman" pitchFamily="18" charset="0"/>
            </a:rPr>
            <a:t> </a:t>
          </a:r>
          <a:endParaRPr lang="uk-UA" sz="105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283176"/>
        <a:ext cx="4798247" cy="3570687"/>
      </dsp:txXfrm>
    </dsp:sp>
  </dsp:spTree>
</dsp:drawing>
</file>

<file path=ppt/diagrams/drawing4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421"/>
          <a:ext cx="3594330" cy="863252"/>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ВП ВС від 27.05.2020 у справі №813/1232/18 та від 09.09.2020 у справі №260/91/19 та КАС ВС від 28.01.2021 у справі №140/434/19  та від  22.10.2020 у справі №694/1174/16-а</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421"/>
        <a:ext cx="3594330" cy="863252"/>
      </dsp:txXfrm>
    </dsp:sp>
  </dsp:spTree>
</dsp:drawing>
</file>

<file path=ppt/diagrams/drawing4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701807"/>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від 15.11.2023 по справі №916/1174/22</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701807"/>
      </dsp:txXfrm>
    </dsp:sp>
  </dsp:spTree>
</dsp:drawing>
</file>

<file path=ppt/diagrams/drawing4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212"/>
          <a:ext cx="3585505" cy="4030677"/>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lvl="0" algn="just" defTabSz="488950" rtl="0">
            <a:lnSpc>
              <a:spcPct val="90000"/>
            </a:lnSpc>
            <a:spcBef>
              <a:spcPct val="0"/>
            </a:spcBef>
            <a:spcAft>
              <a:spcPct val="35000"/>
            </a:spcAft>
          </a:pPr>
          <a:r>
            <a:rPr lang="uk-UA" sz="1100" kern="1200" noProof="0" dirty="0" smtClean="0">
              <a:latin typeface="Times New Roman" pitchFamily="18" charset="0"/>
              <a:cs typeface="Times New Roman" pitchFamily="18" charset="0"/>
            </a:rPr>
            <a:t>	</a:t>
          </a:r>
          <a:r>
            <a:rPr lang="uk-UA" sz="105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Умови, визначені в пунктах 1 та 2 частини першої статті 8 Закону України </a:t>
          </a:r>
          <a:r>
            <a:rPr lang="uk-UA" sz="105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“Про</a:t>
          </a:r>
          <a:r>
            <a:rPr lang="uk-UA" sz="105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судовий </a:t>
          </a:r>
          <a:r>
            <a:rPr lang="uk-UA" sz="105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збір”</a:t>
          </a:r>
          <a:r>
            <a:rPr lang="uk-UA" sz="105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можуть застосовуватися лише до позивачів - фізичних осіб, котрі перебувають у такому фінансовому стані, що розмір судового збору перевищує 5 відсотків розміру їх річного доходу, та до позивачів, що мають певний соціальний статус: є військовослужбовцями, батьками, які мають дитину віком до чотирнадцяти років або дитину з інвалідністю, якщо інший з батьків ухиляється від сплати аліментів; одинокими матерями (батьками), які мають дитину віком до чотирнадцяти років або дитину з інвалідністю; особами, які діють в інтересах малолітніх чи неповнолітніх осіб та осіб, які визнані судом недієздатними чи дієздатність яких обмежена.</a:t>
          </a:r>
          <a:endParaRPr lang="uk-UA" sz="105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212"/>
        <a:ext cx="3585505" cy="4030677"/>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492306" y="1140"/>
          <a:ext cx="3867899" cy="4607371"/>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05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Незастосування до фізичної особи положень пункту 1 частини першої статті 8 Закону України «Про судовий збір» з тих підстав, що така особа є відповідачем, може порушити право особи на справедливий суд (стаття 6 Конвенції). Зазначене також не відповідає ряду конституційних засад та основних засад господарського процесу: принципам рівності усіх учасників судового процесу перед законом і судом; забезпечення права на апеляційний перегляд справи та у визначених законом випадках - на касаційне оскарження судового рішення (пункти 1, 8 частини другої статті 129 Конституції України); рівності усіх учасників судового процесу перед законом і судом; забезпечення права на апеляційний перегляд справи; забезпечення права на касаційне оскарження судового рішення у визначених законом випадках (пункти 2, 8, 9 частини третьої статті 2 ГПК України).  </a:t>
          </a:r>
        </a:p>
        <a:p>
          <a:pPr lvl="0" algn="just" defTabSz="444500">
            <a:lnSpc>
              <a:spcPct val="90000"/>
            </a:lnSpc>
            <a:spcBef>
              <a:spcPct val="0"/>
            </a:spcBef>
            <a:spcAft>
              <a:spcPts val="0"/>
            </a:spcAft>
          </a:pPr>
          <a:r>
            <a:rPr lang="uk-UA" sz="105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Отже, положення пункту 1 частини першої статті 8 Закону України «Про судовий збір» можуть бути застосовані до відповідача - фізичної особи за наявності відповідної підстави, визначеної зазначеною нормою. Відмова у звільненні від сплати судового збору з тих підстав, що така особа є відповідачем, без дослідження судом доказів, якими відповідач обґрунтовує наявність підстав для застосування пункту 1 частини першої статті 8 Закону України «Про судовий збір», завдає шкоди самій суті права відповідача на доступ до суду.</a:t>
          </a:r>
        </a:p>
        <a:p>
          <a:pPr lvl="0" algn="just" defTabSz="444500" rtl="0">
            <a:lnSpc>
              <a:spcPct val="90000"/>
            </a:lnSpc>
            <a:spcBef>
              <a:spcPct val="0"/>
            </a:spcBef>
            <a:spcAft>
              <a:spcPts val="0"/>
            </a:spcAft>
          </a:pPr>
          <a:r>
            <a:rPr lang="uk-UA" sz="1000" kern="1200" dirty="0" smtClean="0">
              <a:latin typeface="Times New Roman" pitchFamily="18" charset="0"/>
              <a:cs typeface="Times New Roman" pitchFamily="18" charset="0"/>
              <a:hlinkClick xmlns:r="http://schemas.openxmlformats.org/officeDocument/2006/relationships" r:id="rId1"/>
            </a:rPr>
            <a:t>https://reestr.court.gov.ua/Review/115598835</a:t>
          </a:r>
          <a:r>
            <a:rPr lang="uk-UA" sz="1000" kern="1200" dirty="0" smtClean="0">
              <a:latin typeface="Times New Roman" pitchFamily="18" charset="0"/>
              <a:cs typeface="Times New Roman" pitchFamily="18" charset="0"/>
            </a:rPr>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492306" y="1140"/>
        <a:ext cx="3867899" cy="4607371"/>
      </dsp:txXfrm>
    </dsp:sp>
  </dsp:spTree>
</dsp:drawing>
</file>

<file path=ppt/diagrams/drawing5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28802"/>
          <a:ext cx="3594330" cy="95050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a:t>
          </a: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від 25.03.2021 у справі №912/3514/20 </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28802"/>
        <a:ext cx="3594330" cy="950506"/>
      </dsp:txXfrm>
    </dsp:sp>
  </dsp:spTree>
</dsp:drawing>
</file>

<file path=ppt/diagrams/drawing5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820575"/>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від 29.11.2023  справа № 906/308/20 </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820575"/>
      </dsp:txXfrm>
    </dsp:sp>
  </dsp:spTree>
</dsp:drawing>
</file>

<file path=ppt/diagrams/drawing5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212"/>
          <a:ext cx="3585505" cy="4030677"/>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lvl="0" algn="just" defTabSz="488950" rtl="0">
            <a:lnSpc>
              <a:spcPct val="90000"/>
            </a:lnSpc>
            <a:spcBef>
              <a:spcPct val="0"/>
            </a:spcBef>
            <a:spcAft>
              <a:spcPct val="35000"/>
            </a:spcAft>
          </a:pPr>
          <a:r>
            <a:rPr lang="uk-UA" sz="1100" kern="1200" noProof="0" dirty="0" smtClean="0">
              <a:latin typeface="Times New Roman" pitchFamily="18" charset="0"/>
              <a:cs typeface="Times New Roman" pitchFamily="18" charset="0"/>
            </a:rPr>
            <a:t>	</a:t>
          </a: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 вказаних постановах зазначено, що  виділ не є способом реорганізації юридичної особи.</a:t>
          </a:r>
          <a:endParaRPr lang="uk-UA" sz="14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212"/>
        <a:ext cx="3585505" cy="4030677"/>
      </dsp:txXfrm>
    </dsp:sp>
  </dsp:spTree>
</dsp:drawing>
</file>

<file path=ppt/diagrams/drawing5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492306" y="1140"/>
          <a:ext cx="3867899" cy="4607371"/>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ВП ВС зазначає, що  виділ є видом реорганізації, який не має наслідком припинення юридичної особи, яка реорганізується, оскільки остання залишається суб`єктом права, однак зі зменшеним обсягом майна, прав та/або обов`язків.</a:t>
          </a:r>
        </a:p>
        <a:p>
          <a:pPr lvl="0" algn="just" defTabSz="444500">
            <a:lnSpc>
              <a:spcPct val="90000"/>
            </a:lnSpc>
            <a:spcBef>
              <a:spcPct val="0"/>
            </a:spcBef>
            <a:spcAft>
              <a:spcPts val="0"/>
            </a:spcAft>
          </a:pPr>
          <a:r>
            <a:rPr lang="uk-UA" sz="1400" kern="1200" dirty="0" smtClean="0">
              <a:latin typeface="Times New Roman" pitchFamily="18" charset="0"/>
              <a:cs typeface="Times New Roman" pitchFamily="18" charset="0"/>
              <a:hlinkClick xmlns:r="http://schemas.openxmlformats.org/officeDocument/2006/relationships" r:id="rId1"/>
            </a:rPr>
            <a:t>https://reestr.court.gov.ua/Review/115598840</a:t>
          </a:r>
          <a:r>
            <a:rPr lang="uk-UA" sz="1400" kern="1200" dirty="0" smtClean="0">
              <a:latin typeface="Times New Roman" pitchFamily="18" charset="0"/>
              <a:cs typeface="Times New Roman" pitchFamily="18" charset="0"/>
            </a:rPr>
            <a:t> </a:t>
          </a:r>
          <a:endPar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492306" y="1140"/>
        <a:ext cx="3867899" cy="4607371"/>
      </dsp:txXfrm>
    </dsp:sp>
  </dsp:spTree>
</dsp:drawing>
</file>

<file path=ppt/diagrams/drawing5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492"/>
          <a:ext cx="3594330" cy="1007127"/>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ОП КЦС від 14.09.2020 у справі № 291/1009/18 , КГС ВС від 11.12.2019 у справі № 904/2251/18, від 15.01.2020 у справі № 904/11903/16 та від 21.01.2020 у справі № 904/8538/16</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492"/>
        <a:ext cx="3594330" cy="1007127"/>
      </dsp:txXfrm>
    </dsp:sp>
  </dsp:spTree>
</dsp:drawing>
</file>

<file path=ppt/diagrams/drawing5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47189"/>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від 15.11.2023  справа № 918/119/21 </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647189"/>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0"/>
          <a:ext cx="8467668" cy="4211110"/>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just" defTabSz="355600" rtl="0">
            <a:lnSpc>
              <a:spcPct val="90000"/>
            </a:lnSpc>
            <a:spcBef>
              <a:spcPct val="0"/>
            </a:spcBef>
            <a:spcAft>
              <a:spcPts val="0"/>
            </a:spcAft>
          </a:pPr>
          <a:r>
            <a:rPr lang="uk-UA" sz="8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1.ВП ВС відступає від висновків КАС ВС, зроблених у постанові від 14.07.2022 у справі № 420/14397/21, спірні правовідносини у якій стосувались включення до податкового кредиту сум ПДВ за податковою накладною від 11.08.2015, де КАС ВС, посилаючись на норми абзацу сімнадцятого пункту 201.10 статті 201 ПК України (в редакції з урахуванням змін, внесених Законом України від 16.07.2015 № 643-VIII, який набрав чинності з 29.07.2015; редакція діяла до 01.01.2016), дійшов висновку про те, що законодавець передбачив спосіб, у який покупець товарів / послуг може реалізувати право на податковий кредит незалежно від виконання продавцем обов'язку зареєструвати податкову накладну, а також вказав, що системне застосування норм абзацу двадцять п'ятого пункту 201.10 та пункту 201.11 статті 201 ПК України дає підстави для висновку, що звернення платника податку - покупця товарів / послуг із відповідною заявою є підставою для нарахування сум податку, що відносяться до податкового кредиту, без отримання податкової накладної, зареєстрованої в ЄРПН.</a:t>
          </a:r>
        </a:p>
        <a:p>
          <a:pPr lvl="0" algn="just" defTabSz="355600">
            <a:lnSpc>
              <a:spcPct val="90000"/>
            </a:lnSpc>
            <a:spcBef>
              <a:spcPct val="0"/>
            </a:spcBef>
            <a:spcAft>
              <a:spcPts val="0"/>
            </a:spcAft>
          </a:pPr>
          <a:r>
            <a:rPr lang="uk-UA" sz="8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2.ВП ВС вважає за необхідне відступити від висновків, викладених у постанові від 16.09.2020 у справі № 916/978/19, оскільки КГС ВС у цій справі помилково ототожнив правовідносини в публічно-правовому спорі про зобов'язання органів державної влади відновити в системі електронного адміністрування та відшкодувати позивачу раніше нараховані суми ПДВ (податкового кредиту), який виник із бюджетного та податкового законодавства і має розглядатись за правилами адміністративного судочинства (див. пункти 5.18 та 5.26 постанови Великої Палати Верховного Суду від 03.03.2020 у справі № 922/506/19), з правовідносинами, що склались у спорі за позовом покупця, який не був учасником публічно-правових відносин між продавцем і органами державної влади щодо реєстрації податкової накладної, однак стверджував, що їх дії унеможливили реалізацію його майнового інтересу на збільшення податкового кредиту (див. пункти 4.2, 4.3 постанови КГС ВС від 16.09.2020 у справі № 916/978/19).</a:t>
          </a:r>
        </a:p>
        <a:p>
          <a:pPr lvl="0" algn="just" defTabSz="355600">
            <a:lnSpc>
              <a:spcPct val="90000"/>
            </a:lnSpc>
            <a:spcBef>
              <a:spcPct val="0"/>
            </a:spcBef>
            <a:spcAft>
              <a:spcPts val="0"/>
            </a:spcAft>
          </a:pPr>
          <a:r>
            <a:rPr lang="uk-UA" sz="8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ВП ВС звертає увагу на те, що вимога про стягнення коштів з державного бюджету з підстав порушення контролюючим органом прав платника податків може мати різну природу. В одних випадках вона є ефективним способом відновлення права платника (тобто є способом захисту в публічно-правових відносинах), як наприклад, зазначено у висновку Великої Палати, викладеному в пунктах 71 та 74 постанови від 19.01.2023 у справі № 140/1770/19, де йшлося про такий спосіб захисту права платника податків на отримання заборгованості з бюджетного відшкодування ПДВ. В інших випадках стягнення коштів з державного бюджету є результатом судового захисту позивача в деліктному зобов'язанні, коли порушене право вже не відновлюється та/або позивач одержує компенсацію наслідків порушення (як і в цій справі, де не йдеться про відновлення таким способом права позивача на отримання коштів з бюджету, оскільки він не має права на отримання цих коштів у межах податкових відносин в умовах, якби контролюючий орган не вчинив </a:t>
          </a:r>
          <a:r>
            <a:rPr lang="uk-UA" sz="800" b="1" kern="1200" noProof="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порушення). </a:t>
          </a:r>
          <a:r>
            <a:rPr lang="uk-UA" sz="800" b="1" kern="1200" noProof="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1"/>
            </a:rPr>
            <a:t>https</a:t>
          </a:r>
          <a:r>
            <a:rPr lang="uk-UA" sz="8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1"/>
            </a:rPr>
            <a:t>://reestr.court.gov.ua/Review/109491932</a:t>
          </a:r>
          <a:r>
            <a:rPr lang="uk-UA" sz="8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dsp:txBody>
      <dsp:txXfrm>
        <a:off x="0" y="0"/>
        <a:ext cx="8467668" cy="421111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51"/>
          <a:ext cx="3729913"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КАС ВС </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від 14.07.2022 у справі № 420/14397/21, КГС ВС від 16.09.2020 у справі № 916/978/19</a:t>
          </a:r>
          <a:endParaRPr kumimoji="0" lang="uk-UA" sz="16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51"/>
        <a:ext cx="3729913" cy="719376"/>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47189"/>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01.03.2023 у справі №925/556/21</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647189"/>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673336"/>
          <a:ext cx="3582001" cy="3305956"/>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lvl="0" algn="just" defTabSz="488950" rtl="0">
            <a:lnSpc>
              <a:spcPct val="90000"/>
            </a:lnSpc>
            <a:spcBef>
              <a:spcPct val="0"/>
            </a:spcBef>
            <a:spcAft>
              <a:spcPct val="35000"/>
            </a:spcAft>
          </a:pPr>
          <a:r>
            <a:rPr lang="uk-UA" sz="11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зроблено висновок про те, що прокурор має діяти у процесі в інтересах держави тільки в особі сільської ради, якщо він звернувся одночасно з вимогами про визнання незаконним і скасування її рішення про затвердження проекту землеустрою щодо відведення та передання земельної ділянки в оренду, про визнання незаконним і скасування рішення сільради про продовження відповідного договору оренди, про визнання недійсними і припинення на майбутнє договору оренди землі та додаткової угоди про внесення змін до договору оренди землі, а також про зобов`язання орендаря повернути територіальній громаді в особі сільради земельну ділянку шляхом підписання акта приймання-передачі. </a:t>
          </a:r>
        </a:p>
        <a:p>
          <a:pPr lvl="0" algn="just" defTabSz="488950">
            <a:lnSpc>
              <a:spcPct val="90000"/>
            </a:lnSpc>
            <a:spcBef>
              <a:spcPct val="0"/>
            </a:spcBef>
            <a:spcAft>
              <a:spcPct val="3500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673336"/>
        <a:ext cx="3582001" cy="3305956"/>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7.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9.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7E8FDF-EBCC-482F-8003-D19E610954F3}" type="datetimeFigureOut">
              <a:rPr lang="uk-UA" smtClean="0"/>
              <a:pPr/>
              <a:t>03.01.2024</a:t>
            </a:fld>
            <a:endParaRPr lang="uk-UA"/>
          </a:p>
        </p:txBody>
      </p:sp>
      <p:sp>
        <p:nvSpPr>
          <p:cNvPr id="4" name="Місце для зображення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6" name="Місце для нижнього колонтитула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C0917D-441D-47B3-B65E-3F6798E1ADDF}" type="slidenum">
              <a:rPr lang="uk-UA" smtClean="0"/>
              <a:pPr/>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normAutofit/>
          </a:bodyPr>
          <a:lstStyle/>
          <a:p>
            <a:endParaRPr lang="uk-UA"/>
          </a:p>
        </p:txBody>
      </p:sp>
      <p:sp>
        <p:nvSpPr>
          <p:cNvPr id="4" name="Місце для номера слайда 3"/>
          <p:cNvSpPr>
            <a:spLocks noGrp="1"/>
          </p:cNvSpPr>
          <p:nvPr>
            <p:ph type="sldNum" sz="quarter" idx="10"/>
          </p:nvPr>
        </p:nvSpPr>
        <p:spPr/>
        <p:txBody>
          <a:bodyPr/>
          <a:lstStyle/>
          <a:p>
            <a:fld id="{08C0917D-441D-47B3-B65E-3F6798E1ADDF}" type="slidenum">
              <a:rPr lang="uk-UA" smtClean="0"/>
              <a:pPr/>
              <a:t>1</a:t>
            </a:fld>
            <a:endParaRPr lang="uk-U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uk-UA" smtClean="0"/>
              <a:t>Зразок заголовка</a:t>
            </a:r>
            <a:endParaRPr kumimoji="0" lang="en-US"/>
          </a:p>
        </p:txBody>
      </p:sp>
      <p:sp>
        <p:nvSpPr>
          <p:cNvPr id="17" name="Пі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uk-UA" smtClean="0"/>
              <a:t>Зразок підзаголовка</a:t>
            </a:r>
            <a:endParaRPr kumimoji="0" lang="en-US"/>
          </a:p>
        </p:txBody>
      </p:sp>
      <p:sp>
        <p:nvSpPr>
          <p:cNvPr id="30" name="Місце для дати 29"/>
          <p:cNvSpPr>
            <a:spLocks noGrp="1"/>
          </p:cNvSpPr>
          <p:nvPr>
            <p:ph type="dt" sz="half" idx="10"/>
          </p:nvPr>
        </p:nvSpPr>
        <p:spPr/>
        <p:txBody>
          <a:bodyPr/>
          <a:lstStyle/>
          <a:p>
            <a:fld id="{323F3E26-BE0A-424A-947F-C108B595D07D}" type="datetimeFigureOut">
              <a:rPr lang="uk-UA" smtClean="0"/>
              <a:pPr/>
              <a:t>03.01.2024</a:t>
            </a:fld>
            <a:endParaRPr lang="uk-UA"/>
          </a:p>
        </p:txBody>
      </p:sp>
      <p:sp>
        <p:nvSpPr>
          <p:cNvPr id="19" name="Місце для нижнього колонтитула 18"/>
          <p:cNvSpPr>
            <a:spLocks noGrp="1"/>
          </p:cNvSpPr>
          <p:nvPr>
            <p:ph type="ftr" sz="quarter" idx="11"/>
          </p:nvPr>
        </p:nvSpPr>
        <p:spPr/>
        <p:txBody>
          <a:bodyPr/>
          <a:lstStyle/>
          <a:p>
            <a:endParaRPr lang="uk-UA"/>
          </a:p>
        </p:txBody>
      </p:sp>
      <p:sp>
        <p:nvSpPr>
          <p:cNvPr id="27" name="Місце для номера слайда 26"/>
          <p:cNvSpPr>
            <a:spLocks noGrp="1"/>
          </p:cNvSpPr>
          <p:nvPr>
            <p:ph type="sldNum" sz="quarter" idx="12"/>
          </p:nvPr>
        </p:nvSpPr>
        <p:spPr/>
        <p:txBody>
          <a:bodyPr/>
          <a:lstStyle/>
          <a:p>
            <a:fld id="{A6C8A768-57F3-4146-822D-25A0703D270B}"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323F3E26-BE0A-424A-947F-C108B595D07D}" type="datetimeFigureOut">
              <a:rPr lang="uk-UA" smtClean="0"/>
              <a:pPr/>
              <a:t>03.01.2024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914401"/>
            <a:ext cx="2057400" cy="5211763"/>
          </a:xfrm>
        </p:spPr>
        <p:txBody>
          <a:bodyPr vert="eaVert"/>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a:xfrm>
            <a:off x="457200" y="914401"/>
            <a:ext cx="6019800" cy="5211763"/>
          </a:xfrm>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323F3E26-BE0A-424A-947F-C108B595D07D}" type="datetimeFigureOut">
              <a:rPr lang="uk-UA" smtClean="0"/>
              <a:pPr/>
              <a:t>03.01.2024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3" name="Місце для вмісту 2"/>
          <p:cNvSpPr>
            <a:spLocks noGrp="1"/>
          </p:cNvSpPr>
          <p:nvPr>
            <p:ph idx="1"/>
          </p:nvPr>
        </p:nvSpPr>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323F3E26-BE0A-424A-947F-C108B595D07D}" type="datetimeFigureOut">
              <a:rPr lang="uk-UA" smtClean="0"/>
              <a:pPr/>
              <a:t>03.01.2024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uk-UA" smtClean="0"/>
              <a:t>Зразок тексту</a:t>
            </a:r>
          </a:p>
        </p:txBody>
      </p:sp>
      <p:sp>
        <p:nvSpPr>
          <p:cNvPr id="4" name="Місце для дати 3"/>
          <p:cNvSpPr>
            <a:spLocks noGrp="1"/>
          </p:cNvSpPr>
          <p:nvPr>
            <p:ph type="dt" sz="half" idx="10"/>
          </p:nvPr>
        </p:nvSpPr>
        <p:spPr/>
        <p:txBody>
          <a:bodyPr/>
          <a:lstStyle/>
          <a:p>
            <a:fld id="{323F3E26-BE0A-424A-947F-C108B595D07D}" type="datetimeFigureOut">
              <a:rPr lang="uk-UA" smtClean="0"/>
              <a:pPr/>
              <a:t>03.01.2024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uk-UA" smtClean="0"/>
              <a:t>Зразок заголовка</a:t>
            </a:r>
            <a:endParaRPr kumimoji="0" lang="en-US"/>
          </a:p>
        </p:txBody>
      </p:sp>
      <p:sp>
        <p:nvSpPr>
          <p:cNvPr id="3" name="Місце для вмісту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вмісту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p>
            <a:fld id="{323F3E26-BE0A-424A-947F-C108B595D07D}" type="datetimeFigureOut">
              <a:rPr lang="uk-UA" smtClean="0"/>
              <a:pPr/>
              <a:t>03.01.2024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uk-UA" smtClean="0"/>
              <a:t>Зразок тексту</a:t>
            </a:r>
          </a:p>
        </p:txBody>
      </p:sp>
      <p:sp>
        <p:nvSpPr>
          <p:cNvPr id="4" name="Місце для тексту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uk-UA" smtClean="0"/>
              <a:t>Зразок тексту</a:t>
            </a:r>
          </a:p>
        </p:txBody>
      </p:sp>
      <p:sp>
        <p:nvSpPr>
          <p:cNvPr id="5" name="Місце для вмісту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6" name="Місце для вмісту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7" name="Місце для дати 6"/>
          <p:cNvSpPr>
            <a:spLocks noGrp="1"/>
          </p:cNvSpPr>
          <p:nvPr>
            <p:ph type="dt" sz="half" idx="10"/>
          </p:nvPr>
        </p:nvSpPr>
        <p:spPr/>
        <p:txBody>
          <a:bodyPr/>
          <a:lstStyle/>
          <a:p>
            <a:fld id="{323F3E26-BE0A-424A-947F-C108B595D07D}" type="datetimeFigureOut">
              <a:rPr lang="uk-UA" smtClean="0"/>
              <a:pPr/>
              <a:t>03.01.2024</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uk-UA" smtClean="0"/>
              <a:t>Зразок заголовка</a:t>
            </a:r>
            <a:endParaRPr kumimoji="0" lang="en-US"/>
          </a:p>
        </p:txBody>
      </p:sp>
      <p:sp>
        <p:nvSpPr>
          <p:cNvPr id="3" name="Місце для дати 2"/>
          <p:cNvSpPr>
            <a:spLocks noGrp="1"/>
          </p:cNvSpPr>
          <p:nvPr>
            <p:ph type="dt" sz="half" idx="10"/>
          </p:nvPr>
        </p:nvSpPr>
        <p:spPr/>
        <p:txBody>
          <a:bodyPr/>
          <a:lstStyle/>
          <a:p>
            <a:fld id="{323F3E26-BE0A-424A-947F-C108B595D07D}" type="datetimeFigureOut">
              <a:rPr lang="uk-UA" smtClean="0"/>
              <a:pPr/>
              <a:t>03.01.2024</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323F3E26-BE0A-424A-947F-C108B595D07D}" type="datetimeFigureOut">
              <a:rPr lang="uk-UA" smtClean="0"/>
              <a:pPr/>
              <a:t>03.01.2024</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uk-UA" smtClean="0"/>
              <a:t>Зразок заголовка</a:t>
            </a:r>
            <a:endParaRPr kumimoji="0" lang="en-US"/>
          </a:p>
        </p:txBody>
      </p:sp>
      <p:sp>
        <p:nvSpPr>
          <p:cNvPr id="3" name="Місце для тексту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uk-UA" smtClean="0"/>
              <a:t>Зразок тексту</a:t>
            </a:r>
          </a:p>
        </p:txBody>
      </p:sp>
      <p:sp>
        <p:nvSpPr>
          <p:cNvPr id="4" name="Місце для вмісту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p>
            <a:fld id="{323F3E26-BE0A-424A-947F-C108B595D07D}" type="datetimeFigureOut">
              <a:rPr lang="uk-UA" smtClean="0"/>
              <a:pPr/>
              <a:t>03.01.2024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spTree>
      <p:nvGrpSpPr>
        <p:cNvPr id="1" name=""/>
        <p:cNvGrpSpPr/>
        <p:nvPr/>
      </p:nvGrpSpPr>
      <p:grpSpPr>
        <a:xfrm>
          <a:off x="0" y="0"/>
          <a:ext cx="0" cy="0"/>
          <a:chOff x="0" y="0"/>
          <a:chExt cx="0" cy="0"/>
        </a:xfrm>
      </p:grpSpPr>
      <p:sp>
        <p:nvSpPr>
          <p:cNvPr id="9" name="Прямокутник з одним вирізаним округленим кут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кутний трикут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uk-UA" smtClean="0"/>
              <a:t>Зразок заголовка</a:t>
            </a:r>
            <a:endParaRPr kumimoji="0" lang="en-US"/>
          </a:p>
        </p:txBody>
      </p:sp>
      <p:sp>
        <p:nvSpPr>
          <p:cNvPr id="4" name="Місце для тексту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uk-UA" smtClean="0"/>
              <a:t>Зразок тексту</a:t>
            </a:r>
          </a:p>
        </p:txBody>
      </p:sp>
      <p:sp>
        <p:nvSpPr>
          <p:cNvPr id="5" name="Місце для дати 4"/>
          <p:cNvSpPr>
            <a:spLocks noGrp="1"/>
          </p:cNvSpPr>
          <p:nvPr>
            <p:ph type="dt" sz="half" idx="10"/>
          </p:nvPr>
        </p:nvSpPr>
        <p:spPr/>
        <p:txBody>
          <a:bodyPr/>
          <a:lstStyle/>
          <a:p>
            <a:fld id="{323F3E26-BE0A-424A-947F-C108B595D07D}" type="datetimeFigureOut">
              <a:rPr lang="uk-UA" smtClean="0"/>
              <a:pPr/>
              <a:t>03.01.2024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a:xfrm>
            <a:off x="8077200" y="6356350"/>
            <a:ext cx="609600" cy="365125"/>
          </a:xfrm>
        </p:spPr>
        <p:txBody>
          <a:bodyPr/>
          <a:lstStyle/>
          <a:p>
            <a:fld id="{A6C8A768-57F3-4146-822D-25A0703D270B}" type="slidenum">
              <a:rPr lang="uk-UA" smtClean="0"/>
              <a:pPr/>
              <a:t>‹№›</a:t>
            </a:fld>
            <a:endParaRPr lang="uk-UA"/>
          </a:p>
        </p:txBody>
      </p:sp>
      <p:sp>
        <p:nvSpPr>
          <p:cNvPr id="3" name="Місце для зображення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uk-UA" smtClean="0"/>
              <a:t>Клацніть піктограму, щоб додати зображення</a:t>
            </a:r>
            <a:endParaRPr kumimoji="0" lang="en-US" dirty="0"/>
          </a:p>
        </p:txBody>
      </p:sp>
      <p:sp>
        <p:nvSpPr>
          <p:cNvPr id="10" name="Поліліні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іліні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іліні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іліні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Місце для заголовка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uk-UA" smtClean="0"/>
              <a:t>Зразок заголовка</a:t>
            </a:r>
            <a:endParaRPr kumimoji="0" lang="en-US"/>
          </a:p>
        </p:txBody>
      </p:sp>
      <p:sp>
        <p:nvSpPr>
          <p:cNvPr id="30" name="Місце для тексту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uk-UA" smtClean="0"/>
              <a:t>Зразок тексту</a:t>
            </a:r>
          </a:p>
          <a:p>
            <a:pPr lvl="1" eaLnBrk="1" latinLnBrk="0" hangingPunct="1"/>
            <a:r>
              <a:rPr kumimoji="0" lang="uk-UA" smtClean="0"/>
              <a:t>Другий рівень</a:t>
            </a:r>
          </a:p>
          <a:p>
            <a:pPr lvl="2" eaLnBrk="1" latinLnBrk="0" hangingPunct="1"/>
            <a:r>
              <a:rPr kumimoji="0" lang="uk-UA" smtClean="0"/>
              <a:t>Третій рівень</a:t>
            </a:r>
          </a:p>
          <a:p>
            <a:pPr lvl="3" eaLnBrk="1" latinLnBrk="0" hangingPunct="1"/>
            <a:r>
              <a:rPr kumimoji="0" lang="uk-UA" smtClean="0"/>
              <a:t>Четвертий рівень</a:t>
            </a:r>
          </a:p>
          <a:p>
            <a:pPr lvl="4" eaLnBrk="1" latinLnBrk="0" hangingPunct="1"/>
            <a:r>
              <a:rPr kumimoji="0" lang="uk-UA" smtClean="0"/>
              <a:t>П'ятий рівень</a:t>
            </a:r>
            <a:endParaRPr kumimoji="0" lang="en-US"/>
          </a:p>
        </p:txBody>
      </p:sp>
      <p:sp>
        <p:nvSpPr>
          <p:cNvPr id="10" name="Місце для дати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23F3E26-BE0A-424A-947F-C108B595D07D}" type="datetimeFigureOut">
              <a:rPr lang="uk-UA" smtClean="0"/>
              <a:pPr/>
              <a:t>03.01.2024</a:t>
            </a:fld>
            <a:endParaRPr lang="uk-UA"/>
          </a:p>
        </p:txBody>
      </p:sp>
      <p:sp>
        <p:nvSpPr>
          <p:cNvPr id="22" name="Місце для нижнього колонтитула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uk-UA"/>
          </a:p>
        </p:txBody>
      </p:sp>
      <p:sp>
        <p:nvSpPr>
          <p:cNvPr id="18" name="Місце для номера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6C8A768-57F3-4146-822D-25A0703D270B}" type="slidenum">
              <a:rPr lang="uk-UA" smtClean="0"/>
              <a:pPr/>
              <a:t>‹№›</a:t>
            </a:fld>
            <a:endParaRPr lang="uk-UA"/>
          </a:p>
        </p:txBody>
      </p:sp>
      <p:grpSp>
        <p:nvGrpSpPr>
          <p:cNvPr id="2" name="Групувати 1"/>
          <p:cNvGrpSpPr/>
          <p:nvPr/>
        </p:nvGrpSpPr>
        <p:grpSpPr>
          <a:xfrm>
            <a:off x="-19017" y="202408"/>
            <a:ext cx="9180548" cy="649224"/>
            <a:chOff x="-19045" y="216550"/>
            <a:chExt cx="9180548" cy="649224"/>
          </a:xfrm>
        </p:grpSpPr>
        <p:sp>
          <p:nvSpPr>
            <p:cNvPr id="12" name="Поліліні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іліні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34.xml"/><Relationship Id="rId13" Type="http://schemas.openxmlformats.org/officeDocument/2006/relationships/diagramLayout" Target="../diagrams/layout35.xml"/><Relationship Id="rId18" Type="http://schemas.openxmlformats.org/officeDocument/2006/relationships/diagramLayout" Target="../diagrams/layout36.xml"/><Relationship Id="rId3" Type="http://schemas.openxmlformats.org/officeDocument/2006/relationships/diagramLayout" Target="../diagrams/layout33.xml"/><Relationship Id="rId21" Type="http://schemas.microsoft.com/office/2007/relationships/diagramDrawing" Target="../diagrams/drawing36.xml"/><Relationship Id="rId7" Type="http://schemas.openxmlformats.org/officeDocument/2006/relationships/diagramData" Target="../diagrams/data34.xml"/><Relationship Id="rId12" Type="http://schemas.openxmlformats.org/officeDocument/2006/relationships/diagramData" Target="../diagrams/data35.xml"/><Relationship Id="rId17" Type="http://schemas.openxmlformats.org/officeDocument/2006/relationships/diagramData" Target="../diagrams/data36.xml"/><Relationship Id="rId2" Type="http://schemas.openxmlformats.org/officeDocument/2006/relationships/diagramData" Target="../diagrams/data33.xml"/><Relationship Id="rId16" Type="http://schemas.microsoft.com/office/2007/relationships/diagramDrawing" Target="../diagrams/drawing35.xml"/><Relationship Id="rId20" Type="http://schemas.openxmlformats.org/officeDocument/2006/relationships/diagramColors" Target="../diagrams/colors36.xml"/><Relationship Id="rId1" Type="http://schemas.openxmlformats.org/officeDocument/2006/relationships/slideLayout" Target="../slideLayouts/slideLayout1.xml"/><Relationship Id="rId6" Type="http://schemas.microsoft.com/office/2007/relationships/diagramDrawing" Target="../diagrams/drawing33.xml"/><Relationship Id="rId11" Type="http://schemas.microsoft.com/office/2007/relationships/diagramDrawing" Target="../diagrams/drawing34.xml"/><Relationship Id="rId5" Type="http://schemas.openxmlformats.org/officeDocument/2006/relationships/diagramColors" Target="../diagrams/colors33.xml"/><Relationship Id="rId15" Type="http://schemas.openxmlformats.org/officeDocument/2006/relationships/diagramColors" Target="../diagrams/colors35.xml"/><Relationship Id="rId10" Type="http://schemas.openxmlformats.org/officeDocument/2006/relationships/diagramColors" Target="../diagrams/colors34.xml"/><Relationship Id="rId19" Type="http://schemas.openxmlformats.org/officeDocument/2006/relationships/diagramQuickStyle" Target="../diagrams/quickStyle36.xml"/><Relationship Id="rId4" Type="http://schemas.openxmlformats.org/officeDocument/2006/relationships/diagramQuickStyle" Target="../diagrams/quickStyle33.xml"/><Relationship Id="rId9" Type="http://schemas.openxmlformats.org/officeDocument/2006/relationships/diagramQuickStyle" Target="../diagrams/quickStyle34.xml"/><Relationship Id="rId14" Type="http://schemas.openxmlformats.org/officeDocument/2006/relationships/diagramQuickStyle" Target="../diagrams/quickStyle35.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38.xml"/><Relationship Id="rId13" Type="http://schemas.openxmlformats.org/officeDocument/2006/relationships/diagramLayout" Target="../diagrams/layout39.xml"/><Relationship Id="rId18" Type="http://schemas.openxmlformats.org/officeDocument/2006/relationships/diagramLayout" Target="../diagrams/layout40.xml"/><Relationship Id="rId3" Type="http://schemas.openxmlformats.org/officeDocument/2006/relationships/diagramLayout" Target="../diagrams/layout37.xml"/><Relationship Id="rId21" Type="http://schemas.microsoft.com/office/2007/relationships/diagramDrawing" Target="../diagrams/drawing40.xml"/><Relationship Id="rId7" Type="http://schemas.openxmlformats.org/officeDocument/2006/relationships/diagramData" Target="../diagrams/data38.xml"/><Relationship Id="rId12" Type="http://schemas.openxmlformats.org/officeDocument/2006/relationships/diagramData" Target="../diagrams/data39.xml"/><Relationship Id="rId17" Type="http://schemas.openxmlformats.org/officeDocument/2006/relationships/diagramData" Target="../diagrams/data40.xml"/><Relationship Id="rId2" Type="http://schemas.openxmlformats.org/officeDocument/2006/relationships/diagramData" Target="../diagrams/data37.xml"/><Relationship Id="rId16" Type="http://schemas.microsoft.com/office/2007/relationships/diagramDrawing" Target="../diagrams/drawing39.xml"/><Relationship Id="rId20" Type="http://schemas.openxmlformats.org/officeDocument/2006/relationships/diagramColors" Target="../diagrams/colors40.xml"/><Relationship Id="rId1" Type="http://schemas.openxmlformats.org/officeDocument/2006/relationships/slideLayout" Target="../slideLayouts/slideLayout1.xml"/><Relationship Id="rId6" Type="http://schemas.microsoft.com/office/2007/relationships/diagramDrawing" Target="../diagrams/drawing37.xml"/><Relationship Id="rId11" Type="http://schemas.microsoft.com/office/2007/relationships/diagramDrawing" Target="../diagrams/drawing38.xml"/><Relationship Id="rId5" Type="http://schemas.openxmlformats.org/officeDocument/2006/relationships/diagramColors" Target="../diagrams/colors37.xml"/><Relationship Id="rId15" Type="http://schemas.openxmlformats.org/officeDocument/2006/relationships/diagramColors" Target="../diagrams/colors39.xml"/><Relationship Id="rId10" Type="http://schemas.openxmlformats.org/officeDocument/2006/relationships/diagramColors" Target="../diagrams/colors38.xml"/><Relationship Id="rId19" Type="http://schemas.openxmlformats.org/officeDocument/2006/relationships/diagramQuickStyle" Target="../diagrams/quickStyle40.xml"/><Relationship Id="rId4" Type="http://schemas.openxmlformats.org/officeDocument/2006/relationships/diagramQuickStyle" Target="../diagrams/quickStyle37.xml"/><Relationship Id="rId9" Type="http://schemas.openxmlformats.org/officeDocument/2006/relationships/diagramQuickStyle" Target="../diagrams/quickStyle38.xml"/><Relationship Id="rId14" Type="http://schemas.openxmlformats.org/officeDocument/2006/relationships/diagramQuickStyle" Target="../diagrams/quickStyle39.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42.xml"/><Relationship Id="rId13" Type="http://schemas.openxmlformats.org/officeDocument/2006/relationships/diagramLayout" Target="../diagrams/layout43.xml"/><Relationship Id="rId18" Type="http://schemas.openxmlformats.org/officeDocument/2006/relationships/diagramLayout" Target="../diagrams/layout44.xml"/><Relationship Id="rId3" Type="http://schemas.openxmlformats.org/officeDocument/2006/relationships/diagramLayout" Target="../diagrams/layout41.xml"/><Relationship Id="rId21" Type="http://schemas.microsoft.com/office/2007/relationships/diagramDrawing" Target="../diagrams/drawing44.xml"/><Relationship Id="rId7" Type="http://schemas.openxmlformats.org/officeDocument/2006/relationships/diagramData" Target="../diagrams/data42.xml"/><Relationship Id="rId12" Type="http://schemas.openxmlformats.org/officeDocument/2006/relationships/diagramData" Target="../diagrams/data43.xml"/><Relationship Id="rId17" Type="http://schemas.openxmlformats.org/officeDocument/2006/relationships/diagramData" Target="../diagrams/data44.xml"/><Relationship Id="rId2" Type="http://schemas.openxmlformats.org/officeDocument/2006/relationships/diagramData" Target="../diagrams/data41.xml"/><Relationship Id="rId16" Type="http://schemas.microsoft.com/office/2007/relationships/diagramDrawing" Target="../diagrams/drawing43.xml"/><Relationship Id="rId20" Type="http://schemas.openxmlformats.org/officeDocument/2006/relationships/diagramColors" Target="../diagrams/colors44.xml"/><Relationship Id="rId1" Type="http://schemas.openxmlformats.org/officeDocument/2006/relationships/slideLayout" Target="../slideLayouts/slideLayout1.xml"/><Relationship Id="rId6" Type="http://schemas.microsoft.com/office/2007/relationships/diagramDrawing" Target="../diagrams/drawing41.xml"/><Relationship Id="rId11" Type="http://schemas.microsoft.com/office/2007/relationships/diagramDrawing" Target="../diagrams/drawing42.xml"/><Relationship Id="rId5" Type="http://schemas.openxmlformats.org/officeDocument/2006/relationships/diagramColors" Target="../diagrams/colors41.xml"/><Relationship Id="rId15" Type="http://schemas.openxmlformats.org/officeDocument/2006/relationships/diagramColors" Target="../diagrams/colors43.xml"/><Relationship Id="rId10" Type="http://schemas.openxmlformats.org/officeDocument/2006/relationships/diagramColors" Target="../diagrams/colors42.xml"/><Relationship Id="rId19" Type="http://schemas.openxmlformats.org/officeDocument/2006/relationships/diagramQuickStyle" Target="../diagrams/quickStyle44.xml"/><Relationship Id="rId4" Type="http://schemas.openxmlformats.org/officeDocument/2006/relationships/diagramQuickStyle" Target="../diagrams/quickStyle41.xml"/><Relationship Id="rId9" Type="http://schemas.openxmlformats.org/officeDocument/2006/relationships/diagramQuickStyle" Target="../diagrams/quickStyle42.xml"/><Relationship Id="rId14" Type="http://schemas.openxmlformats.org/officeDocument/2006/relationships/diagramQuickStyle" Target="../diagrams/quickStyle43.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46.xml"/><Relationship Id="rId13" Type="http://schemas.openxmlformats.org/officeDocument/2006/relationships/diagramLayout" Target="../diagrams/layout47.xml"/><Relationship Id="rId18" Type="http://schemas.openxmlformats.org/officeDocument/2006/relationships/diagramLayout" Target="../diagrams/layout48.xml"/><Relationship Id="rId3" Type="http://schemas.openxmlformats.org/officeDocument/2006/relationships/diagramLayout" Target="../diagrams/layout45.xml"/><Relationship Id="rId21" Type="http://schemas.microsoft.com/office/2007/relationships/diagramDrawing" Target="../diagrams/drawing48.xml"/><Relationship Id="rId7" Type="http://schemas.openxmlformats.org/officeDocument/2006/relationships/diagramData" Target="../diagrams/data46.xml"/><Relationship Id="rId12" Type="http://schemas.openxmlformats.org/officeDocument/2006/relationships/diagramData" Target="../diagrams/data47.xml"/><Relationship Id="rId17" Type="http://schemas.openxmlformats.org/officeDocument/2006/relationships/diagramData" Target="../diagrams/data48.xml"/><Relationship Id="rId2" Type="http://schemas.openxmlformats.org/officeDocument/2006/relationships/diagramData" Target="../diagrams/data45.xml"/><Relationship Id="rId16" Type="http://schemas.microsoft.com/office/2007/relationships/diagramDrawing" Target="../diagrams/drawing47.xml"/><Relationship Id="rId20" Type="http://schemas.openxmlformats.org/officeDocument/2006/relationships/diagramColors" Target="../diagrams/colors48.xml"/><Relationship Id="rId1" Type="http://schemas.openxmlformats.org/officeDocument/2006/relationships/slideLayout" Target="../slideLayouts/slideLayout1.xml"/><Relationship Id="rId6" Type="http://schemas.microsoft.com/office/2007/relationships/diagramDrawing" Target="../diagrams/drawing45.xml"/><Relationship Id="rId11" Type="http://schemas.microsoft.com/office/2007/relationships/diagramDrawing" Target="../diagrams/drawing46.xml"/><Relationship Id="rId5" Type="http://schemas.openxmlformats.org/officeDocument/2006/relationships/diagramColors" Target="../diagrams/colors45.xml"/><Relationship Id="rId15" Type="http://schemas.openxmlformats.org/officeDocument/2006/relationships/diagramColors" Target="../diagrams/colors47.xml"/><Relationship Id="rId10" Type="http://schemas.openxmlformats.org/officeDocument/2006/relationships/diagramColors" Target="../diagrams/colors46.xml"/><Relationship Id="rId19" Type="http://schemas.openxmlformats.org/officeDocument/2006/relationships/diagramQuickStyle" Target="../diagrams/quickStyle48.xml"/><Relationship Id="rId4" Type="http://schemas.openxmlformats.org/officeDocument/2006/relationships/diagramQuickStyle" Target="../diagrams/quickStyle45.xml"/><Relationship Id="rId9" Type="http://schemas.openxmlformats.org/officeDocument/2006/relationships/diagramQuickStyle" Target="../diagrams/quickStyle46.xml"/><Relationship Id="rId14" Type="http://schemas.openxmlformats.org/officeDocument/2006/relationships/diagramQuickStyle" Target="../diagrams/quickStyle47.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50.xml"/><Relationship Id="rId13" Type="http://schemas.openxmlformats.org/officeDocument/2006/relationships/diagramLayout" Target="../diagrams/layout51.xml"/><Relationship Id="rId18" Type="http://schemas.openxmlformats.org/officeDocument/2006/relationships/diagramLayout" Target="../diagrams/layout52.xml"/><Relationship Id="rId3" Type="http://schemas.openxmlformats.org/officeDocument/2006/relationships/diagramLayout" Target="../diagrams/layout49.xml"/><Relationship Id="rId21" Type="http://schemas.microsoft.com/office/2007/relationships/diagramDrawing" Target="../diagrams/drawing52.xml"/><Relationship Id="rId7" Type="http://schemas.openxmlformats.org/officeDocument/2006/relationships/diagramData" Target="../diagrams/data50.xml"/><Relationship Id="rId12" Type="http://schemas.openxmlformats.org/officeDocument/2006/relationships/diagramData" Target="../diagrams/data51.xml"/><Relationship Id="rId17" Type="http://schemas.openxmlformats.org/officeDocument/2006/relationships/diagramData" Target="../diagrams/data52.xml"/><Relationship Id="rId2" Type="http://schemas.openxmlformats.org/officeDocument/2006/relationships/diagramData" Target="../diagrams/data49.xml"/><Relationship Id="rId16" Type="http://schemas.microsoft.com/office/2007/relationships/diagramDrawing" Target="../diagrams/drawing51.xml"/><Relationship Id="rId20" Type="http://schemas.openxmlformats.org/officeDocument/2006/relationships/diagramColors" Target="../diagrams/colors52.xml"/><Relationship Id="rId1" Type="http://schemas.openxmlformats.org/officeDocument/2006/relationships/slideLayout" Target="../slideLayouts/slideLayout1.xml"/><Relationship Id="rId6" Type="http://schemas.microsoft.com/office/2007/relationships/diagramDrawing" Target="../diagrams/drawing49.xml"/><Relationship Id="rId11" Type="http://schemas.microsoft.com/office/2007/relationships/diagramDrawing" Target="../diagrams/drawing50.xml"/><Relationship Id="rId5" Type="http://schemas.openxmlformats.org/officeDocument/2006/relationships/diagramColors" Target="../diagrams/colors49.xml"/><Relationship Id="rId15" Type="http://schemas.openxmlformats.org/officeDocument/2006/relationships/diagramColors" Target="../diagrams/colors51.xml"/><Relationship Id="rId10" Type="http://schemas.openxmlformats.org/officeDocument/2006/relationships/diagramColors" Target="../diagrams/colors50.xml"/><Relationship Id="rId19" Type="http://schemas.openxmlformats.org/officeDocument/2006/relationships/diagramQuickStyle" Target="../diagrams/quickStyle52.xml"/><Relationship Id="rId4" Type="http://schemas.openxmlformats.org/officeDocument/2006/relationships/diagramQuickStyle" Target="../diagrams/quickStyle49.xml"/><Relationship Id="rId9" Type="http://schemas.openxmlformats.org/officeDocument/2006/relationships/diagramQuickStyle" Target="../diagrams/quickStyle50.xml"/><Relationship Id="rId14" Type="http://schemas.openxmlformats.org/officeDocument/2006/relationships/diagramQuickStyle" Target="../diagrams/quickStyle51.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54.xml"/><Relationship Id="rId13" Type="http://schemas.openxmlformats.org/officeDocument/2006/relationships/diagramLayout" Target="../diagrams/layout55.xml"/><Relationship Id="rId18" Type="http://schemas.openxmlformats.org/officeDocument/2006/relationships/diagramLayout" Target="../diagrams/layout56.xml"/><Relationship Id="rId3" Type="http://schemas.openxmlformats.org/officeDocument/2006/relationships/diagramLayout" Target="../diagrams/layout53.xml"/><Relationship Id="rId21" Type="http://schemas.microsoft.com/office/2007/relationships/diagramDrawing" Target="../diagrams/drawing56.xml"/><Relationship Id="rId7" Type="http://schemas.openxmlformats.org/officeDocument/2006/relationships/diagramData" Target="../diagrams/data54.xml"/><Relationship Id="rId12" Type="http://schemas.openxmlformats.org/officeDocument/2006/relationships/diagramData" Target="../diagrams/data55.xml"/><Relationship Id="rId17" Type="http://schemas.openxmlformats.org/officeDocument/2006/relationships/diagramData" Target="../diagrams/data56.xml"/><Relationship Id="rId2" Type="http://schemas.openxmlformats.org/officeDocument/2006/relationships/diagramData" Target="../diagrams/data53.xml"/><Relationship Id="rId16" Type="http://schemas.microsoft.com/office/2007/relationships/diagramDrawing" Target="../diagrams/drawing55.xml"/><Relationship Id="rId20" Type="http://schemas.openxmlformats.org/officeDocument/2006/relationships/diagramColors" Target="../diagrams/colors56.xml"/><Relationship Id="rId1" Type="http://schemas.openxmlformats.org/officeDocument/2006/relationships/slideLayout" Target="../slideLayouts/slideLayout1.xml"/><Relationship Id="rId6" Type="http://schemas.microsoft.com/office/2007/relationships/diagramDrawing" Target="../diagrams/drawing53.xml"/><Relationship Id="rId11" Type="http://schemas.microsoft.com/office/2007/relationships/diagramDrawing" Target="../diagrams/drawing54.xml"/><Relationship Id="rId5" Type="http://schemas.openxmlformats.org/officeDocument/2006/relationships/diagramColors" Target="../diagrams/colors53.xml"/><Relationship Id="rId15" Type="http://schemas.openxmlformats.org/officeDocument/2006/relationships/diagramColors" Target="../diagrams/colors55.xml"/><Relationship Id="rId10" Type="http://schemas.openxmlformats.org/officeDocument/2006/relationships/diagramColors" Target="../diagrams/colors54.xml"/><Relationship Id="rId19" Type="http://schemas.openxmlformats.org/officeDocument/2006/relationships/diagramQuickStyle" Target="../diagrams/quickStyle56.xml"/><Relationship Id="rId4" Type="http://schemas.openxmlformats.org/officeDocument/2006/relationships/diagramQuickStyle" Target="../diagrams/quickStyle53.xml"/><Relationship Id="rId9" Type="http://schemas.openxmlformats.org/officeDocument/2006/relationships/diagramQuickStyle" Target="../diagrams/quickStyle54.xml"/><Relationship Id="rId14" Type="http://schemas.openxmlformats.org/officeDocument/2006/relationships/diagramQuickStyle" Target="../diagrams/quickStyle55.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19" Type="http://schemas.openxmlformats.org/officeDocument/2006/relationships/diagramQuickStyle" Target="../diagrams/quickStyle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6.xml"/><Relationship Id="rId13" Type="http://schemas.openxmlformats.org/officeDocument/2006/relationships/diagramLayout" Target="../diagrams/layout7.xml"/><Relationship Id="rId18" Type="http://schemas.openxmlformats.org/officeDocument/2006/relationships/diagramLayout" Target="../diagrams/layout8.xml"/><Relationship Id="rId3" Type="http://schemas.openxmlformats.org/officeDocument/2006/relationships/diagramLayout" Target="../diagrams/layout5.xml"/><Relationship Id="rId21" Type="http://schemas.microsoft.com/office/2007/relationships/diagramDrawing" Target="../diagrams/drawing8.xml"/><Relationship Id="rId7" Type="http://schemas.openxmlformats.org/officeDocument/2006/relationships/diagramData" Target="../diagrams/data6.xml"/><Relationship Id="rId12" Type="http://schemas.openxmlformats.org/officeDocument/2006/relationships/diagramData" Target="../diagrams/data7.xml"/><Relationship Id="rId17" Type="http://schemas.openxmlformats.org/officeDocument/2006/relationships/diagramData" Target="../diagrams/data8.xml"/><Relationship Id="rId2" Type="http://schemas.openxmlformats.org/officeDocument/2006/relationships/diagramData" Target="../diagrams/data5.xml"/><Relationship Id="rId16" Type="http://schemas.microsoft.com/office/2007/relationships/diagramDrawing" Target="../diagrams/drawing7.xml"/><Relationship Id="rId20" Type="http://schemas.openxmlformats.org/officeDocument/2006/relationships/diagramColors" Target="../diagrams/colors8.xml"/><Relationship Id="rId1" Type="http://schemas.openxmlformats.org/officeDocument/2006/relationships/slideLayout" Target="../slideLayouts/slideLayout1.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5" Type="http://schemas.openxmlformats.org/officeDocument/2006/relationships/diagramColors" Target="../diagrams/colors7.xml"/><Relationship Id="rId10" Type="http://schemas.openxmlformats.org/officeDocument/2006/relationships/diagramColors" Target="../diagrams/colors6.xml"/><Relationship Id="rId19" Type="http://schemas.openxmlformats.org/officeDocument/2006/relationships/diagramQuickStyle" Target="../diagrams/quickStyle8.xml"/><Relationship Id="rId4" Type="http://schemas.openxmlformats.org/officeDocument/2006/relationships/diagramQuickStyle" Target="../diagrams/quickStyle5.xml"/><Relationship Id="rId9" Type="http://schemas.openxmlformats.org/officeDocument/2006/relationships/diagramQuickStyle" Target="../diagrams/quickStyle6.xml"/><Relationship Id="rId14" Type="http://schemas.openxmlformats.org/officeDocument/2006/relationships/diagramQuickStyle" Target="../diagrams/quickStyle7.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10.xml"/><Relationship Id="rId13" Type="http://schemas.openxmlformats.org/officeDocument/2006/relationships/diagramLayout" Target="../diagrams/layout11.xml"/><Relationship Id="rId18" Type="http://schemas.openxmlformats.org/officeDocument/2006/relationships/diagramLayout" Target="../diagrams/layout12.xml"/><Relationship Id="rId3" Type="http://schemas.openxmlformats.org/officeDocument/2006/relationships/diagramLayout" Target="../diagrams/layout9.xml"/><Relationship Id="rId21" Type="http://schemas.microsoft.com/office/2007/relationships/diagramDrawing" Target="../diagrams/drawing12.xml"/><Relationship Id="rId7" Type="http://schemas.openxmlformats.org/officeDocument/2006/relationships/diagramData" Target="../diagrams/data10.xml"/><Relationship Id="rId12" Type="http://schemas.openxmlformats.org/officeDocument/2006/relationships/diagramData" Target="../diagrams/data11.xml"/><Relationship Id="rId17" Type="http://schemas.openxmlformats.org/officeDocument/2006/relationships/diagramData" Target="../diagrams/data12.xml"/><Relationship Id="rId2" Type="http://schemas.openxmlformats.org/officeDocument/2006/relationships/diagramData" Target="../diagrams/data9.xml"/><Relationship Id="rId16" Type="http://schemas.microsoft.com/office/2007/relationships/diagramDrawing" Target="../diagrams/drawing11.xml"/><Relationship Id="rId20" Type="http://schemas.openxmlformats.org/officeDocument/2006/relationships/diagramColors" Target="../diagrams/colors12.xml"/><Relationship Id="rId1" Type="http://schemas.openxmlformats.org/officeDocument/2006/relationships/slideLayout" Target="../slideLayouts/slideLayout1.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5" Type="http://schemas.openxmlformats.org/officeDocument/2006/relationships/diagramColors" Target="../diagrams/colors11.xml"/><Relationship Id="rId10" Type="http://schemas.openxmlformats.org/officeDocument/2006/relationships/diagramColors" Target="../diagrams/colors10.xml"/><Relationship Id="rId19" Type="http://schemas.openxmlformats.org/officeDocument/2006/relationships/diagramQuickStyle" Target="../diagrams/quickStyle12.xml"/><Relationship Id="rId4" Type="http://schemas.openxmlformats.org/officeDocument/2006/relationships/diagramQuickStyle" Target="../diagrams/quickStyle9.xml"/><Relationship Id="rId9" Type="http://schemas.openxmlformats.org/officeDocument/2006/relationships/diagramQuickStyle" Target="../diagrams/quickStyle10.xml"/><Relationship Id="rId14" Type="http://schemas.openxmlformats.org/officeDocument/2006/relationships/diagramQuickStyle" Target="../diagrams/quickStyle11.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14.xml"/><Relationship Id="rId13" Type="http://schemas.openxmlformats.org/officeDocument/2006/relationships/diagramLayout" Target="../diagrams/layout15.xml"/><Relationship Id="rId18" Type="http://schemas.openxmlformats.org/officeDocument/2006/relationships/diagramLayout" Target="../diagrams/layout16.xml"/><Relationship Id="rId3" Type="http://schemas.openxmlformats.org/officeDocument/2006/relationships/diagramLayout" Target="../diagrams/layout13.xml"/><Relationship Id="rId21" Type="http://schemas.microsoft.com/office/2007/relationships/diagramDrawing" Target="../diagrams/drawing16.xml"/><Relationship Id="rId7" Type="http://schemas.openxmlformats.org/officeDocument/2006/relationships/diagramData" Target="../diagrams/data14.xml"/><Relationship Id="rId12" Type="http://schemas.openxmlformats.org/officeDocument/2006/relationships/diagramData" Target="../diagrams/data15.xml"/><Relationship Id="rId17" Type="http://schemas.openxmlformats.org/officeDocument/2006/relationships/diagramData" Target="../diagrams/data16.xml"/><Relationship Id="rId2" Type="http://schemas.openxmlformats.org/officeDocument/2006/relationships/diagramData" Target="../diagrams/data13.xml"/><Relationship Id="rId16" Type="http://schemas.microsoft.com/office/2007/relationships/diagramDrawing" Target="../diagrams/drawing15.xml"/><Relationship Id="rId20" Type="http://schemas.openxmlformats.org/officeDocument/2006/relationships/diagramColors" Target="../diagrams/colors16.xml"/><Relationship Id="rId1" Type="http://schemas.openxmlformats.org/officeDocument/2006/relationships/slideLayout" Target="../slideLayouts/slideLayout1.xml"/><Relationship Id="rId6" Type="http://schemas.microsoft.com/office/2007/relationships/diagramDrawing" Target="../diagrams/drawing13.xml"/><Relationship Id="rId11" Type="http://schemas.microsoft.com/office/2007/relationships/diagramDrawing" Target="../diagrams/drawing14.xml"/><Relationship Id="rId5" Type="http://schemas.openxmlformats.org/officeDocument/2006/relationships/diagramColors" Target="../diagrams/colors13.xml"/><Relationship Id="rId15" Type="http://schemas.openxmlformats.org/officeDocument/2006/relationships/diagramColors" Target="../diagrams/colors15.xml"/><Relationship Id="rId10" Type="http://schemas.openxmlformats.org/officeDocument/2006/relationships/diagramColors" Target="../diagrams/colors14.xml"/><Relationship Id="rId19" Type="http://schemas.openxmlformats.org/officeDocument/2006/relationships/diagramQuickStyle" Target="../diagrams/quickStyle16.xml"/><Relationship Id="rId4" Type="http://schemas.openxmlformats.org/officeDocument/2006/relationships/diagramQuickStyle" Target="../diagrams/quickStyle13.xml"/><Relationship Id="rId9" Type="http://schemas.openxmlformats.org/officeDocument/2006/relationships/diagramQuickStyle" Target="../diagrams/quickStyle14.xml"/><Relationship Id="rId14" Type="http://schemas.openxmlformats.org/officeDocument/2006/relationships/diagramQuickStyle" Target="../diagrams/quickStyle15.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18.xml"/><Relationship Id="rId13" Type="http://schemas.openxmlformats.org/officeDocument/2006/relationships/diagramLayout" Target="../diagrams/layout19.xml"/><Relationship Id="rId18" Type="http://schemas.openxmlformats.org/officeDocument/2006/relationships/diagramLayout" Target="../diagrams/layout20.xml"/><Relationship Id="rId3" Type="http://schemas.openxmlformats.org/officeDocument/2006/relationships/diagramLayout" Target="../diagrams/layout17.xml"/><Relationship Id="rId21" Type="http://schemas.microsoft.com/office/2007/relationships/diagramDrawing" Target="../diagrams/drawing20.xml"/><Relationship Id="rId7" Type="http://schemas.openxmlformats.org/officeDocument/2006/relationships/diagramData" Target="../diagrams/data18.xml"/><Relationship Id="rId12" Type="http://schemas.openxmlformats.org/officeDocument/2006/relationships/diagramData" Target="../diagrams/data19.xml"/><Relationship Id="rId17" Type="http://schemas.openxmlformats.org/officeDocument/2006/relationships/diagramData" Target="../diagrams/data20.xml"/><Relationship Id="rId2" Type="http://schemas.openxmlformats.org/officeDocument/2006/relationships/diagramData" Target="../diagrams/data17.xml"/><Relationship Id="rId16" Type="http://schemas.microsoft.com/office/2007/relationships/diagramDrawing" Target="../diagrams/drawing19.xml"/><Relationship Id="rId20" Type="http://schemas.openxmlformats.org/officeDocument/2006/relationships/diagramColors" Target="../diagrams/colors20.xml"/><Relationship Id="rId1" Type="http://schemas.openxmlformats.org/officeDocument/2006/relationships/slideLayout" Target="../slideLayouts/slideLayout1.xml"/><Relationship Id="rId6" Type="http://schemas.microsoft.com/office/2007/relationships/diagramDrawing" Target="../diagrams/drawing17.xml"/><Relationship Id="rId11" Type="http://schemas.microsoft.com/office/2007/relationships/diagramDrawing" Target="../diagrams/drawing18.xml"/><Relationship Id="rId5" Type="http://schemas.openxmlformats.org/officeDocument/2006/relationships/diagramColors" Target="../diagrams/colors17.xml"/><Relationship Id="rId15" Type="http://schemas.openxmlformats.org/officeDocument/2006/relationships/diagramColors" Target="../diagrams/colors19.xml"/><Relationship Id="rId10" Type="http://schemas.openxmlformats.org/officeDocument/2006/relationships/diagramColors" Target="../diagrams/colors18.xml"/><Relationship Id="rId19" Type="http://schemas.openxmlformats.org/officeDocument/2006/relationships/diagramQuickStyle" Target="../diagrams/quickStyle20.xml"/><Relationship Id="rId4" Type="http://schemas.openxmlformats.org/officeDocument/2006/relationships/diagramQuickStyle" Target="../diagrams/quickStyle17.xml"/><Relationship Id="rId9" Type="http://schemas.openxmlformats.org/officeDocument/2006/relationships/diagramQuickStyle" Target="../diagrams/quickStyle18.xml"/><Relationship Id="rId14" Type="http://schemas.openxmlformats.org/officeDocument/2006/relationships/diagramQuickStyle" Target="../diagrams/quickStyle19.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22.xml"/><Relationship Id="rId13" Type="http://schemas.openxmlformats.org/officeDocument/2006/relationships/diagramLayout" Target="../diagrams/layout23.xml"/><Relationship Id="rId18" Type="http://schemas.openxmlformats.org/officeDocument/2006/relationships/diagramLayout" Target="../diagrams/layout24.xml"/><Relationship Id="rId3" Type="http://schemas.openxmlformats.org/officeDocument/2006/relationships/diagramLayout" Target="../diagrams/layout21.xml"/><Relationship Id="rId21" Type="http://schemas.microsoft.com/office/2007/relationships/diagramDrawing" Target="../diagrams/drawing24.xml"/><Relationship Id="rId7" Type="http://schemas.openxmlformats.org/officeDocument/2006/relationships/diagramData" Target="../diagrams/data22.xml"/><Relationship Id="rId12" Type="http://schemas.openxmlformats.org/officeDocument/2006/relationships/diagramData" Target="../diagrams/data23.xml"/><Relationship Id="rId17" Type="http://schemas.openxmlformats.org/officeDocument/2006/relationships/diagramData" Target="../diagrams/data24.xml"/><Relationship Id="rId2" Type="http://schemas.openxmlformats.org/officeDocument/2006/relationships/diagramData" Target="../diagrams/data21.xml"/><Relationship Id="rId16" Type="http://schemas.microsoft.com/office/2007/relationships/diagramDrawing" Target="../diagrams/drawing23.xml"/><Relationship Id="rId20" Type="http://schemas.openxmlformats.org/officeDocument/2006/relationships/diagramColors" Target="../diagrams/colors24.xml"/><Relationship Id="rId1" Type="http://schemas.openxmlformats.org/officeDocument/2006/relationships/slideLayout" Target="../slideLayouts/slideLayout1.xml"/><Relationship Id="rId6" Type="http://schemas.microsoft.com/office/2007/relationships/diagramDrawing" Target="../diagrams/drawing21.xml"/><Relationship Id="rId11" Type="http://schemas.microsoft.com/office/2007/relationships/diagramDrawing" Target="../diagrams/drawing22.xml"/><Relationship Id="rId5" Type="http://schemas.openxmlformats.org/officeDocument/2006/relationships/diagramColors" Target="../diagrams/colors21.xml"/><Relationship Id="rId15" Type="http://schemas.openxmlformats.org/officeDocument/2006/relationships/diagramColors" Target="../diagrams/colors23.xml"/><Relationship Id="rId10" Type="http://schemas.openxmlformats.org/officeDocument/2006/relationships/diagramColors" Target="../diagrams/colors22.xml"/><Relationship Id="rId19" Type="http://schemas.openxmlformats.org/officeDocument/2006/relationships/diagramQuickStyle" Target="../diagrams/quickStyle24.xml"/><Relationship Id="rId4" Type="http://schemas.openxmlformats.org/officeDocument/2006/relationships/diagramQuickStyle" Target="../diagrams/quickStyle21.xml"/><Relationship Id="rId9" Type="http://schemas.openxmlformats.org/officeDocument/2006/relationships/diagramQuickStyle" Target="../diagrams/quickStyle22.xml"/><Relationship Id="rId14" Type="http://schemas.openxmlformats.org/officeDocument/2006/relationships/diagramQuickStyle" Target="../diagrams/quickStyle23.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26.xml"/><Relationship Id="rId13" Type="http://schemas.openxmlformats.org/officeDocument/2006/relationships/diagramLayout" Target="../diagrams/layout27.xml"/><Relationship Id="rId18" Type="http://schemas.openxmlformats.org/officeDocument/2006/relationships/diagramLayout" Target="../diagrams/layout28.xml"/><Relationship Id="rId3" Type="http://schemas.openxmlformats.org/officeDocument/2006/relationships/diagramLayout" Target="../diagrams/layout25.xml"/><Relationship Id="rId21" Type="http://schemas.microsoft.com/office/2007/relationships/diagramDrawing" Target="../diagrams/drawing28.xml"/><Relationship Id="rId7" Type="http://schemas.openxmlformats.org/officeDocument/2006/relationships/diagramData" Target="../diagrams/data26.xml"/><Relationship Id="rId12" Type="http://schemas.openxmlformats.org/officeDocument/2006/relationships/diagramData" Target="../diagrams/data27.xml"/><Relationship Id="rId17" Type="http://schemas.openxmlformats.org/officeDocument/2006/relationships/diagramData" Target="../diagrams/data28.xml"/><Relationship Id="rId2" Type="http://schemas.openxmlformats.org/officeDocument/2006/relationships/diagramData" Target="../diagrams/data25.xml"/><Relationship Id="rId16" Type="http://schemas.microsoft.com/office/2007/relationships/diagramDrawing" Target="../diagrams/drawing27.xml"/><Relationship Id="rId20" Type="http://schemas.openxmlformats.org/officeDocument/2006/relationships/diagramColors" Target="../diagrams/colors28.xml"/><Relationship Id="rId1" Type="http://schemas.openxmlformats.org/officeDocument/2006/relationships/slideLayout" Target="../slideLayouts/slideLayout1.xml"/><Relationship Id="rId6" Type="http://schemas.microsoft.com/office/2007/relationships/diagramDrawing" Target="../diagrams/drawing25.xml"/><Relationship Id="rId11" Type="http://schemas.microsoft.com/office/2007/relationships/diagramDrawing" Target="../diagrams/drawing26.xml"/><Relationship Id="rId5" Type="http://schemas.openxmlformats.org/officeDocument/2006/relationships/diagramColors" Target="../diagrams/colors25.xml"/><Relationship Id="rId15" Type="http://schemas.openxmlformats.org/officeDocument/2006/relationships/diagramColors" Target="../diagrams/colors27.xml"/><Relationship Id="rId10" Type="http://schemas.openxmlformats.org/officeDocument/2006/relationships/diagramColors" Target="../diagrams/colors26.xml"/><Relationship Id="rId19" Type="http://schemas.openxmlformats.org/officeDocument/2006/relationships/diagramQuickStyle" Target="../diagrams/quickStyle28.xml"/><Relationship Id="rId4" Type="http://schemas.openxmlformats.org/officeDocument/2006/relationships/diagramQuickStyle" Target="../diagrams/quickStyle25.xml"/><Relationship Id="rId9" Type="http://schemas.openxmlformats.org/officeDocument/2006/relationships/diagramQuickStyle" Target="../diagrams/quickStyle26.xml"/><Relationship Id="rId14" Type="http://schemas.openxmlformats.org/officeDocument/2006/relationships/diagramQuickStyle" Target="../diagrams/quickStyle27.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30.xml"/><Relationship Id="rId13" Type="http://schemas.openxmlformats.org/officeDocument/2006/relationships/diagramLayout" Target="../diagrams/layout31.xml"/><Relationship Id="rId18" Type="http://schemas.openxmlformats.org/officeDocument/2006/relationships/diagramLayout" Target="../diagrams/layout32.xml"/><Relationship Id="rId3" Type="http://schemas.openxmlformats.org/officeDocument/2006/relationships/diagramLayout" Target="../diagrams/layout29.xml"/><Relationship Id="rId21" Type="http://schemas.microsoft.com/office/2007/relationships/diagramDrawing" Target="../diagrams/drawing32.xml"/><Relationship Id="rId7" Type="http://schemas.openxmlformats.org/officeDocument/2006/relationships/diagramData" Target="../diagrams/data30.xml"/><Relationship Id="rId12" Type="http://schemas.openxmlformats.org/officeDocument/2006/relationships/diagramData" Target="../diagrams/data31.xml"/><Relationship Id="rId17" Type="http://schemas.openxmlformats.org/officeDocument/2006/relationships/diagramData" Target="../diagrams/data32.xml"/><Relationship Id="rId2" Type="http://schemas.openxmlformats.org/officeDocument/2006/relationships/diagramData" Target="../diagrams/data29.xml"/><Relationship Id="rId16" Type="http://schemas.microsoft.com/office/2007/relationships/diagramDrawing" Target="../diagrams/drawing31.xml"/><Relationship Id="rId20" Type="http://schemas.openxmlformats.org/officeDocument/2006/relationships/diagramColors" Target="../diagrams/colors32.xml"/><Relationship Id="rId1" Type="http://schemas.openxmlformats.org/officeDocument/2006/relationships/slideLayout" Target="../slideLayouts/slideLayout1.xml"/><Relationship Id="rId6" Type="http://schemas.microsoft.com/office/2007/relationships/diagramDrawing" Target="../diagrams/drawing29.xml"/><Relationship Id="rId11" Type="http://schemas.microsoft.com/office/2007/relationships/diagramDrawing" Target="../diagrams/drawing30.xml"/><Relationship Id="rId5" Type="http://schemas.openxmlformats.org/officeDocument/2006/relationships/diagramColors" Target="../diagrams/colors29.xml"/><Relationship Id="rId15" Type="http://schemas.openxmlformats.org/officeDocument/2006/relationships/diagramColors" Target="../diagrams/colors31.xml"/><Relationship Id="rId10" Type="http://schemas.openxmlformats.org/officeDocument/2006/relationships/diagramColors" Target="../diagrams/colors30.xml"/><Relationship Id="rId19" Type="http://schemas.openxmlformats.org/officeDocument/2006/relationships/diagramQuickStyle" Target="../diagrams/quickStyle32.xml"/><Relationship Id="rId4" Type="http://schemas.openxmlformats.org/officeDocument/2006/relationships/diagramQuickStyle" Target="../diagrams/quickStyle29.xml"/><Relationship Id="rId9" Type="http://schemas.openxmlformats.org/officeDocument/2006/relationships/diagramQuickStyle" Target="../diagrams/quickStyle30.xml"/><Relationship Id="rId14" Type="http://schemas.openxmlformats.org/officeDocument/2006/relationships/diagramQuickStyle" Target="../diagrams/quickStyle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1371600"/>
            <a:ext cx="7851648" cy="3857600"/>
          </a:xfrm>
        </p:spPr>
        <p:txBody>
          <a:bodyPr>
            <a:normAutofit/>
          </a:bodyPr>
          <a:lstStyle/>
          <a:p>
            <a:r>
              <a:rPr lang="uk-UA" sz="4400" dirty="0" smtClean="0"/>
              <a:t>Відступлення Великої Палати Верховного Суду від правових висновків Верховного Суду у господарських справах</a:t>
            </a:r>
            <a:br>
              <a:rPr lang="uk-UA" sz="4400" dirty="0" smtClean="0"/>
            </a:br>
            <a:r>
              <a:rPr lang="uk-UA" sz="4400" dirty="0" smtClean="0"/>
              <a:t>2023</a:t>
            </a:r>
            <a:r>
              <a:rPr lang="en-US" sz="4800" dirty="0" smtClean="0"/>
              <a:t/>
            </a:r>
            <a:br>
              <a:rPr lang="en-US" sz="4800" dirty="0" smtClean="0"/>
            </a:br>
            <a:r>
              <a:rPr lang="uk-UA" sz="1300" dirty="0" smtClean="0"/>
              <a:t>Відділ аналітичної роботи та узагальнення судової практики</a:t>
            </a:r>
            <a:r>
              <a:rPr lang="uk-UA" sz="1300" dirty="0" smtClean="0">
                <a:solidFill>
                  <a:schemeClr val="tx2">
                    <a:lumMod val="25000"/>
                  </a:schemeClr>
                </a:solidFill>
              </a:rPr>
              <a:t> </a:t>
            </a:r>
            <a:endParaRPr lang="uk-UA" sz="1300" dirty="0"/>
          </a:p>
        </p:txBody>
      </p:sp>
    </p:spTree>
    <p:extLst>
      <p:ext uri="{BB962C8B-B14F-4D97-AF65-F5344CB8AC3E}">
        <p14:creationId xmlns:p14="http://schemas.microsoft.com/office/powerpoint/2010/main" xmlns="" val="19844974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332656"/>
            <a:ext cx="8172451" cy="504056"/>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algn="ctr">
              <a:spcBef>
                <a:spcPct val="0"/>
              </a:spcBef>
            </a:pPr>
            <a:r>
              <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юрисдикції спору про визнання недійсним рішення органу місцевого самоврядування, яким реорганізовано заклад освіти</a:t>
            </a:r>
          </a:p>
          <a:p>
            <a:pPr algn="ctr">
              <a:spcBef>
                <a:spcPct val="0"/>
              </a:spcBef>
            </a:pPr>
            <a:r>
              <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772816"/>
          <a:ext cx="3585515" cy="40324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067944" y="1628800"/>
          <a:ext cx="4807596" cy="410445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764704"/>
          <a:ext cx="3594330" cy="792088"/>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908720"/>
          <a:ext cx="4130279" cy="72008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188640"/>
            <a:ext cx="8172451" cy="64807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algn="ctr">
              <a:spcBef>
                <a:spcPct val="0"/>
              </a:spcBef>
            </a:pPr>
            <a:r>
              <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a:t>
            </a:r>
            <a:r>
              <a:rPr lang="ru-RU"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заборони </a:t>
            </a:r>
            <a:r>
              <a:rPr lang="ru-RU" sz="1400"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приватизації</a:t>
            </a:r>
            <a:r>
              <a:rPr lang="ru-RU"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ru-RU" sz="1400"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пам`яток</a:t>
            </a:r>
            <a:r>
              <a:rPr lang="ru-RU"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ru-RU" sz="1400"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культурної</a:t>
            </a:r>
            <a:r>
              <a:rPr lang="ru-RU"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ru-RU" sz="1400"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спадщини</a:t>
            </a:r>
            <a:r>
              <a:rPr lang="ru-RU"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a:t>
            </a:r>
            <a:r>
              <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набуття об’єктом нерухомого майна правового статусу пам’ятки</a:t>
            </a:r>
            <a:r>
              <a:rPr lang="uk-UA" sz="1400" dirty="0" smtClean="0"/>
              <a:t> </a:t>
            </a: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r>
              <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772816"/>
          <a:ext cx="3585515" cy="40324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067944" y="1628800"/>
          <a:ext cx="4807596" cy="410445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764704"/>
          <a:ext cx="3594330" cy="792088"/>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908720"/>
          <a:ext cx="4130279" cy="72008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188640"/>
            <a:ext cx="8172451" cy="432048"/>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algn="ctr">
              <a:spcBef>
                <a:spcPct val="0"/>
              </a:spcBef>
            </a:pPr>
            <a:r>
              <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сплати судового збору за подання позову про </a:t>
            </a:r>
            <a:r>
              <a:rPr lang="uk-UA" sz="1400" dirty="0" smtClean="0"/>
              <a:t> </a:t>
            </a:r>
            <a:r>
              <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визнання права </a:t>
            </a:r>
            <a:r>
              <a:rPr lang="uk-UA" sz="1400"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іпотекодержателя</a:t>
            </a:r>
            <a:r>
              <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772816"/>
          <a:ext cx="3585515" cy="40324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067944" y="1628800"/>
          <a:ext cx="4807596" cy="410445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764704"/>
          <a:ext cx="3594330" cy="792088"/>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908720"/>
          <a:ext cx="4130279" cy="72008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188640"/>
            <a:ext cx="8172451" cy="72008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algn="ctr">
              <a:spcBef>
                <a:spcPct val="0"/>
              </a:spcBef>
            </a:pPr>
            <a:r>
              <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юрисдикції спору про </a:t>
            </a:r>
            <a:r>
              <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визнання недійсним рішення органу місцевого самоврядування, яким реорганізовано заклад освіти </a:t>
            </a:r>
          </a:p>
          <a:p>
            <a:pPr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772816"/>
          <a:ext cx="3585515" cy="40324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067944" y="1628800"/>
          <a:ext cx="4807596" cy="410445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980728"/>
          <a:ext cx="3594330" cy="86409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980728"/>
          <a:ext cx="4130279" cy="72008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188640"/>
            <a:ext cx="8172451" cy="72008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a:t>
            </a: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застосування пункту 1 частини першої статті 8 Закону України «Про судовий збір» до фізичних осіб – відповідачів</a:t>
            </a:r>
          </a:p>
          <a:p>
            <a:pPr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772816"/>
          <a:ext cx="3585515" cy="40324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067944" y="1628800"/>
          <a:ext cx="4951612" cy="460851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836712"/>
          <a:ext cx="3594330" cy="1008112"/>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836712"/>
          <a:ext cx="4130279"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188640"/>
            <a:ext cx="8172451" cy="72008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a:t>
            </a: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правової природи виділу з юридичної особи</a:t>
            </a:r>
          </a:p>
          <a:p>
            <a:pPr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772816"/>
          <a:ext cx="3585515" cy="40324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067944" y="1628800"/>
          <a:ext cx="4951612" cy="460851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836712"/>
          <a:ext cx="3594330" cy="1008112"/>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836712"/>
          <a:ext cx="4130279"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332656"/>
            <a:ext cx="8172451" cy="72008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застосування ч.2 ст.388 ЦК </a:t>
            </a:r>
            <a:r>
              <a:rPr lang="uk-UA" sz="2000"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України-витребування</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(повернення) майна, яке було продане під час процедури банкрутства</a:t>
            </a:r>
          </a:p>
        </p:txBody>
      </p:sp>
      <p:graphicFrame>
        <p:nvGraphicFramePr>
          <p:cNvPr id="14" name="Місце для вмісту 10"/>
          <p:cNvGraphicFramePr>
            <a:graphicFrameLocks/>
          </p:cNvGraphicFramePr>
          <p:nvPr>
            <p:extLst>
              <p:ext uri="{D42A27DB-BD31-4B8C-83A1-F6EECF244321}">
                <p14:modId xmlns:p14="http://schemas.microsoft.com/office/powerpoint/2010/main" xmlns="" val="491763464"/>
              </p:ext>
            </p:extLst>
          </p:nvPr>
        </p:nvGraphicFramePr>
        <p:xfrm>
          <a:off x="554437" y="2060848"/>
          <a:ext cx="3009451" cy="46542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p14="http://schemas.microsoft.com/office/powerpoint/2010/main" xmlns="" val="4219268099"/>
              </p:ext>
            </p:extLst>
          </p:nvPr>
        </p:nvGraphicFramePr>
        <p:xfrm>
          <a:off x="3275856" y="2060848"/>
          <a:ext cx="5671692" cy="422108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p14="http://schemas.microsoft.com/office/powerpoint/2010/main" xmlns="" val="1550189413"/>
              </p:ext>
            </p:extLst>
          </p:nvPr>
        </p:nvGraphicFramePr>
        <p:xfrm>
          <a:off x="545623" y="1196752"/>
          <a:ext cx="3234290"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p14="http://schemas.microsoft.com/office/powerpoint/2010/main" xmlns="" val="1070022202"/>
              </p:ext>
            </p:extLst>
          </p:nvPr>
        </p:nvGraphicFramePr>
        <p:xfrm>
          <a:off x="4656534" y="1196752"/>
          <a:ext cx="4130279"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332656"/>
            <a:ext cx="8172451" cy="72008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стягнення з держави на користь юридичної особи збитків, завданих неправомірними діями податкового органу щодо зупинення реєстрації податкових накладних, поданих позивачем</a:t>
            </a:r>
          </a:p>
        </p:txBody>
      </p:sp>
      <p:graphicFrame>
        <p:nvGraphicFramePr>
          <p:cNvPr id="14" name="Місце для вмісту 10"/>
          <p:cNvGraphicFramePr>
            <a:graphicFrameLocks/>
          </p:cNvGraphicFramePr>
          <p:nvPr>
            <p:extLst>
              <p:ext uri="{D42A27DB-BD31-4B8C-83A1-F6EECF244321}">
                <p14:modId xmlns:p14="http://schemas.microsoft.com/office/powerpoint/2010/main" xmlns="" val="491763464"/>
              </p:ext>
            </p:extLst>
          </p:nvPr>
        </p:nvGraphicFramePr>
        <p:xfrm>
          <a:off x="554437" y="2060848"/>
          <a:ext cx="2721419" cy="46542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p14="http://schemas.microsoft.com/office/powerpoint/2010/main" xmlns="" val="4219268099"/>
              </p:ext>
            </p:extLst>
          </p:nvPr>
        </p:nvGraphicFramePr>
        <p:xfrm>
          <a:off x="467544" y="2060848"/>
          <a:ext cx="8480004" cy="422108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p14="http://schemas.microsoft.com/office/powerpoint/2010/main" xmlns="" val="1550189413"/>
              </p:ext>
            </p:extLst>
          </p:nvPr>
        </p:nvGraphicFramePr>
        <p:xfrm>
          <a:off x="545622" y="1196752"/>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p14="http://schemas.microsoft.com/office/powerpoint/2010/main" xmlns="" val="1070022202"/>
              </p:ext>
            </p:extLst>
          </p:nvPr>
        </p:nvGraphicFramePr>
        <p:xfrm>
          <a:off x="4656534" y="1196752"/>
          <a:ext cx="4130279"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332656"/>
            <a:ext cx="8172451" cy="72008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представництва прокурором </a:t>
            </a: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2060848"/>
          <a:ext cx="3585515" cy="46542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355976" y="2060848"/>
          <a:ext cx="4591572" cy="422108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3" y="1196752"/>
          <a:ext cx="3234290"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1196752"/>
          <a:ext cx="4130279"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260648"/>
            <a:ext cx="8172451" cy="100811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повноважень </a:t>
            </a: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органів місцевого самоврядування здійснювати захист законних інтересів держави у правовідносинах, пов`язаних із закупівлею комунальними закладами товарів за бюджетні кошти</a:t>
            </a:r>
            <a:endParaRPr lang="uk-UA" sz="1600" dirty="0" smtClean="0">
              <a:latin typeface="Times New Roman" pitchFamily="18" charset="0"/>
              <a:cs typeface="Times New Roman" pitchFamily="18" charset="0"/>
            </a:endParaRPr>
          </a:p>
          <a:p>
            <a:pPr algn="ctr">
              <a:spcBef>
                <a:spcPct val="0"/>
              </a:spcBef>
            </a:pPr>
            <a:endParaRPr lang="uk-UA" sz="11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2060848"/>
          <a:ext cx="3585515" cy="46542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355976" y="2060848"/>
          <a:ext cx="4591572" cy="422108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3" y="1196752"/>
          <a:ext cx="3234290" cy="1008112"/>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1196752"/>
          <a:ext cx="4130279"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260648"/>
            <a:ext cx="8172451" cy="100811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тлумачення правової природи сплати регламентної виплати Моторного (транспортного) страхового бюро України у разі ліквідації страховика</a:t>
            </a:r>
          </a:p>
          <a:p>
            <a:pPr algn="ctr">
              <a:spcBef>
                <a:spcPct val="0"/>
              </a:spcBef>
            </a:pPr>
            <a:endParaRPr lang="uk-UA" sz="11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2060848"/>
          <a:ext cx="3585515" cy="46542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3923928" y="2060848"/>
          <a:ext cx="5023620" cy="422108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3" y="1196752"/>
          <a:ext cx="3234290" cy="1008112"/>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1196752"/>
          <a:ext cx="4130279"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83568" y="404664"/>
            <a:ext cx="8172451" cy="72008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виконання договорів купівлі-продажу права вимоги та факторингу </a:t>
            </a: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endParaRPr lang="uk-UA" sz="11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628800"/>
          <a:ext cx="3009451" cy="3960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3851920" y="1412777"/>
          <a:ext cx="5095628" cy="410445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3" y="764704"/>
          <a:ext cx="3234290" cy="86409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44008" y="764704"/>
          <a:ext cx="4130279" cy="64807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332656"/>
            <a:ext cx="8172451" cy="504056"/>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algn="ctr">
              <a:spcBef>
                <a:spcPct val="0"/>
              </a:spcBef>
            </a:pPr>
            <a:r>
              <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повернення з бюджету коштів, які утримуються без достатньої правової підстави (після визнання протиправною та скасування адміністративним судом постанови про накладення штрафу) </a:t>
            </a: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772816"/>
          <a:ext cx="3585515" cy="49423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355976" y="1772816"/>
          <a:ext cx="4591572" cy="450912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3" y="908720"/>
          <a:ext cx="3234290" cy="648072"/>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908720"/>
          <a:ext cx="4130279" cy="72008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332656"/>
            <a:ext cx="8172451" cy="504056"/>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algn="ctr">
              <a:spcBef>
                <a:spcPct val="0"/>
              </a:spcBef>
            </a:pPr>
            <a:r>
              <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застосування ст.38 </a:t>
            </a:r>
            <a:r>
              <a:rPr lang="uk-UA" sz="1400"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КЗпП</a:t>
            </a:r>
            <a:r>
              <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позов про визнання звільненим з посади керівника</a:t>
            </a: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772816"/>
          <a:ext cx="3585515" cy="40324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3707904" y="1628800"/>
          <a:ext cx="5167636" cy="410445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3" y="908720"/>
          <a:ext cx="3234290" cy="648072"/>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908720"/>
          <a:ext cx="4130279" cy="72008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ік">
  <a:themeElements>
    <a:clrScheme name="Поті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і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і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971</TotalTime>
  <Words>534</Words>
  <Application>Microsoft Office PowerPoint</Application>
  <PresentationFormat>Екран (4:3)</PresentationFormat>
  <Paragraphs>125</Paragraphs>
  <Slides>15</Slides>
  <Notes>1</Notes>
  <HiddenSlides>0</HiddenSlides>
  <MMClips>0</MMClips>
  <ScaleCrop>false</ScaleCrop>
  <HeadingPairs>
    <vt:vector size="4" baseType="variant">
      <vt:variant>
        <vt:lpstr>Тема</vt:lpstr>
      </vt:variant>
      <vt:variant>
        <vt:i4>1</vt:i4>
      </vt:variant>
      <vt:variant>
        <vt:lpstr>Заголовки слайдів</vt:lpstr>
      </vt:variant>
      <vt:variant>
        <vt:i4>15</vt:i4>
      </vt:variant>
    </vt:vector>
  </HeadingPairs>
  <TitlesOfParts>
    <vt:vector size="16" baseType="lpstr">
      <vt:lpstr>Потік</vt:lpstr>
      <vt:lpstr>Відступлення Великої Палати Верховного Суду від правових висновків Верховного Суду у господарських справах 2023 Відділ аналітичної роботи та узагальнення судової практики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Відступлення Верховного Суду у складі суддів об`єднаної палати Касаційного господарського суду від правових висновків  Верховного Суду у господарських справах</dc:title>
  <dc:creator>user4</dc:creator>
  <cp:lastModifiedBy>user4</cp:lastModifiedBy>
  <cp:revision>167</cp:revision>
  <dcterms:created xsi:type="dcterms:W3CDTF">2020-02-14T13:33:55Z</dcterms:created>
  <dcterms:modified xsi:type="dcterms:W3CDTF">2024-01-03T12:49:16Z</dcterms:modified>
</cp:coreProperties>
</file>