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Override PartName="/ppt/diagrams/data60.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diagrams/quickStyle64.xml" ContentType="application/vnd.openxmlformats-officedocument.drawingml.diagramStyle+xml"/>
  <Override PartName="/ppt/diagrams/drawing65.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colors49.xml" ContentType="application/vnd.openxmlformats-officedocument.drawingml.diagramColors+xml"/>
  <Override PartName="/ppt/diagrams/quickStyle53.xml" ContentType="application/vnd.openxmlformats-officedocument.drawingml.diagramStyle+xml"/>
  <Override PartName="/ppt/diagrams/drawing54.xml" ContentType="application/vnd.ms-office.drawingml.diagramDrawing+xml"/>
  <Override PartName="/ppt/diagrams/layout64.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5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52.xml" ContentType="application/vnd.openxmlformats-officedocument.drawingml.diagramColors+xml"/>
  <Override PartName="/ppt/diagrams/colors63.xml" ContentType="application/vnd.openxmlformats-officedocument.drawingml.diagramColors+xml"/>
  <Override PartName="/ppt/diagrams/data65.xml" ContentType="application/vnd.openxmlformats-officedocument.drawingml.diagramData+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diagrams/data54.xml" ContentType="application/vnd.openxmlformats-officedocument.drawingml.diagramData+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quickStyle58.xml" ContentType="application/vnd.openxmlformats-officedocument.drawingml.diagramStyle+xml"/>
  <Override PartName="/ppt/diagrams/drawing59.xml" ContentType="application/vnd.ms-office.drawingml.diagramDrawing+xml"/>
  <Override PartName="/ppt/diagrams/data21.xml" ContentType="application/vnd.openxmlformats-officedocument.drawingml.diagramData+xml"/>
  <Override PartName="/ppt/diagrams/quickStyle47.xml" ContentType="application/vnd.openxmlformats-officedocument.drawingml.diagramStyle+xml"/>
  <Override PartName="/ppt/diagrams/drawing48.xml" ContentType="application/vnd.ms-office.drawingml.diagramDrawing+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ppt/diagrams/layout58.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diagrams/layout47.xml" ContentType="application/vnd.openxmlformats-officedocument.drawingml.diagramLayout+xml"/>
  <Override PartName="/ppt/diagrams/quickStyle61.xml" ContentType="application/vnd.openxmlformats-officedocument.drawingml.diagramStyle+xml"/>
  <Override PartName="/ppt/diagrams/drawing62.xml" ContentType="application/vnd.ms-office.drawingml.diagramDrawing+xml"/>
  <Override PartName="/ppt/diagrams/colors68.xml" ContentType="application/vnd.openxmlformats-officedocument.drawingml.diagramColors+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50.xml" ContentType="application/vnd.openxmlformats-officedocument.drawingml.diagramStyle+xml"/>
  <Override PartName="/ppt/diagrams/drawing51.xml" ContentType="application/vnd.ms-office.drawingml.diagramDrawing+xml"/>
  <Override PartName="/ppt/diagrams/colors57.xml" ContentType="application/vnd.openxmlformats-officedocument.drawingml.diagramColors+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colors46.xml" ContentType="application/vnd.openxmlformats-officedocument.drawingml.diagramColors+xml"/>
  <Override PartName="/ppt/diagrams/data48.xml" ContentType="application/vnd.openxmlformats-officedocument.drawingml.diagramData+xml"/>
  <Override PartName="/ppt/diagrams/data59.xml" ContentType="application/vnd.openxmlformats-officedocument.drawingml.diagramData+xml"/>
  <Override PartName="/ppt/diagrams/layout61.xml" ContentType="application/vnd.openxmlformats-officedocument.drawingml.diagramLayout+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diagrams/colors60.xml" ContentType="application/vnd.openxmlformats-officedocument.drawingml.diagramColors+xml"/>
  <Override PartName="/ppt/slideLayouts/slideLayout4.xml" ContentType="application/vnd.openxmlformats-officedocument.presentationml.slideLayout+xml"/>
  <Override PartName="/ppt/diagrams/data15.xml" ContentType="application/vnd.openxmlformats-officedocument.drawingml.diagramData+xml"/>
  <Override PartName="/ppt/diagrams/data51.xml" ContentType="application/vnd.openxmlformats-officedocument.drawingml.diagramData+xml"/>
  <Override PartName="/ppt/diagrams/data62.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quickStyle19.xml" ContentType="application/vnd.openxmlformats-officedocument.drawingml.diagramStyle+xml"/>
  <Override PartName="/ppt/diagrams/data40.xml" ContentType="application/vnd.openxmlformats-officedocument.drawingml.diagramData+xml"/>
  <Override PartName="/ppt/diagrams/quickStyle66.xml" ContentType="application/vnd.openxmlformats-officedocument.drawingml.diagramStyle+xml"/>
  <Override PartName="/ppt/diagrams/drawing67.xml" ContentType="application/vnd.ms-office.drawingml.diagramDrawing+xml"/>
  <Override PartName="/ppt/diagrams/quickStyle55.xml" ContentType="application/vnd.openxmlformats-officedocument.drawingml.diagramStyle+xml"/>
  <Override PartName="/ppt/diagrams/drawing5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quickStyle44.xml" ContentType="application/vnd.openxmlformats-officedocument.drawingml.diagramStyle+xml"/>
  <Override PartName="/ppt/diagrams/drawing45.xml" ContentType="application/vnd.ms-office.drawingml.diagramDrawing+xml"/>
  <Override PartName="/ppt/diagrams/layout55.xml" ContentType="application/vnd.openxmlformats-officedocument.drawingml.diagramLayout+xml"/>
  <Override PartName="/ppt/diagrams/layout66.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drawing23.xml" ContentType="application/vnd.ms-office.drawingml.diagramDrawing+xml"/>
  <Override PartName="/ppt/diagrams/colors29.xml" ContentType="application/vnd.openxmlformats-officedocument.drawingml.diagramColors+xml"/>
  <Override PartName="/ppt/diagrams/layout44.xml" ContentType="application/vnd.openxmlformats-officedocument.drawingml.diagramLayout+xml"/>
  <Override PartName="/ppt/diagrams/colors6.xml" ContentType="application/vnd.openxmlformats-officedocument.drawingml.diagramColors+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layout33.xml" ContentType="application/vnd.openxmlformats-officedocument.drawingml.diagramLayout+xml"/>
  <Override PartName="/ppt/diagrams/colors54.xml" ContentType="application/vnd.openxmlformats-officedocument.drawingml.diagramColors+xml"/>
  <Override PartName="/ppt/diagrams/colors65.xml" ContentType="application/vnd.openxmlformats-officedocument.drawingml.diagramColors+xml"/>
  <Override PartName="/ppt/diagrams/data67.xml" ContentType="application/vnd.openxmlformats-officedocument.drawingml.diagramData+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layout22.xml" ContentType="application/vnd.openxmlformats-officedocument.drawingml.diagramLayout+xml"/>
  <Override PartName="/ppt/diagrams/colors43.xml" ContentType="application/vnd.openxmlformats-officedocument.drawingml.diagramColors+xml"/>
  <Override PartName="/ppt/diagrams/data56.xml" ContentType="application/vnd.openxmlformats-officedocument.drawingml.diagramData+xml"/>
  <Override PartName="/ppt/diagrams/quickStyle5.xml" ContentType="application/vnd.openxmlformats-officedocument.drawingml.diagramStyle+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layout49.xml" ContentType="application/vnd.openxmlformats-officedocument.drawingml.diagramLayout+xml"/>
  <Override PartName="/ppt/diagrams/drawing64.xml" ContentType="application/vnd.ms-office.drawingml.diagramDrawing+xml"/>
  <Override PartName="/ppt/diagrams/layout27.xml" ContentType="application/vnd.openxmlformats-officedocument.drawingml.diagramLayout+xml"/>
  <Override PartName="/ppt/diagrams/quickStyle52.xml" ContentType="application/vnd.openxmlformats-officedocument.drawingml.diagramStyle+xml"/>
  <Override PartName="/ppt/diagrams/drawing53.xml" ContentType="application/vnd.ms-office.drawingml.diagramDrawing+xml"/>
  <Override PartName="/ppt/diagrams/colors59.xml" ContentType="application/vnd.openxmlformats-officedocument.drawingml.diagramColors+xml"/>
  <Override PartName="/ppt/diagrams/quickStyle63.xml" ContentType="application/vnd.openxmlformats-officedocument.drawingml.diagramStyle+xml"/>
  <Override PartName="/ppt/diagrams/layout16.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colors48.xml" ContentType="application/vnd.openxmlformats-officedocument.drawingml.diagramColors+xml"/>
  <Override PartName="/ppt/diagrams/layout63.xml" ContentType="application/vnd.openxmlformats-officedocument.drawingml.diagramLayout+xml"/>
  <Override PartName="/ppt/diagrams/drawing20.xml" ContentType="application/vnd.ms-office.drawingml.diagramDrawing+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diagrams/layout52.xml" ContentType="application/vnd.openxmlformats-officedocument.drawingml.diagramLayout+xml"/>
  <Override PartName="/ppt/diagrams/data1.xml" ContentType="application/vnd.openxmlformats-officedocument.drawingml.diagramData+xml"/>
  <Override PartName="/ppt/diagrams/colors3.xml" ContentType="application/vnd.openxmlformats-officedocument.drawingml.diagramColors+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62.xml" ContentType="application/vnd.openxmlformats-officedocument.drawingml.diagramColors+xml"/>
  <Override PartName="/ppt/diagrams/drawing2.xml" ContentType="application/vnd.ms-office.drawingml.diagramDrawing+xml"/>
  <Override PartName="/ppt/diagrams/data17.xml" ContentType="application/vnd.openxmlformats-officedocument.drawingml.diagramData+xml"/>
  <Override PartName="/ppt/diagrams/colors51.xml" ContentType="application/vnd.openxmlformats-officedocument.drawingml.diagramColors+xml"/>
  <Override PartName="/ppt/diagrams/data53.xml" ContentType="application/vnd.openxmlformats-officedocument.drawingml.diagramData+xml"/>
  <Override PartName="/ppt/diagrams/data64.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diagrams/quickStyle68.xml" ContentType="application/vnd.openxmlformats-officedocument.drawingml.diagramStyle+xml"/>
  <Override PartName="/ppt/theme/theme1.xml" ContentType="application/vnd.openxmlformats-officedocument.theme+xml"/>
  <Override PartName="/ppt/diagrams/data31.xml" ContentType="application/vnd.openxmlformats-officedocument.drawingml.diagramData+xml"/>
  <Override PartName="/ppt/diagrams/quickStyle57.xml" ContentType="application/vnd.openxmlformats-officedocument.drawingml.diagramStyle+xml"/>
  <Override PartName="/ppt/diagrams/drawing58.xml" ContentType="application/vnd.ms-office.drawingml.diagramDrawing+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diagrams/quickStyle46.xml" ContentType="application/vnd.openxmlformats-officedocument.drawingml.diagramStyle+xml"/>
  <Override PartName="/ppt/diagrams/drawing47.xml" ContentType="application/vnd.ms-office.drawingml.diagramDrawing+xml"/>
  <Override PartName="/ppt/diagrams/layout57.xml" ContentType="application/vnd.openxmlformats-officedocument.drawingml.diagramLayout+xml"/>
  <Override PartName="/ppt/diagrams/layout68.xml" ContentType="application/vnd.openxmlformats-officedocument.drawingml.diagramLayout+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colors56.xml" ContentType="application/vnd.openxmlformats-officedocument.drawingml.diagramColors+xml"/>
  <Override PartName="/ppt/diagrams/quickStyle60.xml" ContentType="application/vnd.openxmlformats-officedocument.drawingml.diagramStyle+xml"/>
  <Override PartName="/ppt/diagrams/drawing61.xml" ContentType="application/vnd.ms-office.drawingml.diagramDrawing+xml"/>
  <Override PartName="/ppt/diagrams/colors67.xml" ContentType="application/vnd.openxmlformats-officedocument.drawingml.diagramColors+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rawing50.xml" ContentType="application/vnd.ms-office.drawingml.diagramDrawing+xml"/>
  <Override PartName="/ppt/diagrams/data58.xml" ContentType="application/vnd.openxmlformats-officedocument.drawingml.diagramData+xml"/>
  <Override PartName="/ppt/diagrams/layout60.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data14.xml" ContentType="application/vnd.openxmlformats-officedocument.drawingml.diagramData+xml"/>
  <Override PartName="/ppt/diagrams/data61.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data50.xml" ContentType="application/vnd.openxmlformats-officedocument.drawingml.diagramData+xml"/>
  <Override PartName="/ppt/diagrams/drawing66.xml" ContentType="application/vnd.ms-office.drawingml.diagramDrawing+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54.xml" ContentType="application/vnd.openxmlformats-officedocument.drawingml.diagramStyle+xml"/>
  <Override PartName="/ppt/diagrams/drawing55.xml" ContentType="application/vnd.ms-office.drawingml.diagramDrawing+xml"/>
  <Override PartName="/ppt/diagrams/quickStyle65.xml" ContentType="application/vnd.openxmlformats-officedocument.drawingml.diagramStyle+xml"/>
  <Override PartName="/ppt/diagrams/layout18.xml" ContentType="application/vnd.openxmlformats-officedocument.drawingml.diagramLayout+xml"/>
  <Override PartName="/ppt/diagrams/quickStyle43.xml" ContentType="application/vnd.openxmlformats-officedocument.drawingml.diagramStyle+xml"/>
  <Override PartName="/ppt/diagrams/drawing44.xml" ContentType="application/vnd.ms-office.drawingml.diagramDrawing+xml"/>
  <Override PartName="/ppt/diagrams/layout65.xml" ContentType="application/vnd.openxmlformats-officedocument.drawingml.diagramLayout+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layout54.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colors64.xml" ContentType="application/vnd.openxmlformats-officedocument.drawingml.diagramColors+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53.xml" ContentType="application/vnd.openxmlformats-officedocument.drawingml.diagramColors+xml"/>
  <Override PartName="/ppt/diagrams/data55.xml" ContentType="application/vnd.openxmlformats-officedocument.drawingml.diagramData+xml"/>
  <Override PartName="/ppt/diagrams/data66.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Override PartName="/ppt/slideMasters/slideMaster1.xml" ContentType="application/vnd.openxmlformats-officedocument.presentationml.slideMaster+xml"/>
  <Override PartName="/ppt/diagrams/colors20.xml" ContentType="application/vnd.openxmlformats-officedocument.drawingml.diagramColors+xml"/>
  <Override PartName="/ppt/diagrams/data33.xml" ContentType="application/vnd.openxmlformats-officedocument.drawingml.diagramData+xml"/>
  <Override PartName="/ppt/diagrams/quickStyle59.xml" ContentType="application/vnd.openxmlformats-officedocument.drawingml.diagramStyle+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quickStyle48.xml" ContentType="application/vnd.openxmlformats-officedocument.drawingml.diagramStyle+xml"/>
  <Override PartName="/ppt/diagrams/drawing49.xml" ContentType="application/vnd.ms-office.drawingml.diagramDrawing+xml"/>
  <Override PartName="/ppt/diagrams/layout59.xml" ContentType="application/vnd.openxmlformats-officedocument.drawingml.diagramLayout+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diagrams/layout48.xml" ContentType="application/vnd.openxmlformats-officedocument.drawingml.diagramLayout+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7.xml" ContentType="application/vnd.openxmlformats-officedocument.drawingml.diagramLayout+xml"/>
  <Override PartName="/ppt/diagrams/colors58.xml" ContentType="application/vnd.openxmlformats-officedocument.drawingml.diagramColors+xml"/>
  <Override PartName="/ppt/diagrams/quickStyle62.xml" ContentType="application/vnd.openxmlformats-officedocument.drawingml.diagramStyle+xml"/>
  <Override PartName="/ppt/diagrams/drawing63.xml" ContentType="application/vnd.ms-office.drawingml.diagramDrawing+xml"/>
  <Override PartName="/ppt/diagrams/drawing9.xml" ContentType="application/vnd.ms-office.drawingml.diagramDrawing+xml"/>
  <Override PartName="/ppt/diagrams/layout15.xml" ContentType="application/vnd.openxmlformats-officedocument.drawingml.diagramLayout+xml"/>
  <Override PartName="/ppt/diagrams/layout26.xml" ContentType="application/vnd.openxmlformats-officedocument.drawingml.diagramLayout+xml"/>
  <Override PartName="/ppt/diagrams/drawing41.xml" ContentType="application/vnd.ms-office.drawingml.diagramDrawing+xml"/>
  <Override PartName="/ppt/diagrams/colors47.xml" ContentType="application/vnd.openxmlformats-officedocument.drawingml.diagramColors+xml"/>
  <Override PartName="/ppt/diagrams/quickStyle51.xml" ContentType="application/vnd.openxmlformats-officedocument.drawingml.diagramStyle+xml"/>
  <Override PartName="/ppt/diagrams/drawing52.xml" ContentType="application/vnd.ms-office.drawingml.diagramDrawing+xml"/>
  <Override PartName="/ppt/diagrams/layout62.xml" ContentType="application/vnd.openxmlformats-officedocument.drawingml.diagramLayout+xml"/>
  <Override PartName="/ppt/diagrams/quickStyle9.xml" ContentType="application/vnd.openxmlformats-officedocument.drawingml.diagramStyle+xml"/>
  <Override PartName="/ppt/diagrams/drawing30.xml" ContentType="application/vnd.ms-office.drawingml.diagramDrawing+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diagrams/colors14.xml" ContentType="application/vnd.openxmlformats-officedocument.drawingml.diagramColors+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61.xml" ContentType="application/vnd.openxmlformats-officedocument.drawingml.diagramColors+xml"/>
  <Override PartName="/ppt/diagrams/colors2.xml" ContentType="application/vnd.openxmlformats-officedocument.drawingml.diagramColors+xml"/>
  <Override PartName="/ppt/diagrams/data16.xml" ContentType="application/vnd.openxmlformats-officedocument.drawingml.diagramData+xml"/>
  <Override PartName="/ppt/diagrams/colors50.xml" ContentType="application/vnd.openxmlformats-officedocument.drawingml.diagramColors+xml"/>
  <Override PartName="/ppt/diagrams/data63.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data52.xml" ContentType="application/vnd.openxmlformats-officedocument.drawingml.diagramData+xml"/>
  <Default Extension="jpeg" ContentType="image/jpeg"/>
  <Override PartName="/ppt/diagrams/quickStyle1.xml" ContentType="application/vnd.openxmlformats-officedocument.drawingml.diagramStyle+xml"/>
  <Override PartName="/ppt/diagrams/data30.xml" ContentType="application/vnd.openxmlformats-officedocument.drawingml.diagramData+xml"/>
  <Override PartName="/ppt/diagrams/data41.xml" ContentType="application/vnd.openxmlformats-officedocument.drawingml.diagramData+xml"/>
  <Override PartName="/ppt/diagrams/quickStyle56.xml" ContentType="application/vnd.openxmlformats-officedocument.drawingml.diagramStyle+xml"/>
  <Override PartName="/ppt/diagrams/drawing57.xml" ContentType="application/vnd.ms-office.drawingml.diagramDrawing+xml"/>
  <Override PartName="/ppt/diagrams/quickStyle67.xml" ContentType="application/vnd.openxmlformats-officedocument.drawingml.diagramStyle+xml"/>
  <Override PartName="/ppt/diagrams/drawing68.xml" ContentType="application/vnd.ms-office.drawingml.diagramDrawing+xml"/>
  <Override PartName="/ppt/diagrams/quickStyle45.xml" ContentType="application/vnd.openxmlformats-officedocument.drawingml.diagramStyle+xml"/>
  <Override PartName="/ppt/diagrams/drawing46.xml" ContentType="application/vnd.ms-office.drawingml.diagramDrawing+xml"/>
  <Override PartName="/ppt/diagrams/layout67.xml" ContentType="application/vnd.openxmlformats-officedocument.drawingml.diagramLayout+xml"/>
  <Override PartName="/ppt/diagrams/layout4.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layout56.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layout45.xml" ContentType="application/vnd.openxmlformats-officedocument.drawingml.diagramLayout+xml"/>
  <Override PartName="/ppt/diagrams/drawing60.xml" ContentType="application/vnd.ms-office.drawingml.diagramDrawing+xml"/>
  <Override PartName="/ppt/diagrams/colors66.xml" ContentType="application/vnd.openxmlformats-officedocument.drawingml.diagramColors+xml"/>
  <Override PartName="/ppt/diagrams/drawing6.xml" ContentType="application/vnd.ms-office.drawingml.diagramDrawing+xml"/>
  <Override PartName="/ppt/diagrams/layout23.xml" ContentType="application/vnd.openxmlformats-officedocument.drawingml.diagramLayout+xml"/>
  <Override PartName="/ppt/diagrams/colors55.xml" ContentType="application/vnd.openxmlformats-officedocument.drawingml.diagramColors+xml"/>
  <Override PartName="/ppt/diagrams/data57.xml" ContentType="application/vnd.openxmlformats-officedocument.drawingml.diagramData+xml"/>
  <Override PartName="/ppt/diagrams/data68.xml" ContentType="application/vnd.openxmlformats-officedocument.drawingml.diagramData+xml"/>
  <Override PartName="/ppt/slides/slide8.xml" ContentType="application/vnd.openxmlformats-officedocument.presentationml.slide+xml"/>
  <Override PartName="/ppt/diagrams/quickStyle6.xml" ContentType="application/vnd.openxmlformats-officedocument.drawingml.diagramStyle+xml"/>
  <Override PartName="/ppt/diagrams/layout12.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1" r:id="rId3"/>
    <p:sldId id="273" r:id="rId4"/>
    <p:sldId id="272" r:id="rId5"/>
    <p:sldId id="274"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42" d="100"/>
          <a:sy n="142" d="100"/>
        </p:scale>
        <p:origin x="-744" y="6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395144"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0364667" TargetMode="External"/></Relationships>
</file>

<file path=ppt/diagrams/_rels/data1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739159"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8603622" TargetMode="External"/></Relationships>
</file>

<file path=ppt/diagrams/_rels/data2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443260" TargetMode="External"/></Relationships>
</file>

<file path=ppt/diagrams/_rels/data2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972417" TargetMode="External"/></Relationships>
</file>

<file path=ppt/diagrams/_rels/data3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888150" TargetMode="External"/></Relationships>
</file>

<file path=ppt/diagrams/_rels/data3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145601" TargetMode="External"/></Relationships>
</file>

<file path=ppt/diagrams/_rels/data3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145636" TargetMode="External"/></Relationships>
</file>

<file path=ppt/diagrams/_rels/data4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967141" TargetMode="External"/></Relationships>
</file>

<file path=ppt/diagrams/_rels/data4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992615" TargetMode="External"/></Relationships>
</file>

<file path=ppt/diagrams/_rels/data5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4020700" TargetMode="External"/></Relationships>
</file>

<file path=ppt/diagrams/_rels/data5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5330331" TargetMode="External"/></Relationships>
</file>

<file path=ppt/diagrams/_rels/data5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5373482"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209968" TargetMode="External"/></Relationships>
</file>

<file path=ppt/diagrams/_rels/data6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5542608" TargetMode="External"/></Relationships>
</file>

<file path=ppt/diagrams/_rels/data66.xml.rels><?xml version="1.0" encoding="UTF-8" standalone="yes"?>
<Relationships xmlns="http://schemas.openxmlformats.org/package/2006/relationships"><Relationship Id="rId1" Type="http://schemas.openxmlformats.org/officeDocument/2006/relationships/hyperlink" Target="https://reyestr.court.gov.ua/Review/115859002"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395144"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0364667" TargetMode="External"/></Relationships>
</file>

<file path=ppt/diagrams/_rels/drawing1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739159"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8603622" TargetMode="External"/></Relationships>
</file>

<file path=ppt/diagrams/_rels/drawing2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443260" TargetMode="External"/></Relationships>
</file>

<file path=ppt/diagrams/_rels/drawing2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972417" TargetMode="External"/></Relationships>
</file>

<file path=ppt/diagrams/_rels/drawing3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1888150" TargetMode="External"/></Relationships>
</file>

<file path=ppt/diagrams/_rels/drawing3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145601" TargetMode="External"/></Relationships>
</file>

<file path=ppt/diagrams/_rels/drawing3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145636" TargetMode="External"/></Relationships>
</file>

<file path=ppt/diagrams/_rels/drawing4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967141" TargetMode="External"/></Relationships>
</file>

<file path=ppt/diagrams/_rels/drawing4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2992615" TargetMode="External"/></Relationships>
</file>

<file path=ppt/diagrams/_rels/drawing5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4020700" TargetMode="External"/></Relationships>
</file>

<file path=ppt/diagrams/_rels/drawing5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5330331" TargetMode="External"/></Relationships>
</file>

<file path=ppt/diagrams/_rels/drawing5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5373482"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9209968" TargetMode="External"/></Relationships>
</file>

<file path=ppt/diagrams/_rels/drawing6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5542608" TargetMode="External"/></Relationships>
</file>

<file path=ppt/diagrams/_rels/drawing66.xml.rels><?xml version="1.0" encoding="UTF-8" standalone="yes"?>
<Relationships xmlns="http://schemas.openxmlformats.org/package/2006/relationships"><Relationship Id="rId1" Type="http://schemas.openxmlformats.org/officeDocument/2006/relationships/hyperlink" Target="https://reyestr.court.gov.ua/Review/115859002"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Грошові вимоги забезпеченого кредитора в частині пені визнаються судом як такі, що стягнуті на підставі рішення суду, яке набрало законної сили та є обов`язковим до виконання відповідно до статті 129-1 Конституції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F1529E3A-0CE3-465A-B0FA-23CD032B8110}" type="presOf" srcId="{4BC3F7BD-86BF-47FB-9DB0-44B4694B5F1C}" destId="{3EF56D4A-9A76-4414-A5F2-8066BE125047}" srcOrd="0" destOrd="0" presId="urn:microsoft.com/office/officeart/2005/8/layout/lProcess3"/>
    <dgm:cxn modelId="{C13FE38D-C308-43B3-A782-331DA29F5441}" type="presOf" srcId="{7A615780-D022-4AFF-8D48-AB7A7B171E5F}" destId="{548A3B55-16F6-480F-B82A-08DB5D3007E9}" srcOrd="0" destOrd="0" presId="urn:microsoft.com/office/officeart/2005/8/layout/lProcess3"/>
    <dgm:cxn modelId="{A200BE57-1563-4988-87A4-C8AA1B28F189}" type="presParOf" srcId="{548A3B55-16F6-480F-B82A-08DB5D3007E9}" destId="{A3C4AD7B-2E3E-44E9-8180-719FA0B03778}" srcOrd="0" destOrd="0" presId="urn:microsoft.com/office/officeart/2005/8/layout/lProcess3"/>
    <dgm:cxn modelId="{3B9903A3-9CCE-4CAE-89E0-C2E04854F30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накладення арешту як на кошти, так і на майно Відповідача, причому окремо на те, і на інше - у повній сумі спору (по 23 238 041,19 грн.), матиме наслідком подвійне забезпечення позовних вимог (і за рахунок коштів, і за рахунок майна), що також суперечить вимогам закону стосовно співмірності заходів забезпечення позову із заявленими позовними вимогами.</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умови неможливості встановити достатність чи недостатність грошових коштів, що належать Відповідачу і знаходяться на всіх його рахунках в усіх банківських або інших фінансово-кредитних установах, для задоволення вимог про стягнення 23 238 041,19 грн. доцільно було накласти арешт на майно Відповідача саме у межах суми, яка була б достатньою для такого стягнення у випадку недостатності арештованих грошових коштів, тобто лише в межах різниці між сумами ціни позову та арештованих грошових коштів.  </a:t>
          </a:r>
          <a:r>
            <a:rPr lang="uk-UA" sz="1300" kern="1200" dirty="0" err="1" smtClean="0">
              <a:hlinkClick xmlns:r="http://schemas.openxmlformats.org/officeDocument/2006/relationships" r:id="rId1"/>
            </a:rPr>
            <a:t>ttps</a:t>
          </a:r>
          <a:r>
            <a:rPr lang="uk-UA" sz="1300" kern="1200" dirty="0" smtClean="0">
              <a:hlinkClick xmlns:r="http://schemas.openxmlformats.org/officeDocument/2006/relationships" r:id="rId1"/>
            </a:rPr>
            <a:t>://reestr.court.gov.ua/Review/109395144</a:t>
          </a:r>
          <a:r>
            <a:rPr lang="uk-UA" sz="1300" kern="1200" dirty="0" smtClean="0"/>
            <a:t> </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DBFD1106-A495-44E1-818C-71EC7C9007B9}" type="presOf" srcId="{109A425D-96BE-4C4C-B32F-69B188308839}" destId="{4532A5CD-ED12-4521-B172-187366941F6A}" srcOrd="0" destOrd="0" presId="urn:microsoft.com/office/officeart/2005/8/layout/cycle2"/>
    <dgm:cxn modelId="{8C82A56F-71AC-4E95-BAB2-B5263EE8E1E7}" type="presOf" srcId="{2626830C-0EB7-49A5-8B47-6224EDCCDD67}" destId="{77B318FB-71D7-41D0-AA84-1F15136221FC}" srcOrd="0" destOrd="0" presId="urn:microsoft.com/office/officeart/2005/8/layout/cycle2"/>
    <dgm:cxn modelId="{29B7240D-E012-49E9-87F0-D8CEF05F6CB2}"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05.08.2022 зі справи № 905/447/22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3049CB6-4331-40AE-ADBA-5F50DEB7F84F}" type="presOf" srcId="{2A52989D-F7FB-4581-A78D-5AA2820D8337}" destId="{D3023C26-3E73-4E84-8F9D-13921BA3731C}" srcOrd="0" destOrd="0" presId="urn:microsoft.com/office/officeart/2005/8/layout/vList2"/>
    <dgm:cxn modelId="{F1ECDC9B-816F-4A21-A04A-D6EEBBDB1CC6}" type="presOf" srcId="{7D6ACE49-2C7D-4B55-8258-8FF78D2D3F87}" destId="{7A20DE31-9AEC-4203-B692-5715756E6C53}" srcOrd="0" destOrd="0" presId="urn:microsoft.com/office/officeart/2005/8/layout/vList2"/>
    <dgm:cxn modelId="{45D7275C-3B04-4D70-AE9C-A8ADF533AA7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03.03.2023 у справі №905/448/22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0DCAE695-CC0F-4640-AC21-8A89AD2879E5}" type="presOf" srcId="{24E5C34E-DA21-45B9-B55D-F89D03FA1B3A}" destId="{3C8EE393-9385-4B7F-8750-BF622842E9AB}" srcOrd="0" destOrd="0" presId="urn:microsoft.com/office/officeart/2005/8/layout/vList2"/>
    <dgm:cxn modelId="{39EF491F-D5EE-4F9E-A2AE-69844D19D334}" type="presOf" srcId="{CEC9EB15-5746-4F36-8AFD-EACA623DA04B}" destId="{491186E1-D2E0-4DE9-9FD1-C23BC272EA6B}" srcOrd="0" destOrd="0" presId="urn:microsoft.com/office/officeart/2005/8/layout/vList2"/>
    <dgm:cxn modelId="{14118CC3-D4B6-4243-9259-B5580A6EFD2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вказує, що ч.3 ст.130 ГПК України передбачає можливість стягнення з позивача у разі його відмови від позову понесених відповідачем витрат згідно з поданою щодо цього питання заявою. Водночас у цьому випадку йдеться саме про витрати, пов`язані з розглядом справи, а не про судовий збір, розподіл якого визначений в частині першій та другій названої статті.</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7D5DA161-68A0-4056-8799-C4EC67D4A9DE}" type="presOf" srcId="{7A615780-D022-4AFF-8D48-AB7A7B171E5F}" destId="{548A3B55-16F6-480F-B82A-08DB5D3007E9}" srcOrd="0" destOrd="0" presId="urn:microsoft.com/office/officeart/2005/8/layout/lProcess3"/>
    <dgm:cxn modelId="{B086DD4D-4272-4109-96BB-8F3F4D555B65}" type="presOf" srcId="{4BC3F7BD-86BF-47FB-9DB0-44B4694B5F1C}" destId="{3EF56D4A-9A76-4414-A5F2-8066BE125047}" srcOrd="0" destOrd="0" presId="urn:microsoft.com/office/officeart/2005/8/layout/lProcess3"/>
    <dgm:cxn modelId="{0374E0C0-C719-4842-87AA-D459A4CD7674}" type="presParOf" srcId="{548A3B55-16F6-480F-B82A-08DB5D3007E9}" destId="{A3C4AD7B-2E3E-44E9-8180-719FA0B03778}" srcOrd="0" destOrd="0" presId="urn:microsoft.com/office/officeart/2005/8/layout/lProcess3"/>
    <dgm:cxn modelId="{A2DA79C3-630B-4554-AFB8-90A71202C50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Проаналізувавши положення ст.130 ГПК, Закон України "Про судовий збір", ОП КГС дійшла висновку, що у випадку відмови позивача від позову і закриття провадження у справі на підставі п.4 ч.1 ст.231 ГПК України у відповідача згідно з першим реченням ч.3 ст.130 ГПК України виникає право на відшкодування йому за рахунок позивача понесених витрат, до яких належить і судовий збір, і витрати, пов`язані з розглядом справи.</a:t>
          </a:r>
        </a:p>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https://reestr.court.gov.ua/Review/110364667</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16CA3F4-0AEA-422E-B0BE-1B72E1E1FDB5}" type="presOf" srcId="{2626830C-0EB7-49A5-8B47-6224EDCCDD67}" destId="{77B318FB-71D7-41D0-AA84-1F15136221FC}" srcOrd="0" destOrd="0" presId="urn:microsoft.com/office/officeart/2005/8/layout/cycle2"/>
    <dgm:cxn modelId="{14136171-C03C-4D7C-859A-5CBE0D4534A6}" type="presOf" srcId="{109A425D-96BE-4C4C-B32F-69B188308839}" destId="{4532A5CD-ED12-4521-B172-187366941F6A}" srcOrd="0" destOrd="0" presId="urn:microsoft.com/office/officeart/2005/8/layout/cycle2"/>
    <dgm:cxn modelId="{6EB4E279-9DF0-451E-8DFE-EBBB8CD143F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14.09.2021 у справі №910/13084/18</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NeighborX="1768" custLinFactNeighborY="-19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A864108-CE5C-429A-A332-740AF0DD9428}" type="presOf" srcId="{2A52989D-F7FB-4581-A78D-5AA2820D8337}" destId="{D3023C26-3E73-4E84-8F9D-13921BA3731C}" srcOrd="0" destOrd="0" presId="urn:microsoft.com/office/officeart/2005/8/layout/vList2"/>
    <dgm:cxn modelId="{615B9878-730F-476D-A95B-EFC9B9A42499}" type="presOf" srcId="{7D6ACE49-2C7D-4B55-8258-8FF78D2D3F87}" destId="{7A20DE31-9AEC-4203-B692-5715756E6C53}" srcOrd="0" destOrd="0" presId="urn:microsoft.com/office/officeart/2005/8/layout/vList2"/>
    <dgm:cxn modelId="{17A16ABF-2CC9-4C8C-B0CD-B42965CF6037}"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13.04.2023 у справі №904/1478/19</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98DC73F-6783-48F3-A992-2F6920A5BBB6}" type="presOf" srcId="{CEC9EB15-5746-4F36-8AFD-EACA623DA04B}" destId="{491186E1-D2E0-4DE9-9FD1-C23BC272EA6B}" srcOrd="0" destOrd="0" presId="urn:microsoft.com/office/officeart/2005/8/layout/vList2"/>
    <dgm:cxn modelId="{23DB8053-8CE4-4576-8F17-17B9FECA8F14}" type="presOf" srcId="{24E5C34E-DA21-45B9-B55D-F89D03FA1B3A}" destId="{3C8EE393-9385-4B7F-8750-BF622842E9AB}" srcOrd="0" destOrd="0" presId="urn:microsoft.com/office/officeart/2005/8/layout/vList2"/>
    <dgm:cxn modelId="{E1DD0A65-CBAE-477F-8118-C9318AE9C04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вжиті ухвалою господарського суду заходи забезпечення позову у виді зупинення реалізації майнового комплексу, яка здійснюється приватним виконавцем і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"Сетам" у межах виконавчого провадження з примусового виконання наказу господарського суду, фактично полягають у втручанні в електронні торги, що проводяться в межах виконання судового рішення за участю призначеного державним органом суб`єкта, якому доручено здійснення функцій із організації електронних торгів, що не узгоджується з положеннями ч.12 ст.137 ГПК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49570" custLinFactNeighborX="-419" custLinFactNeighborY="-61"/>
      <dgm:spPr>
        <a:prstGeom prst="homePlate">
          <a:avLst/>
        </a:prstGeom>
      </dgm:spPr>
      <dgm:t>
        <a:bodyPr/>
        <a:lstStyle/>
        <a:p>
          <a:endParaRPr lang="uk-UA"/>
        </a:p>
      </dgm:t>
    </dgm:pt>
  </dgm:ptLst>
  <dgm:cxnLst>
    <dgm:cxn modelId="{F2A29179-AB8B-40E9-9CBD-F74F79E04A84}"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AF6C59DA-64A3-4E56-AC32-DBB02157D578}" type="presOf" srcId="{7A615780-D022-4AFF-8D48-AB7A7B171E5F}" destId="{548A3B55-16F6-480F-B82A-08DB5D3007E9}" srcOrd="0" destOrd="0" presId="urn:microsoft.com/office/officeart/2005/8/layout/lProcess3"/>
    <dgm:cxn modelId="{84369BD7-BDCE-44CC-8175-232E2F10A2A2}" type="presParOf" srcId="{548A3B55-16F6-480F-B82A-08DB5D3007E9}" destId="{A3C4AD7B-2E3E-44E9-8180-719FA0B03778}" srcOrd="0" destOrd="0" presId="urn:microsoft.com/office/officeart/2005/8/layout/lProcess3"/>
    <dgm:cxn modelId="{8458D954-BADD-46FB-A1A7-32DFA193D2D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Чинний ГПК України дозволяє застосування такого заходу забезпечення позову, як зупинення продажу (реалізації) майна, лише у випадку подання заявником позову про визнання права власності на це майно, або про виключення його з опису і про зняття з нього арешту, чітко визначеного пунктом 6 частини 1 статті 137 цього Кодексу, а не в разі подання будь-яких інших позовів, зокрема, позову про визнання недійсними результатів електронного аукціону (торгів) з реалізації арештованого майна.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такий захід забезпечення позову, як зупинення продажу (реалізації) майна, застосовується судом у межах розгляду позову про визнання права власності на це майно, або про виключення його з опису і про зняття з нього арешту та супроводжується припиненням, відкладенням, зупиненням чи іншим втручанням у проведення електронного аукціону (торгів), що в рамках примусового виконання судового рішення проводяться органом державної виконавчої служби/приватним виконавцем та/або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"Сетам", яким доручено здійснення функцій з організації електронних торгів, то на правовідносини вжиття зазначеного заходу забезпечення позову на час підготовки та проведення електронних торгів не поширюється дія положень частини 12 статті 137 ГПК України, якими заборонено вжиття заходів забезпечення позову, спрямованих на будь-яке втручання в проведення публічних конкурсних процедур (їх припинення, відкладення, зупинення тощо), оскільки ані державний чи приватний виконавець, ані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"Сетам" не входять до чітко визначеного законодавцем суб`єктного складу учасників публічних конкурсних процедур (державний орган,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орган</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місцевого самоврядування, призначений державним органом суб`єкт у складі комісії).</a:t>
          </a:r>
        </a:p>
        <a:p>
          <a:pPr algn="just">
            <a:spcAft>
              <a:spcPts val="0"/>
            </a:spcAft>
          </a:pPr>
          <a:r>
            <a:rPr lang="uk-UA" sz="1000" kern="1200" dirty="0" smtClean="0">
              <a:hlinkClick xmlns:r="http://schemas.openxmlformats.org/officeDocument/2006/relationships" r:id="rId1"/>
            </a:rPr>
            <a:t>https://reestr.court.gov.ua/Review/111739159</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8621" custRadScaleRad="99170" custRadScaleInc="0">
        <dgm:presLayoutVars>
          <dgm:bulletEnabled val="1"/>
        </dgm:presLayoutVars>
      </dgm:prSet>
      <dgm:spPr>
        <a:prstGeom prst="flowChartAlternateProcess">
          <a:avLst/>
        </a:prstGeom>
      </dgm:spPr>
      <dgm:t>
        <a:bodyPr/>
        <a:lstStyle/>
        <a:p>
          <a:endParaRPr lang="uk-UA"/>
        </a:p>
      </dgm:t>
    </dgm:pt>
  </dgm:ptLst>
  <dgm:cxnLst>
    <dgm:cxn modelId="{7EBFEBB0-0BBD-42DE-9C35-22E5F752DD1E}"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410EBF26-39B1-4287-9F67-43D5BBC7A532}" type="presOf" srcId="{2626830C-0EB7-49A5-8B47-6224EDCCDD67}" destId="{77B318FB-71D7-41D0-AA84-1F15136221FC}" srcOrd="0" destOrd="0" presId="urn:microsoft.com/office/officeart/2005/8/layout/cycle2"/>
    <dgm:cxn modelId="{0057A87C-385A-41B2-BC72-C541FDF2512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01.02.2023 у справі №   910/1539/21   (910/8758/21)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8582590-F38A-42B9-B010-879318FC5299}" type="presOf" srcId="{2A52989D-F7FB-4581-A78D-5AA2820D8337}" destId="{D3023C26-3E73-4E84-8F9D-13921BA3731C}" srcOrd="0" destOrd="0" presId="urn:microsoft.com/office/officeart/2005/8/layout/vList2"/>
    <dgm:cxn modelId="{D9336F74-4572-43F1-935D-31898B2361BB}" type="presOf" srcId="{7D6ACE49-2C7D-4B55-8258-8FF78D2D3F87}" destId="{7A20DE31-9AEC-4203-B692-5715756E6C53}" srcOrd="0" destOrd="0" presId="urn:microsoft.com/office/officeart/2005/8/layout/vList2"/>
    <dgm:cxn modelId="{8EEC531A-5C9E-4E6C-A2B1-6D6E4349D53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Тлумачення абзацу шостого пункту 5 розділу "Прикінцеві та перехідні положення"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застосуванням буквально-логічного та системного способу інтерпретації свідчить, що визнання грошових вимог забезпеченого кредитора за умовами цієї норми не перебуває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зв`язку з необхідністю їх підтвердження судовим рішенням про стягнення такої заборгованості з боржника в судовому порядку, оскільки судове рішення не змінює природи виникнення зобов`язання, а лише підтверджує дійсне існування цього зобов`язання, його безспірність та надає зобов`язанню безпосередньо примусового характеру.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Підтверджені судовим рішенням грошові вимоги забезпеченого кредитора стосовно пені за зобов`язаннями боржника - фізичної особи, щодо якого здійснюється провадження у справі про неплатоспроможність з урахуванням положень пункту 5 розділу "Прикінцеві та перехідні положення"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які виникли з кредиту в іноземній валюті, не можуть бути визнані судом та підлягають відхиленню, оскільки реченням другим абзацу шостого цього пункту визначено імперативну умову щодо неможливості включення штрафних санкцій та пені до грошових вимог забезпеченого кредитора, яка не містить будь-якого конфлікту та правового зв`язку, зокрема з конституційними приписами щодо обов`язковості виконання судового рішення і не підлягає обмежувальному тлумаченню. </a:t>
          </a:r>
          <a:r>
            <a:rPr lang="en-US"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https://reestr.court.gov.ua/Review/108603622</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CF7E5EF0-9FD4-4F37-83D0-5F196648C810}" type="presOf" srcId="{2626830C-0EB7-49A5-8B47-6224EDCCDD67}" destId="{77B318FB-71D7-41D0-AA84-1F15136221FC}" srcOrd="0" destOrd="0" presId="urn:microsoft.com/office/officeart/2005/8/layout/cycle2"/>
    <dgm:cxn modelId="{6811E006-0AF3-47D2-BE99-3CB9C4B0829F}" type="presOf" srcId="{109A425D-96BE-4C4C-B32F-69B188308839}" destId="{4532A5CD-ED12-4521-B172-187366941F6A}" srcOrd="0" destOrd="0" presId="urn:microsoft.com/office/officeart/2005/8/layout/cycle2"/>
    <dgm:cxn modelId="{0D3C21AD-0712-42E9-B12B-B7143CB8778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22.06.2023 у справі №910/5361/22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FAD8A6A6-709E-448D-B6F2-BFED4E41C667}"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7D3F796E-0D15-4DAC-B111-2B47114087CC}" type="presOf" srcId="{24E5C34E-DA21-45B9-B55D-F89D03FA1B3A}" destId="{3C8EE393-9385-4B7F-8750-BF622842E9AB}" srcOrd="0" destOrd="0" presId="urn:microsoft.com/office/officeart/2005/8/layout/vList2"/>
    <dgm:cxn modelId="{4F34D8BD-2487-46EB-8D0B-6BAC7EEF297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вказує на можливість визначення складу суду ухвалою суду та передачі справи після задоволення заяви про самовідвід колегії суддів у такій спосіб.</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3433D281-ACA5-4F06-935B-D0BAB9A863B1}" type="presOf" srcId="{7A615780-D022-4AFF-8D48-AB7A7B171E5F}" destId="{548A3B55-16F6-480F-B82A-08DB5D3007E9}" srcOrd="0" destOrd="0" presId="urn:microsoft.com/office/officeart/2005/8/layout/lProcess3"/>
    <dgm:cxn modelId="{0734D39A-EC35-4753-BBE9-441F48EFDE56}" type="presOf" srcId="{4BC3F7BD-86BF-47FB-9DB0-44B4694B5F1C}" destId="{3EF56D4A-9A76-4414-A5F2-8066BE125047}" srcOrd="0" destOrd="0" presId="urn:microsoft.com/office/officeart/2005/8/layout/lProcess3"/>
    <dgm:cxn modelId="{36C8A8B3-9B9D-4FB9-84EE-F59081F3FAF7}" type="presParOf" srcId="{548A3B55-16F6-480F-B82A-08DB5D3007E9}" destId="{A3C4AD7B-2E3E-44E9-8180-719FA0B03778}" srcOrd="0" destOrd="0" presId="urn:microsoft.com/office/officeart/2005/8/layout/lProcess3"/>
    <dgm:cxn modelId="{A0141105-1A7A-4F24-938D-833373F0EC0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у випадках, передбачених процесуальним законом, що унеможливлюють участь судді-доповідача та суддів, які не є суддями-доповідачами, у справі (самовідвід, відвід), повторний автоматизований розподіл здійснюється на підставі відповідної ухвали суду за розпорядженням керівника апарату чи заступника керівника апарату в загальному порядку, передбаченому Положенням та Тимчасовими засадами використання автоматизованої системи документообігу суду та визначення складу суду у Верховному Суді.</a:t>
          </a:r>
        </a:p>
        <a:p>
          <a:pPr algn="just">
            <a:spcAft>
              <a:spcPts val="0"/>
            </a:spcAft>
          </a:pP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даному випадку, враховуючи задоволення заяви про самовідвід колегії суддів: Краснова Є.  В. (головуючий),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Мачульського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Г.  М., Могил С.  К. у здійсненні касаційного перегляду рішення Господарського суду міста Києва від 19.06.2020 та постанови Північного апеляційного господарського суду від 03.08.2022 у справі №  910/5172/19, ця справа підлягала передачі виключно на повторний автоматизований розподіл у загальному порядку.</a:t>
          </a:r>
        </a:p>
        <a:p>
          <a:pPr algn="just">
            <a:spcAft>
              <a:spcPts val="0"/>
            </a:spcAft>
          </a:pPr>
          <a:r>
            <a:rPr lang="uk-UA" sz="1200" kern="1200" dirty="0" smtClean="0">
              <a:hlinkClick xmlns:r="http://schemas.openxmlformats.org/officeDocument/2006/relationships" r:id="rId1"/>
            </a:rPr>
            <a:t>https://reestr.court.gov.ua/Review/111443260</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92412D3E-0ED3-4778-8485-8A8A024971AE}" type="presOf" srcId="{109A425D-96BE-4C4C-B32F-69B188308839}" destId="{4532A5CD-ED12-4521-B172-187366941F6A}" srcOrd="0" destOrd="0" presId="urn:microsoft.com/office/officeart/2005/8/layout/cycle2"/>
    <dgm:cxn modelId="{CB20C262-FC63-4C2C-B5DE-86126F09A213}"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B72F509E-972B-411B-9C90-50BB82C6A5DA}"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Ухвала КГС ВС від 07.11.2022 у справі  № 910/5172/19</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846FE97-0490-49FD-9606-D0593A616E4D}" type="presOf" srcId="{7D6ACE49-2C7D-4B55-8258-8FF78D2D3F87}" destId="{7A20DE31-9AEC-4203-B692-5715756E6C53}" srcOrd="0" destOrd="0" presId="urn:microsoft.com/office/officeart/2005/8/layout/vList2"/>
    <dgm:cxn modelId="{93BBBD1F-DC85-46D2-9AF4-60696030A446}" type="presOf" srcId="{2A52989D-F7FB-4581-A78D-5AA2820D8337}" destId="{D3023C26-3E73-4E84-8F9D-13921BA3731C}" srcOrd="0" destOrd="0" presId="urn:microsoft.com/office/officeart/2005/8/layout/vList2"/>
    <dgm:cxn modelId="{18301774-1A21-4FC4-AC11-06E66C4AE49A}"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07.04.2023 у справі № 910/5172/19</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4BAC4D4-DE5D-4448-81D5-4E19F349148C}" type="presOf" srcId="{CEC9EB15-5746-4F36-8AFD-EACA623DA04B}" destId="{491186E1-D2E0-4DE9-9FD1-C23BC272EA6B}" srcOrd="0" destOrd="0" presId="urn:microsoft.com/office/officeart/2005/8/layout/vList2"/>
    <dgm:cxn modelId="{639B1475-FCE5-4990-9E1F-C409692E6BF8}" type="presOf" srcId="{24E5C34E-DA21-45B9-B55D-F89D03FA1B3A}" destId="{3C8EE393-9385-4B7F-8750-BF622842E9AB}" srcOrd="0" destOrd="0" presId="urn:microsoft.com/office/officeart/2005/8/layout/vList2"/>
    <dgm:cxn modelId="{CA31AF0A-1175-428A-BDA4-F62441FB84A2}"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постанові зазначає, що якщо відсутні плани-завдання замовника, то сторони не досягли згоди щодо істотних умов договору підряду всупереч частині першій статті 853 ЦК України, за змістом якої у замовника виникає обов`язок прийняти роботу, яка виконана підрядником саме відповідно до умов договору підряду та наявності підстав для звільнення замовника від обов`язку оплачувати виконані підрядником роботи за відсутності планів-завдань та підписаних актів виконаних робіт.</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4BEF2152-693F-45CA-9C34-577CB86D3628}" type="presOf" srcId="{4BC3F7BD-86BF-47FB-9DB0-44B4694B5F1C}" destId="{3EF56D4A-9A76-4414-A5F2-8066BE125047}" srcOrd="0" destOrd="0" presId="urn:microsoft.com/office/officeart/2005/8/layout/lProcess3"/>
    <dgm:cxn modelId="{0D027717-4E41-4609-B8F4-10F51EC721AE}" type="presOf" srcId="{7A615780-D022-4AFF-8D48-AB7A7B171E5F}" destId="{548A3B55-16F6-480F-B82A-08DB5D3007E9}" srcOrd="0" destOrd="0" presId="urn:microsoft.com/office/officeart/2005/8/layout/lProcess3"/>
    <dgm:cxn modelId="{5B0111D6-6A46-4C80-972B-1F18C261E02B}" type="presParOf" srcId="{548A3B55-16F6-480F-B82A-08DB5D3007E9}" destId="{A3C4AD7B-2E3E-44E9-8180-719FA0B03778}" srcOrd="0" destOrd="0" presId="urn:microsoft.com/office/officeart/2005/8/layout/lProcess3"/>
    <dgm:cxn modelId="{F9B92AF3-C62C-46E7-9668-A2CA0CF4DEE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умовами договору підряду прямо передбачений обов`язок підрядника, зокрема, забезпечувати безперервний безпечних рух транспорту, а у разі виникнення умов, що створюють загрозу безпеці руху транспортних засобів та пішоходів невідкладно з моменту отримання відповідного повідомлення або фактичного виявлення обставин, вживати заходи для відновлення безпечних умов для їх пересування, </a:t>
          </a:r>
          <a:r>
            <a:rPr lang="uk-UA" sz="11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відсутність планів-завдань не могло бути перешкодою для виконання підрядником робіт з належного утримання автомобільних доріг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для забезпечення безпечного руху транспорту.</a:t>
          </a:r>
        </a:p>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Упродовж розгляду справи позивач наголошував, що в період дії договору Департамент не направляв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"Львівський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облавтодор</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письмових планів замовлень в зазначеному періоді, зокрема, робіт із зимового утримання, виконання яких спрямоване насамперед на усунення загрози безпечного проїзду автотранспорту та ліквідацію наслідків надзвичайних ситуацій, спричинених погодними умовами. 	В свою чергу відповідачі не заперечували ті обставини, що в зазначений період плани-завдання не видавалися, а всів роботи виконувалися у відповідності до укладеного договору та додатків до нього; відповідачі не надали суду планів-замовлень на роботи по посипанню піщано-соляною сумішшю тих самих доріг у той самий період, які були прийняті та оплачені.</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Наведене свідчить, що виконання підрядником робіт, пов`язаних з зимовим утриманням доріг, було передбачено сторонами у договорі, а відсутність заявок з боку замовника не звільняла підрядника від обов`язку негайно приступити до виконання робіт відповідно до правил зимового утримання доріг. </a:t>
          </a:r>
          <a:r>
            <a:rPr lang="uk-UA" sz="1100" kern="1200" noProof="0" dirty="0" smtClean="0">
              <a:latin typeface="Times New Roman" pitchFamily="18" charset="0"/>
              <a:cs typeface="Times New Roman" pitchFamily="18" charset="0"/>
              <a:hlinkClick xmlns:r="http://schemas.openxmlformats.org/officeDocument/2006/relationships" r:id="rId1"/>
            </a:rPr>
            <a:t>https://reestr.court.gov.ua/Review/111972417</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01610F13-F4BA-4F20-AEDA-FC319907B117}" type="presOf" srcId="{2626830C-0EB7-49A5-8B47-6224EDCCDD67}" destId="{77B318FB-71D7-41D0-AA84-1F15136221FC}" srcOrd="0" destOrd="0" presId="urn:microsoft.com/office/officeart/2005/8/layout/cycle2"/>
    <dgm:cxn modelId="{0D57DE86-4A39-4461-8CBD-89C48A9712DF}" type="presOf" srcId="{109A425D-96BE-4C4C-B32F-69B188308839}" destId="{4532A5CD-ED12-4521-B172-187366941F6A}" srcOrd="0" destOrd="0" presId="urn:microsoft.com/office/officeart/2005/8/layout/cycle2"/>
    <dgm:cxn modelId="{99517595-7D72-46EC-B2DE-FE94281A4B2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a:t>
          </a:r>
          <a:r>
            <a:rPr lang="uk-UA" sz="1200" kern="1200" dirty="0" smtClean="0"/>
            <a:t>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24.11.2022 у справі №914/1904/21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1935762-0D2D-4CE2-8164-AEE5C8E026B6}" type="presOf" srcId="{7D6ACE49-2C7D-4B55-8258-8FF78D2D3F87}" destId="{7A20DE31-9AEC-4203-B692-5715756E6C53}" srcOrd="0" destOrd="0" presId="urn:microsoft.com/office/officeart/2005/8/layout/vList2"/>
    <dgm:cxn modelId="{633D4C12-8831-4890-9651-84D7E87AFFD3}" type="presOf" srcId="{2A52989D-F7FB-4581-A78D-5AA2820D8337}" destId="{D3023C26-3E73-4E84-8F9D-13921BA3731C}" srcOrd="0" destOrd="0" presId="urn:microsoft.com/office/officeart/2005/8/layout/vList2"/>
    <dgm:cxn modelId="{73C51029-378E-4B2E-A08E-9A4646C784B5}"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02.06.2023 у справі № 914/2355/21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2220CB81-6AA2-4CFF-BC3A-C5B221049318}" type="presOf" srcId="{CEC9EB15-5746-4F36-8AFD-EACA623DA04B}" destId="{491186E1-D2E0-4DE9-9FD1-C23BC272EA6B}" srcOrd="0" destOrd="0" presId="urn:microsoft.com/office/officeart/2005/8/layout/vList2"/>
    <dgm:cxn modelId="{7C890DBE-F7DE-420C-AF29-3E230693A1BD}" type="presOf" srcId="{24E5C34E-DA21-45B9-B55D-F89D03FA1B3A}" destId="{3C8EE393-9385-4B7F-8750-BF622842E9AB}" srcOrd="0" destOrd="0" presId="urn:microsoft.com/office/officeart/2005/8/layout/vList2"/>
    <dgm:cxn modelId="{9345FCDA-7324-4982-AA04-1E17C8D0A7C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вказаних</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постановах зазначав, що оскільки відповідачами у них визначено Міністерство юстиції України, Міністерство оборони України, такі справи підлягають розгляду Господарським судом міста Києва, в окремому позовному провадженні за правилами виключної підсудності.</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6E9EF1E3-263D-458A-B97E-6ED50F39B2FA}"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4C24C792-692C-4359-BC09-4BFE3FF77CFF}" type="presOf" srcId="{7A615780-D022-4AFF-8D48-AB7A7B171E5F}" destId="{548A3B55-16F6-480F-B82A-08DB5D3007E9}" srcOrd="0" destOrd="0" presId="urn:microsoft.com/office/officeart/2005/8/layout/lProcess3"/>
    <dgm:cxn modelId="{B328CC6B-C759-4FFA-8E16-09023F0F7271}" type="presParOf" srcId="{548A3B55-16F6-480F-B82A-08DB5D3007E9}" destId="{A3C4AD7B-2E3E-44E9-8180-719FA0B03778}" srcOrd="0" destOrd="0" presId="urn:microsoft.com/office/officeart/2005/8/layout/lProcess3"/>
    <dgm:cxn modelId="{2C027C63-E713-4289-8416-319E774A5D24}"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14.04.2021 у справі № 910/16926/19, від 11.05.2021 у справі № 927/844/20, від 02.06.2022 у справі № 926/2987-б/20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EDC81C4-D244-4B6E-B691-BB550006C937}" type="presOf" srcId="{2A52989D-F7FB-4581-A78D-5AA2820D8337}" destId="{D3023C26-3E73-4E84-8F9D-13921BA3731C}" srcOrd="0" destOrd="0" presId="urn:microsoft.com/office/officeart/2005/8/layout/vList2"/>
    <dgm:cxn modelId="{5E77551B-5A6E-41E5-84D0-7279CF5BAA0B}" type="presOf" srcId="{7D6ACE49-2C7D-4B55-8258-8FF78D2D3F87}" destId="{7A20DE31-9AEC-4203-B692-5715756E6C53}" srcOrd="0" destOrd="0" presId="urn:microsoft.com/office/officeart/2005/8/layout/vList2"/>
    <dgm:cxn modelId="{76BAD2E0-8D93-45DD-93D8-1D498DD13D6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Частина друга статті 7 КУзПБ містить спеціальне правило, яке  прямо вирішує питання територіальної (виключної) підсудності спорів у справах про банкрутство. На відміну від ГПК України, в якому за критерій розгляду справи взято місцезнаходження суду або особи, КУзПБ встановлює самостійний універсальний критерій підсудності справ, стороною в яких є боржник: в межах справи про банкрутство.</a:t>
          </a:r>
        </a:p>
        <a:p>
          <a:pPr algn="just">
            <a:spcAft>
              <a:spcPts val="0"/>
            </a:spcAft>
          </a:pPr>
          <a:r>
            <a:rPr lang="uk-UA" sz="1100" kern="1200" dirty="0" smtClean="0">
              <a:hlinkClick xmlns:r="http://schemas.openxmlformats.org/officeDocument/2006/relationships" r:id="rId1"/>
            </a:rPr>
            <a:t>https://reestr.court.gov.ua/Review/111888150</a:t>
          </a:r>
          <a:r>
            <a:rPr lang="uk-UA" sz="1100" kern="1200" dirty="0" smtClean="0"/>
            <a:t> </a:t>
          </a: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E2D5EF72-1B42-4969-84DC-70FBB34454F3}"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D9287069-AB62-461C-B060-4944FA8991E7}" type="presOf" srcId="{109A425D-96BE-4C4C-B32F-69B188308839}" destId="{4532A5CD-ED12-4521-B172-187366941F6A}" srcOrd="0" destOrd="0" presId="urn:microsoft.com/office/officeart/2005/8/layout/cycle2"/>
    <dgm:cxn modelId="{142DC51E-1B2C-4CD4-9E60-7F99AF2C4FA5}"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21.04.2021 у справі №910/12641/19, від 12.01.2021 у справі №918/572/19, від 04.02.2020 у справі №914/240/18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1EA29D6-81C3-40A5-BE63-923C27384246}" type="presOf" srcId="{7D6ACE49-2C7D-4B55-8258-8FF78D2D3F87}" destId="{7A20DE31-9AEC-4203-B692-5715756E6C53}" srcOrd="0" destOrd="0" presId="urn:microsoft.com/office/officeart/2005/8/layout/vList2"/>
    <dgm:cxn modelId="{743195C5-A3CB-4FEE-8690-5119328C0185}" type="presOf" srcId="{2A52989D-F7FB-4581-A78D-5AA2820D8337}" destId="{D3023C26-3E73-4E84-8F9D-13921BA3731C}" srcOrd="0" destOrd="0" presId="urn:microsoft.com/office/officeart/2005/8/layout/vList2"/>
    <dgm:cxn modelId="{C96BD92B-98F6-4E09-8B03-DD5115A099B4}"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27.06.2023 у справі № 911/4706/15 (911/1626/21)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5E67D45E-4ACA-40D3-9529-B4AC09D177CB}" type="presOf" srcId="{CEC9EB15-5746-4F36-8AFD-EACA623DA04B}" destId="{491186E1-D2E0-4DE9-9FD1-C23BC272EA6B}" srcOrd="0" destOrd="0" presId="urn:microsoft.com/office/officeart/2005/8/layout/vList2"/>
    <dgm:cxn modelId="{9B1ADAAA-A3D7-4705-8883-BB96270A7236}" type="presOf" srcId="{24E5C34E-DA21-45B9-B55D-F89D03FA1B3A}" destId="{3C8EE393-9385-4B7F-8750-BF622842E9AB}" srcOrd="0" destOrd="0" presId="urn:microsoft.com/office/officeart/2005/8/layout/vList2"/>
    <dgm:cxn modelId="{590D8BD0-F822-454A-9B5A-E1AB22F24C5C}"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колегії суддів судової палати для розгляду справ щодо земельних відносин та права власності КГС постановою від 03.06.2020 залишив без змін ухвалу про відмову у відкритті провадження у справі №908/1481/19, що була постановлена на підставі пункту 1 частини першої статті 175 ГПК України. </a:t>
          </a:r>
        </a:p>
        <a:p>
          <a:pPr algn="just" rtl="0"/>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цій справі Верховний Суд, розв`язуючи питання застосування цієї норми у системному взаємозв`язку з нормами пункту 7 частини першої статті 76 Закону України "Про міжнародне приватне право", пункту 4 частини першої статті 532 ЦК України, частин п`ятої та десятої статті 29 ГПК України, погодився з висновком суду першої інстанції, що такий спір не підлягає вирішенню в господарських судах.</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4767070C-B8E9-415F-83A6-B147E1F6D9C6}" type="presOf" srcId="{4BC3F7BD-86BF-47FB-9DB0-44B4694B5F1C}" destId="{3EF56D4A-9A76-4414-A5F2-8066BE125047}" srcOrd="0" destOrd="0" presId="urn:microsoft.com/office/officeart/2005/8/layout/lProcess3"/>
    <dgm:cxn modelId="{1DDE9998-F13E-4005-8105-19A7A9310D4F}" type="presOf" srcId="{7A615780-D022-4AFF-8D48-AB7A7B171E5F}" destId="{548A3B55-16F6-480F-B82A-08DB5D3007E9}" srcOrd="0" destOrd="0" presId="urn:microsoft.com/office/officeart/2005/8/layout/lProcess3"/>
    <dgm:cxn modelId="{FC509472-DAB1-4C9B-8100-C79E1C5EB837}" type="presParOf" srcId="{548A3B55-16F6-480F-B82A-08DB5D3007E9}" destId="{A3C4AD7B-2E3E-44E9-8180-719FA0B03778}" srcOrd="0" destOrd="0" presId="urn:microsoft.com/office/officeart/2005/8/layout/lProcess3"/>
    <dgm:cxn modelId="{62F2CB8F-6414-4097-9682-B9C3E618714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Наявність арбітражної угоди не може бути підставою відмови у відкритті провадження у справі згідно пункту 1 частини 1 статті 175 ГПК  України, а лише може бути підставою для залишення позову без розгляду у передбачених законом випадках, але після відкриття провадження у справі та за наявності сукупності умов, визначених у пункті 7 частини першої статті 226 Господарського процесуального кодексу  України.</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Відмова у відкритті провадження у справі з підстав наявності між сторонами укладеної арбітражної угоди (застереження) ґрунтується на неправильному застосуванні пункту 1 частини першої 175 Господарського процесуального кодексу України та суперечить частині 1 статті 4 цього Кодексу, яка визначає, що ніхто не може бути позбавлений права на розгляд його справи у господарському суді, до юрисдикції якого вона віднесена законом. </a:t>
          </a:r>
          <a:r>
            <a:rPr lang="uk-UA" sz="1100" kern="1200" dirty="0" smtClean="0">
              <a:hlinkClick xmlns:r="http://schemas.openxmlformats.org/officeDocument/2006/relationships" r:id="rId1"/>
            </a:rPr>
            <a:t>https://reestr.court.gov.ua/Review/112145601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231C5DF-50B4-4F65-A3D8-5AFA32A5A36A}" type="presOf" srcId="{2626830C-0EB7-49A5-8B47-6224EDCCDD67}" destId="{77B318FB-71D7-41D0-AA84-1F15136221FC}" srcOrd="0" destOrd="0" presId="urn:microsoft.com/office/officeart/2005/8/layout/cycle2"/>
    <dgm:cxn modelId="{5DD215B3-C63D-4225-87A2-2873292F35BF}" type="presOf" srcId="{109A425D-96BE-4C4C-B32F-69B188308839}" destId="{4532A5CD-ED12-4521-B172-187366941F6A}" srcOrd="0" destOrd="0" presId="urn:microsoft.com/office/officeart/2005/8/layout/cycle2"/>
    <dgm:cxn modelId="{9F443568-D125-468E-ABA1-1032B73E9CF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a:t>
          </a:r>
          <a:r>
            <a:rPr kumimoji="0" lang="ru-RU"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03.06.2020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a:t>
          </a:r>
          <a:r>
            <a:rPr kumimoji="0" lang="ru-RU"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№908/1481/19</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CF592AC-A817-4093-8436-4E0CDA0D4ADF}" type="presOf" srcId="{7D6ACE49-2C7D-4B55-8258-8FF78D2D3F87}" destId="{7A20DE31-9AEC-4203-B692-5715756E6C53}" srcOrd="0" destOrd="0" presId="urn:microsoft.com/office/officeart/2005/8/layout/vList2"/>
    <dgm:cxn modelId="{9C27CD15-E564-496A-A09D-65BD83FFF978}" type="presOf" srcId="{2A52989D-F7FB-4581-A78D-5AA2820D8337}" destId="{D3023C26-3E73-4E84-8F9D-13921BA3731C}" srcOrd="0" destOrd="0" presId="urn:microsoft.com/office/officeart/2005/8/layout/vList2"/>
    <dgm:cxn modelId="{76CC862F-2C6E-42A9-8A36-99BD4E1F9EF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16.06.2023 у справі № 926/4889/22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A141E76-ACE6-4C65-9583-61335F8058C5}" type="presOf" srcId="{24E5C34E-DA21-45B9-B55D-F89D03FA1B3A}" destId="{3C8EE393-9385-4B7F-8750-BF622842E9AB}" srcOrd="0" destOrd="0" presId="urn:microsoft.com/office/officeart/2005/8/layout/vList2"/>
    <dgm:cxn modelId="{95A2A3EF-53D4-4F34-BF1F-919CB8D38EDD}" type="presOf" srcId="{CEC9EB15-5746-4F36-8AFD-EACA623DA04B}" destId="{491186E1-D2E0-4DE9-9FD1-C23BC272EA6B}" srcOrd="0" destOrd="0" presId="urn:microsoft.com/office/officeart/2005/8/layout/vList2"/>
    <dgm:cxn modelId="{F6385908-FC89-4E3A-AB2B-7BC4FF1A785B}"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Вказаною постановою КГС ВС залишено без змін рішення судів попередніх інстанцій, в яких зазначено, що, оскільки акт про порушення від 08.05.2020 № 2836 складений до внесення змін до пункту 8 глави 5 розділу XI Кодексу ГРМ, суди попередніх інстанцій дійшли правильного висновку про те, що обов`язок оператора ГРМ здійснювати розгляд актів про порушення комісією з розгляду актів про порушення протягом двомісячного строку на спірні правовідносини не поширюється, а отже відповідачем зазначену норму порушено не було.</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9AD0BC64-DAE8-4854-8A23-C1A58D73F365}"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B33BA8EA-598D-43EC-9BD0-EB9A4DF315E1}" type="presOf" srcId="{7A615780-D022-4AFF-8D48-AB7A7B171E5F}" destId="{548A3B55-16F6-480F-B82A-08DB5D3007E9}" srcOrd="0" destOrd="0" presId="urn:microsoft.com/office/officeart/2005/8/layout/lProcess3"/>
    <dgm:cxn modelId="{EA2C209A-D8E0-45B4-B254-E7DD23F07271}" type="presParOf" srcId="{548A3B55-16F6-480F-B82A-08DB5D3007E9}" destId="{A3C4AD7B-2E3E-44E9-8180-719FA0B03778}" srcOrd="0" destOrd="0" presId="urn:microsoft.com/office/officeart/2005/8/layout/lProcess3"/>
    <dgm:cxn modelId="{10165F78-6BD1-42DD-9FBC-110B2ACB8E9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До набрання чинності змін до пункту 8 глави 5 розділу ХІ Кодексу ГРМ проведення засідання комісії з розгляду акта про порушення не обмежувалось будь-яким строком, а відтак Оператор не був обмежений строками, проте з прийняттям 29.07.2020 постанови Національної комісії, що здійснює державне регулювання у сферах енергетики та комунальних послуг № 1469, якою пункт 8 глави 5 розділу ХІ Кодексу ГРМ доповнено імперативною, обмежувальною для Оператора вимогою щодо проведення засідання комісії не пізніше двомісячного строку з дня складання акта про порушення, враховуючи, що правовідносини щодо розгляду акта про порушення тривали і після внесення вказаних змін, на думку колегії суддів, такі зміни не можуть застосовуватись лише до актів, що були складені після набрання чинності зазначеною постановою.</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правовідносини, що виникли на підставі актів про порушення від 16.01.2017 № 41 та від 24.09.2018 № 4137 станом на момент набрання чинності зазначеної постанови, не припинилися, адже засідання комісії з розгляду зазначених актів проведено не було, подальша процедура щодо розгляду актів, зокрема строк такого розгляду має відповідати умовам, визначеним у новій редакції пункту 8 глави 5 розділу ХІ Кодексу ГРМ.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Тобто із набранням чинності пункту 8 глави 5 розділу ХІ Кодексу ГРМ, у редакції постанови Національної комісії, що здійснює державне регулювання у сферах енергетики та комунальних послуг № 1469 від 29.07.2020, Оператор мав здійснювати подальший розгляд актів про порушення з дотриманням встановленого строку проведення засідання.</a:t>
          </a:r>
        </a:p>
        <a:p>
          <a:pPr algn="just">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https://reestr.court.gov.ua/Review/112145636</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C8241D28-0C2F-4E9D-9BE8-B57027E2975F}" type="presOf" srcId="{2626830C-0EB7-49A5-8B47-6224EDCCDD67}" destId="{77B318FB-71D7-41D0-AA84-1F15136221FC}" srcOrd="0" destOrd="0" presId="urn:microsoft.com/office/officeart/2005/8/layout/cycle2"/>
    <dgm:cxn modelId="{5A3C5931-7616-4733-924C-03DDCED079F5}" type="presOf" srcId="{109A425D-96BE-4C4C-B32F-69B188308839}" destId="{4532A5CD-ED12-4521-B172-187366941F6A}" srcOrd="0" destOrd="0" presId="urn:microsoft.com/office/officeart/2005/8/layout/cycle2"/>
    <dgm:cxn modelId="{075C9282-F679-44D3-ABEE-975B012A9A85}"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26.07.2022 у справі № 911/1068/21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F31D13E-F8CA-4919-AE9B-109F0744F846}" type="presOf" srcId="{7D6ACE49-2C7D-4B55-8258-8FF78D2D3F87}" destId="{7A20DE31-9AEC-4203-B692-5715756E6C53}" srcOrd="0" destOrd="0" presId="urn:microsoft.com/office/officeart/2005/8/layout/vList2"/>
    <dgm:cxn modelId="{6482059D-F382-4241-B827-2237A3EB160E}" type="presOf" srcId="{2A52989D-F7FB-4581-A78D-5AA2820D8337}" destId="{D3023C26-3E73-4E84-8F9D-13921BA3731C}" srcOrd="0" destOrd="0" presId="urn:microsoft.com/office/officeart/2005/8/layout/vList2"/>
    <dgm:cxn modelId="{87722AA0-C583-48A5-8074-C1A10CDD8DA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08.12.2022 у справі № 921/542/20</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22E7207D-558C-4630-83CB-3B21D098974E}"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AFEA1BF2-CC6F-4ACB-87AE-F0C1EC8F2548}" type="presOf" srcId="{24E5C34E-DA21-45B9-B55D-F89D03FA1B3A}" destId="{3C8EE393-9385-4B7F-8750-BF622842E9AB}" srcOrd="0" destOrd="0" presId="urn:microsoft.com/office/officeart/2005/8/layout/vList2"/>
    <dgm:cxn modelId="{D8445050-E2AC-49D4-8301-8307C44EA28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07.07.2023 у справі № 911/3342/21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D84EDAC7-7D1A-426E-B15D-6AC722B78B07}" type="presOf" srcId="{24E5C34E-DA21-45B9-B55D-F89D03FA1B3A}" destId="{3C8EE393-9385-4B7F-8750-BF622842E9AB}" srcOrd="0" destOrd="0" presId="urn:microsoft.com/office/officeart/2005/8/layout/vList2"/>
    <dgm:cxn modelId="{EA3FD544-1B4F-4892-BDE6-2B1F7FEC2A35}" type="presOf" srcId="{CEC9EB15-5746-4F36-8AFD-EACA623DA04B}" destId="{491186E1-D2E0-4DE9-9FD1-C23BC272EA6B}" srcOrd="0" destOrd="0" presId="urn:microsoft.com/office/officeart/2005/8/layout/vList2"/>
    <dgm:cxn modelId="{C40BA8FA-1FE6-4386-B8A6-56830CE0D7AE}"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a:t>
          </a:r>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вказаних постановах ВС вказує на те, що виходячи з вимог ст.538 ЦК, у разі нездійснення покупцем попередньої оплати товару, зобов`язання продавця щодо поставки товару не виникає, а нездійснення ним на свій ризик поставки товару без попередньої оплати, не надає продавцю права вимагати оплати такого товару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7C6AC6F0-9515-4840-B481-78F2EFDA5B0C}" type="presOf" srcId="{7A615780-D022-4AFF-8D48-AB7A7B171E5F}" destId="{548A3B55-16F6-480F-B82A-08DB5D3007E9}" srcOrd="0" destOrd="0" presId="urn:microsoft.com/office/officeart/2005/8/layout/lProcess3"/>
    <dgm:cxn modelId="{9A952356-69D3-48DD-A227-1AA50D36DD7B}" type="presOf" srcId="{4BC3F7BD-86BF-47FB-9DB0-44B4694B5F1C}" destId="{3EF56D4A-9A76-4414-A5F2-8066BE125047}" srcOrd="0" destOrd="0" presId="urn:microsoft.com/office/officeart/2005/8/layout/lProcess3"/>
    <dgm:cxn modelId="{85F8BDA0-7C01-4F76-A4C7-A21C5BDD030A}" type="presParOf" srcId="{548A3B55-16F6-480F-B82A-08DB5D3007E9}" destId="{A3C4AD7B-2E3E-44E9-8180-719FA0B03778}" srcOrd="0" destOrd="0" presId="urn:microsoft.com/office/officeart/2005/8/layout/lProcess3"/>
    <dgm:cxn modelId="{9CA959EE-963D-4F8B-935B-A41E08839138}"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Системне тлумачення ст.538, ч.2 ст.625, ч.1 ст.655, ст.692, ч.1 ст.697 ЦК дозволяє дійти висновку про те, що у разі прострочення оплати товару продавець має право вимагати від покупця оплати товару, сплати процентів за користування чужими грошовими коштами та інфляційних втрат, навіть якщо товар ще не був переданий продавцем у власність покупця. При  цьому суд повинен враховувати заперечення іншої сторони (покупця) щодо невиконання продавцем своїх інших зустрічних зобов`язань,  передбачених договором (не виставлення рахунку-фактури, неповідомлення інформації про готовність товару до відправки, передбаченої договором,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недопуск</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представників покупця для огляду та перевірки товару тощо). Покупець, заперечуючи проти вимоги продавця про стягнення попередньої оплати, також може доводити очікувану неможливість виконання продавцем свого зобов`язання з передачі товару в натурі (знищення, втрату товару) або істотну затримку у виконанні  продавцем своїх обов`язків з передачі товару (очікуване істотне порушення).</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https://reestr.court.gov.ua/Review/112967141</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93D9D8BA-1348-4651-982D-6986D055DAC8}"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1BE48F0B-9536-4EB0-86B9-B8058C9FC082}" type="presOf" srcId="{109A425D-96BE-4C4C-B32F-69B188308839}" destId="{4532A5CD-ED12-4521-B172-187366941F6A}" srcOrd="0" destOrd="0" presId="urn:microsoft.com/office/officeart/2005/8/layout/cycle2"/>
    <dgm:cxn modelId="{58DBB5D2-6D62-4A25-A194-0FDE60DE61AF}"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20.05.2019 у справі №908/523/18, від 29.01.2020 у справі №903/154/19, від 25.02.2020 у справі №922/1705/19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FB05513D-4877-4879-B391-80E69134E965}" type="presOf" srcId="{7D6ACE49-2C7D-4B55-8258-8FF78D2D3F87}" destId="{7A20DE31-9AEC-4203-B692-5715756E6C53}" srcOrd="0" destOrd="0" presId="urn:microsoft.com/office/officeart/2005/8/layout/vList2"/>
    <dgm:cxn modelId="{DAA9128A-FECB-477F-8AFC-2E935A975642}" type="presOf" srcId="{2A52989D-F7FB-4581-A78D-5AA2820D8337}" destId="{D3023C26-3E73-4E84-8F9D-13921BA3731C}" srcOrd="0" destOrd="0" presId="urn:microsoft.com/office/officeart/2005/8/layout/vList2"/>
    <dgm:cxn modelId="{48B427D9-9A0E-461A-9379-CD41AF43D67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18.08.2023 у справі № 927/211/22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E5ABDA5-F6AF-474A-9634-B382B9EA0923}" type="presOf" srcId="{CEC9EB15-5746-4F36-8AFD-EACA623DA04B}" destId="{491186E1-D2E0-4DE9-9FD1-C23BC272EA6B}" srcOrd="0" destOrd="0" presId="urn:microsoft.com/office/officeart/2005/8/layout/vList2"/>
    <dgm:cxn modelId="{A9127361-D0D4-499C-B0FF-279879DFBDD5}" type="presOf" srcId="{24E5C34E-DA21-45B9-B55D-F89D03FA1B3A}" destId="{3C8EE393-9385-4B7F-8750-BF622842E9AB}" srcOrd="0" destOrd="0" presId="urn:microsoft.com/office/officeart/2005/8/layout/vList2"/>
    <dgm:cxn modelId="{2EA407F3-EF47-48D3-A790-2E8A9491E2FE}"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позивач (ФГВФО) при поданні позову порушив правила об`єднання позовних вимог, оскільки ці вимоги ґрунтуються на різних кредитних договорах з окремими договорами забезпечення виконання зобов`язання (поруки) за кредитними договорами; відповідні договори є різними за предметом, обсягом зобов`язань та строками виконання, а також укладені на підставі різних рішень, які приймалися пов`язаними з Банком особами окремо по кожному з дванадцяти кредитних договорів, що матиме наслідком дослідження окремо кожного рішення, договору та окремо - заборгованостей, які виникла з різних підстав, що має підтверджуватися також окремими, не пов`язаними між собою доказами;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позивач порушив правила об`єднання позовних вимог, фактично не міг усунути недоліки позовної заяви, адже встановлення та усунення недоліків у зв`язку з порушенням правил об`єднання позовних вимог ГПК України не передбачено, то позовна заява Фонду була обґрунтовано залишена без розгляду місцевим господарським судом.</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D5C0F5FB-33D5-4A17-9E44-59C9BC229DE5}"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5E2637F-791B-4262-8DAB-17F67A2D0755}" type="presOf" srcId="{4BC3F7BD-86BF-47FB-9DB0-44B4694B5F1C}" destId="{3EF56D4A-9A76-4414-A5F2-8066BE125047}" srcOrd="0" destOrd="0" presId="urn:microsoft.com/office/officeart/2005/8/layout/lProcess3"/>
    <dgm:cxn modelId="{1B6C498F-764F-44CA-B82B-EB14C1738FF1}" type="presParOf" srcId="{548A3B55-16F6-480F-B82A-08DB5D3007E9}" destId="{A3C4AD7B-2E3E-44E9-8180-719FA0B03778}" srcOrd="0" destOrd="0" presId="urn:microsoft.com/office/officeart/2005/8/layout/lProcess3"/>
    <dgm:cxn modelId="{46B2570A-948C-4809-887B-9088177DB04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 доходить висновку, що позовні вимоги до пов`язаних з банком осіб, які є посадовими особами органів управління банку, подані Фондом відповідно до статті 58 Закону України "Про банки і банківську діяльність" мають розглядатися разом у межах однієї справи, адже у випадку завдання шкоди банку діями його посадових осіб, внаслідок чого настала неплатоспроможність банку, які несуть солідарну відповідальність перед банком як члени органу (органів) управління, повний склад правопорушення можна встановити лише шляхом системного аналізу всієї сукупності дій чи бездіяльності посадових осіб, у тому числі шляхом дослідження проведених банківських операцій у їх сукупності та взаємозв`язку і їх впливу на фінансове становище банку в цілому. А тому операції банку та їх наслідки для його платоспроможності не можна розглядати окремо.</a:t>
          </a:r>
        </a:p>
        <a:p>
          <a:pPr algn="just" rtl="0">
            <a:spcAft>
              <a:spcPts val="0"/>
            </a:spcAft>
          </a:pPr>
          <a:r>
            <a:rPr lang="uk-UA" sz="1000" kern="1200" dirty="0" smtClean="0"/>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 зазначає, що у справі за вимогами Позивача про стягнення з Відповідачів солідарно спірної суми шкоди (пункти 1.1, 1.2) не має місце порушення правил об`єднання позовних вимог, тому ці вимоги до Відповідачів підлягають розгляду у цій справі, а підстави для залишення відповідного позову без розгляду відсутні, правильного висновку про що дійшов апеляційний суд, скасувавши протилежне рішення суду першої інстанції.</a:t>
          </a:r>
        </a:p>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https://reestr.court.gov.ua/Review/112992615</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C34AFC1D-E15F-414F-8FE2-CE444A80E5FD}" type="presOf" srcId="{109A425D-96BE-4C4C-B32F-69B188308839}" destId="{4532A5CD-ED12-4521-B172-187366941F6A}" srcOrd="0" destOrd="0" presId="urn:microsoft.com/office/officeart/2005/8/layout/cycle2"/>
    <dgm:cxn modelId="{868C16A8-7EAC-437F-A2DD-157DAFDF5BFF}" type="presOf" srcId="{2626830C-0EB7-49A5-8B47-6224EDCCDD67}" destId="{77B318FB-71D7-41D0-AA84-1F15136221FC}" srcOrd="0" destOrd="0" presId="urn:microsoft.com/office/officeart/2005/8/layout/cycle2"/>
    <dgm:cxn modelId="{BD178223-09C4-4415-9D1C-2CAAB58F4679}"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16.10.2020 у справі №   910/7186/19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7375F7F-4550-492C-8AE9-B83B1135A749}" type="presOf" srcId="{2A52989D-F7FB-4581-A78D-5AA2820D8337}" destId="{D3023C26-3E73-4E84-8F9D-13921BA3731C}" srcOrd="0" destOrd="0" presId="urn:microsoft.com/office/officeart/2005/8/layout/vList2"/>
    <dgm:cxn modelId="{0B2CAE46-BB25-44C3-A80E-7F254B5C66E8}" type="presOf" srcId="{7D6ACE49-2C7D-4B55-8258-8FF78D2D3F87}" destId="{7A20DE31-9AEC-4203-B692-5715756E6C53}" srcOrd="0" destOrd="0" presId="urn:microsoft.com/office/officeart/2005/8/layout/vList2"/>
    <dgm:cxn modelId="{C3B05A23-4B69-44DC-9052-AACAE776F3E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18.08.2023 у справі № 910/21280/21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04C4A635-F3BE-4D04-97BB-A9F19F4B1148}"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5BD2F0B0-0A28-4CED-8F46-6C5B5022C25C}" type="presOf" srcId="{CEC9EB15-5746-4F36-8AFD-EACA623DA04B}" destId="{491186E1-D2E0-4DE9-9FD1-C23BC272EA6B}" srcOrd="0" destOrd="0" presId="urn:microsoft.com/office/officeart/2005/8/layout/vList2"/>
    <dgm:cxn modelId="{126F7DD3-248E-4317-8546-0C8BF39F6B1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вказує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можливості задоволення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позову про звернення стягнення на предмет іпотеки за умови, що щодо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відкрито провадження у справі про банкрутство. </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304A56DB-6706-485B-B5B6-E24AA6CDB5A9}" type="presOf" srcId="{4BC3F7BD-86BF-47FB-9DB0-44B4694B5F1C}" destId="{3EF56D4A-9A76-4414-A5F2-8066BE125047}" srcOrd="0" destOrd="0" presId="urn:microsoft.com/office/officeart/2005/8/layout/lProcess3"/>
    <dgm:cxn modelId="{3BE29C02-8FEE-440F-A355-C05FB6848096}" type="presOf" srcId="{7A615780-D022-4AFF-8D48-AB7A7B171E5F}" destId="{548A3B55-16F6-480F-B82A-08DB5D3007E9}" srcOrd="0" destOrd="0" presId="urn:microsoft.com/office/officeart/2005/8/layout/lProcess3"/>
    <dgm:cxn modelId="{618A905B-499B-4DC5-9547-05DC8B3CF584}" type="presParOf" srcId="{548A3B55-16F6-480F-B82A-08DB5D3007E9}" destId="{A3C4AD7B-2E3E-44E9-8180-719FA0B03778}" srcOrd="0" destOrd="0" presId="urn:microsoft.com/office/officeart/2005/8/layout/lProcess3"/>
    <dgm:cxn modelId="{7312BE59-C0FC-4839-91AC-DB19579315A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 ЗУ «Про тимчасові заходи на період проведення антитерористичної операції» №1669-VII не поширюється на стягнення пені за несвоєчасне повернення процентів за користування кредитом, а поширюється лише на нарахування штрафних санкцій на основну суму заборгованості (тіло кредиту) за кредитними зобов`язаннями.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79D61ACA-DA5A-4181-A7DE-CF945C94235C}"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40BB863A-E713-423B-A6C1-E18958317998}" type="presOf" srcId="{7A615780-D022-4AFF-8D48-AB7A7B171E5F}" destId="{548A3B55-16F6-480F-B82A-08DB5D3007E9}" srcOrd="0" destOrd="0" presId="urn:microsoft.com/office/officeart/2005/8/layout/lProcess3"/>
    <dgm:cxn modelId="{E7A18F9D-DA6C-487F-B79C-06C5A1108865}" type="presParOf" srcId="{548A3B55-16F6-480F-B82A-08DB5D3007E9}" destId="{A3C4AD7B-2E3E-44E9-8180-719FA0B03778}" srcOrd="0" destOrd="0" presId="urn:microsoft.com/office/officeart/2005/8/layout/lProcess3"/>
    <dgm:cxn modelId="{240DBA83-6765-4935-B5AA-94D607D98446}"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щодо звернення стягнення на предмет іпотеки не є за своєю суттю зверненням до господарського суду, у провадженні якого перебуває справа про банкрутство,  щодо отримання згоди на реалізацію майна боржника у порядку положень ч. 5 ст. 41 КУзПБ, а тому задоволення такого позову матиме наслідком недотримання положень ч. 6 ст. 41 КУзПБ щодо того, що задоволення забезпечених вимог кредиторів за рахунок майна боржника, яке є предметом забезпечення, здійснюється лише в межах провадження у справі про банкрутство.</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https://reestr.court.gov.ua/Review/114020700</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499B0952-A6B6-4370-B654-84B71E43E1EC}" type="presOf" srcId="{109A425D-96BE-4C4C-B32F-69B188308839}" destId="{4532A5CD-ED12-4521-B172-187366941F6A}" srcOrd="0" destOrd="0" presId="urn:microsoft.com/office/officeart/2005/8/layout/cycle2"/>
    <dgm:cxn modelId="{1423B4F6-1239-4073-BC12-1E307B144CB0}" type="presOf" srcId="{2626830C-0EB7-49A5-8B47-6224EDCCDD67}" destId="{77B318FB-71D7-41D0-AA84-1F15136221FC}" srcOrd="0" destOrd="0" presId="urn:microsoft.com/office/officeart/2005/8/layout/cycle2"/>
    <dgm:cxn modelId="{AD4F65CA-4720-4AA9-B296-E5C4EB8CD72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11.06.2020 у справі №917/1369/17</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C385257-6348-4A69-801F-FFE7524C8C35}" type="presOf" srcId="{2A52989D-F7FB-4581-A78D-5AA2820D8337}" destId="{D3023C26-3E73-4E84-8F9D-13921BA3731C}" srcOrd="0" destOrd="0" presId="urn:microsoft.com/office/officeart/2005/8/layout/vList2"/>
    <dgm:cxn modelId="{5DA85FB8-2E34-4CDB-9B17-8699AEAABEE6}" type="presOf" srcId="{7D6ACE49-2C7D-4B55-8258-8FF78D2D3F87}" destId="{7A20DE31-9AEC-4203-B692-5715756E6C53}" srcOrd="0" destOrd="0" presId="urn:microsoft.com/office/officeart/2005/8/layout/vList2"/>
    <dgm:cxn modelId="{72EC1B35-E7DF-40E9-A2E3-467452A628B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04.10.2023 у справі № 910/20057/16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522F488-F34F-46B3-8A63-A7ED81F54066}" type="presOf" srcId="{24E5C34E-DA21-45B9-B55D-F89D03FA1B3A}" destId="{3C8EE393-9385-4B7F-8750-BF622842E9AB}" srcOrd="0" destOrd="0" presId="urn:microsoft.com/office/officeart/2005/8/layout/vList2"/>
    <dgm:cxn modelId="{7A124B2B-6C38-47C7-9F23-1FF4FFA14459}" type="presOf" srcId="{CEC9EB15-5746-4F36-8AFD-EACA623DA04B}" destId="{491186E1-D2E0-4DE9-9FD1-C23BC272EA6B}" srcOrd="0" destOrd="0" presId="urn:microsoft.com/office/officeart/2005/8/layout/vList2"/>
    <dgm:cxn modelId="{6277D8BA-8B17-407D-9006-A58CE2ADCE4F}"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що вимога про зобов`язання оператора системи передачі здійснити перерахунок небалансів електричної енергії шляхом виключення за своєю правовою природою є вимогою про встановлення певних обставин та надання їм правової оцінки на предмет правомірності надання/ненадання оператором системи передачі диспетчерських команд щодо збільшення (зменшення) навантаження на електроустановки балансуючої групи позивача з врахуванням вимог Закону України "Про ринок електричної енергії", Кодексу системи передачі, Правил ринку.</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43EBDB45-BA6C-42B9-ABB7-45706C63E5F9}" type="presOf" srcId="{4BC3F7BD-86BF-47FB-9DB0-44B4694B5F1C}" destId="{3EF56D4A-9A76-4414-A5F2-8066BE125047}" srcOrd="0" destOrd="0" presId="urn:microsoft.com/office/officeart/2005/8/layout/lProcess3"/>
    <dgm:cxn modelId="{D0DCFED9-0841-4589-A47C-229DD470C897}" type="presOf" srcId="{7A615780-D022-4AFF-8D48-AB7A7B171E5F}" destId="{548A3B55-16F6-480F-B82A-08DB5D3007E9}" srcOrd="0" destOrd="0" presId="urn:microsoft.com/office/officeart/2005/8/layout/lProcess3"/>
    <dgm:cxn modelId="{4205B4B2-D697-49D7-AE84-6B55E4BD0D11}" type="presParOf" srcId="{548A3B55-16F6-480F-B82A-08DB5D3007E9}" destId="{A3C4AD7B-2E3E-44E9-8180-719FA0B03778}" srcOrd="0" destOrd="0" presId="urn:microsoft.com/office/officeart/2005/8/layout/lProcess3"/>
    <dgm:cxn modelId="{2F256830-5ED7-4272-A2E2-DFF23917E418}"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ОП КГС дійшов висновку, що у спорі учасників ринку електричної енергії щодо перерахунку небалансів електричної енергії такими, що відповідають змісту порушеного права сторони відповідальної за небаланс, характеру його порушення, наслідкам, які спричинило порушення та забезпечує ефективний захист її прав, інтересів з урахуванням положень статті 16 ЦК України, статті 20 ГК України, статті 70 Закону України "Про ринок електричної енергії" є способи захисту порушених прав та інтересів у вигляді:</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визнання відсутності в особи відповідальної за небаланс обов`язку з оплати спірних обсягів небалансів або визнання відсутності в оператора системи передачі права вимагати такої оплати особи, відповідальної за небаланс;</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зобов`язання оператора системи передачі вчинити дії з "анулювання" власних попередніх односторонніх дій, які протиправно створюють фактичні (не правові - адже дії оператора системи передачі як носія секундарного права є протиправними) наслідки у вигляді безпідставних майнових втрат. </a:t>
          </a:r>
          <a:r>
            <a:rPr lang="uk-UA" sz="1100" kern="1200" dirty="0" smtClean="0">
              <a:hlinkClick xmlns:r="http://schemas.openxmlformats.org/officeDocument/2006/relationships" r:id="rId1"/>
            </a:rPr>
            <a:t>https://reyestr.court.gov.ua/Review/115330331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4AD235F0-9C3B-48C9-BC79-E4D92B314804}" type="presOf" srcId="{109A425D-96BE-4C4C-B32F-69B188308839}" destId="{4532A5CD-ED12-4521-B172-187366941F6A}" srcOrd="0" destOrd="0" presId="urn:microsoft.com/office/officeart/2005/8/layout/cycle2"/>
    <dgm:cxn modelId="{0641D5F7-4254-4C1F-A162-22C1CA55C361}" type="presOf" srcId="{2626830C-0EB7-49A5-8B47-6224EDCCDD67}" destId="{77B318FB-71D7-41D0-AA84-1F15136221FC}" srcOrd="0" destOrd="0" presId="urn:microsoft.com/office/officeart/2005/8/layout/cycle2"/>
    <dgm:cxn modelId="{309CE100-EABF-46B3-B42C-6A41DF47893F}"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14.09.2022 у справі №910/11456/21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E845782E-4752-43D8-8689-A7E16FF8B31A}" type="presOf" srcId="{7D6ACE49-2C7D-4B55-8258-8FF78D2D3F87}" destId="{7A20DE31-9AEC-4203-B692-5715756E6C53}" srcOrd="0" destOrd="0" presId="urn:microsoft.com/office/officeart/2005/8/layout/vList2"/>
    <dgm:cxn modelId="{4617452B-BCA6-4C56-B0FC-9F75145E3D62}" type="presOf" srcId="{2A52989D-F7FB-4581-A78D-5AA2820D8337}" destId="{D3023C26-3E73-4E84-8F9D-13921BA3731C}" srcOrd="0" destOrd="0" presId="urn:microsoft.com/office/officeart/2005/8/layout/vList2"/>
    <dgm:cxn modelId="{328AA12B-D487-43B2-B51C-35FCE42EF04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17.11.2023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910/12832/21</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69E97140-3824-41D5-8D30-F58B34AC75AF}" type="presOf" srcId="{24E5C34E-DA21-45B9-B55D-F89D03FA1B3A}" destId="{3C8EE393-9385-4B7F-8750-BF622842E9AB}" srcOrd="0" destOrd="0" presId="urn:microsoft.com/office/officeart/2005/8/layout/vList2"/>
    <dgm:cxn modelId="{31DEA275-3BC8-4737-9C6F-7E5FD1D4F6EC}" type="presOf" srcId="{CEC9EB15-5746-4F36-8AFD-EACA623DA04B}" destId="{491186E1-D2E0-4DE9-9FD1-C23BC272EA6B}" srcOrd="0" destOrd="0" presId="urn:microsoft.com/office/officeart/2005/8/layout/vList2"/>
    <dgm:cxn modelId="{127A0F70-9BE0-4206-9835-4E69C815202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про неможливість зміни орієнтовної ціни робіт (послуг) та відповідно розміру фактичних витрат виконавця через зростання вартості складових частин, закупівельних комплектуючих, комунальних тарифів, зокрема, в силу положення укладеного сторонами контракту та відповідно незастосування частини п`ятої статті 844 ЦК України з покладенням ризиків підвищення ринкових цін на позивача як суб`єкта господарювання.</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83046"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ABA4788F-5B93-4A66-ABBA-EE3C0D41F9B6}" type="presOf" srcId="{4BC3F7BD-86BF-47FB-9DB0-44B4694B5F1C}" destId="{3EF56D4A-9A76-4414-A5F2-8066BE125047}" srcOrd="0" destOrd="0" presId="urn:microsoft.com/office/officeart/2005/8/layout/lProcess3"/>
    <dgm:cxn modelId="{54BD14CD-6A6B-44E3-8B98-553E19DB670A}" type="presOf" srcId="{7A615780-D022-4AFF-8D48-AB7A7B171E5F}" destId="{548A3B55-16F6-480F-B82A-08DB5D3007E9}" srcOrd="0" destOrd="0" presId="urn:microsoft.com/office/officeart/2005/8/layout/lProcess3"/>
    <dgm:cxn modelId="{DF7089C9-40AD-45DE-9BE4-C3A738A550C8}" type="presParOf" srcId="{548A3B55-16F6-480F-B82A-08DB5D3007E9}" destId="{A3C4AD7B-2E3E-44E9-8180-719FA0B03778}" srcOrd="0" destOrd="0" presId="urn:microsoft.com/office/officeart/2005/8/layout/lProcess3"/>
    <dgm:cxn modelId="{F5A6FD40-4568-4B2B-8E3D-E4C13806AD4B}"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з`ясували, що спірні правовідносини виникли на підставі укладеного сторонами державного контракту, що є контрактом з оборонного замовлення. Загальні правові засади планування та формування такого замовлення визначені Законом України "Про державне оборонне замовлення", що був чинним на час виникнення спірних правовідносин. Укладений сторонами державний контракт за своєю правовою природою є змішаним договором, що містить елементи договорів підряду та надання послуг, правовідносини за якими регулюються приписами ЦК України.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договорі підряду визначається ціна роботи або способи її визначення (частина перша статті 843 ЦК України). Ціна роботи у договорі підряду включає відшкодування витрат підрядника та плату за виконану ним роботу (частина третя статті 843 ЦК України).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ВС посилаючись на норми ст.ст.526, 837, 843, 903 ЦК України зазначає, що ціна договору підряду погоджується сторонами під час укладення договору і зміна ціни допускається лише у разі існування підстав, передбачених умовами договору або законом.</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Враховуючи приписи частини другої статті 632 ЦК України, що мають імперативний характер, зміна узгодженого сторонами в договорі твердого кошторису може відбуватися у випадках, передбачених договором або законом.</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Вказівка у пункті 2.7 державного контракту на те, що перегляд ціни контракту є правом замовника, а не його обов`язком, не означає відмови позивача як виконавця від права на відшкодування фактичних витрат у зв`язку з виконанням договору (виконанням робіт, наданням послуг) та не позбавляє його права вимагати збільшення кошторису у випадках, визначених законом, зокрема, частиною п`ятою статті 844 ЦК України. </a:t>
          </a:r>
          <a:r>
            <a:rPr lang="uk-UA" sz="1000" kern="1200" dirty="0" smtClean="0">
              <a:hlinkClick xmlns:r="http://schemas.openxmlformats.org/officeDocument/2006/relationships" r:id="rId1"/>
            </a:rPr>
            <a:t>https://reyestr.court.gov.ua/Review/115373482</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A8CFBD5-DA6B-4E14-A42A-132931729722}" type="presOf" srcId="{109A425D-96BE-4C4C-B32F-69B188308839}" destId="{4532A5CD-ED12-4521-B172-187366941F6A}" srcOrd="0" destOrd="0" presId="urn:microsoft.com/office/officeart/2005/8/layout/cycle2"/>
    <dgm:cxn modelId="{7446E105-7D0F-4697-B144-523C3B594E48}" type="presOf" srcId="{2626830C-0EB7-49A5-8B47-6224EDCCDD67}" destId="{77B318FB-71D7-41D0-AA84-1F15136221FC}" srcOrd="0" destOrd="0" presId="urn:microsoft.com/office/officeart/2005/8/layout/cycle2"/>
    <dgm:cxn modelId="{4DB876E2-C0CA-45B1-B8BB-48CE7BF6484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21.12.2022 у справі №910/16000/21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70DC753-D9F2-4BA7-96F4-F422B1531DB0}" type="presOf" srcId="{7D6ACE49-2C7D-4B55-8258-8FF78D2D3F87}" destId="{7A20DE31-9AEC-4203-B692-5715756E6C53}" srcOrd="0" destOrd="0" presId="urn:microsoft.com/office/officeart/2005/8/layout/vList2"/>
    <dgm:cxn modelId="{9731C80D-D8DE-484E-AB3A-A9843039A0FB}" type="presOf" srcId="{2A52989D-F7FB-4581-A78D-5AA2820D8337}" destId="{D3023C26-3E73-4E84-8F9D-13921BA3731C}" srcOrd="0" destOrd="0" presId="urn:microsoft.com/office/officeart/2005/8/layout/vList2"/>
    <dgm:cxn modelId="{E2159002-589C-4C1B-9B28-7CA4752A6C6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частини першої статті 2 ЗУ «Про тимчасові заходи на період проведення антитерористичної операції» №1669-VII забороняється нарахування пені на основну суму заборгованості із зобов`язань за кредитними договорами. </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 зобов`язання за кредитним договором, зокрема, відноситься і зобов`язання зі сплати процентів, що прямо слідує з положень частини першої статті 1048, частини першої статті 1054 та статті 10561 ЦК України. </a:t>
          </a:r>
          <a:r>
            <a:rPr lang="uk-UA" sz="1300" kern="1200" dirty="0" smtClean="0">
              <a:hlinkClick xmlns:r="http://schemas.openxmlformats.org/officeDocument/2006/relationships" r:id="rId1"/>
            </a:rPr>
            <a:t>https://reestr.court.gov.ua/Review/109209968</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BA67973-E9E3-4AED-8B5B-84A2BD9F94D4}" type="presOf" srcId="{2626830C-0EB7-49A5-8B47-6224EDCCDD67}" destId="{77B318FB-71D7-41D0-AA84-1F15136221FC}" srcOrd="0" destOrd="0" presId="urn:microsoft.com/office/officeart/2005/8/layout/cycle2"/>
    <dgm:cxn modelId="{7F64DA19-F6BB-4556-A5D1-7DCA7C960523}" type="presOf" srcId="{109A425D-96BE-4C4C-B32F-69B188308839}" destId="{4532A5CD-ED12-4521-B172-187366941F6A}" srcOrd="0" destOrd="0" presId="urn:microsoft.com/office/officeart/2005/8/layout/cycle2"/>
    <dgm:cxn modelId="{1282A4B1-1CEC-4A5B-934E-05BFA92821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03.11.2023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910/13599/21</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611B2773-AE5E-4790-A1B9-BE798F85D961}" type="presOf" srcId="{24E5C34E-DA21-45B9-B55D-F89D03FA1B3A}" destId="{3C8EE393-9385-4B7F-8750-BF622842E9AB}" srcOrd="0" destOrd="0" presId="urn:microsoft.com/office/officeart/2005/8/layout/vList2"/>
    <dgm:cxn modelId="{43C8BE8F-1465-4660-924F-B61F108DFB1F}" type="presOf" srcId="{CEC9EB15-5746-4F36-8AFD-EACA623DA04B}" destId="{491186E1-D2E0-4DE9-9FD1-C23BC272EA6B}" srcOrd="0" destOrd="0" presId="urn:microsoft.com/office/officeart/2005/8/layout/vList2"/>
    <dgm:cxn modelId="{8BABF462-73C9-47D7-B55E-F90F75E714AD}"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spcAft>
              <a:spcPct val="35000"/>
            </a:spcAft>
          </a:pPr>
          <a:r>
            <a:rPr lang="uk-UA" sz="900" kern="1200" noProof="0" dirty="0" smtClean="0">
              <a:latin typeface="Times New Roman" pitchFamily="18" charset="0"/>
              <a:cs typeface="Times New Roman" pitchFamily="18" charset="0"/>
            </a:rPr>
            <a:t>	</a:t>
          </a:r>
          <a:endPar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дійшов висновків про те, що саме на позивача покладається обов`язок довести наявність збитків, протиправність поведінки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збитків та причинний зв`язок такої поведінки із заподіяними збитками. Твердження позивача щодо наявності підстав для стягнення збитків, зокрема в контексті наявності збитків та їх розміру, протиправності поведінки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збитків та існування причинного зв`язку такої поведінки із заподіяними збитками, ураховуючи принципи змагальності,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диспозитивності</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рівності усіх учасників судового процесу перед законом і судом,  підлягає доведенню саме позивачем. Хоча обов`язок відповідача зареєструвати податкову накладну (розрахунок коригування до податкової накладної) є обов`язком платника податку у публічно-правових відносинах, але саме невиконання цього обов`язку може завдати покупцю збитків. Докази у вигляді податкових накладних, податкових декларацій, розрахунків коригування, рішення суду про стягнення боргу у зобов`язальних правовідносинах не є належними і допустимими доказами вчинення відповідачем порушення податкового зобов`язання.</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0098" custScaleY="326417"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A9ACEC2F-A65B-460A-B9C8-4C59E7105523}" type="presOf" srcId="{4BC3F7BD-86BF-47FB-9DB0-44B4694B5F1C}" destId="{3EF56D4A-9A76-4414-A5F2-8066BE125047}" srcOrd="0" destOrd="0" presId="urn:microsoft.com/office/officeart/2005/8/layout/lProcess3"/>
    <dgm:cxn modelId="{889C7378-DECF-45E7-97AA-AEB3D1273526}" type="presOf" srcId="{7A615780-D022-4AFF-8D48-AB7A7B171E5F}" destId="{548A3B55-16F6-480F-B82A-08DB5D3007E9}" srcOrd="0" destOrd="0" presId="urn:microsoft.com/office/officeart/2005/8/layout/lProcess3"/>
    <dgm:cxn modelId="{3DF32AC5-1D02-4774-B018-818268B86D51}" type="presParOf" srcId="{548A3B55-16F6-480F-B82A-08DB5D3007E9}" destId="{A3C4AD7B-2E3E-44E9-8180-719FA0B03778}" srcOrd="0" destOrd="0" presId="urn:microsoft.com/office/officeart/2005/8/layout/lProcess3"/>
    <dgm:cxn modelId="{D585FF17-E544-4A56-8221-4EA97ED3B14D}"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Об`єднана палата, в цілому погоджуючись з зазначеними висновками щодо тягаря доказування, а також з тим, що рішення суду про стягнення боргу у зобов`язальних правовідносинах не є належними і допустимими доказами вчинення відповідачем порушення податкового зобов`язання, вважає за необхідне частково відступити від цих висновків шляхом уточнення. </a:t>
          </a:r>
        </a:p>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Зазначене уточнення полягає в тому, що обставини (факти), що стосуються реєстрації податкових накладних, можуть підтверджуватися не тільки матеріалами відповідної перевірки контролюючим органом, а й, зокрема, податковими накладними, розрахунками коригування тощо; господарський суд має повноваження самостійно надавати оцінку правомірності чи неправомірності дій чи бездіяльності відповідача, зокрема стосовно відповідності його дій чи бездіяльності при виконанні зобов`язання податковому законодавству України, якщо це необхідно для вирішення спору. </a:t>
          </a:r>
          <a:r>
            <a:rPr lang="uk-UA" sz="1200" kern="1200" dirty="0" smtClean="0">
              <a:hlinkClick xmlns:r="http://schemas.openxmlformats.org/officeDocument/2006/relationships" r:id="rId1"/>
            </a:rPr>
            <a:t>https://reestr.court.gov.ua/Review/115542608</a:t>
          </a:r>
          <a:r>
            <a:rPr lang="uk-UA" sz="1200" kern="1200" dirty="0" smtClean="0"/>
            <a:t> </a:t>
          </a:r>
        </a:p>
        <a:p>
          <a:pPr algn="just" rtl="0">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5C5468C9-588B-486D-B65A-7A9928EF86D5}" type="presOf" srcId="{2626830C-0EB7-49A5-8B47-6224EDCCDD67}" destId="{77B318FB-71D7-41D0-AA84-1F15136221FC}" srcOrd="0" destOrd="0" presId="urn:microsoft.com/office/officeart/2005/8/layout/cycle2"/>
    <dgm:cxn modelId="{954A5B01-A52D-4732-9038-973138641DAB}" type="presOf" srcId="{109A425D-96BE-4C4C-B32F-69B188308839}" destId="{4532A5CD-ED12-4521-B172-187366941F6A}" srcOrd="0" destOrd="0" presId="urn:microsoft.com/office/officeart/2005/8/layout/cycle2"/>
    <dgm:cxn modelId="{E2AD4568-A746-4480-B563-D3D78E50665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07.06.2023 у справі №916/334/22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77DD2A0-DD85-4C7C-8B41-4C7FF06348F3}" type="presOf" srcId="{2A52989D-F7FB-4581-A78D-5AA2820D8337}" destId="{D3023C26-3E73-4E84-8F9D-13921BA3731C}" srcOrd="0" destOrd="0" presId="urn:microsoft.com/office/officeart/2005/8/layout/vList2"/>
    <dgm:cxn modelId="{7D919AF8-913F-4C0E-AF9C-348C1366DA53}" type="presOf" srcId="{7D6ACE49-2C7D-4B55-8258-8FF78D2D3F87}" destId="{7A20DE31-9AEC-4203-B692-5715756E6C53}" srcOrd="0" destOrd="0" presId="urn:microsoft.com/office/officeart/2005/8/layout/vList2"/>
    <dgm:cxn modelId="{46C9252B-6048-4A6F-A292-79823F7E8D76}"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01.12.2023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926/3347/22</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82021603-AFEA-41D4-9BB2-0DCD09080553}" type="presOf" srcId="{24E5C34E-DA21-45B9-B55D-F89D03FA1B3A}" destId="{3C8EE393-9385-4B7F-8750-BF622842E9AB}" srcOrd="0" destOrd="0" presId="urn:microsoft.com/office/officeart/2005/8/layout/vList2"/>
    <dgm:cxn modelId="{62250DDF-129F-4702-A656-BC5FCC652DFF}" type="presOf" srcId="{CEC9EB15-5746-4F36-8AFD-EACA623DA04B}" destId="{491186E1-D2E0-4DE9-9FD1-C23BC272EA6B}" srcOrd="0" destOrd="0" presId="urn:microsoft.com/office/officeart/2005/8/layout/vList2"/>
    <dgm:cxn modelId="{732F22C1-1B4C-4B03-A991-B76EB5DEC56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пунктах 95, 96 вказаної постанови зазначено:</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"Втрата права власності на частку і статусу учасника за рішенням суду можлива лише у випадках витребування частки із чужого незаконного володіння або переведення на позивача прав та обов`язків покупця частки. Такий спосіб захисту прав позивача як визначення розміру статутного капіталу та часток учасників не може призводити до втрати іншими учасниками товариства права власності на їх частки та статусу учасників (корпоративних прав), тобто до фактичного виключення учасників з товариства.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внаслідок ухвалення оскаржуваного рішення відбулося безпідставне втручання суду апеляційної інстанції у виключну компетенцію загальних зборів товариства. …. спосіб захисту прав, обраний позивачем, призведе до втрати статусу учасника та права власності на частки іншими учасниками внаслідок ухвалення судового рішення, а отже, такі позовні вимоги не можуть бути задоволені".</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0098" custScaleY="326417" custLinFactNeighborX="-419" custLinFactNeighborY="-61"/>
      <dgm:spPr>
        <a:prstGeom prst="homePlate">
          <a:avLst/>
        </a:prstGeom>
      </dgm:spPr>
      <dgm:t>
        <a:bodyPr/>
        <a:lstStyle/>
        <a:p>
          <a:endParaRPr lang="uk-UA"/>
        </a:p>
      </dgm:t>
    </dgm:pt>
  </dgm:ptLst>
  <dgm:cxnLst>
    <dgm:cxn modelId="{71483F18-9E2D-4003-A755-687BFC9CF17D}"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6B249C8A-3AD7-4AA7-854E-3EE8FEBAA0F3}" type="presOf" srcId="{7A615780-D022-4AFF-8D48-AB7A7B171E5F}" destId="{548A3B55-16F6-480F-B82A-08DB5D3007E9}" srcOrd="0" destOrd="0" presId="urn:microsoft.com/office/officeart/2005/8/layout/lProcess3"/>
    <dgm:cxn modelId="{C6762223-B03A-4ED6-8E75-C419F0BBFE66}" type="presParOf" srcId="{548A3B55-16F6-480F-B82A-08DB5D3007E9}" destId="{A3C4AD7B-2E3E-44E9-8180-719FA0B03778}" srcOrd="0" destOrd="0" presId="urn:microsoft.com/office/officeart/2005/8/layout/lProcess3"/>
    <dgm:cxn modelId="{0E3C3D81-00C6-4B76-9F9D-15843E843076}"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7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Корпоративна Палата робить висновок, що ухвалення судом рішення про визначення розміру статутного капіталу та часток учасників товариства з обмеженою відповідальністю не є втручанням у виключну компетенцію загальних зборів учасників товариства. Відповідно до частини 5 статті 11 ЦК України у випадках, встановлених актами цивільного законодавства, цивільні права та обов`язки можуть виникати з рішення суду. У даному випадку Велика Палата Верховного Суду (постанова від 22.10.2019 у справі № 923/876/16), вирішуючи питання щодо застосування положень статті 17 Закону України "Про державну реєстрацію юридичних осіб, фізичних осіб - підприємців та громадських формувань" визначила, що позов про визначення розміру статутного капіталу та розмірів часток учасників товариства є належним способом захисту прав позивача, якого виключено зі складу учасників товариства, і він вимагає повернення йому статусу учасника.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 зобов`язаний розглянути спір по суті заявлених вимог щодо законності виключення позивача зі складу учасників товариства, і з огляду на конкретні обставини справи оцінити аргументи сторін щодо підстав виключення учасника та поведінки всіх учасників товариства, встановити інші фактичні дані, які мають значення для вирішення справи. У такому разі господарський суд не підміняє собою загальні збори учасників товариства і не вирішує питання про виключення учасника з Товариства, а розглядає спір між колишнім та теперішніми учасниками щодо законності виключення позивача та вступу у товариство нових, тобто захищає права та інтереси фізичних і юридичних осіб (учасників товариства з обмеженою відповідальністю) у визначений законом спосіб, що є основним завданням господарського судочинства, яке превалює над будь-якими іншими міркуваннями в судовому процесі (частина друга статті 2 ГПК України). За результатом розгляду такого спору суд може ухвалити рішення про припинення права на участь у товаристві шляхом задоволення позову про визначення розміру статутного капіталу та часток учасників товариства, що узгоджується з такими способами захисту, як визнання права; припинення дії, яка порушує право; відновлення становища, яке існувало до порушення (пункти 1, 3 та 4 частини другої статті 16 ЦК України). </a:t>
          </a:r>
          <a:r>
            <a:rPr lang="uk-UA" sz="1000" kern="1200" dirty="0" smtClean="0">
              <a:latin typeface="Times New Roman" pitchFamily="18" charset="0"/>
              <a:cs typeface="Times New Roman" pitchFamily="18" charset="0"/>
              <a:hlinkClick xmlns:r="http://schemas.openxmlformats.org/officeDocument/2006/relationships" r:id="rId1"/>
            </a:rPr>
            <a:t>https://reyestr.court.gov.ua/Review/115859002</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6364"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D24C5F64-EA7B-4D87-8F2F-7EA6618DFDFF}" type="presOf" srcId="{2626830C-0EB7-49A5-8B47-6224EDCCDD67}" destId="{77B318FB-71D7-41D0-AA84-1F15136221FC}" srcOrd="0" destOrd="0" presId="urn:microsoft.com/office/officeart/2005/8/layout/cycle2"/>
    <dgm:cxn modelId="{A6510BC0-A3E2-4743-89ED-C548242AC21F}" type="presOf" srcId="{109A425D-96BE-4C4C-B32F-69B188308839}" destId="{4532A5CD-ED12-4521-B172-187366941F6A}" srcOrd="0" destOrd="0" presId="urn:microsoft.com/office/officeart/2005/8/layout/cycle2"/>
    <dgm:cxn modelId="{EA2BF3F0-E08F-48DC-B688-156CD7DDCAD9}"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31.08.2022 у справі №924/700/21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95E934E-93B5-4AB9-B969-81A043D3F0A6}" type="presOf" srcId="{2A52989D-F7FB-4581-A78D-5AA2820D8337}" destId="{D3023C26-3E73-4E84-8F9D-13921BA3731C}" srcOrd="0" destOrd="0" presId="urn:microsoft.com/office/officeart/2005/8/layout/vList2"/>
    <dgm:cxn modelId="{1C8BEEDF-1DBC-4899-A7EA-224954D572AC}" type="presOf" srcId="{7D6ACE49-2C7D-4B55-8258-8FF78D2D3F87}" destId="{7A20DE31-9AEC-4203-B692-5715756E6C53}" srcOrd="0" destOrd="0" presId="urn:microsoft.com/office/officeart/2005/8/layout/vList2"/>
    <dgm:cxn modelId="{2ADBE717-2ACA-4D5B-BCC7-BAA7CC593FE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6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Палати КГС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11.12.2023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907/922/21</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59169444-B8C4-49D2-BC59-D81AC5986B89}" type="presOf" srcId="{24E5C34E-DA21-45B9-B55D-F89D03FA1B3A}" destId="{3C8EE393-9385-4B7F-8750-BF622842E9AB}" srcOrd="0" destOrd="0" presId="urn:microsoft.com/office/officeart/2005/8/layout/vList2"/>
    <dgm:cxn modelId="{46F00B52-15AD-4B2D-BF33-A14DB41406CC}" type="presOf" srcId="{CEC9EB15-5746-4F36-8AFD-EACA623DA04B}" destId="{491186E1-D2E0-4DE9-9FD1-C23BC272EA6B}" srcOrd="0" destOrd="0" presId="urn:microsoft.com/office/officeart/2005/8/layout/vList2"/>
    <dgm:cxn modelId="{DBF18169-7582-4B35-883C-2B998B7EF80B}"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A09B0CD-658B-4737-8F66-887B02A0DD1E}" type="presOf" srcId="{2A52989D-F7FB-4581-A78D-5AA2820D8337}" destId="{D3023C26-3E73-4E84-8F9D-13921BA3731C}" srcOrd="0" destOrd="0" presId="urn:microsoft.com/office/officeart/2005/8/layout/vList2"/>
    <dgm:cxn modelId="{6E3A778F-A5DB-4B10-ADB7-40654F452DBD}" type="presOf" srcId="{7D6ACE49-2C7D-4B55-8258-8FF78D2D3F87}" destId="{7A20DE31-9AEC-4203-B692-5715756E6C53}" srcOrd="0" destOrd="0" presId="urn:microsoft.com/office/officeart/2005/8/layout/vList2"/>
    <dgm:cxn modelId="{EB351144-5473-47C9-A92F-6FACDCCBD6B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17.02.2023 у справі № 910/23042/16</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C8BA5BE-52C7-453E-9653-9BDABE105B37}" type="presOf" srcId="{CEC9EB15-5746-4F36-8AFD-EACA623DA04B}" destId="{491186E1-D2E0-4DE9-9FD1-C23BC272EA6B}" srcOrd="0" destOrd="0" presId="urn:microsoft.com/office/officeart/2005/8/layout/vList2"/>
    <dgm:cxn modelId="{4765B390-B617-4F66-A279-4104132C2C13}" type="presOf" srcId="{24E5C34E-DA21-45B9-B55D-F89D03FA1B3A}" destId="{3C8EE393-9385-4B7F-8750-BF622842E9AB}" srcOrd="0" destOrd="0" presId="urn:microsoft.com/office/officeart/2005/8/layout/vList2"/>
    <dgm:cxn modelId="{4450A28C-096D-4C11-BDA8-06DF98A7045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вказує про можливість забезпечення позову шляхом накладення арешту одночасно на кошти і на майно відповідача щодо кожного виду майна в межах повної суми позову.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1CDD585B-778C-4473-B8CF-49FC23558080}" type="presOf" srcId="{7A615780-D022-4AFF-8D48-AB7A7B171E5F}" destId="{548A3B55-16F6-480F-B82A-08DB5D3007E9}" srcOrd="0" destOrd="0" presId="urn:microsoft.com/office/officeart/2005/8/layout/lProcess3"/>
    <dgm:cxn modelId="{79FCCC44-E542-445C-A144-0D176F93BDE1}" type="presOf" srcId="{4BC3F7BD-86BF-47FB-9DB0-44B4694B5F1C}" destId="{3EF56D4A-9A76-4414-A5F2-8066BE125047}" srcOrd="0" destOrd="0" presId="urn:microsoft.com/office/officeart/2005/8/layout/lProcess3"/>
    <dgm:cxn modelId="{F945C320-627E-4182-97C1-149094B15D43}" type="presParOf" srcId="{548A3B55-16F6-480F-B82A-08DB5D3007E9}" destId="{A3C4AD7B-2E3E-44E9-8180-719FA0B03778}" srcOrd="0" destOrd="0" presId="urn:microsoft.com/office/officeart/2005/8/layout/lProcess3"/>
    <dgm:cxn modelId="{14D2F2CA-8FA1-490B-BFC1-FA4F6661047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Грошові вимоги забезпеченого кредитора в частині пені визнаються судом як такі, що стягнуті на підставі рішення суду, яке набрало законної сили та є обов`язковим до виконання відповідно до статті 129-1 Конституції України.</a:t>
          </a:r>
        </a:p>
      </dsp:txBody>
      <dsp:txXfrm>
        <a:off x="0" y="540763"/>
        <a:ext cx="3438126" cy="345339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
          <a:ext cx="4248472" cy="4536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накладення арешту як на кошти, так і на майно Відповідача, причому окремо на те, і на інше - у повній сумі спору (по 23 238 041,19 грн.), матиме наслідком подвійне забезпечення позовних вимог (і за рахунок коштів, і за рахунок майна), що також суперечить вимогам закону стосовно співмірності заходів забезпечення позову із заявленими позовними вимогами.</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умови неможливості встановити достатність чи недостатність грошових коштів, що належать Відповідачу і знаходяться на всіх його рахунках в усіх банківських або інших фінансово-кредитних установах, для задоволення вимог про стягнення 23 238 041,19 грн. доцільно було накласти арешт на майно Відповідача саме у межах суми, яка була б достатньою для такого стягнення у випадку недостатності арештованих грошових коштів, тобто лише в межах різниці між сумами ціни позову та арештованих грошових коштів.  </a:t>
          </a:r>
          <a:r>
            <a:rPr lang="uk-UA" sz="1300" kern="1200" dirty="0" err="1" smtClean="0">
              <a:hlinkClick xmlns:r="http://schemas.openxmlformats.org/officeDocument/2006/relationships" r:id="rId1"/>
            </a:rPr>
            <a:t>ttps</a:t>
          </a:r>
          <a:r>
            <a:rPr lang="uk-UA" sz="1300" kern="1200" dirty="0" smtClean="0">
              <a:hlinkClick xmlns:r="http://schemas.openxmlformats.org/officeDocument/2006/relationships" r:id="rId1"/>
            </a:rPr>
            <a:t>://reestr.court.gov.ua/Review/109395144</a:t>
          </a:r>
          <a:r>
            <a:rPr lang="uk-UA" sz="1300" kern="1200" dirty="0" smtClean="0"/>
            <a:t> </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rPr>
            <a:t> </a:t>
          </a:r>
        </a:p>
      </dsp:txBody>
      <dsp:txXfrm>
        <a:off x="0" y="-7"/>
        <a:ext cx="4248472" cy="4536518"/>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05.08.2022 зі справи № 905/447/22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03.03.2023 у справі №905/448/22</a:t>
          </a:r>
        </a:p>
      </dsp:txBody>
      <dsp:txXfrm>
        <a:off x="0" y="0"/>
        <a:ext cx="4130279" cy="60571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1186"/>
          <a:ext cx="3222314" cy="323662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вказує, що ч.3 ст.130 ГПК України передбачає можливість стягнення з позивача у разі його відмови від позову понесених відповідачем витрат згідно з поданою щодо цього питання заявою. Водночас у цьому випадку йдеться саме про витрати, пов`язані з розглядом справи, а не про судовий збір, розподіл якого визначений в частині першій та другій названої статті.</a:t>
          </a:r>
        </a:p>
      </dsp:txBody>
      <dsp:txXfrm>
        <a:off x="0" y="541186"/>
        <a:ext cx="3222314" cy="3236624"/>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6897"/>
          <a:ext cx="4392488" cy="469029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Проаналізувавши положення ст.130 ГПК, Закон України "Про судовий збір", ОП КГС дійшла висновку, що у випадку відмови позивача від позову і закриття провадження у справі на підставі п.4 ч.1 ст.231 ГПК України у відповідача згідно з першим реченням ч.3 ст.130 ГПК України виникає право на відшкодування йому за рахунок позивача понесених витрат, до яких належить і судовий збір, і витрати, пов`язані з розглядом справи.</a:t>
          </a:r>
        </a:p>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300" kern="1200" dirty="0" smtClean="0">
              <a:hlinkClick xmlns:r="http://schemas.openxmlformats.org/officeDocument/2006/relationships" r:id="rId1"/>
            </a:rPr>
            <a:t>https://reestr.court.gov.ua/Review/110364667</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6897"/>
        <a:ext cx="4392488" cy="4690298"/>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0"/>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14.09.2021 у справі №910/13084/18</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29913"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13.04.2023 у справі №904/1478/19</a:t>
          </a:r>
        </a:p>
      </dsp:txBody>
      <dsp:txXfrm>
        <a:off x="0" y="0"/>
        <a:ext cx="4130279" cy="605714"/>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
          <a:ext cx="3438126" cy="453491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just" defTabSz="577850" rtl="0">
            <a:lnSpc>
              <a:spcPct val="90000"/>
            </a:lnSpc>
            <a:spcBef>
              <a:spcPct val="0"/>
            </a:spcBef>
            <a:spcAft>
              <a:spcPct val="3500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вжиті ухвалою господарського суду заходи забезпечення позову у виді зупинення реалізації майнового комплексу, яка здійснюється приватним виконавцем і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"Сетам" у межах виконавчого провадження з примусового виконання наказу господарського суду, фактично полягають у втручанні в електронні торги, що проводяться в межах виконання судового рішення за участю призначеного державним органом суб`єкта, якому доручено здійснення функцій із організації електронних торгів, що не узгоджується з положеннями ч.12 ст.137 ГПК України.</a:t>
          </a:r>
        </a:p>
      </dsp:txBody>
      <dsp:txXfrm>
        <a:off x="0" y="3"/>
        <a:ext cx="3438126" cy="4534914"/>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44009"/>
          <a:ext cx="4176464" cy="453651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Чинний ГПК України дозволяє застосування такого заходу забезпечення позову, як зупинення продажу (реалізації) майна, лише у випадку подання заявником позову про визнання права власності на це майно, або про виключення його з опису і про зняття з нього арешту, чітко визначеного пунктом 6 частини 1 статті 137 цього Кодексу, а не в разі подання будь-яких інших позовів, зокрема, позову про визнання недійсними результатів електронного аукціону (торгів) з реалізації арештованого майна.</a:t>
          </a:r>
        </a:p>
        <a:p>
          <a:pPr lvl="0" algn="just" defTabSz="48895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такий захід забезпечення позову, як зупинення продажу (реалізації) майна, застосовується судом у межах розгляду позову про визнання права власності на це майно, або про виключення його з опису і про зняття з нього арешту та супроводжується припиненням, відкладенням, зупиненням чи іншим втручанням у проведення електронного аукціону (торгів), що в рамках примусового виконання судового рішення проводяться органом державної виконавчої служби/приватним виконавцем та/або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"Сетам", яким доручено здійснення функцій з організації електронних торгів, то на правовідносини вжиття зазначеного заходу забезпечення позову на час підготовки та проведення електронних торгів не поширюється дія положень частини 12 статті 137 ГПК України, якими заборонено вжиття заходів забезпечення позову, спрямованих на будь-яке втручання в проведення публічних конкурсних процедур (їх припинення, відкладення, зупинення тощо), оскільки ані державний чи приватний виконавець, ані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"Сетам" не входять до чітко визначеного законодавцем суб`єктного складу учасників публічних конкурсних процедур (державний орган,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орган</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місцевого самоврядування, призначений державним органом суб`єкт у складі комісії).</a:t>
          </a:r>
        </a:p>
        <a:p>
          <a:pPr lvl="0" algn="just" defTabSz="488950">
            <a:lnSpc>
              <a:spcPct val="90000"/>
            </a:lnSpc>
            <a:spcBef>
              <a:spcPct val="0"/>
            </a:spcBef>
            <a:spcAft>
              <a:spcPts val="0"/>
            </a:spcAft>
          </a:pPr>
          <a:r>
            <a:rPr lang="uk-UA" sz="1000" kern="1200" dirty="0" smtClean="0">
              <a:hlinkClick xmlns:r="http://schemas.openxmlformats.org/officeDocument/2006/relationships" r:id="rId1"/>
            </a:rPr>
            <a:t>https://reestr.court.gov.ua/Review/111739159</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8895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44009"/>
        <a:ext cx="4176464" cy="4536516"/>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18723"/>
          <a:ext cx="3729913"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01.02.2023 у справі №   910/1539/21   (910/8758/21)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18723"/>
        <a:ext cx="3729913" cy="78668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
          <a:ext cx="4248472" cy="4536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Тлумачення абзацу шостого пункту 5 розділу "Прикінцеві та перехідні положення"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із застосуванням буквально-логічного та системного способу інтерпретації свідчить, що визнання грошових вимог забезпеченого кредитора за умовами цієї норми не перебуває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зв`язку з необхідністю їх підтвердження судовим рішенням про стягнення такої заборгованості з боржника в судовому порядку, оскільки судове рішення не змінює природи виникнення зобов`язання, а лише підтверджує дійсне існування цього зобов`язання, його безспірність та надає зобов`язанню безпосередньо примусового характеру.</a:t>
          </a:r>
        </a:p>
        <a:p>
          <a:pPr lvl="0" algn="just" defTabSz="5778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Підтверджені судовим рішенням грошові вимоги забезпеченого кредитора стосовно пені за зобов`язаннями боржника - фізичної особи, щодо якого здійснюється провадження у справі про неплатоспроможність з урахуванням положень пункту 5 розділу "Прикінцеві та перехідні положення"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КУзПБ</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які виникли з кредиту в іноземній валюті, не можуть бути визнані судом та підлягають відхиленню, оскільки реченням другим абзацу шостого цього пункту визначено імперативну умову щодо неможливості включення штрафних санкцій та пені до грошових вимог забезпеченого кредитора, яка не містить будь-якого конфлікту та правового зв`язку, зокрема з конституційними приписами щодо обов`язковості виконання судового рішення і не підлягає обмежувальному тлумаченню. </a:t>
          </a:r>
          <a:r>
            <a:rPr lang="en-US"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https://reestr.court.gov.ua/Review/108603622</a:t>
          </a:r>
          <a:r>
            <a:rPr lang="uk-UA" sz="11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77850" rtl="0">
            <a:lnSpc>
              <a:spcPct val="90000"/>
            </a:lnSpc>
            <a:spcBef>
              <a:spcPct val="0"/>
            </a:spcBef>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
        <a:ext cx="4248472" cy="4536518"/>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22.06.2023 у справі №910/5361/22</a:t>
          </a:r>
        </a:p>
      </dsp:txBody>
      <dsp:txXfrm>
        <a:off x="0" y="0"/>
        <a:ext cx="4130279" cy="512527"/>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вказує на можливість визначення складу суду ухвалою суду та передачі справи після задоволення заяви про самовідвід колегії суддів у такій спосіб.</a:t>
          </a:r>
        </a:p>
      </dsp:txBody>
      <dsp:txXfrm>
        <a:off x="0" y="540763"/>
        <a:ext cx="3438126" cy="3453395"/>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
          <a:ext cx="4248472" cy="4536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у випадках, передбачених процесуальним законом, що унеможливлюють участь судді-доповідача та суддів, які не є суддями-доповідачами, у справі (самовідвід, відвід), повторний автоматизований розподіл здійснюється на підставі відповідної ухвали суду за розпорядженням керівника апарату чи заступника керівника апарату в загальному порядку, передбаченому Положенням та Тимчасовими засадами використання автоматизованої системи документообігу суду та визначення складу суду у Верховному Суді.</a:t>
          </a:r>
        </a:p>
        <a:p>
          <a:pPr lvl="0" algn="just" defTabSz="577850">
            <a:lnSpc>
              <a:spcPct val="90000"/>
            </a:lnSpc>
            <a:spcBef>
              <a:spcPct val="0"/>
            </a:spcBef>
            <a:spcAft>
              <a:spcPts val="0"/>
            </a:spcAft>
          </a:pP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даному випадку, враховуючи задоволення заяви про самовідвід колегії суддів: Краснова Є.  В. (головуючий),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Мачульського</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Г.  М., Могил С.  К. у здійсненні касаційного перегляду рішення Господарського суду міста Києва від 19.06.2020 та постанови Північного апеляційного господарського суду від 03.08.2022 у справі №  910/5172/19, ця справа підлягала передачі виключно на повторний автоматизований розподіл у загальному порядку.</a:t>
          </a:r>
        </a:p>
        <a:p>
          <a:pPr lvl="0" algn="just" defTabSz="577850">
            <a:lnSpc>
              <a:spcPct val="90000"/>
            </a:lnSpc>
            <a:spcBef>
              <a:spcPct val="0"/>
            </a:spcBef>
            <a:spcAft>
              <a:spcPts val="0"/>
            </a:spcAft>
          </a:pPr>
          <a:r>
            <a:rPr lang="uk-UA" sz="1200" kern="1200" dirty="0" smtClean="0">
              <a:hlinkClick xmlns:r="http://schemas.openxmlformats.org/officeDocument/2006/relationships" r:id="rId1"/>
            </a:rPr>
            <a:t>https://reestr.court.gov.ua/Review/111443260</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
        <a:ext cx="4248472" cy="4536518"/>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Ухвала КГС ВС від 07.11.2022 у справі  № 910/5172/19</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07.04.2023 у справі № 910/5172/19</a:t>
          </a:r>
        </a:p>
      </dsp:txBody>
      <dsp:txXfrm>
        <a:off x="0" y="0"/>
        <a:ext cx="3731890" cy="512527"/>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постанові зазначає, що якщо відсутні плани-завдання замовника, то сторони не досягли згоди щодо істотних умов договору підряду всупереч частині першій статті 853 ЦК України, за змістом якої у замовника виникає обов`язок прийняти роботу, яка виконана підрядником саме відповідно до умов договору підряду та наявності підстав для звільнення замовника від обов`язку оплачувати виконані підрядником роботи за відсутності планів-завдань та підписаних актів виконаних робіт.</a:t>
          </a:r>
        </a:p>
      </dsp:txBody>
      <dsp:txXfrm>
        <a:off x="0" y="540763"/>
        <a:ext cx="3438126" cy="3453395"/>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53787"/>
          <a:ext cx="4536504" cy="484407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зазначає, що умовами договору підряду прямо передбачений обов`язок підрядника, зокрема, забезпечувати безперервний безпечних рух транспорту, а у разі виникнення умов, що створюють загрозу безпеці руху транспортних засобів та пішоходів невідкладно з моменту отримання відповідного повідомлення або фактичного виявлення обставин, вживати заходи для відновлення безпечних умов для їх пересування, </a:t>
          </a:r>
          <a:r>
            <a:rPr lang="uk-UA" sz="11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відсутність планів-завдань не могло бути перешкодою для виконання підрядником робіт з належного утримання автомобільних доріг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для забезпечення безпечного руху транспорту.</a:t>
          </a:r>
        </a:p>
        <a:p>
          <a:pPr lvl="0" algn="just" defTabSz="44450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Упродовж розгляду справи позивач наголошував, що в період дії договору Департамент не направляв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ДП</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"Львівський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облавтодор</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письмових планів замовлень в зазначеному періоді, зокрема, робіт із зимового утримання, виконання яких спрямоване насамперед на усунення загрози безпечного проїзду автотранспорту та ліквідацію наслідків надзвичайних ситуацій, спричинених погодними умовами. 	В свою чергу відповідачі не заперечували ті обставини, що в зазначений період плани-завдання не видавалися, а всів роботи виконувалися у відповідності до укладеного договору та додатків до нього; відповідачі не надали суду планів-замовлень на роботи по посипанню піщано-соляною сумішшю тих самих доріг у той самий період, які були прийняті та оплачені.</a:t>
          </a:r>
        </a:p>
        <a:p>
          <a:pPr lvl="0" algn="just" defTabSz="4445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Наведене свідчить, що виконання підрядником робіт, пов`язаних з зимовим утриманням доріг, було передбачено сторонами у договорі, а відсутність заявок з боку замовника не звільняла підрядника від обов`язку негайно приступити до виконання робіт відповідно до правил зимового утримання доріг. </a:t>
          </a:r>
          <a:r>
            <a:rPr lang="uk-UA" sz="1100" kern="1200" noProof="0" dirty="0" smtClean="0">
              <a:latin typeface="Times New Roman" pitchFamily="18" charset="0"/>
              <a:cs typeface="Times New Roman" pitchFamily="18" charset="0"/>
              <a:hlinkClick xmlns:r="http://schemas.openxmlformats.org/officeDocument/2006/relationships" r:id="rId1"/>
            </a:rPr>
            <a:t>https://reestr.court.gov.ua/Review/111972417</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rtl="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53787"/>
        <a:ext cx="4536504" cy="4844078"/>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a:t>
          </a:r>
          <a:r>
            <a:rPr lang="uk-UA" sz="1200" kern="1200" dirty="0" smtClean="0"/>
            <a:t>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24.11.2022 у справі №914/1904/21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02.06.2023 у справі № 914/2355/21</a:t>
          </a:r>
        </a:p>
      </dsp:txBody>
      <dsp:txXfrm>
        <a:off x="0" y="0"/>
        <a:ext cx="3731890" cy="512527"/>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вказаних</a:t>
          </a: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постановах зазначав, що оскільки відповідачами у них визначено Міністерство юстиції України, Міністерство оборони України, такі справи підлягають розгляду Господарським судом міста Києва, в окремому позовному провадженні за правилами виключної підсудності.</a:t>
          </a:r>
        </a:p>
      </dsp:txBody>
      <dsp:txXfrm>
        <a:off x="0" y="540763"/>
        <a:ext cx="3438126" cy="34533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14.04.2021 у справі № 910/16926/19, від 11.05.2021 у справі № 927/844/20, від 02.06.2022 у справі № 926/2987-б/20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86470" y="1270"/>
          <a:ext cx="4111206" cy="438994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Частина друга статті 7 КУзПБ містить спеціальне правило, яке  прямо вирішує питання територіальної (виключної) підсудності спорів у справах про банкрутство. На відміну від ГПК України, в якому за критерій розгляду справи взято місцезнаходження суду або особи, КУзПБ встановлює самостійний універсальний критерій підсудності справ, стороною в яких є боржник: в межах справи про банкрутство.</a:t>
          </a:r>
        </a:p>
        <a:p>
          <a:pPr lvl="0" algn="just" defTabSz="444500">
            <a:lnSpc>
              <a:spcPct val="90000"/>
            </a:lnSpc>
            <a:spcBef>
              <a:spcPct val="0"/>
            </a:spcBef>
            <a:spcAft>
              <a:spcPts val="0"/>
            </a:spcAft>
          </a:pPr>
          <a:r>
            <a:rPr lang="uk-UA" sz="1100" kern="1200" dirty="0" smtClean="0">
              <a:hlinkClick xmlns:r="http://schemas.openxmlformats.org/officeDocument/2006/relationships" r:id="rId1"/>
            </a:rPr>
            <a:t>https://reestr.court.gov.ua/Review/111888150</a:t>
          </a:r>
          <a:r>
            <a:rPr lang="uk-UA" sz="1100" kern="1200" dirty="0" smtClean="0"/>
            <a:t> </a:t>
          </a: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286470" y="1270"/>
        <a:ext cx="4111206" cy="4389946"/>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6"/>
          <a:ext cx="3729913" cy="791314"/>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21.04.2021 у справі №910/12641/19, від 12.01.2021 у справі №918/572/19, від 04.02.2020 у справі №914/240/18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6"/>
        <a:ext cx="3729913" cy="791314"/>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27.06.2023 у справі № 911/4706/15 (911/1626/21)</a:t>
          </a:r>
        </a:p>
      </dsp:txBody>
      <dsp:txXfrm>
        <a:off x="0" y="0"/>
        <a:ext cx="3731890" cy="512527"/>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колегії суддів судової палати для розгляду справ щодо земельних відносин та права власності КГС постановою від 03.06.2020 залишив без змін ухвалу про відмову у відкритті провадження у справі №908/1481/19, що була постановлена на підставі пункту 1 частини першої статті 175 ГПК України. </a:t>
          </a:r>
        </a:p>
        <a:p>
          <a:pPr lvl="0" algn="just" defTabSz="533400" rtl="0">
            <a:lnSpc>
              <a:spcPct val="90000"/>
            </a:lnSpc>
            <a:spcBef>
              <a:spcPct val="0"/>
            </a:spcBef>
            <a:spcAft>
              <a:spcPct val="3500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цій справі Верховний Суд, розв`язуючи питання застосування цієї норми у системному взаємозв`язку з нормами пункту 7 частини першої статті 76 Закону України "Про міжнародне приватне право", пункту 4 частини першої статті 532 ЦК України, частин п`ятої та десятої статті 29 ГПК України, погодився з висновком суду першої інстанції, що такий спір не підлягає вирішенню в господарських судах.</a:t>
          </a:r>
        </a:p>
      </dsp:txBody>
      <dsp:txXfrm>
        <a:off x="0" y="540763"/>
        <a:ext cx="3438126" cy="3453395"/>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86470" y="1270"/>
          <a:ext cx="4111206" cy="4389946"/>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Наявність арбітражної угоди не може бути підставою відмови у відкритті провадження у справі згідно пункту 1 частини 1 статті 175 ГПК  України, а лише може бути підставою для залишення позову без розгляду у передбачених законом випадках, але після відкриття провадження у справі та за наявності сукупності умов, визначених у пункті 7 частини першої статті 226 Господарського процесуального кодексу  України.</a:t>
          </a:r>
        </a:p>
        <a:p>
          <a:pPr lvl="0" algn="just" defTabSz="4445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Відмова у відкритті провадження у справі з підстав наявності між сторонами укладеної арбітражної угоди (застереження) ґрунтується на неправильному застосуванні пункту 1 частини першої 175 Господарського процесуального кодексу України та суперечить частині 1 статті 4 цього Кодексу, яка визначає, що ніхто не може бути позбавлений права на розгляд його справи у господарському суді, до юрисдикції якого вона віднесена законом. </a:t>
          </a:r>
          <a:r>
            <a:rPr lang="uk-UA" sz="1100" kern="1200" dirty="0" smtClean="0">
              <a:hlinkClick xmlns:r="http://schemas.openxmlformats.org/officeDocument/2006/relationships" r:id="rId1"/>
            </a:rPr>
            <a:t>https://reestr.court.gov.ua/Review/112145601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286470" y="1270"/>
        <a:ext cx="4111206" cy="4389946"/>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a:t>
          </a:r>
          <a:r>
            <a:rPr kumimoji="0" lang="ru-RU"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03.06.2020 </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a:t>
          </a:r>
          <a:r>
            <a:rPr kumimoji="0" lang="ru-RU"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№908/1481/19</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16.06.2023 у справі № 926/4889/22</a:t>
          </a:r>
        </a:p>
      </dsp:txBody>
      <dsp:txXfrm>
        <a:off x="0" y="0"/>
        <a:ext cx="3731890" cy="512527"/>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Вказаною постановою КГС ВС залишено без змін рішення судів попередніх інстанцій, в яких зазначено, що, оскільки акт про порушення від 08.05.2020 № 2836 складений до внесення змін до пункту 8 глави 5 розділу XI Кодексу ГРМ, суди попередніх інстанцій дійшли правильного висновку про те, що обов`язок оператора ГРМ здійснювати розгляд актів про порушення комісією з розгляду актів про порушення протягом двомісячного строку на спірні правовідносини не поширюється, а отже відповідачем зазначену норму порушено не було.</a:t>
          </a:r>
        </a:p>
      </dsp:txBody>
      <dsp:txXfrm>
        <a:off x="0" y="540763"/>
        <a:ext cx="3438126" cy="3453395"/>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9771"/>
          <a:ext cx="4536504" cy="484407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До набрання чинності змін до пункту 8 глави 5 розділу ХІ Кодексу ГРМ проведення засідання комісії з розгляду акта про порушення не обмежувалось будь-яким строком, а відтак Оператор не був обмежений строками, проте з прийняттям 29.07.2020 постанови Національної комісії, що здійснює державне регулювання у сферах енергетики та комунальних послуг № 1469, якою пункт 8 глави 5 розділу ХІ Кодексу ГРМ доповнено імперативною, обмежувальною для Оператора вимогою щодо проведення засідання комісії не пізніше двомісячного строку з дня складання акта про порушення, враховуючи, що правовідносини щодо розгляду акта про порушення тривали і після внесення вказаних змін, на думку колегії суддів, такі зміни не можуть застосовуватись лише до актів, що були складені після набрання чинності зазначеною постановою.</a:t>
          </a:r>
        </a:p>
        <a:p>
          <a:pPr lvl="0" algn="just" defTabSz="4445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правовідносини, що виникли на підставі актів про порушення від 16.01.2017 № 41 та від 24.09.2018 № 4137 станом на момент набрання чинності зазначеної постанови, не припинилися, адже засідання комісії з розгляду зазначених актів проведено не було, подальша процедура щодо розгляду актів, зокрема строк такого розгляду має відповідати умовам, визначеним у новій редакції пункту 8 глави 5 розділу ХІ Кодексу ГРМ.</a:t>
          </a:r>
        </a:p>
        <a:p>
          <a:pPr lvl="0" algn="just" defTabSz="4445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Тобто із набранням чинності пункту 8 глави 5 розділу ХІ Кодексу ГРМ, у редакції постанови Національної комісії, що здійснює державне регулювання у сферах енергетики та комунальних послуг № 1469 від 29.07.2020, Оператор мав здійснювати подальший розгляд актів про порушення з дотриманням встановленого строку проведення засідання.</a:t>
          </a:r>
        </a:p>
        <a:p>
          <a:pPr lvl="0" algn="just" defTabSz="444500">
            <a:lnSpc>
              <a:spcPct val="90000"/>
            </a:lnSpc>
            <a:spcBef>
              <a:spcPct val="0"/>
            </a:spcBef>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https://reestr.court.gov.ua/Review/112145636</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9771"/>
        <a:ext cx="4536504" cy="4844078"/>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26.07.2022 у справі № 911/1068/21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08.12.2022 у справі № 921/542/20</a:t>
          </a:r>
        </a:p>
      </dsp:txBody>
      <dsp:txXfrm>
        <a:off x="0" y="0"/>
        <a:ext cx="4130279" cy="605714"/>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07.07.2023 у справі № 911/3342/21</a:t>
          </a:r>
        </a:p>
      </dsp:txBody>
      <dsp:txXfrm>
        <a:off x="0" y="0"/>
        <a:ext cx="3731890" cy="512527"/>
      </dsp:txXfrm>
    </dsp:sp>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a:t>
          </a:r>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вказаних постановах ВС вказує на те, що виходячи з вимог ст.538 ЦК, у разі нездійснення покупцем попередньої оплати товару, зобов`язання продавця щодо поставки товару не виникає, а нездійснення ним на свій ризик поставки товару без попередньої оплати, не надає продавцю права вимагати оплати такого товару</a:t>
          </a:r>
        </a:p>
      </dsp:txBody>
      <dsp:txXfrm>
        <a:off x="0" y="540763"/>
        <a:ext cx="3438126" cy="3453395"/>
      </dsp:txXfrm>
    </dsp:sp>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9771"/>
          <a:ext cx="4536504" cy="484407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Системне тлумачення ст.538, ч.2 ст.625, ч.1 ст.655, ст.692, ч.1 ст.697 ЦК дозволяє дійти висновку про те, що у разі прострочення оплати товару продавець має право вимагати від покупця оплати товару, сплати процентів за користування чужими грошовими коштами та інфляційних втрат, навіть якщо товар ще не був переданий продавцем у власність покупця. При  цьому суд повинен враховувати заперечення іншої сторони (покупця) щодо невиконання продавцем своїх інших зустрічних зобов`язань,  передбачених договором (не виставлення рахунку-фактури, неповідомлення інформації про готовність товару до відправки, передбаченої договором,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недопуск</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представників покупця для огляду та перевірки товару тощо). Покупець, заперечуючи проти вимоги продавця про стягнення попередньої оплати, також може доводити очікувану неможливість виконання продавцем свого зобов`язання з передачі товару в натурі (знищення, втрату товару) або істотну затримку у виконанні  продавцем своїх обов`язків з передачі товару (очікуване істотне порушення).</a:t>
          </a:r>
        </a:p>
        <a:p>
          <a:pPr lvl="0" algn="just" defTabSz="4445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https://reestr.court.gov.ua/Review/112967141</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9771"/>
        <a:ext cx="4536504" cy="4844078"/>
      </dsp:txXfrm>
    </dsp:sp>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6"/>
          <a:ext cx="3729913" cy="791314"/>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20.05.2019 у справі №908/523/18, від 29.01.2020 у справі №903/154/19, від 25.02.2020 у справі №922/1705/19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6"/>
        <a:ext cx="3729913" cy="791314"/>
      </dsp:txXfrm>
    </dsp:sp>
  </dsp:spTree>
</dsp:drawing>
</file>

<file path=ppt/diagrams/drawing4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18.08.2023 у справі № 927/211/22 </a:t>
          </a:r>
        </a:p>
      </dsp:txBody>
      <dsp:txXfrm>
        <a:off x="0" y="0"/>
        <a:ext cx="3731890" cy="512527"/>
      </dsp:txXfrm>
    </dsp:sp>
  </dsp:spTree>
</dsp:drawing>
</file>

<file path=ppt/diagrams/drawing4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5458"/>
          <a:ext cx="4085563" cy="410370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зазначає, що позивач (ФГВФО) при поданні позову порушив правила об`єднання позовних вимог, оскільки ці вимоги ґрунтуються на різних кредитних договорах з окремими договорами забезпечення виконання зобов`язання (поруки) за кредитними договорами; відповідні договори є різними за предметом, обсягом зобов`язань та строками виконання, а також укладені на підставі різних рішень, які приймалися пов`язаними з Банком особами окремо по кожному з дванадцяти кредитних договорів, що матиме наслідком дослідження окремо кожного рішення, договору та окремо - заборгованостей, які виникла з різних підстав, що має підтверджуватися також окремими, не пов`язаними між собою доказами;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позивач порушив правила об`єднання позовних вимог, фактично не міг усунути недоліки позовної заяви, адже встановлення та усунення недоліків у зв`язку з порушенням правил об`єднання позовних вимог ГПК України не передбачено, то позовна заява Фонду була обґрунтовано залишена без розгляду місцевим господарським судом.</a:t>
          </a:r>
        </a:p>
      </dsp:txBody>
      <dsp:txXfrm>
        <a:off x="0" y="215458"/>
        <a:ext cx="4085563" cy="4103707"/>
      </dsp:txXfrm>
    </dsp:sp>
  </dsp:spTree>
</dsp:drawing>
</file>

<file path=ppt/diagrams/drawing4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97789"/>
          <a:ext cx="3960440" cy="422895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 доходить висновку, що позовні вимоги до пов`язаних з банком осіб, які є посадовими особами органів управління банку, подані Фондом відповідно до статті 58 Закону України "Про банки і банківську діяльність" мають розглядатися разом у межах однієї справи, адже у випадку завдання шкоди банку діями його посадових осіб, внаслідок чого настала неплатоспроможність банку, які несуть солідарну відповідальність перед банком як члени органу (органів) управління, повний склад правопорушення можна встановити лише шляхом системного аналізу всієї сукупності дій чи бездіяльності посадових осіб, у тому числі шляхом дослідження проведених банківських операцій у їх сукупності та взаємозв`язку і їх впливу на фінансове становище банку в цілому. А тому операції банку та їх наслідки для його платоспроможності не можна розглядати окремо.</a:t>
          </a:r>
        </a:p>
        <a:p>
          <a:pPr lvl="0" algn="just" defTabSz="444500" rtl="0">
            <a:lnSpc>
              <a:spcPct val="90000"/>
            </a:lnSpc>
            <a:spcBef>
              <a:spcPct val="0"/>
            </a:spcBef>
            <a:spcAft>
              <a:spcPts val="0"/>
            </a:spcAft>
          </a:pPr>
          <a:r>
            <a:rPr lang="uk-UA" sz="1000" kern="1200" dirty="0" smtClean="0"/>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 зазначає, що у справі за вимогами Позивача про стягнення з Відповідачів солідарно спірної суми шкоди (пункти 1.1, 1.2) не має місце порушення правил об`єднання позовних вимог, тому ці вимоги до Відповідачів підлягають розгляду у цій справі, а підстави для залишення відповідного позову без розгляду відсутні, правильного висновку про що дійшов апеляційний суд, скасувавши протилежне рішення суду першої інстанції.</a:t>
          </a:r>
        </a:p>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https://reestr.court.gov.ua/Review/112992615</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97789"/>
        <a:ext cx="3960440" cy="4228957"/>
      </dsp:txXfrm>
    </dsp:sp>
  </dsp:spTree>
</dsp:drawing>
</file>

<file path=ppt/diagrams/drawing4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16.10.2020 у справі №   910/7186/19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4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18.08.2023 у справі № 910/21280/21  </a:t>
          </a:r>
        </a:p>
      </dsp:txBody>
      <dsp:txXfrm>
        <a:off x="0" y="0"/>
        <a:ext cx="3731890" cy="512527"/>
      </dsp:txXfrm>
    </dsp:sp>
  </dsp:spTree>
</dsp:drawing>
</file>

<file path=ppt/diagrams/drawing4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5458"/>
          <a:ext cx="4085563" cy="410370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вказує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можливості задоволення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позову про звернення стягнення на предмет іпотеки за умови, що щодо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іпотекодержателя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відкрито провадження у справі про банкрутство. </a:t>
          </a:r>
        </a:p>
      </dsp:txBody>
      <dsp:txXfrm>
        <a:off x="0" y="215458"/>
        <a:ext cx="4085563" cy="410370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 ЗУ «Про тимчасові заходи на період проведення антитерористичної операції» №1669-VII не поширюється на стягнення пені за несвоєчасне повернення процентів за користування кредитом, а поширюється лише на нарахування штрафних санкцій на основну суму заборгованості (тіло кредиту) за кредитними зобов`язаннями.</a:t>
          </a:r>
        </a:p>
      </dsp:txBody>
      <dsp:txXfrm>
        <a:off x="0" y="540763"/>
        <a:ext cx="3438126" cy="3453395"/>
      </dsp:txXfrm>
    </dsp:sp>
  </dsp:spTree>
</dsp:drawing>
</file>

<file path=ppt/diagrams/drawing5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97789"/>
          <a:ext cx="3960440" cy="422895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щодо звернення стягнення на предмет іпотеки не є за своєю суттю зверненням до господарського суду, у провадженні якого перебуває справа про банкрутство,  щодо отримання згоди на реалізацію майна боржника у порядку положень ч. 5 ст. 41 КУзПБ, а тому задоволення такого позову матиме наслідком недотримання положень ч. 6 ст. 41 КУзПБ щодо того, що задоволення забезпечених вимог кредиторів за рахунок майна боржника, яке є предметом забезпечення, здійснюється лише в межах провадження у справі про банкрутство.</a:t>
          </a:r>
        </a:p>
        <a:p>
          <a:pPr lvl="0" algn="just" defTabSz="4445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https://reestr.court.gov.ua/Review/114020700</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97789"/>
        <a:ext cx="3960440" cy="4228957"/>
      </dsp:txXfrm>
    </dsp:sp>
  </dsp:spTree>
</dsp:drawing>
</file>

<file path=ppt/diagrams/drawing5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11.06.2020 у справі №917/1369/17</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5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04.10.2023 у справі № 910/20057/16 </a:t>
          </a:r>
        </a:p>
      </dsp:txBody>
      <dsp:txXfrm>
        <a:off x="0" y="0"/>
        <a:ext cx="3731890" cy="512527"/>
      </dsp:txXfrm>
    </dsp:sp>
  </dsp:spTree>
</dsp:drawing>
</file>

<file path=ppt/diagrams/drawing5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5458"/>
          <a:ext cx="4085563" cy="410370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що вимога про зобов`язання оператора системи передачі здійснити перерахунок небалансів електричної енергії шляхом виключення за своєю правовою природою є вимогою про встановлення певних обставин та надання їм правової оцінки на предмет правомірності надання/ненадання оператором системи передачі диспетчерських команд щодо збільшення (зменшення) навантаження на електроустановки балансуючої групи позивача з врахуванням вимог Закону України "Про ринок електричної енергії", Кодексу системи передачі, Правил ринку.</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215458"/>
        <a:ext cx="4085563" cy="4103707"/>
      </dsp:txXfrm>
    </dsp:sp>
  </dsp:spTree>
</dsp:drawing>
</file>

<file path=ppt/diagrams/drawing5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97789"/>
          <a:ext cx="3960440" cy="422895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ОП КГС дійшов висновку, що у спорі учасників ринку електричної енергії щодо перерахунку небалансів електричної енергії такими, що відповідають змісту порушеного права сторони відповідальної за небаланс, характеру його порушення, наслідкам, які спричинило порушення та забезпечує ефективний захист її прав, інтересів з урахуванням положень статті 16 ЦК України, статті 20 ГК України, статті 70 Закону України "Про ринок електричної енергії" є способи захисту порушених прав та інтересів у вигляді:</a:t>
          </a:r>
        </a:p>
        <a:p>
          <a:pPr lvl="0" algn="just" defTabSz="4445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визнання відсутності в особи відповідальної за небаланс обов`язку з оплати спірних обсягів небалансів або визнання відсутності в оператора системи передачі права вимагати такої оплати особи, відповідальної за небаланс;</a:t>
          </a:r>
        </a:p>
        <a:p>
          <a:pPr lvl="0" algn="just" defTabSz="44450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зобов`язання оператора системи передачі вчинити дії з "анулювання" власних попередніх односторонніх дій, які протиправно створюють фактичні (не правові - адже дії оператора системи передачі як носія секундарного права є протиправними) наслідки у вигляді безпідставних майнових втрат. </a:t>
          </a:r>
          <a:r>
            <a:rPr lang="uk-UA" sz="1100" kern="1200" dirty="0" smtClean="0">
              <a:hlinkClick xmlns:r="http://schemas.openxmlformats.org/officeDocument/2006/relationships" r:id="rId1"/>
            </a:rPr>
            <a:t>https://reyestr.court.gov.ua/Review/115330331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97789"/>
        <a:ext cx="3960440" cy="4228957"/>
      </dsp:txXfrm>
    </dsp:sp>
  </dsp:spTree>
</dsp:drawing>
</file>

<file path=ppt/diagrams/drawing5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14.09.2022 у справі №910/11456/21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5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17.11.2023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910/12832/21</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31890" cy="512527"/>
      </dsp:txXfrm>
    </dsp:sp>
  </dsp:spTree>
</dsp:drawing>
</file>

<file path=ppt/diagrams/drawing5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243734" y="666839"/>
          <a:ext cx="2496788" cy="32013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про неможливість зміни орієнтовної ціни робіт (послуг) та відповідно розміру фактичних витрат виконавця через зростання вартості складових частин, закупівельних комплектуючих, комунальних тарифів, зокрема, в силу положення укладеного сторонами контракту та відповідно незастосування частини п`ятої статті 844 ЦК України з покладенням ризиків підвищення ринкових цін на позивача як суб`єкта господарювання.</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243734" y="666839"/>
        <a:ext cx="2496788" cy="3201358"/>
      </dsp:txXfrm>
    </dsp:sp>
  </dsp:spTree>
</dsp:drawing>
</file>

<file path=ppt/diagrams/drawing5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05563"/>
          <a:ext cx="4320480" cy="461340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з`ясували, що спірні правовідносини виникли на підставі укладеного сторонами державного контракту, що є контрактом з оборонного замовлення. Загальні правові засади планування та формування такого замовлення визначені Законом України "Про державне оборонне замовлення", що був чинним на час виникнення спірних правовідносин. Укладений сторонами державний контракт за своєю правовою природою є змішаним договором, що містить елементи договорів підряду та надання послуг, правовідносини за якими регулюються приписами ЦК України.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договорі підряду визначається ціна роботи або способи її визначення (частина перша статті 843 ЦК України). Ціна роботи у договорі підряду включає відшкодування витрат підрядника та плату за виконану ним роботу (частина третя статті 843 ЦК України).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ВС посилаючись на норми ст.ст.526, 837, 843, 903 ЦК України зазначає, що ціна договору підряду погоджується сторонами під час укладення договору і зміна ціни допускається лише у разі існування підстав, передбачених умовами договору або законом.</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Враховуючи приписи частини другої статті 632 ЦК України, що мають імперативний характер, зміна узгодженого сторонами в договорі твердого кошторису може відбуватися у випадках, передбачених договором або законом.</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Вказівка у пункті 2.7 державного контракту на те, що перегляд ціни контракту є правом замовника, а не його обов`язком, не означає відмови позивача як виконавця від права на відшкодування фактичних витрат у зв`язку з виконанням договору (виконанням робіт, наданням послуг) та не позбавляє його права вимагати збільшення кошторису у випадках, визначених законом, зокрема, частиною п`ятою статті 844 ЦК України. </a:t>
          </a:r>
          <a:r>
            <a:rPr lang="uk-UA" sz="1000" kern="1200" dirty="0" smtClean="0">
              <a:hlinkClick xmlns:r="http://schemas.openxmlformats.org/officeDocument/2006/relationships" r:id="rId1"/>
            </a:rPr>
            <a:t>https://reyestr.court.gov.ua/Review/115373482</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05563"/>
        <a:ext cx="4320480" cy="4613408"/>
      </dsp:txXfrm>
    </dsp:sp>
  </dsp:spTree>
</dsp:drawing>
</file>

<file path=ppt/diagrams/drawing5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21.12.2022 у справі №910/16000/21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
          <a:ext cx="4248472" cy="4536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частини першої статті 2 ЗУ «Про тимчасові заходи на період проведення антитерористичної операції» №1669-VII забороняється нарахування пені на основну суму заборгованості із зобов`язань за кредитними договорами. </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 зобов`язання за кредитним договором, зокрема, відноситься і зобов`язання зі сплати процентів, що прямо слідує з положень частини першої статті 1048, частини першої статті 1054 та статті 10561 ЦК України. </a:t>
          </a:r>
          <a:r>
            <a:rPr lang="uk-UA" sz="1300" kern="1200" dirty="0" smtClean="0">
              <a:hlinkClick xmlns:r="http://schemas.openxmlformats.org/officeDocument/2006/relationships" r:id="rId1"/>
            </a:rPr>
            <a:t>https://reestr.court.gov.ua/Review/109209968</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
        <a:ext cx="4248472" cy="4536518"/>
      </dsp:txXfrm>
    </dsp:sp>
  </dsp:spTree>
</dsp:drawing>
</file>

<file path=ppt/diagrams/drawing6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03.11.2023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910/13599/21</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31890" cy="512527"/>
      </dsp:txXfrm>
    </dsp:sp>
  </dsp:spTree>
</dsp:drawing>
</file>

<file path=ppt/diagrams/drawing6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76618" y="903"/>
          <a:ext cx="3475191" cy="453300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5715" rIns="0" bIns="5715" numCol="1" spcCol="1270" anchor="ctr" anchorCtr="0">
          <a:noAutofit/>
        </a:bodyPr>
        <a:lstStyle/>
        <a:p>
          <a:pPr lvl="0" algn="just" defTabSz="400050" rtl="0">
            <a:lnSpc>
              <a:spcPct val="90000"/>
            </a:lnSpc>
            <a:spcBef>
              <a:spcPct val="0"/>
            </a:spcBef>
            <a:spcAft>
              <a:spcPct val="35000"/>
            </a:spcAft>
          </a:pPr>
          <a:r>
            <a:rPr lang="uk-UA" sz="900" kern="1200" noProof="0" dirty="0" smtClean="0">
              <a:latin typeface="Times New Roman" pitchFamily="18" charset="0"/>
              <a:cs typeface="Times New Roman" pitchFamily="18" charset="0"/>
            </a:rPr>
            <a:t>	</a:t>
          </a:r>
          <a:endPar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0005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дійшов висновків про те, що саме на позивача покладається обов`язок довести наявність збитків, протиправність поведінки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збитків та причинний зв`язок такої поведінки із заподіяними збитками. Твердження позивача щодо наявності підстав для стягнення збитків, зокрема в контексті наявності збитків та їх розміру, протиправності поведінки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збитків та існування причинного зв`язку такої поведінки із заподіяними збитками, ураховуючи принципи змагальності,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диспозитивності</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рівності усіх учасників судового процесу перед законом і судом,  підлягає доведенню саме позивачем. Хоча обов`язок відповідача зареєструвати податкову накладну (розрахунок коригування до податкової накладної) є обов`язком платника податку у публічно-правових відносинах, але саме невиконання цього обов`язку може завдати покупцю збитків. Докази у вигляді податкових накладних, податкових декларацій, розрахунків коригування, рішення суду про стягнення боргу у зобов`язальних правовідносинах не є належними і допустимими доказами вчинення відповідачем порушення податкового зобов`язання.</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76618" y="903"/>
        <a:ext cx="3475191" cy="4533004"/>
      </dsp:txXfrm>
    </dsp:sp>
  </dsp:spTree>
</dsp:drawing>
</file>

<file path=ppt/diagrams/drawing6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220898"/>
          <a:ext cx="4104456" cy="438273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Об`єднана палата, в цілому погоджуючись з зазначеними висновками щодо тягаря доказування, а також з тим, що рішення суду про стягнення боргу у зобов`язальних правовідносинах не є належними і допустимими доказами вчинення відповідачем порушення податкового зобов`язання, вважає за необхідне частково відступити від цих висновків шляхом уточнення. </a:t>
          </a:r>
        </a:p>
        <a:p>
          <a:pPr lvl="0" algn="just" defTabSz="4445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Зазначене уточнення полягає в тому, що обставини (факти), що стосуються реєстрації податкових накладних, можуть підтверджуватися не тільки матеріалами відповідної перевірки контролюючим органом, а й, зокрема, податковими накладними, розрахунками коригування тощо; господарський суд має повноваження самостійно надавати оцінку правомірності чи неправомірності дій чи бездіяльності відповідача, зокрема стосовно відповідності його дій чи бездіяльності при виконанні зобов`язання податковому законодавству України, якщо це необхідно для вирішення спору. </a:t>
          </a:r>
          <a:r>
            <a:rPr lang="uk-UA" sz="1200" kern="1200" dirty="0" smtClean="0">
              <a:hlinkClick xmlns:r="http://schemas.openxmlformats.org/officeDocument/2006/relationships" r:id="rId1"/>
            </a:rPr>
            <a:t>https://reestr.court.gov.ua/Review/115542608</a:t>
          </a:r>
          <a:r>
            <a:rPr lang="uk-UA" sz="1200" kern="1200" dirty="0" smtClean="0"/>
            <a:t> </a:t>
          </a:r>
        </a:p>
        <a:p>
          <a:pPr lvl="0" algn="just" defTabSz="444500" rtl="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220898"/>
        <a:ext cx="4104456" cy="4382738"/>
      </dsp:txXfrm>
    </dsp:sp>
  </dsp:spTree>
</dsp:drawing>
</file>

<file path=ppt/diagrams/drawing6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07.06.2023 у справі №916/334/22 </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6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01.12.2023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926/3347/22</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31890" cy="512527"/>
      </dsp:txXfrm>
    </dsp:sp>
  </dsp:spTree>
</dsp:drawing>
</file>

<file path=ppt/diagrams/drawing6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212814"/>
          <a:ext cx="3150392" cy="410933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90000"/>
            </a:lnSpc>
            <a:spcBef>
              <a:spcPct val="0"/>
            </a:spcBef>
            <a:spcAft>
              <a:spcPct val="35000"/>
            </a:spcAft>
          </a:pPr>
          <a:r>
            <a:rPr lang="uk-UA" sz="1000" kern="1200" noProof="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пунктах 95, 96 вказаної постанови зазначено:</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"Втрата права власності на частку і статусу учасника за рішенням суду можлива лише у випадках витребування частки із чужого незаконного володіння або переведення на позивача прав та обов`язків покупця частки. Такий спосіб захисту прав позивача як визначення розміру статутного капіталу та часток учасників не може призводити до втрати іншими учасниками товариства права власності на їх частки та статусу учасників (корпоративних прав), тобто до фактичного виключення учасників з товариства.</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внаслідок ухвалення оскаржуваного рішення відбулося безпідставне втручання суду апеляційної інстанції у виключну компетенцію загальних зборів товариства. …. спосіб захисту прав, обраний позивачем, призведе до втрати статусу учасника та права власності на частки іншими учасниками внаслідок ухвалення судового рішення, а отже, такі позовні вимоги не можуть бути задоволені".</a:t>
          </a:r>
        </a:p>
      </dsp:txBody>
      <dsp:txXfrm>
        <a:off x="0" y="212814"/>
        <a:ext cx="3150392" cy="4109339"/>
      </dsp:txXfrm>
    </dsp:sp>
  </dsp:spTree>
</dsp:drawing>
</file>

<file path=ppt/diagrams/drawing6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5956" y="3181"/>
          <a:ext cx="5250627" cy="481817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just" defTabSz="311150" rtl="0">
            <a:lnSpc>
              <a:spcPct val="90000"/>
            </a:lnSpc>
            <a:spcBef>
              <a:spcPct val="0"/>
            </a:spcBef>
            <a:spcAft>
              <a:spcPts val="0"/>
            </a:spcAft>
          </a:pPr>
          <a:r>
            <a:rPr lang="uk-UA" sz="7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Корпоративна Палата робить висновок, що ухвалення судом рішення про визначення розміру статутного капіталу та часток учасників товариства з обмеженою відповідальністю не є втручанням у виключну компетенцію загальних зборів учасників товариства. Відповідно до частини 5 статті 11 ЦК України у випадках, встановлених актами цивільного законодавства, цивільні права та обов`язки можуть виникати з рішення суду. У даному випадку Велика Палата Верховного Суду (постанова від 22.10.2019 у справі № 923/876/16), вирішуючи питання щодо застосування положень статті 17 Закону України "Про державну реєстрацію юридичних осіб, фізичних осіб - підприємців та громадських формувань" визначила, що позов про визначення розміру статутного капіталу та розмірів часток учасників товариства є належним способом захисту прав позивача, якого виключено зі складу учасників товариства, і він вимагає повернення йому статусу учасника.</a:t>
          </a:r>
        </a:p>
        <a:p>
          <a:pPr lvl="0" algn="just" defTabSz="31115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 зобов`язаний розглянути спір по суті заявлених вимог щодо законності виключення позивача зі складу учасників товариства, і з огляду на конкретні обставини справи оцінити аргументи сторін щодо підстав виключення учасника та поведінки всіх учасників товариства, встановити інші фактичні дані, які мають значення для вирішення справи. У такому разі господарський суд не підміняє собою загальні збори учасників товариства і не вирішує питання про виключення учасника з Товариства, а розглядає спір між колишнім та теперішніми учасниками щодо законності виключення позивача та вступу у товариство нових, тобто захищає права та інтереси фізичних і юридичних осіб (учасників товариства з обмеженою відповідальністю) у визначений законом спосіб, що є основним завданням господарського судочинства, яке превалює над будь-якими іншими міркуваннями в судовому процесі (частина друга статті 2 ГПК України). За результатом розгляду такого спору суд може ухвалити рішення про припинення права на участь у товаристві шляхом задоволення позову про визначення розміру статутного капіталу та часток учасників товариства, що узгоджується з такими способами захисту, як визнання права; припинення дії, яка порушує право; відновлення становища, яке існувало до порушення (пункти 1, 3 та 4 частини другої статті 16 ЦК України). </a:t>
          </a:r>
          <a:r>
            <a:rPr lang="uk-UA" sz="1000" kern="1200" dirty="0" smtClean="0">
              <a:latin typeface="Times New Roman" pitchFamily="18" charset="0"/>
              <a:cs typeface="Times New Roman" pitchFamily="18" charset="0"/>
              <a:hlinkClick xmlns:r="http://schemas.openxmlformats.org/officeDocument/2006/relationships" r:id="rId1"/>
            </a:rPr>
            <a:t>https://reyestr.court.gov.ua/Review/115859002</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5956" y="3181"/>
        <a:ext cx="5250627" cy="4818173"/>
      </dsp:txXfrm>
    </dsp:sp>
  </dsp:spTree>
</dsp:drawing>
</file>

<file path=ppt/diagrams/drawing6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457"/>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31.08.2022 у справі №924/700/21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457"/>
        <a:ext cx="3729913" cy="715172"/>
      </dsp:txXfrm>
    </dsp:sp>
  </dsp:spTree>
</dsp:drawing>
</file>

<file path=ppt/diagrams/drawing6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Палати КГС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11.12.2023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907/922/21</a:t>
          </a:r>
          <a:endPar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31890" cy="51252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17.02.2023 у справі № 910/23042/16</a:t>
          </a:r>
        </a:p>
      </dsp:txBody>
      <dsp:txXfrm>
        <a:off x="0" y="0"/>
        <a:ext cx="4130279" cy="60571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763"/>
          <a:ext cx="3438126" cy="345339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вказує про можливість забезпечення позову шляхом накладення арешту одночасно на кошти і на майно відповідача щодо кожного виду майна в межах повної суми позову.</a:t>
          </a:r>
        </a:p>
      </dsp:txBody>
      <dsp:txXfrm>
        <a:off x="0" y="540763"/>
        <a:ext cx="3438126" cy="34533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03.01.2024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03.01.2024</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diagramLayout" Target="../diagrams/layout35.xml"/><Relationship Id="rId18" Type="http://schemas.openxmlformats.org/officeDocument/2006/relationships/diagramLayout" Target="../diagrams/layout36.xml"/><Relationship Id="rId3" Type="http://schemas.openxmlformats.org/officeDocument/2006/relationships/diagramLayout" Target="../diagrams/layout33.xml"/><Relationship Id="rId21" Type="http://schemas.microsoft.com/office/2007/relationships/diagramDrawing" Target="../diagrams/drawing36.xml"/><Relationship Id="rId7" Type="http://schemas.openxmlformats.org/officeDocument/2006/relationships/diagramData" Target="../diagrams/data34.xml"/><Relationship Id="rId12" Type="http://schemas.openxmlformats.org/officeDocument/2006/relationships/diagramData" Target="../diagrams/data35.xml"/><Relationship Id="rId17" Type="http://schemas.openxmlformats.org/officeDocument/2006/relationships/diagramData" Target="../diagrams/data36.xml"/><Relationship Id="rId2" Type="http://schemas.openxmlformats.org/officeDocument/2006/relationships/diagramData" Target="../diagrams/data33.xml"/><Relationship Id="rId16" Type="http://schemas.microsoft.com/office/2007/relationships/diagramDrawing" Target="../diagrams/drawing35.xml"/><Relationship Id="rId20" Type="http://schemas.openxmlformats.org/officeDocument/2006/relationships/diagramColors" Target="../diagrams/colors36.xml"/><Relationship Id="rId1" Type="http://schemas.openxmlformats.org/officeDocument/2006/relationships/slideLayout" Target="../slideLayouts/slideLayout1.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5" Type="http://schemas.openxmlformats.org/officeDocument/2006/relationships/diagramColors" Target="../diagrams/colors35.xml"/><Relationship Id="rId10" Type="http://schemas.openxmlformats.org/officeDocument/2006/relationships/diagramColors" Target="../diagrams/colors34.xml"/><Relationship Id="rId19" Type="http://schemas.openxmlformats.org/officeDocument/2006/relationships/diagramQuickStyle" Target="../diagrams/quickStyle36.xml"/><Relationship Id="rId4" Type="http://schemas.openxmlformats.org/officeDocument/2006/relationships/diagramQuickStyle" Target="../diagrams/quickStyle33.xml"/><Relationship Id="rId9" Type="http://schemas.openxmlformats.org/officeDocument/2006/relationships/diagramQuickStyle" Target="../diagrams/quickStyle34.xml"/><Relationship Id="rId14" Type="http://schemas.openxmlformats.org/officeDocument/2006/relationships/diagramQuickStyle" Target="../diagrams/quickStyle3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diagramLayout" Target="../diagrams/layout39.xml"/><Relationship Id="rId18" Type="http://schemas.openxmlformats.org/officeDocument/2006/relationships/diagramLayout" Target="../diagrams/layout40.xml"/><Relationship Id="rId3" Type="http://schemas.openxmlformats.org/officeDocument/2006/relationships/diagramLayout" Target="../diagrams/layout37.xml"/><Relationship Id="rId21" Type="http://schemas.microsoft.com/office/2007/relationships/diagramDrawing" Target="../diagrams/drawing40.xml"/><Relationship Id="rId7" Type="http://schemas.openxmlformats.org/officeDocument/2006/relationships/diagramData" Target="../diagrams/data38.xml"/><Relationship Id="rId12" Type="http://schemas.openxmlformats.org/officeDocument/2006/relationships/diagramData" Target="../diagrams/data39.xml"/><Relationship Id="rId17" Type="http://schemas.openxmlformats.org/officeDocument/2006/relationships/diagramData" Target="../diagrams/data40.xml"/><Relationship Id="rId2" Type="http://schemas.openxmlformats.org/officeDocument/2006/relationships/diagramData" Target="../diagrams/data37.xml"/><Relationship Id="rId16" Type="http://schemas.microsoft.com/office/2007/relationships/diagramDrawing" Target="../diagrams/drawing39.xml"/><Relationship Id="rId20" Type="http://schemas.openxmlformats.org/officeDocument/2006/relationships/diagramColors" Target="../diagrams/colors40.xml"/><Relationship Id="rId1" Type="http://schemas.openxmlformats.org/officeDocument/2006/relationships/slideLayout" Target="../slideLayouts/slideLayout1.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5" Type="http://schemas.openxmlformats.org/officeDocument/2006/relationships/diagramColors" Target="../diagrams/colors39.xml"/><Relationship Id="rId10" Type="http://schemas.openxmlformats.org/officeDocument/2006/relationships/diagramColors" Target="../diagrams/colors38.xml"/><Relationship Id="rId19" Type="http://schemas.openxmlformats.org/officeDocument/2006/relationships/diagramQuickStyle" Target="../diagrams/quickStyle40.xml"/><Relationship Id="rId4" Type="http://schemas.openxmlformats.org/officeDocument/2006/relationships/diagramQuickStyle" Target="../diagrams/quickStyle37.xml"/><Relationship Id="rId9" Type="http://schemas.openxmlformats.org/officeDocument/2006/relationships/diagramQuickStyle" Target="../diagrams/quickStyle38.xml"/><Relationship Id="rId14" Type="http://schemas.openxmlformats.org/officeDocument/2006/relationships/diagramQuickStyle" Target="../diagrams/quickStyle3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2.xml"/><Relationship Id="rId13" Type="http://schemas.openxmlformats.org/officeDocument/2006/relationships/diagramLayout" Target="../diagrams/layout43.xml"/><Relationship Id="rId18" Type="http://schemas.openxmlformats.org/officeDocument/2006/relationships/diagramLayout" Target="../diagrams/layout44.xml"/><Relationship Id="rId3" Type="http://schemas.openxmlformats.org/officeDocument/2006/relationships/diagramLayout" Target="../diagrams/layout41.xml"/><Relationship Id="rId21" Type="http://schemas.microsoft.com/office/2007/relationships/diagramDrawing" Target="../diagrams/drawing44.xml"/><Relationship Id="rId7" Type="http://schemas.openxmlformats.org/officeDocument/2006/relationships/diagramData" Target="../diagrams/data42.xml"/><Relationship Id="rId12" Type="http://schemas.openxmlformats.org/officeDocument/2006/relationships/diagramData" Target="../diagrams/data43.xml"/><Relationship Id="rId17" Type="http://schemas.openxmlformats.org/officeDocument/2006/relationships/diagramData" Target="../diagrams/data44.xml"/><Relationship Id="rId2" Type="http://schemas.openxmlformats.org/officeDocument/2006/relationships/diagramData" Target="../diagrams/data41.xml"/><Relationship Id="rId16" Type="http://schemas.microsoft.com/office/2007/relationships/diagramDrawing" Target="../diagrams/drawing43.xml"/><Relationship Id="rId20" Type="http://schemas.openxmlformats.org/officeDocument/2006/relationships/diagramColors" Target="../diagrams/colors44.xml"/><Relationship Id="rId1" Type="http://schemas.openxmlformats.org/officeDocument/2006/relationships/slideLayout" Target="../slideLayouts/slideLayout1.xml"/><Relationship Id="rId6" Type="http://schemas.microsoft.com/office/2007/relationships/diagramDrawing" Target="../diagrams/drawing41.xml"/><Relationship Id="rId11" Type="http://schemas.microsoft.com/office/2007/relationships/diagramDrawing" Target="../diagrams/drawing42.xml"/><Relationship Id="rId5" Type="http://schemas.openxmlformats.org/officeDocument/2006/relationships/diagramColors" Target="../diagrams/colors41.xml"/><Relationship Id="rId15" Type="http://schemas.openxmlformats.org/officeDocument/2006/relationships/diagramColors" Target="../diagrams/colors43.xml"/><Relationship Id="rId10" Type="http://schemas.openxmlformats.org/officeDocument/2006/relationships/diagramColors" Target="../diagrams/colors42.xml"/><Relationship Id="rId19" Type="http://schemas.openxmlformats.org/officeDocument/2006/relationships/diagramQuickStyle" Target="../diagrams/quickStyle44.xml"/><Relationship Id="rId4" Type="http://schemas.openxmlformats.org/officeDocument/2006/relationships/diagramQuickStyle" Target="../diagrams/quickStyle41.xml"/><Relationship Id="rId9" Type="http://schemas.openxmlformats.org/officeDocument/2006/relationships/diagramQuickStyle" Target="../diagrams/quickStyle42.xml"/><Relationship Id="rId14" Type="http://schemas.openxmlformats.org/officeDocument/2006/relationships/diagramQuickStyle" Target="../diagrams/quickStyle4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6.xml"/><Relationship Id="rId13" Type="http://schemas.openxmlformats.org/officeDocument/2006/relationships/diagramLayout" Target="../diagrams/layout47.xml"/><Relationship Id="rId18" Type="http://schemas.openxmlformats.org/officeDocument/2006/relationships/diagramLayout" Target="../diagrams/layout48.xml"/><Relationship Id="rId3" Type="http://schemas.openxmlformats.org/officeDocument/2006/relationships/diagramLayout" Target="../diagrams/layout45.xml"/><Relationship Id="rId21" Type="http://schemas.microsoft.com/office/2007/relationships/diagramDrawing" Target="../diagrams/drawing48.xml"/><Relationship Id="rId7" Type="http://schemas.openxmlformats.org/officeDocument/2006/relationships/diagramData" Target="../diagrams/data46.xml"/><Relationship Id="rId12" Type="http://schemas.openxmlformats.org/officeDocument/2006/relationships/diagramData" Target="../diagrams/data47.xml"/><Relationship Id="rId17" Type="http://schemas.openxmlformats.org/officeDocument/2006/relationships/diagramData" Target="../diagrams/data48.xml"/><Relationship Id="rId2" Type="http://schemas.openxmlformats.org/officeDocument/2006/relationships/diagramData" Target="../diagrams/data45.xml"/><Relationship Id="rId16" Type="http://schemas.microsoft.com/office/2007/relationships/diagramDrawing" Target="../diagrams/drawing47.xml"/><Relationship Id="rId20" Type="http://schemas.openxmlformats.org/officeDocument/2006/relationships/diagramColors" Target="../diagrams/colors48.xml"/><Relationship Id="rId1" Type="http://schemas.openxmlformats.org/officeDocument/2006/relationships/slideLayout" Target="../slideLayouts/slideLayout1.xml"/><Relationship Id="rId6" Type="http://schemas.microsoft.com/office/2007/relationships/diagramDrawing" Target="../diagrams/drawing45.xml"/><Relationship Id="rId11" Type="http://schemas.microsoft.com/office/2007/relationships/diagramDrawing" Target="../diagrams/drawing46.xml"/><Relationship Id="rId5" Type="http://schemas.openxmlformats.org/officeDocument/2006/relationships/diagramColors" Target="../diagrams/colors45.xml"/><Relationship Id="rId15" Type="http://schemas.openxmlformats.org/officeDocument/2006/relationships/diagramColors" Target="../diagrams/colors47.xml"/><Relationship Id="rId10" Type="http://schemas.openxmlformats.org/officeDocument/2006/relationships/diagramColors" Target="../diagrams/colors46.xml"/><Relationship Id="rId19" Type="http://schemas.openxmlformats.org/officeDocument/2006/relationships/diagramQuickStyle" Target="../diagrams/quickStyle48.xml"/><Relationship Id="rId4" Type="http://schemas.openxmlformats.org/officeDocument/2006/relationships/diagramQuickStyle" Target="../diagrams/quickStyle45.xml"/><Relationship Id="rId9" Type="http://schemas.openxmlformats.org/officeDocument/2006/relationships/diagramQuickStyle" Target="../diagrams/quickStyle46.xml"/><Relationship Id="rId14" Type="http://schemas.openxmlformats.org/officeDocument/2006/relationships/diagramQuickStyle" Target="../diagrams/quickStyle4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50.xml"/><Relationship Id="rId13" Type="http://schemas.openxmlformats.org/officeDocument/2006/relationships/diagramLayout" Target="../diagrams/layout51.xml"/><Relationship Id="rId18" Type="http://schemas.openxmlformats.org/officeDocument/2006/relationships/diagramLayout" Target="../diagrams/layout52.xml"/><Relationship Id="rId3" Type="http://schemas.openxmlformats.org/officeDocument/2006/relationships/diagramLayout" Target="../diagrams/layout49.xml"/><Relationship Id="rId21" Type="http://schemas.microsoft.com/office/2007/relationships/diagramDrawing" Target="../diagrams/drawing52.xml"/><Relationship Id="rId7" Type="http://schemas.openxmlformats.org/officeDocument/2006/relationships/diagramData" Target="../diagrams/data50.xml"/><Relationship Id="rId12" Type="http://schemas.openxmlformats.org/officeDocument/2006/relationships/diagramData" Target="../diagrams/data51.xml"/><Relationship Id="rId17" Type="http://schemas.openxmlformats.org/officeDocument/2006/relationships/diagramData" Target="../diagrams/data52.xml"/><Relationship Id="rId2" Type="http://schemas.openxmlformats.org/officeDocument/2006/relationships/diagramData" Target="../diagrams/data49.xml"/><Relationship Id="rId16" Type="http://schemas.microsoft.com/office/2007/relationships/diagramDrawing" Target="../diagrams/drawing51.xml"/><Relationship Id="rId20" Type="http://schemas.openxmlformats.org/officeDocument/2006/relationships/diagramColors" Target="../diagrams/colors52.xml"/><Relationship Id="rId1" Type="http://schemas.openxmlformats.org/officeDocument/2006/relationships/slideLayout" Target="../slideLayouts/slideLayout1.xml"/><Relationship Id="rId6" Type="http://schemas.microsoft.com/office/2007/relationships/diagramDrawing" Target="../diagrams/drawing49.xml"/><Relationship Id="rId11" Type="http://schemas.microsoft.com/office/2007/relationships/diagramDrawing" Target="../diagrams/drawing50.xml"/><Relationship Id="rId5" Type="http://schemas.openxmlformats.org/officeDocument/2006/relationships/diagramColors" Target="../diagrams/colors49.xml"/><Relationship Id="rId15" Type="http://schemas.openxmlformats.org/officeDocument/2006/relationships/diagramColors" Target="../diagrams/colors51.xml"/><Relationship Id="rId10" Type="http://schemas.openxmlformats.org/officeDocument/2006/relationships/diagramColors" Target="../diagrams/colors50.xml"/><Relationship Id="rId19" Type="http://schemas.openxmlformats.org/officeDocument/2006/relationships/diagramQuickStyle" Target="../diagrams/quickStyle52.xml"/><Relationship Id="rId4" Type="http://schemas.openxmlformats.org/officeDocument/2006/relationships/diagramQuickStyle" Target="../diagrams/quickStyle49.xml"/><Relationship Id="rId9" Type="http://schemas.openxmlformats.org/officeDocument/2006/relationships/diagramQuickStyle" Target="../diagrams/quickStyle50.xml"/><Relationship Id="rId14" Type="http://schemas.openxmlformats.org/officeDocument/2006/relationships/diagramQuickStyle" Target="../diagrams/quickStyle5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54.xml"/><Relationship Id="rId13" Type="http://schemas.openxmlformats.org/officeDocument/2006/relationships/diagramLayout" Target="../diagrams/layout55.xml"/><Relationship Id="rId18" Type="http://schemas.openxmlformats.org/officeDocument/2006/relationships/diagramLayout" Target="../diagrams/layout56.xml"/><Relationship Id="rId3" Type="http://schemas.openxmlformats.org/officeDocument/2006/relationships/diagramLayout" Target="../diagrams/layout53.xml"/><Relationship Id="rId21" Type="http://schemas.microsoft.com/office/2007/relationships/diagramDrawing" Target="../diagrams/drawing56.xml"/><Relationship Id="rId7" Type="http://schemas.openxmlformats.org/officeDocument/2006/relationships/diagramData" Target="../diagrams/data54.xml"/><Relationship Id="rId12" Type="http://schemas.openxmlformats.org/officeDocument/2006/relationships/diagramData" Target="../diagrams/data55.xml"/><Relationship Id="rId17" Type="http://schemas.openxmlformats.org/officeDocument/2006/relationships/diagramData" Target="../diagrams/data56.xml"/><Relationship Id="rId2" Type="http://schemas.openxmlformats.org/officeDocument/2006/relationships/diagramData" Target="../diagrams/data53.xml"/><Relationship Id="rId16" Type="http://schemas.microsoft.com/office/2007/relationships/diagramDrawing" Target="../diagrams/drawing55.xml"/><Relationship Id="rId20" Type="http://schemas.openxmlformats.org/officeDocument/2006/relationships/diagramColors" Target="../diagrams/colors56.xml"/><Relationship Id="rId1" Type="http://schemas.openxmlformats.org/officeDocument/2006/relationships/slideLayout" Target="../slideLayouts/slideLayout1.xml"/><Relationship Id="rId6" Type="http://schemas.microsoft.com/office/2007/relationships/diagramDrawing" Target="../diagrams/drawing53.xml"/><Relationship Id="rId11" Type="http://schemas.microsoft.com/office/2007/relationships/diagramDrawing" Target="../diagrams/drawing54.xml"/><Relationship Id="rId5" Type="http://schemas.openxmlformats.org/officeDocument/2006/relationships/diagramColors" Target="../diagrams/colors53.xml"/><Relationship Id="rId15" Type="http://schemas.openxmlformats.org/officeDocument/2006/relationships/diagramColors" Target="../diagrams/colors55.xml"/><Relationship Id="rId10" Type="http://schemas.openxmlformats.org/officeDocument/2006/relationships/diagramColors" Target="../diagrams/colors54.xml"/><Relationship Id="rId19" Type="http://schemas.openxmlformats.org/officeDocument/2006/relationships/diagramQuickStyle" Target="../diagrams/quickStyle56.xml"/><Relationship Id="rId4" Type="http://schemas.openxmlformats.org/officeDocument/2006/relationships/diagramQuickStyle" Target="../diagrams/quickStyle53.xml"/><Relationship Id="rId9" Type="http://schemas.openxmlformats.org/officeDocument/2006/relationships/diagramQuickStyle" Target="../diagrams/quickStyle54.xml"/><Relationship Id="rId14" Type="http://schemas.openxmlformats.org/officeDocument/2006/relationships/diagramQuickStyle" Target="../diagrams/quickStyle5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58.xml"/><Relationship Id="rId13" Type="http://schemas.openxmlformats.org/officeDocument/2006/relationships/diagramLayout" Target="../diagrams/layout59.xml"/><Relationship Id="rId18" Type="http://schemas.openxmlformats.org/officeDocument/2006/relationships/diagramLayout" Target="../diagrams/layout60.xml"/><Relationship Id="rId3" Type="http://schemas.openxmlformats.org/officeDocument/2006/relationships/diagramLayout" Target="../diagrams/layout57.xml"/><Relationship Id="rId21" Type="http://schemas.microsoft.com/office/2007/relationships/diagramDrawing" Target="../diagrams/drawing60.xml"/><Relationship Id="rId7" Type="http://schemas.openxmlformats.org/officeDocument/2006/relationships/diagramData" Target="../diagrams/data58.xml"/><Relationship Id="rId12" Type="http://schemas.openxmlformats.org/officeDocument/2006/relationships/diagramData" Target="../diagrams/data59.xml"/><Relationship Id="rId17" Type="http://schemas.openxmlformats.org/officeDocument/2006/relationships/diagramData" Target="../diagrams/data60.xml"/><Relationship Id="rId2" Type="http://schemas.openxmlformats.org/officeDocument/2006/relationships/diagramData" Target="../diagrams/data57.xml"/><Relationship Id="rId16" Type="http://schemas.microsoft.com/office/2007/relationships/diagramDrawing" Target="../diagrams/drawing59.xml"/><Relationship Id="rId20" Type="http://schemas.openxmlformats.org/officeDocument/2006/relationships/diagramColors" Target="../diagrams/colors60.xml"/><Relationship Id="rId1" Type="http://schemas.openxmlformats.org/officeDocument/2006/relationships/slideLayout" Target="../slideLayouts/slideLayout1.xml"/><Relationship Id="rId6" Type="http://schemas.microsoft.com/office/2007/relationships/diagramDrawing" Target="../diagrams/drawing57.xml"/><Relationship Id="rId11" Type="http://schemas.microsoft.com/office/2007/relationships/diagramDrawing" Target="../diagrams/drawing58.xml"/><Relationship Id="rId5" Type="http://schemas.openxmlformats.org/officeDocument/2006/relationships/diagramColors" Target="../diagrams/colors57.xml"/><Relationship Id="rId15" Type="http://schemas.openxmlformats.org/officeDocument/2006/relationships/diagramColors" Target="../diagrams/colors59.xml"/><Relationship Id="rId10" Type="http://schemas.openxmlformats.org/officeDocument/2006/relationships/diagramColors" Target="../diagrams/colors58.xml"/><Relationship Id="rId19" Type="http://schemas.openxmlformats.org/officeDocument/2006/relationships/diagramQuickStyle" Target="../diagrams/quickStyle60.xml"/><Relationship Id="rId4" Type="http://schemas.openxmlformats.org/officeDocument/2006/relationships/diagramQuickStyle" Target="../diagrams/quickStyle57.xml"/><Relationship Id="rId9" Type="http://schemas.openxmlformats.org/officeDocument/2006/relationships/diagramQuickStyle" Target="../diagrams/quickStyle58.xml"/><Relationship Id="rId14" Type="http://schemas.openxmlformats.org/officeDocument/2006/relationships/diagramQuickStyle" Target="../diagrams/quickStyle59.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62.xml"/><Relationship Id="rId13" Type="http://schemas.openxmlformats.org/officeDocument/2006/relationships/diagramLayout" Target="../diagrams/layout63.xml"/><Relationship Id="rId18" Type="http://schemas.openxmlformats.org/officeDocument/2006/relationships/diagramLayout" Target="../diagrams/layout64.xml"/><Relationship Id="rId3" Type="http://schemas.openxmlformats.org/officeDocument/2006/relationships/diagramLayout" Target="../diagrams/layout61.xml"/><Relationship Id="rId21" Type="http://schemas.microsoft.com/office/2007/relationships/diagramDrawing" Target="../diagrams/drawing64.xml"/><Relationship Id="rId7" Type="http://schemas.openxmlformats.org/officeDocument/2006/relationships/diagramData" Target="../diagrams/data62.xml"/><Relationship Id="rId12" Type="http://schemas.openxmlformats.org/officeDocument/2006/relationships/diagramData" Target="../diagrams/data63.xml"/><Relationship Id="rId17" Type="http://schemas.openxmlformats.org/officeDocument/2006/relationships/diagramData" Target="../diagrams/data64.xml"/><Relationship Id="rId2" Type="http://schemas.openxmlformats.org/officeDocument/2006/relationships/diagramData" Target="../diagrams/data61.xml"/><Relationship Id="rId16" Type="http://schemas.microsoft.com/office/2007/relationships/diagramDrawing" Target="../diagrams/drawing63.xml"/><Relationship Id="rId20" Type="http://schemas.openxmlformats.org/officeDocument/2006/relationships/diagramColors" Target="../diagrams/colors64.xml"/><Relationship Id="rId1" Type="http://schemas.openxmlformats.org/officeDocument/2006/relationships/slideLayout" Target="../slideLayouts/slideLayout1.xml"/><Relationship Id="rId6" Type="http://schemas.microsoft.com/office/2007/relationships/diagramDrawing" Target="../diagrams/drawing61.xml"/><Relationship Id="rId11" Type="http://schemas.microsoft.com/office/2007/relationships/diagramDrawing" Target="../diagrams/drawing62.xml"/><Relationship Id="rId5" Type="http://schemas.openxmlformats.org/officeDocument/2006/relationships/diagramColors" Target="../diagrams/colors61.xml"/><Relationship Id="rId15" Type="http://schemas.openxmlformats.org/officeDocument/2006/relationships/diagramColors" Target="../diagrams/colors63.xml"/><Relationship Id="rId10" Type="http://schemas.openxmlformats.org/officeDocument/2006/relationships/diagramColors" Target="../diagrams/colors62.xml"/><Relationship Id="rId19" Type="http://schemas.openxmlformats.org/officeDocument/2006/relationships/diagramQuickStyle" Target="../diagrams/quickStyle64.xml"/><Relationship Id="rId4" Type="http://schemas.openxmlformats.org/officeDocument/2006/relationships/diagramQuickStyle" Target="../diagrams/quickStyle61.xml"/><Relationship Id="rId9" Type="http://schemas.openxmlformats.org/officeDocument/2006/relationships/diagramQuickStyle" Target="../diagrams/quickStyle62.xml"/><Relationship Id="rId14" Type="http://schemas.openxmlformats.org/officeDocument/2006/relationships/diagramQuickStyle" Target="../diagrams/quickStyle63.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66.xml"/><Relationship Id="rId13" Type="http://schemas.openxmlformats.org/officeDocument/2006/relationships/diagramLayout" Target="../diagrams/layout67.xml"/><Relationship Id="rId18" Type="http://schemas.openxmlformats.org/officeDocument/2006/relationships/diagramLayout" Target="../diagrams/layout68.xml"/><Relationship Id="rId3" Type="http://schemas.openxmlformats.org/officeDocument/2006/relationships/diagramLayout" Target="../diagrams/layout65.xml"/><Relationship Id="rId21" Type="http://schemas.microsoft.com/office/2007/relationships/diagramDrawing" Target="../diagrams/drawing68.xml"/><Relationship Id="rId7" Type="http://schemas.openxmlformats.org/officeDocument/2006/relationships/diagramData" Target="../diagrams/data66.xml"/><Relationship Id="rId12" Type="http://schemas.openxmlformats.org/officeDocument/2006/relationships/diagramData" Target="../diagrams/data67.xml"/><Relationship Id="rId17" Type="http://schemas.openxmlformats.org/officeDocument/2006/relationships/diagramData" Target="../diagrams/data68.xml"/><Relationship Id="rId2" Type="http://schemas.openxmlformats.org/officeDocument/2006/relationships/diagramData" Target="../diagrams/data65.xml"/><Relationship Id="rId16" Type="http://schemas.microsoft.com/office/2007/relationships/diagramDrawing" Target="../diagrams/drawing67.xml"/><Relationship Id="rId20" Type="http://schemas.openxmlformats.org/officeDocument/2006/relationships/diagramColors" Target="../diagrams/colors68.xml"/><Relationship Id="rId1" Type="http://schemas.openxmlformats.org/officeDocument/2006/relationships/slideLayout" Target="../slideLayouts/slideLayout1.xml"/><Relationship Id="rId6" Type="http://schemas.microsoft.com/office/2007/relationships/diagramDrawing" Target="../diagrams/drawing65.xml"/><Relationship Id="rId11" Type="http://schemas.microsoft.com/office/2007/relationships/diagramDrawing" Target="../diagrams/drawing66.xml"/><Relationship Id="rId5" Type="http://schemas.openxmlformats.org/officeDocument/2006/relationships/diagramColors" Target="../diagrams/colors65.xml"/><Relationship Id="rId15" Type="http://schemas.openxmlformats.org/officeDocument/2006/relationships/diagramColors" Target="../diagrams/colors67.xml"/><Relationship Id="rId10" Type="http://schemas.openxmlformats.org/officeDocument/2006/relationships/diagramColors" Target="../diagrams/colors66.xml"/><Relationship Id="rId19" Type="http://schemas.openxmlformats.org/officeDocument/2006/relationships/diagramQuickStyle" Target="../diagrams/quickStyle68.xml"/><Relationship Id="rId4" Type="http://schemas.openxmlformats.org/officeDocument/2006/relationships/diagramQuickStyle" Target="../diagrams/quickStyle65.xml"/><Relationship Id="rId9" Type="http://schemas.openxmlformats.org/officeDocument/2006/relationships/diagramQuickStyle" Target="../diagrams/quickStyle66.xml"/><Relationship Id="rId14" Type="http://schemas.openxmlformats.org/officeDocument/2006/relationships/diagramQuickStyle" Target="../diagrams/quickStyle6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18" Type="http://schemas.openxmlformats.org/officeDocument/2006/relationships/diagramLayout" Target="../diagrams/layout28.xml"/><Relationship Id="rId3" Type="http://schemas.openxmlformats.org/officeDocument/2006/relationships/diagramLayout" Target="../diagrams/layout25.xml"/><Relationship Id="rId21" Type="http://schemas.microsoft.com/office/2007/relationships/diagramDrawing" Target="../diagrams/drawing28.xml"/><Relationship Id="rId7" Type="http://schemas.openxmlformats.org/officeDocument/2006/relationships/diagramData" Target="../diagrams/data26.xml"/><Relationship Id="rId12" Type="http://schemas.openxmlformats.org/officeDocument/2006/relationships/diagramData" Target="../diagrams/data27.xml"/><Relationship Id="rId17" Type="http://schemas.openxmlformats.org/officeDocument/2006/relationships/diagramData" Target="../diagrams/data28.xml"/><Relationship Id="rId2" Type="http://schemas.openxmlformats.org/officeDocument/2006/relationships/diagramData" Target="../diagrams/data25.xml"/><Relationship Id="rId16" Type="http://schemas.microsoft.com/office/2007/relationships/diagramDrawing" Target="../diagrams/drawing27.xml"/><Relationship Id="rId20" Type="http://schemas.openxmlformats.org/officeDocument/2006/relationships/diagramColors" Target="../diagrams/colors28.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19" Type="http://schemas.openxmlformats.org/officeDocument/2006/relationships/diagramQuickStyle" Target="../diagrams/quickStyle28.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diagramLayout" Target="../diagrams/layout31.xml"/><Relationship Id="rId18" Type="http://schemas.openxmlformats.org/officeDocument/2006/relationships/diagramLayout" Target="../diagrams/layout32.xml"/><Relationship Id="rId3" Type="http://schemas.openxmlformats.org/officeDocument/2006/relationships/diagramLayout" Target="../diagrams/layout29.xml"/><Relationship Id="rId21" Type="http://schemas.microsoft.com/office/2007/relationships/diagramDrawing" Target="../diagrams/drawing32.xml"/><Relationship Id="rId7" Type="http://schemas.openxmlformats.org/officeDocument/2006/relationships/diagramData" Target="../diagrams/data30.xml"/><Relationship Id="rId12" Type="http://schemas.openxmlformats.org/officeDocument/2006/relationships/diagramData" Target="../diagrams/data31.xml"/><Relationship Id="rId17" Type="http://schemas.openxmlformats.org/officeDocument/2006/relationships/diagramData" Target="../diagrams/data32.xml"/><Relationship Id="rId2" Type="http://schemas.openxmlformats.org/officeDocument/2006/relationships/diagramData" Target="../diagrams/data29.xml"/><Relationship Id="rId16" Type="http://schemas.microsoft.com/office/2007/relationships/diagramDrawing" Target="../diagrams/drawing31.xml"/><Relationship Id="rId20" Type="http://schemas.openxmlformats.org/officeDocument/2006/relationships/diagramColors" Target="../diagrams/colors32.xml"/><Relationship Id="rId1" Type="http://schemas.openxmlformats.org/officeDocument/2006/relationships/slideLayout" Target="../slideLayouts/slideLayout1.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5" Type="http://schemas.openxmlformats.org/officeDocument/2006/relationships/diagramColors" Target="../diagrams/colors31.xml"/><Relationship Id="rId10" Type="http://schemas.openxmlformats.org/officeDocument/2006/relationships/diagramColors" Target="../diagrams/colors30.xml"/><Relationship Id="rId19" Type="http://schemas.openxmlformats.org/officeDocument/2006/relationships/diagramQuickStyle" Target="../diagrams/quickStyle32.xml"/><Relationship Id="rId4" Type="http://schemas.openxmlformats.org/officeDocument/2006/relationships/diagramQuickStyle" Target="../diagrams/quickStyle29.xml"/><Relationship Id="rId9" Type="http://schemas.openxmlformats.org/officeDocument/2006/relationships/diagramQuickStyle" Target="../diagrams/quickStyle30.xml"/><Relationship Id="rId14" Type="http://schemas.openxmlformats.org/officeDocument/2006/relationships/diagramQuickStyle" Target="../diagrams/quickStyl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2023</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 xmlns:p14="http://schemas.microsoft.com/office/powerpoint/2010/main"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наявності арбітражного застереження. Процесуальні дії суду.</a:t>
            </a: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23928" y="2204864"/>
          <a:ext cx="4536504" cy="43924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застосування пункту 8 глави 5 розділу ХІ Кодексу ГРМ, строк розгляду комісією актів про порушення</a:t>
            </a: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23928" y="1772816"/>
          <a:ext cx="453650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Нездійснення покупцем попередньої оплати товару. Щодо застосування ст.538 ЦК України  </a:t>
            </a: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23928" y="1772816"/>
          <a:ext cx="453650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Обʼєднання</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позовних вимог. Застосування ст.173 ГПК України у справі за позовом ФГВФО до пов`язаних з банком осіб про стягнення солідарно шкоди.</a:t>
            </a:r>
            <a:endParaRPr lang="uk-UA" sz="1600" dirty="0" smtClean="0"/>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4089571"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499992" y="1772816"/>
          <a:ext cx="3960440"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позову </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про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звернення</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стягнення</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на предмет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іпотеки</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в межах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справи</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про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банкрутство</a:t>
            </a:r>
            <a:endPar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4089571"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499992" y="1772816"/>
          <a:ext cx="3960440"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Спосіб захисту. Щодо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перерахунку небалансів електричної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енергії</a:t>
            </a:r>
            <a:endParaRPr lang="uk-UA" sz="1600" dirty="0" smtClean="0"/>
          </a:p>
          <a:p>
            <a:pPr lvl="0" algn="ctr">
              <a:spcBef>
                <a:spcPct val="0"/>
              </a:spcBef>
            </a:pPr>
            <a:endPar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4089571"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499992" y="1772816"/>
          <a:ext cx="3960440"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Зміна орієнтовної ціни робіт (послуг).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застосування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статті 843 ЦК України.</a:t>
            </a: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009451"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139952" y="1772816"/>
          <a:ext cx="4320480"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стягнення збитків. Тягар доказування. Реєстрація податкових накладних.</a:t>
            </a: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657523"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355976" y="1772816"/>
          <a:ext cx="4104456"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Спосіб захисту. Щодо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визначення розміру статутного капіталу та часток учасників </a:t>
            </a:r>
            <a:r>
              <a:rPr lang="uk-UA"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ТзОВ</a:t>
            </a: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153467"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635896" y="1772816"/>
          <a:ext cx="525658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застосування абзацу шостого пункту 5 розділу "Прикінцеві та перехідні положення"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КУзПБ</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шолшові</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вимоги кредитора щодо пені за зобов`язаннями, які виникли з кредиту в іноземній валюті, забезпеченого іпотекою, підтвердженої судовим рішенням, яке набрало законної сили</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24847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стягнення пені за несвоєчасне повернення процентів за користування кредитом, відповідач (залізниця) перебуває в зоні АТО</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24847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забезпечення позову, накладення арешту і на майно, і на кошти відповідача в межах суми позову стосовно кожного виду майна окремо</a:t>
            </a: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24847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340768"/>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відшкодування судових витрат у випадку відмови позивача від позову </a:t>
            </a: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225475" cy="432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2060848"/>
          <a:ext cx="4392488"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340768"/>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заходів забезпечення позову про визнання недійсними електронного аукціону (торгів) з реалізації арештованого майна.</a:t>
            </a:r>
            <a:r>
              <a:rPr lang="uk-UA" sz="1400" b="1" dirty="0" smtClean="0"/>
              <a:t> </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Зупинення його реалізації, яка здійснювалася ВДВС та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ДП</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 "Сетам".</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83968" y="1772816"/>
          <a:ext cx="417646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836712"/>
          <a:ext cx="3729913" cy="122413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052736"/>
          <a:ext cx="4130279" cy="100811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розподілу справи після задоволення зави про самовідвід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211960" y="2060848"/>
          <a:ext cx="4248472"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412776"/>
          <a:ext cx="3731890"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зобов`язання прийняти неоплачені та фактично виконані роботи за договором підряду.</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23928" y="2060848"/>
          <a:ext cx="4536504"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412776"/>
          <a:ext cx="3731890"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визначення підсудності справ  за заявами (позовами), поданими у межах справи про банкрутство, відповідачем у яких є КМ України, міністерство чи інший центральний орган виконавчої влади.</a:t>
            </a: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844824"/>
          <a:ext cx="344149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23928" y="2204864"/>
          <a:ext cx="4536504" cy="43924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2" y="1052736"/>
          <a:ext cx="3729913"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5" y="1052736"/>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TotalTime>
  <Words>640</Words>
  <Application>Microsoft Office PowerPoint</Application>
  <PresentationFormat>Екран (4:3)</PresentationFormat>
  <Paragraphs>265</Paragraphs>
  <Slides>18</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18</vt:i4>
      </vt:variant>
    </vt:vector>
  </HeadingPairs>
  <TitlesOfParts>
    <vt:vector size="19"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2023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203</cp:revision>
  <dcterms:created xsi:type="dcterms:W3CDTF">2020-02-14T13:33:55Z</dcterms:created>
  <dcterms:modified xsi:type="dcterms:W3CDTF">2024-01-03T13:16:58Z</dcterms:modified>
</cp:coreProperties>
</file>