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3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diagrams/data32.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37.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data40.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0" r:id="rId3"/>
    <p:sldId id="272" r:id="rId4"/>
    <p:sldId id="271" r:id="rId5"/>
    <p:sldId id="273" r:id="rId6"/>
    <p:sldId id="274" r:id="rId7"/>
    <p:sldId id="275" r:id="rId8"/>
    <p:sldId id="276" r:id="rId9"/>
    <p:sldId id="277" r:id="rId10"/>
    <p:sldId id="278" r:id="rId11"/>
    <p:sldId id="279"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42" d="100"/>
          <a:sy n="142" d="100"/>
        </p:scale>
        <p:origin x="-7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78266" TargetMode="External"/></Relationships>
</file>

<file path=ppt/diagrams/_rels/data18.xml.rels><?xml version="1.0" encoding="UTF-8" standalone="yes"?>
<Relationships xmlns="http://schemas.openxmlformats.org/package/2006/relationships"><Relationship Id="rId1" Type="http://schemas.openxmlformats.org/officeDocument/2006/relationships/hyperlink" Target="https://reestr.court.gov.ua/Review/105278394"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reestr.court.gov.ua/Review/103851683" TargetMode="External"/></Relationships>
</file>

<file path=ppt/diagrams/_rels/data2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837295" TargetMode="External"/></Relationships>
</file>

<file path=ppt/diagrams/_rels/data2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837299" TargetMode="External"/></Relationships>
</file>

<file path=ppt/diagrams/_rels/data30.xml.rels><?xml version="1.0" encoding="UTF-8" standalone="yes"?>
<Relationships xmlns="http://schemas.openxmlformats.org/package/2006/relationships"><Relationship Id="rId1" Type="http://schemas.openxmlformats.org/officeDocument/2006/relationships/hyperlink" Target="https://reestr.court.gov.ua/Review/106939835" TargetMode="External"/></Relationships>
</file>

<file path=ppt/diagrams/_rels/data34.xml.rels><?xml version="1.0" encoding="UTF-8" standalone="yes"?>
<Relationships xmlns="http://schemas.openxmlformats.org/package/2006/relationships"><Relationship Id="rId1" Type="http://schemas.openxmlformats.org/officeDocument/2006/relationships/hyperlink" Target="https://reestr.court.gov.ua/Review/107428592" TargetMode="External"/></Relationships>
</file>

<file path=ppt/diagrams/_rels/data38.xml.rels><?xml version="1.0" encoding="UTF-8" standalone="yes"?>
<Relationships xmlns="http://schemas.openxmlformats.org/package/2006/relationships"><Relationship Id="rId1" Type="http://schemas.openxmlformats.org/officeDocument/2006/relationships/hyperlink" Target="https://reestr.court.gov.ua/Review/108321168"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34151"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78266"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s://reestr.court.gov.ua/Review/105278394"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reestr.court.gov.ua/Review/103851683" TargetMode="External"/></Relationships>
</file>

<file path=ppt/diagrams/_rels/drawing2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837295" TargetMode="External"/></Relationships>
</file>

<file path=ppt/diagrams/_rels/drawing2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837299" TargetMode="External"/></Relationships>
</file>

<file path=ppt/diagrams/_rels/drawing30.xml.rels><?xml version="1.0" encoding="UTF-8" standalone="yes"?>
<Relationships xmlns="http://schemas.openxmlformats.org/package/2006/relationships"><Relationship Id="rId1" Type="http://schemas.openxmlformats.org/officeDocument/2006/relationships/hyperlink" Target="https://reestr.court.gov.ua/Review/106939835" TargetMode="External"/></Relationships>
</file>

<file path=ppt/diagrams/_rels/drawing34.xml.rels><?xml version="1.0" encoding="UTF-8" standalone="yes"?>
<Relationships xmlns="http://schemas.openxmlformats.org/package/2006/relationships"><Relationship Id="rId1" Type="http://schemas.openxmlformats.org/officeDocument/2006/relationships/hyperlink" Target="https://reestr.court.gov.ua/Review/107428592" TargetMode="External"/></Relationships>
</file>

<file path=ppt/diagrams/_rels/drawing38.xml.rels><?xml version="1.0" encoding="UTF-8" standalone="yes"?>
<Relationships xmlns="http://schemas.openxmlformats.org/package/2006/relationships"><Relationship Id="rId1" Type="http://schemas.openxmlformats.org/officeDocument/2006/relationships/hyperlink" Target="https://reestr.court.gov.ua/Review/108321168"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3415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щодо можливості застосування положень Закону про банкрутство, визначених цим Законом правил та процедур щодо порушення та здійснення провадження у справі про банкрутство юридичної особи - банківської установи, стосовно якої скасовано в судовому порядку постанову Правління НБУ про відкликання банківської ліцензії та призначення ліквідатора. Зокрема, КГС зазначає, про можливість застосування визначених Законом про банкрутство правил для розгляду кредиторських вимог Фонду гарантування вкладів фізичних осіб до відповідної юридичної особи-банківської установи.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CA0C9D40-EFC3-4B75-B34E-6148D050D172}"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7F36A82-E8DE-4B5F-961C-42A3E0B6ED0E}" type="presOf" srcId="{4BC3F7BD-86BF-47FB-9DB0-44B4694B5F1C}" destId="{3EF56D4A-9A76-4414-A5F2-8066BE125047}" srcOrd="0" destOrd="0" presId="urn:microsoft.com/office/officeart/2005/8/layout/lProcess3"/>
    <dgm:cxn modelId="{F8BABC82-DB2C-40D4-97C2-A8A1BA078AFA}" type="presParOf" srcId="{548A3B55-16F6-480F-B82A-08DB5D3007E9}" destId="{A3C4AD7B-2E3E-44E9-8180-719FA0B03778}" srcOrd="0" destOrd="0" presId="urn:microsoft.com/office/officeart/2005/8/layout/lProcess3"/>
    <dgm:cxn modelId="{34459F17-D449-4E97-B809-402DBBB4673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Можливість накладення арешту на майно, не обмежуючись грошовими коштами відповідача, в порядку забезпечення позову у спорі про стягнення грошових коштів  є додатковою гарантією  для позивача того, що рішення суду у разі задоволення позову, буде реально виконане та позивач отримає задоволення своїх вимог. Крім того, у разі задоволення позову у справі про стягнення грошових коштів, боржник матиме безумовну можливість розрахуватись із позивачем, за умови наявності у нього грошових коштів у необхідних для цього розмірах, без застосування процедури звернення стягнення на майно боржника. Подібні висновки про те, що у справах, де предметом спору є стягнення грошових коштів, накладення арешту на нерухоме майно є належним видом забезпечення позову, викладені у постанові ВП ВС від 12.02.2020 у справі № 381/4019/18</a:t>
          </a:r>
          <a:r>
            <a:rPr lang="uk-UA" sz="1000" b="1" kern="1200" dirty="0" smtClean="0"/>
            <a:t>.</a:t>
          </a:r>
        </a:p>
        <a:p>
          <a:pPr algn="just" rtl="0">
            <a:spcAft>
              <a:spcPts val="0"/>
            </a:spcAft>
          </a:pPr>
          <a:r>
            <a:rPr lang="uk-UA" sz="1300" kern="1200" dirty="0" smtClean="0">
              <a:latin typeface="Times New Roman" pitchFamily="18" charset="0"/>
              <a:cs typeface="Times New Roman" pitchFamily="18" charset="0"/>
              <a:hlinkClick xmlns:r="http://schemas.openxmlformats.org/officeDocument/2006/relationships" r:id="rId1"/>
            </a:rPr>
            <a:t>https://reestr.court.gov.ua/Review/105078266</a:t>
          </a:r>
          <a:r>
            <a:rPr lang="uk-UA" sz="1300" kern="1200" dirty="0" smtClean="0">
              <a:latin typeface="Times New Roman" pitchFamily="18" charset="0"/>
              <a:cs typeface="Times New Roman" pitchFamily="18" charset="0"/>
            </a:rPr>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6E36BCE7-1050-40A9-82AD-F972C515160A}" type="presOf" srcId="{2626830C-0EB7-49A5-8B47-6224EDCCDD67}" destId="{77B318FB-71D7-41D0-AA84-1F15136221FC}" srcOrd="0" destOrd="0" presId="urn:microsoft.com/office/officeart/2005/8/layout/cycle2"/>
    <dgm:cxn modelId="{12FCB949-E2B6-47E6-A942-E53E06172E16}" type="presOf" srcId="{109A425D-96BE-4C4C-B32F-69B188308839}" destId="{4532A5CD-ED12-4521-B172-187366941F6A}" srcOrd="0" destOrd="0" presId="urn:microsoft.com/office/officeart/2005/8/layout/cycle2"/>
    <dgm:cxn modelId="{ADFCD897-F852-4E14-BC8C-962887E2DE8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ВС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10.10.2019 у справі №  904/1478/19, від 16.12.2019 у справі №   904/3459/19 та від 28.05.2021 у справі №10/5026/290/2011(925/1502/20)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128BDC4E-03AB-4F7A-ACAE-F27E20B6F175}" type="presOf" srcId="{7D6ACE49-2C7D-4B55-8258-8FF78D2D3F87}" destId="{7A20DE31-9AEC-4203-B692-5715756E6C53}" srcOrd="0" destOrd="0" presId="urn:microsoft.com/office/officeart/2005/8/layout/vList2"/>
    <dgm:cxn modelId="{7D21019E-34B4-4DA0-86E9-1E9D92385F30}" type="presOf" srcId="{2A52989D-F7FB-4581-A78D-5AA2820D8337}" destId="{D3023C26-3E73-4E84-8F9D-13921BA3731C}" srcOrd="0" destOrd="0" presId="urn:microsoft.com/office/officeart/2005/8/layout/vList2"/>
    <dgm:cxn modelId="{F9512D76-56E0-4C70-BEBD-F28A6E7B75B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8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від 17.06.2022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№908/2382/21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EB8567D-52EF-4359-968E-E830490D61AE}" type="presOf" srcId="{CEC9EB15-5746-4F36-8AFD-EACA623DA04B}" destId="{491186E1-D2E0-4DE9-9FD1-C23BC272EA6B}" srcOrd="0" destOrd="0" presId="urn:microsoft.com/office/officeart/2005/8/layout/vList2"/>
    <dgm:cxn modelId="{8B8C4614-2711-4735-BFD9-6FA834536B1C}" type="presOf" srcId="{24E5C34E-DA21-45B9-B55D-F89D03FA1B3A}" destId="{3C8EE393-9385-4B7F-8750-BF622842E9AB}" srcOrd="0" destOrd="0" presId="urn:microsoft.com/office/officeart/2005/8/layout/vList2"/>
    <dgm:cxn modelId="{88CEB7A5-C9EC-4AE3-AD2D-598F77A952B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a:t>
          </a:r>
          <a:r>
            <a:rPr lang="uk-UA" sz="13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зроблено висновок про те,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 договори транспортування природного газу за своєю правовою природою є договорами перевезення вантажу і до правовідносин за ними підлягають застосуванню положення статей 306, 307, 315 ГК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021C725F-21E3-4B01-B12E-A9E9328B4486}"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99EFAC6-0DDC-460A-9AAB-4A98A83397A8}" type="presOf" srcId="{7A615780-D022-4AFF-8D48-AB7A7B171E5F}" destId="{548A3B55-16F6-480F-B82A-08DB5D3007E9}" srcOrd="0" destOrd="0" presId="urn:microsoft.com/office/officeart/2005/8/layout/lProcess3"/>
    <dgm:cxn modelId="{F5B9C479-7BE2-42C4-BE65-427D93E663B9}" type="presParOf" srcId="{548A3B55-16F6-480F-B82A-08DB5D3007E9}" destId="{A3C4AD7B-2E3E-44E9-8180-719FA0B03778}" srcOrd="0" destOrd="0" presId="urn:microsoft.com/office/officeart/2005/8/layout/lProcess3"/>
    <dgm:cxn modelId="{46FF73D0-ACE6-46EA-909D-1E878F05C53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Взаємовідносини, які виникають у процесі укладення договорів транспортування природного газу, регулюються Законом України «Про ринок природного газу», Кодексом ГТС та Типовим договором транспортування природного газу. Закон «При ринок природного газу» та Кодекс ГТС визначають предмет договору транспортування як надання послуг, які можуть включати: - надання доступу до потужності (розподіл потужності); - послуги транспортування; - послуги балансування.</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ВС зазначає, що договори транспортування природного газу за своєю правовою природою є договорами про надання послуг, виходячи зі спеціального регулювання, встановленого законодавством про ринок природного газу. </a:t>
          </a:r>
          <a:r>
            <a:rPr lang="uk-UA" sz="1300" kern="1200" dirty="0" smtClean="0">
              <a:hlinkClick xmlns:r="http://schemas.openxmlformats.org/officeDocument/2006/relationships" r:id=""/>
            </a:rPr>
            <a:t>https://reestr.court.gov.ua/Review/105278395</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36930DFB-AAEC-4A70-9D8E-583F7C5EFD4B}"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1A84BAA4-A833-40FE-9E55-6DFDF3A235C5}" type="presOf" srcId="{2626830C-0EB7-49A5-8B47-6224EDCCDD67}" destId="{77B318FB-71D7-41D0-AA84-1F15136221FC}" srcOrd="0" destOrd="0" presId="urn:microsoft.com/office/officeart/2005/8/layout/cycle2"/>
    <dgm:cxn modelId="{4952420F-2AE4-48F6-A7E1-7E4882FA9251}"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5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16.07.2020 у справі № 920/206/19, від 23.07.2020 у справі №920/180/19, від 08.12.2021 у справі № 904/949/21</a:t>
          </a:r>
          <a:endParaRPr kumimoji="0" lang="uk-UA" sz="15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EEB02C2C-8A4A-44E1-B8B6-7A62A38AEE8C}" type="presOf" srcId="{2A52989D-F7FB-4581-A78D-5AA2820D8337}" destId="{D3023C26-3E73-4E84-8F9D-13921BA3731C}" srcOrd="0" destOrd="0" presId="urn:microsoft.com/office/officeart/2005/8/layout/vList2"/>
    <dgm:cxn modelId="{D26B4A31-C8EA-4080-A62F-B12505152087}" type="presOf" srcId="{7D6ACE49-2C7D-4B55-8258-8FF78D2D3F87}" destId="{7A20DE31-9AEC-4203-B692-5715756E6C53}" srcOrd="0" destOrd="0" presId="urn:microsoft.com/office/officeart/2005/8/layout/vList2"/>
    <dgm:cxn modelId="{CE4264D1-B55D-4617-A091-87B7D6B625D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№921/184/21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225DD8F2-D1D2-4219-9D8C-5373A3711572}" type="presOf" srcId="{CEC9EB15-5746-4F36-8AFD-EACA623DA04B}" destId="{491186E1-D2E0-4DE9-9FD1-C23BC272EA6B}" srcOrd="0" destOrd="0" presId="urn:microsoft.com/office/officeart/2005/8/layout/vList2"/>
    <dgm:cxn modelId="{3EA928F8-FFEB-4BA0-8E68-CEFFA17053DD}" type="presOf" srcId="{24E5C34E-DA21-45B9-B55D-F89D03FA1B3A}" destId="{3C8EE393-9385-4B7F-8750-BF622842E9AB}" srcOrd="0" destOrd="0" presId="urn:microsoft.com/office/officeart/2005/8/layout/vList2"/>
    <dgm:cxn modelId="{C5B51F90-6A90-4990-9FB7-1460554288F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залишив без змін рішення судів попередніх інстанцій про відмову в задоволенні позову про визнання незаконними дій щодо нарахування плати за скид понаднормативних стічних вод, з огляду на неналежний та неефективний спосіб захисту.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6352" custLinFactNeighborX="-467" custLinFactNeighborY="-61"/>
      <dgm:spPr>
        <a:prstGeom prst="homePlate">
          <a:avLst/>
        </a:prstGeom>
      </dgm:spPr>
      <dgm:t>
        <a:bodyPr/>
        <a:lstStyle/>
        <a:p>
          <a:endParaRPr lang="uk-UA"/>
        </a:p>
      </dgm:t>
    </dgm:pt>
  </dgm:ptLst>
  <dgm:cxnLst>
    <dgm:cxn modelId="{5D3B8A86-F86D-44E1-BD4B-6FF3AEFC29D6}"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18FFFBB7-E4CF-4908-B577-D0ED29314872}" type="presOf" srcId="{4BC3F7BD-86BF-47FB-9DB0-44B4694B5F1C}" destId="{3EF56D4A-9A76-4414-A5F2-8066BE125047}" srcOrd="0" destOrd="0" presId="urn:microsoft.com/office/officeart/2005/8/layout/lProcess3"/>
    <dgm:cxn modelId="{937B0380-CC93-410F-A92E-18099639B3A6}" type="presParOf" srcId="{548A3B55-16F6-480F-B82A-08DB5D3007E9}" destId="{A3C4AD7B-2E3E-44E9-8180-719FA0B03778}" srcOrd="0" destOrd="0" presId="urn:microsoft.com/office/officeart/2005/8/layout/lProcess3"/>
    <dgm:cxn modelId="{EBF2A2FF-C0EA-41B2-847F-6C93EA856A5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Звертаючись до суду з вимогою про визнання неправомірними дій щодо нарахування додаткової плати за скид стічних вод, позивач прагне досягти правової визначеності, тобто прагне підтвердження відсутності у Підприємства права на одержання від Товариства додаткової плати за скид стічних вод з понаднормативним забрудненням. Заявлена позивачем у цій справі вимога не може самостійно розглядатися в окремій справі. Встановлення таких обставин, як правомірність та правильність здійснених відповідачем нарахувань, може бути предметом доказування при вирішенні та розгляді спору про право, зокрема: про стягнення плати за скид стічних вод до систем централізованого водовідведення при порушенні вимог щодо якості і режиму їх скидання; про припинення дій, що порушують право або створюють загрозу його порушення (у випадку припинення надання послуг), тощо.</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викладене суд апеляційної інстанції дійшов обґрунтованого висновку про </a:t>
          </a:r>
          <a:r>
            <a:rPr lang="uk-UA" sz="10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неможливість розгляду таких вимог у господарському суді та про закриття провадження в цій справі на підставі п.1 ч.1 ст.231 ГПК України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цієї норми господарський суд закриває провадження у справі, якщо спір не підлягає вирішенню в порядку господарського судочинства. Тобто провадження у справі підлягає закриттю, якщо при її розгляді буде встановлена непідвідомчість справи господарському суду (стаття 20 ГПК України). Також суд касаційної інстанції погоджується з висновком апеляційного господарського суду про те, що спори про визнання неправомірними дій щодо нарахування додаткової плати за скид стічних вод відповідно до виставлених рахунків не можуть бути розглянуті й у порядку іншого (ніж господарське) судочинства. </a:t>
          </a:r>
          <a:r>
            <a:rPr lang="uk-UA" sz="1000" kern="1200" dirty="0" smtClean="0">
              <a:hlinkClick xmlns:r="http://schemas.openxmlformats.org/officeDocument/2006/relationships" r:id="rId1"/>
            </a:rPr>
            <a:t>https://reestr.court.gov.ua/Review/105278394</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7018" custRadScaleRad="94056"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B156C5D2-2286-43CF-ADB6-6BAF8EC0AC0B}" type="presOf" srcId="{109A425D-96BE-4C4C-B32F-69B188308839}" destId="{4532A5CD-ED12-4521-B172-187366941F6A}" srcOrd="0" destOrd="0" presId="urn:microsoft.com/office/officeart/2005/8/layout/cycle2"/>
    <dgm:cxn modelId="{71645CFE-15A8-4591-8400-80C2D3EF17F5}" type="presOf" srcId="{2626830C-0EB7-49A5-8B47-6224EDCCDD67}" destId="{77B318FB-71D7-41D0-AA84-1F15136221FC}" srcOrd="0" destOrd="0" presId="urn:microsoft.com/office/officeart/2005/8/layout/cycle2"/>
    <dgm:cxn modelId="{97D1C839-BE0F-419D-A1DD-D61013EBC74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30.11.2021 у справі № 916/3319/20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01ADB47C-48C8-428F-9438-3094D19D1BB0}" type="presOf" srcId="{7D6ACE49-2C7D-4B55-8258-8FF78D2D3F87}" destId="{7A20DE31-9AEC-4203-B692-5715756E6C53}" srcOrd="0" destOrd="0" presId="urn:microsoft.com/office/officeart/2005/8/layout/vList2"/>
    <dgm:cxn modelId="{2D77BAB3-60D0-4C0B-8729-22C14A9B4B45}" type="presOf" srcId="{2A52989D-F7FB-4581-A78D-5AA2820D8337}" destId="{D3023C26-3E73-4E84-8F9D-13921BA3731C}" srcOrd="0" destOrd="0" presId="urn:microsoft.com/office/officeart/2005/8/layout/vList2"/>
    <dgm:cxn modelId="{403E7967-FF9A-4AC4-93BA-7F7DEDFE578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цій справі порушено питання застосування визначених спеціальним нормативним актом з питань банкрутства, зокрема, Законом про банкрутство, правил ініціювання та здійснення провадження у справі про банкрутство юридичної особи, зареєстрованої як банківської установи, банківська ліцензія якої відкликана, однак рішення відповідного органу про це скасовано в судовому порядку.</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найменування, організаційно-правової форми, реорганізація, перетворення юридичної особи, яка має статус банка, в небанківську установу, її ліквідація не в порядку, встановленому Законом про банки, Законом про систему гарантування вкладів, не допускається і не позбавляє її статусу банка, а тому не дає правових підстав для застосування до такої юридичної особи положень Закону про банкрутство та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http://reestr.court.gov.ua/Review/103851683</a:t>
          </a:r>
          <a:r>
            <a:rPr lang="uk-UA" sz="1300" kern="1200" dirty="0" smtClean="0"/>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09D9191-39E8-487F-85AE-2DC17DE525BB}" type="presOf" srcId="{2626830C-0EB7-49A5-8B47-6224EDCCDD67}" destId="{77B318FB-71D7-41D0-AA84-1F15136221FC}" srcOrd="0" destOrd="0" presId="urn:microsoft.com/office/officeart/2005/8/layout/cycle2"/>
    <dgm:cxn modelId="{63885C93-F4AA-46E9-BCD0-5C3C7C15D11B}" type="presOf" srcId="{109A425D-96BE-4C4C-B32F-69B188308839}" destId="{4532A5CD-ED12-4521-B172-187366941F6A}" srcOrd="0" destOrd="0" presId="urn:microsoft.com/office/officeart/2005/8/layout/cycle2"/>
    <dgm:cxn modelId="{185AF949-F9E8-4479-8BFD-82B79E6890C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№918/662/21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NeighborX="-2047" custLinFactNeighborY="-9292">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7B923AE-DA95-452E-B724-F2ECA3234A58}" type="presOf" srcId="{24E5C34E-DA21-45B9-B55D-F89D03FA1B3A}" destId="{3C8EE393-9385-4B7F-8750-BF622842E9AB}" srcOrd="0" destOrd="0" presId="urn:microsoft.com/office/officeart/2005/8/layout/vList2"/>
    <dgm:cxn modelId="{F0851E8C-BD25-4A6B-87FF-021708B58E6A}" type="presOf" srcId="{CEC9EB15-5746-4F36-8AFD-EACA623DA04B}" destId="{491186E1-D2E0-4DE9-9FD1-C23BC272EA6B}" srcOrd="0" destOrd="0" presId="urn:microsoft.com/office/officeart/2005/8/layout/vList2"/>
    <dgm:cxn modelId="{E97CBBCD-7B96-4A9D-B32E-A22F46795FE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дійшов висновку, що п.1 ч.2 ст.287 ГПК України стосується саме застосування норми матеріального права і не охоплює порушення норм процесуального права, тому не може бути підставою для оскарження судових рішень, в яких допущено порушення норм процесуального права. При цьому, на думку ВС, така підстава, як «суд апеляційної інстанції в оскаржуваному судовому рішенні застосував норму права без урахування висновку щодо застосування норми права у подібних правовідносинах, викладеного у постанові Верховного Суду», передбачена п.1 ч.2 ст. 287 ГПК України, стосується лише норм матеріального права (неправильним застосуванням норм матеріального права вважається: неправильне тлумачення закону, або застосування закону, який не підлягає застосуванню, або незастосування закону, який підлягав застосуванню), і не може бути підставою, якщо рішення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оскаржується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зв`язку із порушенням норм процесуального права.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Натомість здійснення судом процесуальних дій всупереч приписам процесуального закону (порушення норм процесуального права), якщо це порушення призвело до ухвалення незаконного рішення (ч.2 ст.311 ГПК України), може бути підставою касаційного оскарження лише у разі, якщо судове рішення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оскаржується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підстав, передбачених частинами 1, 3 ст.310 ГПК України. Відповідна підстава передбачена у п.4 ч.1 ст.287 цього Кодексу.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1C7811B6-B281-4B0E-BE68-95C375D2B273}"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75B6AC0C-3CCE-42F4-A9A3-B220B3D7A6CE}" type="presOf" srcId="{7A615780-D022-4AFF-8D48-AB7A7B171E5F}" destId="{548A3B55-16F6-480F-B82A-08DB5D3007E9}" srcOrd="0" destOrd="0" presId="urn:microsoft.com/office/officeart/2005/8/layout/lProcess3"/>
    <dgm:cxn modelId="{5F023737-DE14-4E86-9040-808F583A54D9}" type="presParOf" srcId="{548A3B55-16F6-480F-B82A-08DB5D3007E9}" destId="{A3C4AD7B-2E3E-44E9-8180-719FA0B03778}" srcOrd="0" destOrd="0" presId="urn:microsoft.com/office/officeart/2005/8/layout/lProcess3"/>
    <dgm:cxn modelId="{CF1C6394-9AA1-4854-90E9-842B1EEBA884}"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вважає за необхідне вказати, що відповідно до положень п.1 ч.2 ст.287 ГПК України підставами оскарження судових рішень, зазначених у пунктах 1, 4 ч.1 ст.287 цього Кодексу, у випадку, якщо суд апеляційної інстанції в оскаржуваному судовому рішенні застосував норму права без урахування висновку щодо застосування норми права у подібних правовідносинах, викладеного у постанові Верховного Суду, крім випадку наявності постанови Верховного Суду про відступлення від такого висновку, можуть бути як неправильне застосування судом норм матеріального права, так і порушення норм процесуального права.</a:t>
          </a:r>
          <a:r>
            <a:rPr lang="uk-UA" sz="1200" kern="1200" dirty="0" smtClean="0">
              <a:hlinkClick xmlns:r="http://schemas.openxmlformats.org/officeDocument/2006/relationships" r:id="rId1"/>
            </a:rPr>
            <a:t>https://reestr.court.gov.ua/Review/105837295</a:t>
          </a:r>
          <a:r>
            <a:rPr lang="uk-UA" sz="1200" kern="1200" dirty="0" smtClean="0"/>
            <a:t> </a:t>
          </a:r>
        </a:p>
        <a:p>
          <a:pPr algn="just" rtl="0">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B96AAF8-FD9D-47CB-8BD8-DCD1D2835E27}" type="presOf" srcId="{109A425D-96BE-4C4C-B32F-69B188308839}" destId="{4532A5CD-ED12-4521-B172-187366941F6A}" srcOrd="0" destOrd="0" presId="urn:microsoft.com/office/officeart/2005/8/layout/cycle2"/>
    <dgm:cxn modelId="{25378962-E384-4FB0-A33C-F57F48B60EBF}" type="presOf" srcId="{2626830C-0EB7-49A5-8B47-6224EDCCDD67}" destId="{77B318FB-71D7-41D0-AA84-1F15136221FC}" srcOrd="0" destOrd="0" presId="urn:microsoft.com/office/officeart/2005/8/layout/cycle2"/>
    <dgm:cxn modelId="{10465DF5-49F6-4B78-AC43-329A175A24E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01.02.2022 у справі № 902/368/16, від 12.05.2021 у справі № 911/1099/20 та від 26.05.2021 у справі № 910/8358/19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48A7A31-049F-4FDD-BD02-685C3CF39EB3}" type="presOf" srcId="{7D6ACE49-2C7D-4B55-8258-8FF78D2D3F87}" destId="{7A20DE31-9AEC-4203-B692-5715756E6C53}" srcOrd="0" destOrd="0" presId="urn:microsoft.com/office/officeart/2005/8/layout/vList2"/>
    <dgm:cxn modelId="{502E85D8-2CC9-4DDB-82CA-BB049ED9F350}" type="presOf" srcId="{2A52989D-F7FB-4581-A78D-5AA2820D8337}" destId="{D3023C26-3E73-4E84-8F9D-13921BA3731C}" srcOrd="0" destOrd="0" presId="urn:microsoft.com/office/officeart/2005/8/layout/vList2"/>
    <dgm:cxn modelId="{0A45A664-C55C-44F2-B8B2-F2A96E6F2D9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19.08.2022 у справі №908/2287/17</a:t>
          </a:r>
          <a:endPar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2A1D911-7738-4293-BC86-E5BFB2CB7697}" type="presOf" srcId="{24E5C34E-DA21-45B9-B55D-F89D03FA1B3A}" destId="{3C8EE393-9385-4B7F-8750-BF622842E9AB}" srcOrd="0" destOrd="0" presId="urn:microsoft.com/office/officeart/2005/8/layout/vList2"/>
    <dgm:cxn modelId="{E80AE5BD-0C78-4031-884C-235DAAD1FC3C}" type="presOf" srcId="{CEC9EB15-5746-4F36-8AFD-EACA623DA04B}" destId="{491186E1-D2E0-4DE9-9FD1-C23BC272EA6B}" srcOrd="0" destOrd="0" presId="urn:microsoft.com/office/officeart/2005/8/layout/vList2"/>
    <dgm:cxn modelId="{A23C8D07-1089-42F9-8C67-35CD3797FB1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касаційному порядку відхилив твердження НЕК «Укренерго» про потребу застосовування норм ЦК України та ГК України щодо нарахування пені у спірний період, оскільки вони мають вищу юридичну силу, аніж постанова від 08.04.2020 № 766, з огляду на те, що положення названої постанови НКРЕКП є спеціальними щодо правового регулювання спірних правовідносин у даній справі. Як зазначив суд касаційної інстанції у постанові від 25.01.2022, за наявності розбіжностей загальних і спеціальних (виняткових) норм необхідно керуватися принципом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lex</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spicialis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(лат. - спеціальний закон, спеціальна норма), відповідно до якого при розбіжності загального та спеціального закону діє спеціальний закон, а також принципом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lex</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specialis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derogate</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generali</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суть якого зводиться до того, що спеціальний закон скасовує дію (для даної справи) загального закону; спеціальна норма має перевагу над загальними.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6352" custLinFactNeighborX="-467" custLinFactNeighborY="-61"/>
      <dgm:spPr>
        <a:prstGeom prst="homePlate">
          <a:avLst/>
        </a:prstGeom>
      </dgm:spPr>
      <dgm:t>
        <a:bodyPr/>
        <a:lstStyle/>
        <a:p>
          <a:endParaRPr lang="uk-UA"/>
        </a:p>
      </dgm:t>
    </dgm:pt>
  </dgm:ptLst>
  <dgm:cxnLst>
    <dgm:cxn modelId="{69B7BA43-D574-48DC-9ABB-CAC178F80877}"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2CE50B7-8735-4099-954B-373BA25D3BA9}" type="presOf" srcId="{7A615780-D022-4AFF-8D48-AB7A7B171E5F}" destId="{548A3B55-16F6-480F-B82A-08DB5D3007E9}" srcOrd="0" destOrd="0" presId="urn:microsoft.com/office/officeart/2005/8/layout/lProcess3"/>
    <dgm:cxn modelId="{B9291AF3-1574-499B-82B7-1969BACAB78F}" type="presParOf" srcId="{548A3B55-16F6-480F-B82A-08DB5D3007E9}" destId="{A3C4AD7B-2E3E-44E9-8180-719FA0B03778}" srcOrd="0" destOrd="0" presId="urn:microsoft.com/office/officeart/2005/8/layout/lProcess3"/>
    <dgm:cxn modelId="{EB47EA53-76C6-4C51-B6AF-CBFD68EC92B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система нормативно-правових актів України за їх юридичною силою (від актів вищої юридичної сили до актів нижчої юридичної сили) включає: а) Конституцію України;           б) закони, кодекси України; в) підзаконні нормативно-правові акти: постанови Верховної Ради України, укази Президента України, постанови Кабінету Міністрів України, накази міністерств, акти інших державних органів, розпорядження голів місцевих державних адміністрацій, акти органів місцевого самоврядування, які містять норми права тощо. Кодекс - єдиний, зведений,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внутрішньоузгоджений</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нормативно-правовий акт, прийнятий вищим органом законодавчої влади у процесі нормотворчої діяльності або народом на всеукраїнському референдумі, який на основі загальних принципів регулює певну сферу суспільних відносин. Кодекс є особливим різновидом закону. Підзаконним нормативно-правовим актом є офіційний письмовий документ, прийнятий суб`єктом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нормотворчості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основі та на виконання Конституції України, законів, чинних міжнародних договорів України, спрямований на їх реалізацію, та який не повинен їм суперечити.</a:t>
          </a:r>
        </a:p>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вважає за необхідне уточнити висновок, викладений у постанові Верховного Суду від 25.01.2022 у справі № 911/782/21, і зазначити, що положення постанови від 08.04.2020 № 766, якими НКРЕКП в межах наданих повноважень, тимчасово припинила застосування умов Типового договору про надання послуг з передачі електричної енергії, затвердженого НКРЕКП, в частині нарахування пені та стягнення штрафу за порушення термінів розрахунку за послуги з передачі і відповідно аналогічних умов усіх договорів, укладених на основі такого типового договору, підлягають обов`язковому виконанню учасниками ринку електричної енергії відповідно до статті 6 Закону України «Про ринок електричної енергії». </a:t>
          </a:r>
          <a:r>
            <a:rPr lang="uk-UA" sz="1000" kern="1200" dirty="0" smtClean="0">
              <a:hlinkClick xmlns:r="http://schemas.openxmlformats.org/officeDocument/2006/relationships" r:id="rId1"/>
            </a:rPr>
            <a:t>https://reestr.court.gov.ua/Review/105837299</a:t>
          </a:r>
          <a:r>
            <a:rPr lang="uk-UA" sz="1000" kern="1200" dirty="0" smtClean="0"/>
            <a:t> </a:t>
          </a:r>
          <a:endParaRPr lang="uk-UA" sz="1000" kern="1200" noProof="0" dirty="0" smtClean="0">
            <a:latin typeface="Times New Roman" pitchFamily="18" charset="0"/>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4056"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C7C8C09B-B8DD-463F-B9FE-3B08A71F13FA}" type="presOf" srcId="{2626830C-0EB7-49A5-8B47-6224EDCCDD67}" destId="{77B318FB-71D7-41D0-AA84-1F15136221FC}" srcOrd="0" destOrd="0" presId="urn:microsoft.com/office/officeart/2005/8/layout/cycle2"/>
    <dgm:cxn modelId="{038DFA56-121E-48BF-B3B3-1A9B2EA5DCC2}" type="presOf" srcId="{109A425D-96BE-4C4C-B32F-69B188308839}" destId="{4532A5CD-ED12-4521-B172-187366941F6A}" srcOrd="0" destOrd="0" presId="urn:microsoft.com/office/officeart/2005/8/layout/cycle2"/>
    <dgm:cxn modelId="{E70B673C-2BA7-4922-A17C-4D2E5D61E08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a:t>
          </a:r>
          <a:r>
            <a:rPr lang="uk-UA" sz="1800" kern="1200" dirty="0" smtClean="0"/>
            <a:t>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25.01.2022 у справі № 911/782/21</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D2A50B4-D145-4F9B-A4B1-24CDA20C8B49}" type="presOf" srcId="{2A52989D-F7FB-4581-A78D-5AA2820D8337}" destId="{D3023C26-3E73-4E84-8F9D-13921BA3731C}" srcOrd="0" destOrd="0" presId="urn:microsoft.com/office/officeart/2005/8/layout/vList2"/>
    <dgm:cxn modelId="{DCE9BDFE-F040-4C19-93CF-1CDB7F00B0FA}" type="presOf" srcId="{7D6ACE49-2C7D-4B55-8258-8FF78D2D3F87}" destId="{7A20DE31-9AEC-4203-B692-5715756E6C53}" srcOrd="0" destOrd="0" presId="urn:microsoft.com/office/officeart/2005/8/layout/vList2"/>
    <dgm:cxn modelId="{0EE07585-712D-4551-BAA0-3CBCB0C85DF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19.08.2022 у справі №912/1941/21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BB360BD7-C69A-4719-8780-41C0E61D5FA3}" type="presOf" srcId="{24E5C34E-DA21-45B9-B55D-F89D03FA1B3A}" destId="{3C8EE393-9385-4B7F-8750-BF622842E9AB}" srcOrd="0" destOrd="0" presId="urn:microsoft.com/office/officeart/2005/8/layout/vList2"/>
    <dgm:cxn modelId="{0F7C9B31-930A-43F6-B464-6FEBB9580E15}" type="presOf" srcId="{CEC9EB15-5746-4F36-8AFD-EACA623DA04B}" destId="{491186E1-D2E0-4DE9-9FD1-C23BC272EA6B}" srcOrd="0" destOrd="0" presId="urn:microsoft.com/office/officeart/2005/8/layout/vList2"/>
    <dgm:cxn modelId="{A9139C68-2078-4AA1-A831-0FF6D696A53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1.Сплата судового збору за розгляд заяви ліквідатора про покладення субсидіарної відповідальності на особу винну у доведенні до банкрутства боржника підлягає нарахуванню у відсотковому співвідношенні до ціни позову; </a:t>
          </a:r>
        </a:p>
        <a:p>
          <a:pPr algn="just" rtl="0"/>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2.Верховний Суд зазначає, що за такі заяви судовий збір має розраховуватися згідно з пп. 10 п. 2 ч. 2 ст. 4 Закону України "Про судовий збір", згідно з яким ставка судового збору за подання до господарського суду заяви про визнання правочинів (договорів) недійсними та спростування майнових дій боржника в межах провадження у справі про банкрутство становить 2 розміри прожиткового мінімуму для працездатних осіб.</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8799" custLinFactNeighborX="-419" custLinFactNeighborY="-61"/>
      <dgm:spPr>
        <a:prstGeom prst="homePlate">
          <a:avLst/>
        </a:prstGeom>
      </dgm:spPr>
      <dgm:t>
        <a:bodyPr/>
        <a:lstStyle/>
        <a:p>
          <a:endParaRPr lang="uk-UA"/>
        </a:p>
      </dgm:t>
    </dgm:pt>
  </dgm:ptLst>
  <dgm:cxnLst>
    <dgm:cxn modelId="{8B72CCCC-35D4-4D67-B00C-90EFB0B14FA9}"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DA39024F-B0A3-47EC-9B0C-F98A340F0AA4}" type="presOf" srcId="{4BC3F7BD-86BF-47FB-9DB0-44B4694B5F1C}" destId="{3EF56D4A-9A76-4414-A5F2-8066BE125047}" srcOrd="0" destOrd="0" presId="urn:microsoft.com/office/officeart/2005/8/layout/lProcess3"/>
    <dgm:cxn modelId="{AF134711-FFEE-49AD-9910-BC564EE5A672}" type="presParOf" srcId="{548A3B55-16F6-480F-B82A-08DB5D3007E9}" destId="{A3C4AD7B-2E3E-44E9-8180-719FA0B03778}" srcOrd="0" destOrd="0" presId="urn:microsoft.com/office/officeart/2005/8/layout/lProcess3"/>
    <dgm:cxn modelId="{FF72F596-9668-46FE-9EAD-55AEF647CB0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14.11.2018 у справі №905/1328/17</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569FD69-3E26-46DF-8DD4-3CA9A0149328}" type="presOf" srcId="{7D6ACE49-2C7D-4B55-8258-8FF78D2D3F87}" destId="{7A20DE31-9AEC-4203-B692-5715756E6C53}" srcOrd="0" destOrd="0" presId="urn:microsoft.com/office/officeart/2005/8/layout/vList2"/>
    <dgm:cxn modelId="{06372615-31D9-453A-BC87-A24F859D01C3}" type="presOf" srcId="{2A52989D-F7FB-4581-A78D-5AA2820D8337}" destId="{D3023C26-3E73-4E84-8F9D-13921BA3731C}" srcOrd="0" destOrd="0" presId="urn:microsoft.com/office/officeart/2005/8/layout/vList2"/>
    <dgm:cxn modelId="{C180AC55-A0B2-400A-937C-BB4A56BCC4A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Заява ліквідатора про покладення субсидіарної відповідальності на особу винну у доведенні до банкрутства боржника розглядається за правилами ГПК України у межах справи про банкрутство в порядку визначеному ст. 7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 судовим збором не оплачується, оскільки таку оплату не передбачено Законом України "Про судовий збір".</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 час оскарження в судах апеляційної та касаційної інстанції судових рішень, які прийняті за результатом розгляду заяви ліквідатора про покладення субсидіарної відповідальності на особу винну у доведенні до банкрутства боржника, судовий збір підлягає сплаті як на ухвалу суду, який становить 1 розмір прожиткового мінімуму для працездатних осіб відповідно до пп. 7 п. 2 ч. 2 ст. 4 Закону України "Про судовий збір" в незалежності від того, яке судове рішення ухвалив суд першої інстанції - ухвалу або рішення.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https://reestr.court.gov.ua/Review/106939835</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DA7ED15-A006-439E-AF0C-792002FDD3DD}" type="presOf" srcId="{109A425D-96BE-4C4C-B32F-69B188308839}" destId="{4532A5CD-ED12-4521-B172-187366941F6A}" srcOrd="0" destOrd="0" presId="urn:microsoft.com/office/officeart/2005/8/layout/cycle2"/>
    <dgm:cxn modelId="{FBFE9AFE-ED61-49CA-98D7-4BC35E136EE6}" type="presOf" srcId="{2626830C-0EB7-49A5-8B47-6224EDCCDD67}" destId="{77B318FB-71D7-41D0-AA84-1F15136221FC}" srcOrd="0" destOrd="0" presId="urn:microsoft.com/office/officeart/2005/8/layout/cycle2"/>
    <dgm:cxn modelId="{6515501D-289A-4655-848B-B121079F52F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just"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1.Ухвали КГС ВС від 22.08.2022 у справі №908/802/20, від 28.06.2022 у справі №904/4855/17, від 05.08.2021 у справі №911/2548/17, від 04.11.2021 у справі №914/71/19</a:t>
          </a:r>
        </a:p>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2.Ухвали від 27.04.2022 у справі №910/17303/18, від 20.01.2022 у справі №5010/1133/2012-Б-26/30, від 26.04.2021 у справі №5023/2837/11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27178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0652F2B-BDA8-4932-ADC9-49F954D53179}" type="presOf" srcId="{7D6ACE49-2C7D-4B55-8258-8FF78D2D3F87}" destId="{7A20DE31-9AEC-4203-B692-5715756E6C53}" srcOrd="0" destOrd="0" presId="urn:microsoft.com/office/officeart/2005/8/layout/vList2"/>
    <dgm:cxn modelId="{89D8B7CA-2780-4857-8351-0D1FF4160EFA}" type="presOf" srcId="{2A52989D-F7FB-4581-A78D-5AA2820D8337}" destId="{D3023C26-3E73-4E84-8F9D-13921BA3731C}" srcOrd="0" destOrd="0" presId="urn:microsoft.com/office/officeart/2005/8/layout/vList2"/>
    <dgm:cxn modelId="{B90055EF-9AA1-4B23-98A8-677E2D532A25}"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від 20.10.2022 у справі №911/3554/17 (911/401/21)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6A9C3F10-49F2-4C91-9593-64766FD8BC51}"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B47409C2-568A-4FC8-A828-AEE73E370561}" type="presOf" srcId="{24E5C34E-DA21-45B9-B55D-F89D03FA1B3A}" destId="{3C8EE393-9385-4B7F-8750-BF622842E9AB}" srcOrd="0" destOrd="0" presId="urn:microsoft.com/office/officeart/2005/8/layout/vList2"/>
    <dgm:cxn modelId="{E8170DAC-C6D8-426F-9916-0C7AC0B6673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КГС ВС із посиланням на положення ст.23 Закону України "Про прокуратуру", вказує на можливість звернення прокурора із позовом в інтересах держави в особі суб`єкта, який не є суб`єктом владних повноважень.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8799" custLinFactNeighborX="-419" custLinFactNeighborY="-61"/>
      <dgm:spPr>
        <a:prstGeom prst="homePlate">
          <a:avLst/>
        </a:prstGeom>
      </dgm:spPr>
      <dgm:t>
        <a:bodyPr/>
        <a:lstStyle/>
        <a:p>
          <a:endParaRPr lang="uk-UA"/>
        </a:p>
      </dgm:t>
    </dgm:pt>
  </dgm:ptLst>
  <dgm:cxnLst>
    <dgm:cxn modelId="{842C7CAE-D552-4641-87D1-A35D3A5310A0}"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CE308B3A-8D53-4427-A8FF-630A35F4B718}" type="presOf" srcId="{4BC3F7BD-86BF-47FB-9DB0-44B4694B5F1C}" destId="{3EF56D4A-9A76-4414-A5F2-8066BE125047}" srcOrd="0" destOrd="0" presId="urn:microsoft.com/office/officeart/2005/8/layout/lProcess3"/>
    <dgm:cxn modelId="{D250C047-DB4B-489B-8E64-DEB03CECF543}" type="presParOf" srcId="{548A3B55-16F6-480F-B82A-08DB5D3007E9}" destId="{A3C4AD7B-2E3E-44E9-8180-719FA0B03778}" srcOrd="0" destOrd="0" presId="urn:microsoft.com/office/officeart/2005/8/layout/lProcess3"/>
    <dgm:cxn modelId="{99D1A044-D0E9-451D-AE87-0A993BFB7A3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Беручи до уваги положення статті 53 ГПК України, статті 23 Закону України "Про прокуратуру", ВП ВС у справі № 911/2169/20 (постанова від 06.07.2021) дійшла висновку, що заборона на здійснення прокурором представництва в суді інтересів держави в особі державних компаній, передбачена абз.3 ч.3 ст.23 названого Закону, має застосовуватись з урахуванням положень абзацу першого частини третьої цієї статті, який передбачає, що </a:t>
          </a:r>
          <a:r>
            <a:rPr lang="uk-UA" sz="12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суб`єкт, в інтересах якого прокурор може звертатись із позовом в інтересах держави, має бути суб`єктом владних повноважень, незалежно від наявності статусу юридичної особи. </a:t>
          </a:r>
          <a:r>
            <a:rPr lang="uk-UA" sz="1200" kern="1200" dirty="0" smtClean="0">
              <a:hlinkClick xmlns:r="http://schemas.openxmlformats.org/officeDocument/2006/relationships" r:id="rId1"/>
            </a:rPr>
            <a:t>https://reestr.court.gov.ua/Review/107428592</a:t>
          </a:r>
          <a:r>
            <a:rPr lang="uk-UA" sz="1200" kern="1200" dirty="0" smtClean="0"/>
            <a:t>  </a:t>
          </a:r>
          <a:endParaRPr lang="uk-UA" sz="12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5C9F55A4-8455-410E-B19B-72B9468B9961}" type="presOf" srcId="{109A425D-96BE-4C4C-B32F-69B188308839}" destId="{4532A5CD-ED12-4521-B172-187366941F6A}" srcOrd="0" destOrd="0" presId="urn:microsoft.com/office/officeart/2005/8/layout/cycle2"/>
    <dgm:cxn modelId="{0B3A696E-1E3D-4F43-9387-479039CD1913}" type="presOf" srcId="{2626830C-0EB7-49A5-8B47-6224EDCCDD67}" destId="{77B318FB-71D7-41D0-AA84-1F15136221FC}" srcOrd="0" destOrd="0" presId="urn:microsoft.com/office/officeart/2005/8/layout/cycle2"/>
    <dgm:cxn modelId="{85DCA402-925B-41E7-84C3-7EDD4F0556B1}"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15.06.2022 у справі № 924/674/21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20323">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790B815-7AD8-4C1F-84DE-99BA8E13D902}" type="presOf" srcId="{2A52989D-F7FB-4581-A78D-5AA2820D8337}" destId="{D3023C26-3E73-4E84-8F9D-13921BA3731C}" srcOrd="0" destOrd="0" presId="urn:microsoft.com/office/officeart/2005/8/layout/vList2"/>
    <dgm:cxn modelId="{885CB6C5-9AAB-45AB-B688-95FEED0F47C6}" type="presOf" srcId="{7D6ACE49-2C7D-4B55-8258-8FF78D2D3F87}" destId="{7A20DE31-9AEC-4203-B692-5715756E6C53}" srcOrd="0" destOrd="0" presId="urn:microsoft.com/office/officeart/2005/8/layout/vList2"/>
    <dgm:cxn modelId="{A4EE8972-112A-492D-94B4-2CAF69AD6B9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18.11.2022 №914/2656/21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D3BA0625-9801-4E38-A73D-61B3F84C4C57}"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10CFC145-85E9-4181-924F-900CD068D85C}" type="presOf" srcId="{24E5C34E-DA21-45B9-B55D-F89D03FA1B3A}" destId="{3C8EE393-9385-4B7F-8750-BF622842E9AB}" srcOrd="0" destOrd="0" presId="urn:microsoft.com/office/officeart/2005/8/layout/vList2"/>
    <dgm:cxn modelId="{C920EF4E-E009-4748-A181-CD5201BA982E}"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 виходив з того, що неявка сторони в судове засідання не свідчить про необґрунтованість дій позивача, оскільки зазначене є диспозитивним правом позивача, передбаченим процесуальним законодавством, і "не містить таких обмежень"</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8799"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E946CBBF-9312-4B12-AAC3-D4EB9A0786CE}" type="presOf" srcId="{7A615780-D022-4AFF-8D48-AB7A7B171E5F}" destId="{548A3B55-16F6-480F-B82A-08DB5D3007E9}" srcOrd="0" destOrd="0" presId="urn:microsoft.com/office/officeart/2005/8/layout/lProcess3"/>
    <dgm:cxn modelId="{02224B7E-1AC8-4A8A-BC83-68386CDB4409}" type="presOf" srcId="{4BC3F7BD-86BF-47FB-9DB0-44B4694B5F1C}" destId="{3EF56D4A-9A76-4414-A5F2-8066BE125047}" srcOrd="0" destOrd="0" presId="urn:microsoft.com/office/officeart/2005/8/layout/lProcess3"/>
    <dgm:cxn modelId="{B85CA07C-126B-44F8-B2C6-499A678AF6B4}" type="presParOf" srcId="{548A3B55-16F6-480F-B82A-08DB5D3007E9}" destId="{A3C4AD7B-2E3E-44E9-8180-719FA0B03778}" srcOrd="0" destOrd="0" presId="urn:microsoft.com/office/officeart/2005/8/layout/lProcess3"/>
    <dgm:cxn modelId="{82065D78-C901-4294-BCBE-08222A24BFAD}"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погоджується з висновком колегії суддів, викладеним в ухвалі про передачу даної справи на розгляд об`єднаної палати, стосовно такого. Неявка повноважного представника позивача, належним чином повідомленого про час і місце розгляду справи, у судове засідання у разі неподання позивачем заяви про розгляд справи за його відсутності та неповідомлення причин такої неявки, можуть кваліфікуватися як необґрунтовані у розумінні ч.5 ст. 130 ГПК України.</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саме на позивача покладається обов`язок доведення неможливості вчинення ним відповідних процесуальних дій.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https://reestr.court.gov.ua/Review/108321168</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ScaleY="14825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90F9667-F2B8-46CA-B894-8014FEDC9DBF}" type="presOf" srcId="{2626830C-0EB7-49A5-8B47-6224EDCCDD67}" destId="{77B318FB-71D7-41D0-AA84-1F15136221FC}" srcOrd="0" destOrd="0" presId="urn:microsoft.com/office/officeart/2005/8/layout/cycle2"/>
    <dgm:cxn modelId="{936A2E4D-04F9-4DC7-B053-6B2D273DBFB0}" type="presOf" srcId="{109A425D-96BE-4C4C-B32F-69B188308839}" destId="{4532A5CD-ED12-4521-B172-187366941F6A}" srcOrd="0" destOrd="0" presId="urn:microsoft.com/office/officeart/2005/8/layout/cycle2"/>
    <dgm:cxn modelId="{1D7E5FE8-98D6-4C98-9C4A-340307D49FF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ВС від  09.07.2019 у справі №922/592/17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120323">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F7593E81-28E5-4E2D-AC21-AA53A0492322}" type="presOf" srcId="{2A52989D-F7FB-4581-A78D-5AA2820D8337}" destId="{D3023C26-3E73-4E84-8F9D-13921BA3731C}" srcOrd="0" destOrd="0" presId="urn:microsoft.com/office/officeart/2005/8/layout/vList2"/>
    <dgm:cxn modelId="{5E3135D2-AFAB-4AB7-88B9-D62226F99253}" type="presOf" srcId="{7D6ACE49-2C7D-4B55-8258-8FF78D2D3F87}" destId="{7A20DE31-9AEC-4203-B692-5715756E6C53}" srcOrd="0" destOrd="0" presId="urn:microsoft.com/office/officeart/2005/8/layout/vList2"/>
    <dgm:cxn modelId="{AF046CCD-D7B4-47E7-8D5B-DD168623AE6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18.11.2021 у справі №910/4475/19 </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a:t>
          </a:r>
          <a:r>
            <a:rPr kumimoji="0" lang="uk-UA" sz="10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06.04.2022)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BD57F38-E2B1-41C0-A54B-853C8E388E85}" type="presOf" srcId="{24E5C34E-DA21-45B9-B55D-F89D03FA1B3A}" destId="{3C8EE393-9385-4B7F-8750-BF622842E9AB}" srcOrd="0" destOrd="0" presId="urn:microsoft.com/office/officeart/2005/8/layout/vList2"/>
    <dgm:cxn modelId="{C3A2B57D-D459-48B0-9A13-767BCE72F2CE}" type="presOf" srcId="{CEC9EB15-5746-4F36-8AFD-EACA623DA04B}" destId="{491186E1-D2E0-4DE9-9FD1-C23BC272EA6B}" srcOrd="0" destOrd="0" presId="urn:microsoft.com/office/officeart/2005/8/layout/vList2"/>
    <dgm:cxn modelId="{533B17FB-D418-4F89-820A-D882FE2F3ADA}"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02.12.2022 №910/12184/20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4DE962C-502C-4469-9ADC-AACD07D8DC22}" type="presOf" srcId="{24E5C34E-DA21-45B9-B55D-F89D03FA1B3A}" destId="{3C8EE393-9385-4B7F-8750-BF622842E9AB}" srcOrd="0" destOrd="0" presId="urn:microsoft.com/office/officeart/2005/8/layout/vList2"/>
    <dgm:cxn modelId="{18ABF34F-F988-4608-87C7-606D066F1985}" type="presOf" srcId="{CEC9EB15-5746-4F36-8AFD-EACA623DA04B}" destId="{491186E1-D2E0-4DE9-9FD1-C23BC272EA6B}" srcOrd="0" destOrd="0" presId="urn:microsoft.com/office/officeart/2005/8/layout/vList2"/>
    <dgm:cxn modelId="{F7A8CDF4-029A-4757-9EFD-E83B6882888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Касаційний суд погодився із висновками судів попередніх інстанцій щодо відхилення грошових вимог банку до боржника в частині нарахованої винагороди за користування кредитом.</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6352" custLinFactNeighborX="-467"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EF521EC-3B3E-4D48-BC8D-BB211A1CBF62}" type="presOf" srcId="{7A615780-D022-4AFF-8D48-AB7A7B171E5F}" destId="{548A3B55-16F6-480F-B82A-08DB5D3007E9}" srcOrd="0" destOrd="0" presId="urn:microsoft.com/office/officeart/2005/8/layout/lProcess3"/>
    <dgm:cxn modelId="{AE834AED-5D14-4CA5-81DC-C7BC98DAA72E}" type="presOf" srcId="{4BC3F7BD-86BF-47FB-9DB0-44B4694B5F1C}" destId="{3EF56D4A-9A76-4414-A5F2-8066BE125047}" srcOrd="0" destOrd="0" presId="urn:microsoft.com/office/officeart/2005/8/layout/lProcess3"/>
    <dgm:cxn modelId="{5DFB0430-F145-4689-A04E-5A7A9BAEC3BA}" type="presParOf" srcId="{548A3B55-16F6-480F-B82A-08DB5D3007E9}" destId="{A3C4AD7B-2E3E-44E9-8180-719FA0B03778}" srcOrd="0" destOrd="0" presId="urn:microsoft.com/office/officeart/2005/8/layout/lProcess3"/>
    <dgm:cxn modelId="{189D12A8-1F96-4725-AF32-DD688CD15C04}"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Незгода позичальника з умовою договору про нарахування та сплату винагороди, на стадії виконання, за відсутності зауважень щодо змісту та умов договору під час його укладення та підписання додаткових угод до договору, не є підставою для визначення умов договору такими, що не підлягають виконанню під час вирішення спору про стягнення заборгованості за цим договором, в тому числі і під час розгляду заяв про грошові вимоги до боржника, оскільки суперечать принципам цивільного законодавства. Аналогічна правова позиція викладена у постанові ОП КГС від 19.03.2021 у справі №904/2073/19.</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справі, яка розглядається, судом апеляційної інстанції встановлено, що спірні кредитні договори та додаткові угоди до цих договорів, в тому числі і в частині сплати винагороди за користування кредитом, є чинними і недійсними у встановленому законом порядку не визнавалися.</a:t>
          </a:r>
        </a:p>
        <a:p>
          <a:pPr algn="just">
            <a:spcAft>
              <a:spcPts val="0"/>
            </a:spcAft>
          </a:pPr>
          <a:r>
            <a:rPr lang="uk-UA" sz="1200" kern="1200" noProof="0" dirty="0" smtClean="0">
              <a:latin typeface="Times New Roman" pitchFamily="18" charset="0"/>
              <a:cs typeface="Times New Roman" pitchFamily="18" charset="0"/>
              <a:hlinkClick xmlns:r="http://schemas.openxmlformats.org/officeDocument/2006/relationships" r:id="rId1"/>
            </a:rPr>
            <a:t>https://reestr.court.gov.ua/Review</a:t>
          </a:r>
          <a:r>
            <a:rPr lang="uk-UA" sz="1200" kern="1200" dirty="0" smtClean="0">
              <a:latin typeface="Times New Roman" pitchFamily="18" charset="0"/>
              <a:cs typeface="Times New Roman" pitchFamily="18" charset="0"/>
              <a:hlinkClick xmlns:r="http://schemas.openxmlformats.org/officeDocument/2006/relationships" r:id="rId1"/>
            </a:rPr>
            <a:t>/105034151 </a:t>
          </a:r>
          <a:endParaRPr lang="uk-UA" sz="1200" kern="1200" noProof="0" dirty="0" smtClean="0">
            <a:latin typeface="Times New Roman" pitchFamily="18" charset="0"/>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4056"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BE1B885F-D0F9-4CCB-9C8F-C4281068B6D2}" type="presOf" srcId="{2626830C-0EB7-49A5-8B47-6224EDCCDD67}" destId="{77B318FB-71D7-41D0-AA84-1F15136221FC}" srcOrd="0" destOrd="0" presId="urn:microsoft.com/office/officeart/2005/8/layout/cycle2"/>
    <dgm:cxn modelId="{23344F28-E079-4BB9-87D5-8FB5506A1F35}" type="presOf" srcId="{109A425D-96BE-4C4C-B32F-69B188308839}" destId="{4532A5CD-ED12-4521-B172-187366941F6A}" srcOrd="0" destOrd="0" presId="urn:microsoft.com/office/officeart/2005/8/layout/cycle2"/>
    <dgm:cxn modelId="{C5024F8D-9901-4104-85D6-D4D6E344DE2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21.07.2021 у справі №910/14918/20</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2C35D28-C979-443D-B7ED-491772AB7188}" type="presOf" srcId="{7D6ACE49-2C7D-4B55-8258-8FF78D2D3F87}" destId="{7A20DE31-9AEC-4203-B692-5715756E6C53}" srcOrd="0" destOrd="0" presId="urn:microsoft.com/office/officeart/2005/8/layout/vList2"/>
    <dgm:cxn modelId="{46261BC0-7428-4EFB-8ADE-FA0D9662D15C}" type="presOf" srcId="{2A52989D-F7FB-4581-A78D-5AA2820D8337}" destId="{D3023C26-3E73-4E84-8F9D-13921BA3731C}" srcOrd="0" destOrd="0" presId="urn:microsoft.com/office/officeart/2005/8/layout/vList2"/>
    <dgm:cxn modelId="{A1B8B4AE-AA21-4EE9-922D-79B156F9D44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25.05.2022 у справі №904/5314/20</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959E688D-FBA6-4C57-B498-C89D35B927C5}" type="presOf" srcId="{CEC9EB15-5746-4F36-8AFD-EACA623DA04B}" destId="{491186E1-D2E0-4DE9-9FD1-C23BC272EA6B}" srcOrd="0" destOrd="0" presId="urn:microsoft.com/office/officeart/2005/8/layout/vList2"/>
    <dgm:cxn modelId="{9AF1CD7E-4CCE-471B-9592-782608AA8F4B}"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D347770C-15E7-4684-8449-9C4678419EA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зроблено висновок щодо застосування ст.137 ГПК України зокрема, про неможливість накладення арешту на (нерухоме) майно відповідача в порядку забезпечення позову про стягнення коштів.</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AE183A3D-45E3-418E-8C04-8FD863BA2A84}" type="presOf" srcId="{7A615780-D022-4AFF-8D48-AB7A7B171E5F}" destId="{548A3B55-16F6-480F-B82A-08DB5D3007E9}" srcOrd="0" destOrd="0" presId="urn:microsoft.com/office/officeart/2005/8/layout/lProcess3"/>
    <dgm:cxn modelId="{559F5CDC-0AEF-45DD-9E54-A805BF3BB1A3}" type="presOf" srcId="{4BC3F7BD-86BF-47FB-9DB0-44B4694B5F1C}" destId="{3EF56D4A-9A76-4414-A5F2-8066BE125047}" srcOrd="0" destOrd="0" presId="urn:microsoft.com/office/officeart/2005/8/layout/lProcess3"/>
    <dgm:cxn modelId="{D8843997-A6E3-473C-9C4D-CFFD888114EA}" type="presParOf" srcId="{548A3B55-16F6-480F-B82A-08DB5D3007E9}" destId="{A3C4AD7B-2E3E-44E9-8180-719FA0B03778}" srcOrd="0" destOrd="0" presId="urn:microsoft.com/office/officeart/2005/8/layout/lProcess3"/>
    <dgm:cxn modelId="{1EDE25AD-07AE-4836-8DDB-4C8439074BA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60038"/>
          <a:ext cx="3797813" cy="381467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щодо можливості застосування положень Закону про банкрутство, визначених цим Законом правил та процедур щодо порушення та здійснення провадження у справі про банкрутство юридичної особи - банківської установи, стосовно якої скасовано в судовому порядку постанову Правління НБУ про відкликання банківської ліцензії та призначення ліквідатора. Зокрема, КГС зазначає, про можливість застосування визначених Законом про банкрутство правил для розгляду кредиторських вимог Фонду гарантування вкладів фізичних осіб до відповідної юридичної особи-банківської установи.</a:t>
          </a:r>
        </a:p>
      </dsp:txBody>
      <dsp:txXfrm>
        <a:off x="0" y="360038"/>
        <a:ext cx="3797813" cy="381467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Можливість накладення арешту на майно, не обмежуючись грошовими коштами відповідача, в порядку забезпечення позову у спорі про стягнення грошових коштів  є додатковою гарантією  для позивача того, що рішення суду у разі задоволення позову, буде реально виконане та позивач отримає задоволення своїх вимог. Крім того, у разі задоволення позову у справі про стягнення грошових коштів, боржник матиме безумовну можливість розрахуватись із позивачем, за умови наявності у нього грошових коштів у необхідних для цього розмірах, без застосування процедури звернення стягнення на майно боржника. Подібні висновки про те, що у справах, де предметом спору є стягнення грошових коштів, накладення арешту на нерухоме майно є належним видом забезпечення позову, викладені у постанові ВП ВС від 12.02.2020 у справі № 381/4019/18</a:t>
          </a:r>
          <a:r>
            <a:rPr lang="uk-UA" sz="1000" b="1" kern="1200" dirty="0" smtClean="0"/>
            <a:t>.</a:t>
          </a:r>
        </a:p>
        <a:p>
          <a:pPr lvl="0" algn="just" defTabSz="577850" rtl="0">
            <a:lnSpc>
              <a:spcPct val="90000"/>
            </a:lnSpc>
            <a:spcBef>
              <a:spcPct val="0"/>
            </a:spcBef>
            <a:spcAft>
              <a:spcPts val="0"/>
            </a:spcAft>
          </a:pPr>
          <a:r>
            <a:rPr lang="uk-UA" sz="1300" kern="1200" dirty="0" smtClean="0">
              <a:latin typeface="Times New Roman" pitchFamily="18" charset="0"/>
              <a:cs typeface="Times New Roman" pitchFamily="18" charset="0"/>
              <a:hlinkClick xmlns:r="http://schemas.openxmlformats.org/officeDocument/2006/relationships" r:id="rId1"/>
            </a:rPr>
            <a:t>https://reestr.court.gov.ua/Review/105078266</a:t>
          </a:r>
          <a:r>
            <a:rPr lang="uk-UA" sz="1300" kern="1200" dirty="0" smtClean="0">
              <a:latin typeface="Times New Roman" pitchFamily="18" charset="0"/>
              <a:cs typeface="Times New Roman" pitchFamily="18" charset="0"/>
            </a:rPr>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729913" cy="86325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ВС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10.10.2019 у справі №  904/1478/19, від 16.12.2019 у справі №   904/3459/19 та від 28.05.2021 у справі №10/5026/290/2011(925/1502/20)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729913" cy="86325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8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від 17.06.2022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№908/2382/21 </a:t>
          </a:r>
        </a:p>
      </dsp:txBody>
      <dsp:txXfrm>
        <a:off x="0" y="0"/>
        <a:ext cx="4130279" cy="60571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60038"/>
          <a:ext cx="3797813" cy="381467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a:t>
          </a:r>
          <a:r>
            <a:rPr lang="uk-UA" sz="13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зроблено висновок про те,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 договори транспортування природного газу за своєю правовою природою є договорами перевезення вантажу і до правовідносин за ними підлягають застосуванню положення статей 306, 307, 315 ГК України.</a:t>
          </a:r>
        </a:p>
      </dsp:txBody>
      <dsp:txXfrm>
        <a:off x="0" y="360038"/>
        <a:ext cx="3797813" cy="381467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Взаємовідносини, які виникають у процесі укладення договорів транспортування природного газу, регулюються Законом України «Про ринок природного газу», Кодексом ГТС та Типовим договором транспортування природного газу. Закон «При ринок природного газу» та Кодекс ГТС визначають предмет договору транспортування як надання послуг, які можуть включати: - надання доступу до потужності (розподіл потужності); - послуги транспортування; - послуги балансування.</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ВС зазначає, що договори транспортування природного газу за своєю правовою природою є договорами про надання послуг, виходячи зі спеціального регулювання, встановленого законодавством про ринок природного газу. </a:t>
          </a:r>
          <a:r>
            <a:rPr lang="uk-UA" sz="1300" kern="1200" dirty="0" smtClean="0">
              <a:hlinkClick xmlns:r="http://schemas.openxmlformats.org/officeDocument/2006/relationships" r:id=""/>
            </a:rPr>
            <a:t>https://reestr.court.gov.ua/Review/105278395</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577850" rtl="0">
            <a:lnSpc>
              <a:spcPct val="90000"/>
            </a:lnSpc>
            <a:spcBef>
              <a:spcPct val="0"/>
            </a:spcBef>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sp:txBody>
      <dsp:txXfrm>
        <a:off x="0" y="-72011"/>
        <a:ext cx="3960440" cy="4680527"/>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ts val="0"/>
            </a:spcAft>
          </a:pPr>
          <a:r>
            <a:rPr kumimoji="0" lang="uk-UA" sz="15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16.07.2020 у справі № 920/206/19, від 23.07.2020 у справі №920/180/19, від 08.12.2021 у справі № 904/949/21</a:t>
          </a:r>
          <a:endParaRPr kumimoji="0" lang="uk-UA" sz="15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№921/184/21 </a:t>
          </a:r>
        </a:p>
      </dsp:txBody>
      <dsp:txXfrm>
        <a:off x="0" y="0"/>
        <a:ext cx="4130279" cy="605714"/>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97828"/>
          <a:ext cx="3165247" cy="3539391"/>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залишив без змін рішення судів попередніх інстанцій про відмову в задоволенні позову про визнання незаконними дій щодо нарахування плати за скид понаднормативних стічних вод, з огляду на неналежний та неефективний спосіб захисту.</a:t>
          </a:r>
        </a:p>
      </dsp:txBody>
      <dsp:txXfrm>
        <a:off x="0" y="497828"/>
        <a:ext cx="3165247" cy="3539391"/>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1998"/>
          <a:ext cx="4104456" cy="439250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Звертаючись до суду з вимогою про визнання неправомірними дій щодо нарахування додаткової плати за скид стічних вод, позивач прагне досягти правової визначеності, тобто прагне підтвердження відсутності у Підприємства права на одержання від Товариства додаткової плати за скид стічних вод з понаднормативним забрудненням. Заявлена позивачем у цій справі вимога не може самостійно розглядатися в окремій справі. Встановлення таких обставин, як правомірність та правильність здійснених відповідачем нарахувань, може бути предметом доказування при вирішенні та розгляді спору про право, зокрема: про стягнення плати за скид стічних вод до систем централізованого водовідведення при порушенні вимог щодо якості і режиму їх скидання; про припинення дій, що порушують право або створюють загрозу його порушення (у випадку припинення надання послуг), тощо.</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викладене суд апеляційної інстанції дійшов обґрунтованого висновку про </a:t>
          </a:r>
          <a:r>
            <a:rPr lang="uk-UA" sz="10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неможливість розгляду таких вимог у господарському суді та про закриття провадження в цій справі на підставі п.1 ч.1 ст.231 ГПК України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цієї норми господарський суд закриває провадження у справі, якщо спір не підлягає вирішенню в порядку господарського судочинства. Тобто провадження у справі підлягає закриттю, якщо при її розгляді буде встановлена непідвідомчість справи господарському суду (стаття 20 ГПК України). Також суд касаційної інстанції погоджується з висновком апеляційного господарського суду про те, що спори про визнання неправомірними дій щодо нарахування додаткової плати за скид стічних вод відповідно до виставлених рахунків не можуть бути розглянуті й у порядку іншого (ніж господарське) судочинства. </a:t>
          </a:r>
          <a:r>
            <a:rPr lang="uk-UA" sz="1000" kern="1200" dirty="0" smtClean="0">
              <a:hlinkClick xmlns:r="http://schemas.openxmlformats.org/officeDocument/2006/relationships" r:id="rId1"/>
            </a:rPr>
            <a:t>https://reestr.court.gov.ua/Review/105278394</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sp:txBody>
      <dsp:txXfrm>
        <a:off x="0" y="71998"/>
        <a:ext cx="4104456" cy="4392506"/>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30.11.2021 у справі № 916/3319/20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цій справі порушено питання застосування визначених спеціальним нормативним актом з питань банкрутства, зокрема, Законом про банкрутство, правил ініціювання та здійснення провадження у справі про банкрутство юридичної особи, зареєстрованої як банківської установи, банківська ліцензія якої відкликана, однак рішення відповідного органу про це скасовано в судовому порядку.</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найменування, організаційно-правової форми, реорганізація, перетворення юридичної особи, яка має статус банка, в небанківську установу, її ліквідація не в порядку, встановленому Законом про банки, Законом про систему гарантування вкладів, не допускається і не позбавляє її статусу банка, а тому не дає правових підстав для застосування до такої юридичної особи положень Закону про банкрутство та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http://reestr.court.gov.ua/Review/103851683</a:t>
          </a:r>
          <a:r>
            <a:rPr lang="uk-UA" sz="1300" kern="1200" dirty="0" smtClean="0"/>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№918/662/21 </a:t>
          </a:r>
        </a:p>
      </dsp:txBody>
      <dsp:txXfrm>
        <a:off x="0" y="0"/>
        <a:ext cx="4130279" cy="605714"/>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147"/>
          <a:ext cx="4368781" cy="438818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дійшов висновку, що п.1 ч.2 ст.287 ГПК України стосується саме застосування норми матеріального права і не охоплює порушення норм процесуального права, тому не може бути підставою для оскарження судових рішень, в яких допущено порушення норм процесуального права. При цьому, на думку ВС, така підстава, як «суд апеляційної інстанції в оскаржуваному судовому рішенні застосував норму права без урахування висновку щодо застосування норми права у подібних правовідносинах, викладеного у постанові Верховного Суду», передбачена п.1 ч.2 ст. 287 ГПК України, стосується лише норм матеріального права (неправильним застосуванням норм матеріального права вважається: неправильне тлумачення закону, або застосування закону, який не підлягає застосуванню, або незастосування закону, який підлягав застосуванню), і не може бути підставою, якщо рішення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оскаржується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зв`язку із порушенням норм процесуального права.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Натомість здійснення судом процесуальних дій всупереч приписам процесуального закону (порушення норм процесуального права), якщо це порушення призвело до ухвалення незаконного рішення (ч.2 ст.311 ГПК України), може бути підставою касаційного оскарження лише у разі, якщо судове рішення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оскаржується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підстав, передбачених частинами 1, 3 ст.310 ГПК України. Відповідна підстава передбачена у п.4 ч.1 ст.287 цього Кодексу.</a:t>
          </a:r>
        </a:p>
      </dsp:txBody>
      <dsp:txXfrm>
        <a:off x="0" y="1147"/>
        <a:ext cx="4368781" cy="4388183"/>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438591"/>
          <a:ext cx="3096344" cy="365932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вважає за необхідне вказати, що відповідно до положень п.1 ч.2 ст.287 ГПК України підставами оскарження судових рішень, зазначених у пунктах 1, 4 ч.1 ст.287 цього Кодексу, у випадку, якщо суд апеляційної інстанції в оскаржуваному судовому рішенні застосував норму права без урахування висновку щодо застосування норми права у подібних правовідносинах, викладеного у постанові Верховного Суду, крім випадку наявності постанови Верховного Суду про відступлення від такого висновку, можуть бути як неправильне застосування судом норм матеріального права, так і порушення норм процесуального права.</a:t>
          </a:r>
          <a:r>
            <a:rPr lang="uk-UA" sz="1200" kern="1200" dirty="0" smtClean="0">
              <a:hlinkClick xmlns:r="http://schemas.openxmlformats.org/officeDocument/2006/relationships" r:id="rId1"/>
            </a:rPr>
            <a:t>https://reestr.court.gov.ua/Review/105837295</a:t>
          </a:r>
          <a:r>
            <a:rPr lang="uk-UA" sz="1200" kern="1200" dirty="0" smtClean="0"/>
            <a:t> </a:t>
          </a:r>
        </a:p>
        <a:p>
          <a:pPr lvl="0" algn="just" defTabSz="444500" rtl="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438591"/>
        <a:ext cx="3096344" cy="3659321"/>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від 01.02.2022 у справі № 902/368/16, від 12.05.2021 у справі № 911/1099/20 та від 26.05.2021 у справі № 910/8358/19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19.08.2022 у справі №908/2287/17</a:t>
          </a:r>
          <a:endPar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605714"/>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3"/>
          <a:ext cx="3797813" cy="424673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касаційному порядку відхилив твердження НЕК «Укренерго» про потребу застосовування норм ЦК України та ГК України щодо нарахування пені у спірний період, оскільки вони мають вищу юридичну силу, аніж постанова від 08.04.2020 № 766, з огляду на те, що положення названої постанови НКРЕКП є спеціальними щодо правового регулювання спірних правовідносин у даній справі. Як зазначив суд касаційної інстанції у постанові від 25.01.2022, за наявності розбіжностей загальних і спеціальних (виняткових) норм необхідно керуватися принципом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lex</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spicialis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(лат. - спеціальний закон, спеціальна норма), відповідно до якого при розбіжності загального та спеціального закону діє спеціальний закон, а також принципом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lex</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specialis</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derogate</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generali</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суть якого зводиться до того, що спеціальний закон скасовує дію (для даної справи) загального закону; спеціальна норма має перевагу над загальними.</a:t>
          </a:r>
        </a:p>
      </dsp:txBody>
      <dsp:txXfrm>
        <a:off x="0" y="144013"/>
        <a:ext cx="3797813" cy="4246730"/>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412413"/>
          <a:ext cx="4536504" cy="536133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система нормативно-правових актів України за їх юридичною силою (від актів вищої юридичної сили до актів нижчої юридичної сили) включає: а) Конституцію України;           б) закони, кодекси України; в) підзаконні нормативно-правові акти: постанови Верховної Ради України, укази Президента України, постанови Кабінету Міністрів України, накази міністерств, акти інших державних органів, розпорядження голів місцевих державних адміністрацій, акти органів місцевого самоврядування, які містять норми права тощо. Кодекс - єдиний, зведений,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внутрішньоузгоджений</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нормативно-правовий акт, прийнятий вищим органом законодавчої влади у процесі нормотворчої діяльності або народом на всеукраїнському референдумі, який на основі загальних принципів регулює певну сферу суспільних відносин. Кодекс є особливим різновидом закону. Підзаконним нормативно-правовим актом є офіційний письмовий документ, прийнятий суб`єктом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нормотворчості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основі та на виконання Конституції України, законів, чинних міжнародних договорів України, спрямований на їх реалізацію, та який не повинен їм суперечити.</a:t>
          </a:r>
        </a:p>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вважає за необхідне уточнити висновок, викладений у постанові Верховного Суду від 25.01.2022 у справі № 911/782/21, і зазначити, що положення постанови від 08.04.2020 № 766, якими НКРЕКП в межах наданих повноважень, тимчасово припинила застосування умов Типового договору про надання послуг з передачі електричної енергії, затвердженого НКРЕКП, в частині нарахування пені та стягнення штрафу за порушення термінів розрахунку за послуги з передачі і відповідно аналогічних умов усіх договорів, укладених на основі такого типового договору, підлягають обов`язковому виконанню учасниками ринку електричної енергії відповідно до статті 6 Закону України «Про ринок електричної енергії». </a:t>
          </a:r>
          <a:r>
            <a:rPr lang="uk-UA" sz="1000" kern="1200" dirty="0" smtClean="0">
              <a:hlinkClick xmlns:r="http://schemas.openxmlformats.org/officeDocument/2006/relationships" r:id="rId1"/>
            </a:rPr>
            <a:t>https://reestr.court.gov.ua/Review/105837299</a:t>
          </a:r>
          <a:r>
            <a:rPr lang="uk-UA" sz="1000" kern="1200" dirty="0" smtClean="0"/>
            <a:t> </a:t>
          </a:r>
          <a:endParaRPr lang="uk-UA" sz="1000" kern="1200" noProof="0" dirty="0" smtClean="0">
            <a:latin typeface="Times New Roman" pitchFamily="18" charset="0"/>
            <a:cs typeface="Times New Roman" pitchFamily="18" charset="0"/>
            <a:hlinkClick xmlns:r="http://schemas.openxmlformats.org/officeDocument/2006/relationships" r:id="rId2"/>
          </a:endParaRPr>
        </a:p>
      </dsp:txBody>
      <dsp:txXfrm>
        <a:off x="0" y="-412413"/>
        <a:ext cx="4536504" cy="5361331"/>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a:t>
          </a:r>
          <a:r>
            <a:rPr lang="uk-UA" sz="1800" kern="1200" dirty="0" smtClean="0"/>
            <a:t>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25.01.2022 у справі № 911/782/21</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19.08.2022 у справі №912/1941/21</a:t>
          </a:r>
        </a:p>
      </dsp:txBody>
      <dsp:txXfrm>
        <a:off x="0" y="0"/>
        <a:ext cx="4130279" cy="605714"/>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4013625" cy="422222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1.Сплата судового збору за розгляд заяви ліквідатора про покладення субсидіарної відповідальності на особу винну у доведенні до банкрутства боржника підлягає нарахуванню у відсотковому співвідношенні до ціни позову; </a:t>
          </a:r>
        </a:p>
        <a:p>
          <a:pPr lvl="0" algn="just" defTabSz="488950" rtl="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2.Верховний Суд зазначає, що за такі заяви судовий збір має розраховуватися згідно з пп. 10 п. 2 ч. 2 ст. 4 Закону України "Про судовий збір", згідно з яким ставка судового збору за подання до господарського суду заяви про визнання правочинів (договорів) недійсними та спростування майнових дій боржника в межах провадження у справі про банкрутство становить 2 розміри прожиткового мінімуму для працездатних осіб.</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013625" cy="422222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14.11.2018 у справі №905/1328/17</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42074" y="1428"/>
          <a:ext cx="3863577" cy="385962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Заява ліквідатора про покладення субсидіарної відповідальності на особу винну у доведенні до банкрутства боржника розглядається за правилами ГПК України у межах справи про банкрутство в порядку визначеному ст. 7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 судовим збором не оплачується, оскільки таку оплату не передбачено Законом України "Про судовий збір".</a:t>
          </a:r>
        </a:p>
        <a:p>
          <a:pPr lvl="0" algn="just" defTabSz="53340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 час оскарження в судах апеляційної та касаційної інстанції судових рішень, які прийняті за результатом розгляду заяви ліквідатора про покладення субсидіарної відповідальності на особу винну у доведенні до банкрутства боржника, судовий збір підлягає сплаті як на ухвалу суду, який становить 1 розмір прожиткового мінімуму для працездатних осіб відповідно до пп. 7 п. 2 ч. 2 ст. 4 Закону України "Про судовий збір" в незалежності від того, яке судове рішення ухвалив суд першої інстанції - ухвалу або рішення.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https://reestr.court.gov.ua/Review/106939835</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sp:txBody>
      <dsp:txXfrm>
        <a:off x="142074" y="1428"/>
        <a:ext cx="3863577" cy="3859620"/>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180019"/>
          <a:ext cx="3729913" cy="1080120"/>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1.Ухвали КГС ВС від 22.08.2022 у справі №908/802/20, від 28.06.2022 у справі №904/4855/17, від 05.08.2021 у справі №911/2548/17, від 04.11.2021 у справі №914/71/19</a:t>
          </a:r>
        </a:p>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2.Ухвали від 27.04.2022 у справі №910/17303/18, від 20.01.2022 у справі №5010/1133/2012-Б-26/30, від 26.04.2021 у справі №5023/2837/11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180019"/>
        <a:ext cx="3729913" cy="1080120"/>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від 20.10.2022 у справі №911/3554/17 (911/401/21)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4013625" cy="422222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КГС ВС із посиланням на положення ст.23 Закону України "Про прокуратуру", вказує на можливість звернення прокурора із позовом в інтересах держави в особі суб`єкта, який не є суб`єктом владних повноважень.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013625" cy="4222223"/>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42074" y="1428"/>
          <a:ext cx="3863577" cy="385962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Беручи до уваги положення статті 53 ГПК України, статті 23 Закону України "Про прокуратуру", ВП ВС у справі № 911/2169/20 (постанова від 06.07.2021) дійшла висновку, що заборона на здійснення прокурором представництва в суді інтересів держави в особі державних компаній, передбачена абз.3 ч.3 ст.23 названого Закону, має застосовуватись з урахуванням положень абзацу першого частини третьої цієї статті, який передбачає, що </a:t>
          </a:r>
          <a:r>
            <a:rPr lang="uk-UA" sz="12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суб`єкт, в інтересах якого прокурор може звертатись із позовом в інтересах держави, має бути суб`єктом владних повноважень, незалежно від наявності статусу юридичної особи. </a:t>
          </a:r>
          <a:r>
            <a:rPr lang="uk-UA" sz="1200" kern="1200" dirty="0" smtClean="0">
              <a:hlinkClick xmlns:r="http://schemas.openxmlformats.org/officeDocument/2006/relationships" r:id="rId1"/>
            </a:rPr>
            <a:t>https://reestr.court.gov.ua/Review/107428592</a:t>
          </a:r>
          <a:r>
            <a:rPr lang="uk-UA" sz="1200" kern="1200" dirty="0" smtClean="0"/>
            <a:t>  </a:t>
          </a:r>
          <a:endParaRPr lang="uk-UA" sz="12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sp:txBody>
      <dsp:txXfrm>
        <a:off x="142074" y="1428"/>
        <a:ext cx="3863577" cy="3859620"/>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64406"/>
          <a:ext cx="3729913" cy="591267"/>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15.06.2022 у справі № 924/674/21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64406"/>
        <a:ext cx="3729913" cy="591267"/>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18.11.2022 №914/2656/21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647189"/>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4013625" cy="422222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 виходив з того, що неявка сторони в судове засідання не свідчить про необґрунтованість дій позивача, оскільки зазначене є диспозитивним правом позивача, передбаченим процесуальним законодавством, і "не містить таких обмежень"</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013625" cy="4222223"/>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42074" y="1428"/>
          <a:ext cx="3863577" cy="385962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погоджується з висновком колегії суддів, викладеним в ухвалі про передачу даної справи на розгляд об`єднаної палати, стосовно такого. Неявка повноважного представника позивача, належним чином повідомленого про час і місце розгляду справи, у судове засідання у разі неподання позивачем заяви про розгляд справи за його відсутності та неповідомлення причин такої неявки, можуть кваліфікуватися як необґрунтовані у розумінні ч.5 ст. 130 ГПК України.</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цьому саме на позивача покладається обов`язок доведення неможливості вчинення ним відповідних процесуальних дій.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https://reestr.court.gov.ua/Review/108321168</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
          </a:endParaRPr>
        </a:p>
      </dsp:txBody>
      <dsp:txXfrm>
        <a:off x="142074" y="1428"/>
        <a:ext cx="3863577" cy="3859620"/>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64406"/>
          <a:ext cx="3729913" cy="591267"/>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ВС від  09.07.2019 у справі №922/592/17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64406"/>
        <a:ext cx="3729913" cy="59126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18.11.2021 у справі №910/4475/19 </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a:t>
          </a:r>
          <a:r>
            <a:rPr kumimoji="0" lang="uk-UA" sz="10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06.04.2022)</a:t>
          </a:r>
        </a:p>
      </dsp:txBody>
      <dsp:txXfrm>
        <a:off x="0" y="0"/>
        <a:ext cx="4130279" cy="605714"/>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02.12.2022 №910/12184/20 </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64718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3"/>
          <a:ext cx="3797813" cy="424673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Касаційний суд погодився із висновками судів попередніх інстанцій щодо відхилення грошових вимог банку до боржника в частині нарахованої винагороди за користування кредитом.</a:t>
          </a:r>
        </a:p>
      </dsp:txBody>
      <dsp:txXfrm>
        <a:off x="0" y="144013"/>
        <a:ext cx="3797813" cy="424673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Незгода позичальника з умовою договору про нарахування та сплату винагороди, на стадії виконання, за відсутності зауважень щодо змісту та умов договору під час його укладення та підписання додаткових угод до договору, не є підставою для визначення умов договору такими, що не підлягають виконанню під час вирішення спору про стягнення заборгованості за цим договором, в тому числі і під час розгляду заяв про грошові вимоги до боржника, оскільки суперечать принципам цивільного законодавства. Аналогічна правова позиція викладена у постанові ОП КГС від 19.03.2021 у справі №904/2073/19.</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справі, яка розглядається, судом апеляційної інстанції встановлено, що спірні кредитні договори та додаткові угоди до цих договорів, в тому числі і в частині сплати винагороди за користування кредитом, є чинними і недійсними у встановленому законом порядку не визнавалися.</a:t>
          </a:r>
        </a:p>
        <a:p>
          <a:pPr lvl="0" algn="just" defTabSz="577850">
            <a:lnSpc>
              <a:spcPct val="90000"/>
            </a:lnSpc>
            <a:spcBef>
              <a:spcPct val="0"/>
            </a:spcBef>
            <a:spcAft>
              <a:spcPts val="0"/>
            </a:spcAft>
          </a:pPr>
          <a:r>
            <a:rPr lang="uk-UA" sz="1200" kern="1200" noProof="0" dirty="0" smtClean="0">
              <a:latin typeface="Times New Roman" pitchFamily="18" charset="0"/>
              <a:cs typeface="Times New Roman" pitchFamily="18" charset="0"/>
              <a:hlinkClick xmlns:r="http://schemas.openxmlformats.org/officeDocument/2006/relationships" r:id="rId1"/>
            </a:rPr>
            <a:t>https://reestr.court.gov.ua/Review</a:t>
          </a:r>
          <a:r>
            <a:rPr lang="uk-UA" sz="1200" kern="1200" dirty="0" smtClean="0">
              <a:latin typeface="Times New Roman" pitchFamily="18" charset="0"/>
              <a:cs typeface="Times New Roman" pitchFamily="18" charset="0"/>
              <a:hlinkClick xmlns:r="http://schemas.openxmlformats.org/officeDocument/2006/relationships" r:id="rId1"/>
            </a:rPr>
            <a:t>/105034151 </a:t>
          </a:r>
          <a:endParaRPr lang="uk-UA" sz="1200" kern="1200" noProof="0" dirty="0" smtClean="0">
            <a:latin typeface="Times New Roman" pitchFamily="18" charset="0"/>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21.07.2021 у справі №910/14918/20</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25.05.2022 у справі №904/5314/20</a:t>
          </a:r>
        </a:p>
      </dsp:txBody>
      <dsp:txXfrm>
        <a:off x="0" y="0"/>
        <a:ext cx="4130279" cy="6057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60038"/>
          <a:ext cx="3797813" cy="381467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зроблено висновок щодо застосування ст.137 ГПК України зокрема, про неможливість накладення арешту на (нерухоме) майно відповідача в порядку забезпечення позову про стягнення коштів.</a:t>
          </a:r>
        </a:p>
      </dsp:txBody>
      <dsp:txXfrm>
        <a:off x="0" y="360038"/>
        <a:ext cx="3797813" cy="381467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19.01.2023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19.01.2023</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1.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1.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1.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2022</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9361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представництва прокурором</a:t>
            </a:r>
            <a:endParaRPr lang="uk-UA" sz="1500" dirty="0" smtClean="0"/>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492896"/>
          <a:ext cx="4017563" cy="4222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420888"/>
          <a:ext cx="4231532" cy="38610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19675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79208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компенсації судових витрат у зв`язку із залишенням позову без розгляду на підставі п. 4 ч. 1 ст.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226 ГПК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України, необґрунтованість дій позивача</a:t>
            </a: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492896"/>
          <a:ext cx="4017563" cy="4222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420888"/>
          <a:ext cx="4231532" cy="38610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19675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застосування </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Закону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України</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"Про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відновлення</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платоспроможності</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боржника</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або</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визнання</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його</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банкрутом</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a:t>
            </a:r>
            <a:endPar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грошових вимог конкурсного кредитора-банку в частині сплати винагороди за користування кредитом</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забезпечення позову - накладення арешту на нерухоме майно, в порядку ст.137 ГПК України, у справі про стягнення заборгованості</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правової природи договору транспортування природного газу</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3955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позовних вимог про визнання неправомірним нарахувань за скид понаднормативних стічних вод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899592" y="1844824"/>
          <a:ext cx="3168352"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355976" y="2060848"/>
          <a:ext cx="4104456"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касаційного оскарження, застосування п.1 ч.2 ст.287 ГПК </a:t>
            </a:r>
            <a:endParaRPr lang="uk-UA" dirty="0" smtClean="0"/>
          </a:p>
          <a:p>
            <a:pPr lvl="0" algn="ctr">
              <a:spcBef>
                <a:spcPct val="0"/>
              </a:spcBef>
            </a:pPr>
            <a:endPar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988840"/>
          <a:ext cx="4377603" cy="4392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5364088" y="2060848"/>
          <a:ext cx="3096344"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нарахування пені та штрафу за порушення термінів розрахунку за послуги з передачі електричної енергії</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923928" y="2060848"/>
          <a:ext cx="4536504"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9361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положень Закону України </a:t>
            </a:r>
            <a:r>
              <a:rPr lang="uk-UA" sz="15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a:t>
            </a: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судовий </a:t>
            </a:r>
            <a:r>
              <a:rPr lang="uk-UA" sz="15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збір”</a:t>
            </a: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розгляд заяви </a:t>
            </a:r>
            <a:r>
              <a:rPr lang="uk-UA" sz="15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ліквідатора про покладення субсидіарної відповідальності на особу винну у доведенні до банкрутства</a:t>
            </a:r>
            <a:endParaRPr lang="uk-UA" sz="1500" dirty="0" smtClean="0"/>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492896"/>
          <a:ext cx="4017563" cy="4222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716016" y="2420888"/>
          <a:ext cx="4231532" cy="38610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196752"/>
          <a:ext cx="3729913" cy="14401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943</TotalTime>
  <Words>310</Words>
  <Application>Microsoft Office PowerPoint</Application>
  <PresentationFormat>Екран (4:3)</PresentationFormat>
  <Paragraphs>132</Paragraphs>
  <Slides>11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2022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146</cp:revision>
  <dcterms:created xsi:type="dcterms:W3CDTF">2020-02-14T13:33:55Z</dcterms:created>
  <dcterms:modified xsi:type="dcterms:W3CDTF">2023-01-19T11:25:43Z</dcterms:modified>
</cp:coreProperties>
</file>