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9" r:id="rId2"/>
    <p:sldId id="314" r:id="rId3"/>
    <p:sldId id="315" r:id="rId4"/>
    <p:sldId id="322" r:id="rId5"/>
    <p:sldId id="324" r:id="rId6"/>
    <p:sldId id="323" r:id="rId7"/>
    <p:sldId id="327" r:id="rId8"/>
    <p:sldId id="328" r:id="rId9"/>
    <p:sldId id="329" r:id="rId10"/>
    <p:sldId id="330" r:id="rId11"/>
    <p:sldId id="318" r:id="rId12"/>
    <p:sldId id="331" r:id="rId13"/>
    <p:sldId id="332" r:id="rId14"/>
    <p:sldId id="325" r:id="rId15"/>
    <p:sldId id="321" r:id="rId16"/>
    <p:sldId id="286" r:id="rId17"/>
    <p:sldId id="287" r:id="rId18"/>
    <p:sldId id="311" r:id="rId19"/>
    <p:sldId id="288" r:id="rId20"/>
    <p:sldId id="275" r:id="rId21"/>
    <p:sldId id="333" r:id="rId22"/>
  </p:sldIdLst>
  <p:sldSz cx="9144000" cy="6858000" type="screen4x3"/>
  <p:notesSz cx="6810375" cy="9942513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4374A"/>
    <a:srgbClr val="003300"/>
    <a:srgbClr val="E59074"/>
    <a:srgbClr val="A3D8FF"/>
    <a:srgbClr val="FFFFFF"/>
    <a:srgbClr val="091ABB"/>
    <a:srgbClr val="FFFFCC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84548" autoAdjust="0"/>
  </p:normalViewPr>
  <p:slideViewPr>
    <p:cSldViewPr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hPercent val="60"/>
      <c:rotY val="350"/>
      <c:depthPercent val="170"/>
      <c:rAngAx val="0"/>
    </c:view3D>
    <c:floor>
      <c:thickness val="0"/>
      <c:spPr>
        <a:solidFill>
          <a:srgbClr val="DDDDDD">
            <a:alpha val="18000"/>
          </a:srgb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6.9284608654687405E-4"/>
          <c:y val="9.025395716320446E-2"/>
          <c:w val="0.99503364247712511"/>
          <c:h val="0.80965200366120538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Чисельність!$D$25</c:f>
              <c:strCache>
                <c:ptCount val="1"/>
                <c:pt idx="0">
                  <c:v>Фактична чисельність працівників апаратів судів</c:v>
                </c:pt>
              </c:strCache>
            </c:strRef>
          </c:tx>
          <c:spPr>
            <a:solidFill>
              <a:srgbClr val="FFFF00"/>
            </a:solidFill>
            <a:ln w="37499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 w="37499"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C93B-4435-809F-001D833BADFA}"/>
              </c:ext>
            </c:extLst>
          </c:dPt>
          <c:dLbls>
            <c:dLbl>
              <c:idx val="0"/>
              <c:layout>
                <c:manualLayout>
                  <c:x val="0.37421042328272502"/>
                  <c:y val="-5.55808394244472E-2"/>
                </c:manualLayout>
              </c:layout>
              <c:tx>
                <c:rich>
                  <a:bodyPr/>
                  <a:lstStyle/>
                  <a:p>
                    <a:r>
                      <a:rPr lang="en-US" sz="2362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24196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3B-4435-809F-001D833BADFA}"/>
                </c:ext>
              </c:extLst>
            </c:dLbl>
            <c:dLbl>
              <c:idx val="1"/>
              <c:layout>
                <c:manualLayout>
                  <c:x val="-0.39183353634663071"/>
                  <c:y val="-5.2066874191408735E-2"/>
                </c:manualLayout>
              </c:layout>
              <c:tx>
                <c:rich>
                  <a:bodyPr/>
                  <a:lstStyle/>
                  <a:p>
                    <a:r>
                      <a:rPr lang="en-US" sz="2362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25086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B-4435-809F-001D833BADFA}"/>
                </c:ext>
              </c:extLst>
            </c:dLbl>
            <c:dLbl>
              <c:idx val="2"/>
              <c:layout>
                <c:manualLayout>
                  <c:x val="-1.465035655161061E-3"/>
                  <c:y val="6.6426357839312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3B-4435-809F-001D833BADFA}"/>
                </c:ext>
              </c:extLst>
            </c:dLbl>
            <c:dLbl>
              <c:idx val="3"/>
              <c:layout>
                <c:manualLayout>
                  <c:x val="-1.758042786193274E-2"/>
                  <c:y val="5.0926874343473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3B-4435-809F-001D833BADFA}"/>
                </c:ext>
              </c:extLst>
            </c:dLbl>
            <c:spPr>
              <a:noFill/>
              <a:ln w="37499">
                <a:noFill/>
              </a:ln>
            </c:spPr>
            <c:txPr>
              <a:bodyPr/>
              <a:lstStyle/>
              <a:p>
                <a:pPr>
                  <a:defRPr sz="2362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Чисельність!$C$26:$C$28</c:f>
              <c:strCache>
                <c:ptCount val="2"/>
                <c:pt idx="0">
                  <c:v>станом на 01.01.2019 </c:v>
                </c:pt>
                <c:pt idx="1">
                  <c:v>станом на 01.01.2020 </c:v>
                </c:pt>
              </c:strCache>
            </c:strRef>
          </c:cat>
          <c:val>
            <c:numRef>
              <c:f>Чисельність!$D$26:$D$28</c:f>
              <c:numCache>
                <c:formatCode>General</c:formatCode>
                <c:ptCount val="3"/>
                <c:pt idx="0">
                  <c:v>25299</c:v>
                </c:pt>
                <c:pt idx="1">
                  <c:v>25341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3B-4435-809F-001D833BA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gapDepth val="244"/>
        <c:shape val="cylinder"/>
        <c:axId val="1356529135"/>
        <c:axId val="1"/>
        <c:axId val="0"/>
      </c:bar3DChart>
      <c:catAx>
        <c:axId val="1356529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7000"/>
          <c:min val="20000"/>
        </c:scaling>
        <c:delete val="1"/>
        <c:axPos val="r"/>
        <c:numFmt formatCode="General" sourceLinked="1"/>
        <c:majorTickMark val="out"/>
        <c:minorTickMark val="none"/>
        <c:tickLblPos val="nextTo"/>
        <c:crossAx val="1356529135"/>
        <c:crosses val="max"/>
        <c:crossBetween val="between"/>
      </c:valAx>
      <c:spPr>
        <a:noFill/>
        <a:ln w="37499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>
          <a:solidFill>
            <a:schemeClr val="bg1"/>
          </a:solidFill>
        </a:ln>
      </c:spPr>
    </c:sideWall>
    <c:backWall>
      <c:thickness val="0"/>
      <c:spPr>
        <a:solidFill>
          <a:schemeClr val="bg1"/>
        </a:solidFill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4.858746862401353E-2"/>
          <c:y val="5.9769554437692579E-2"/>
          <c:w val="0.92448261398451015"/>
          <c:h val="0.762755439269054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бюджет!$C$49</c:f>
              <c:strCache>
                <c:ptCount val="1"/>
                <c:pt idx="0">
                  <c:v>Загальний фонд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бюджет!$B$50:$B$51</c:f>
              <c:strCache>
                <c:ptCount val="2"/>
                <c:pt idx="0">
                  <c:v>2020 рік</c:v>
                </c:pt>
                <c:pt idx="1">
                  <c:v>2021 рік</c:v>
                </c:pt>
              </c:strCache>
            </c:strRef>
          </c:cat>
          <c:val>
            <c:numRef>
              <c:f>бюджет!$C$50:$C$51</c:f>
              <c:numCache>
                <c:formatCode>#,##0.0_ ;[Red]\-#,##0.0\ </c:formatCode>
                <c:ptCount val="2"/>
                <c:pt idx="0">
                  <c:v>12699.8</c:v>
                </c:pt>
                <c:pt idx="1">
                  <c:v>13892.213100000001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F-4795-9AA3-A97D073B27D7}"/>
            </c:ext>
          </c:extLst>
        </c:ser>
        <c:ser>
          <c:idx val="1"/>
          <c:order val="1"/>
          <c:tx>
            <c:strRef>
              <c:f>бюджет!$D$49</c:f>
              <c:strCache>
                <c:ptCount val="1"/>
                <c:pt idx="0">
                  <c:v>Спеціальний фонд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ECF-4795-9AA3-A97D073B27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ECF-4795-9AA3-A97D073B27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бюджет!$B$50:$B$51</c:f>
              <c:strCache>
                <c:ptCount val="2"/>
                <c:pt idx="0">
                  <c:v>2020 рік</c:v>
                </c:pt>
                <c:pt idx="1">
                  <c:v>2021 рік</c:v>
                </c:pt>
              </c:strCache>
            </c:strRef>
          </c:cat>
          <c:val>
            <c:numRef>
              <c:f>бюджет!$D$50:$D$51</c:f>
              <c:numCache>
                <c:formatCode>#,##0.0_ ;[Red]\-#,##0.0\ </c:formatCode>
                <c:ptCount val="2"/>
                <c:pt idx="0">
                  <c:v>3112.6</c:v>
                </c:pt>
                <c:pt idx="1">
                  <c:v>3407.98648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CF-4795-9AA3-A97D073B2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01888"/>
        <c:axId val="39711872"/>
        <c:axId val="0"/>
      </c:bar3DChart>
      <c:catAx>
        <c:axId val="3970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9711872"/>
        <c:crosses val="autoZero"/>
        <c:auto val="1"/>
        <c:lblAlgn val="ctr"/>
        <c:lblOffset val="100"/>
        <c:noMultiLvlLbl val="0"/>
      </c:catAx>
      <c:valAx>
        <c:axId val="39711872"/>
        <c:scaling>
          <c:orientation val="minMax"/>
          <c:max val="20000"/>
        </c:scaling>
        <c:delete val="0"/>
        <c:axPos val="l"/>
        <c:majorGridlines>
          <c:spPr>
            <a:ln>
              <a:noFill/>
            </a:ln>
          </c:spPr>
        </c:majorGridlines>
        <c:numFmt formatCode="#,##0.0_ ;[Red]\-#,##0.0\ 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3970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114232486564844E-2"/>
          <c:y val="0.94943807738369368"/>
          <c:w val="0.76976880897531119"/>
          <c:h val="5.0561892560460932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0766737580121956E-2"/>
          <c:y val="0.14392854677298156"/>
          <c:w val="0.91923326241987802"/>
          <c:h val="0.774019594176578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46E9-4FB1-A4E4-4B9285EE6EC1}"/>
              </c:ext>
            </c:extLst>
          </c:dPt>
          <c:dLbls>
            <c:dLbl>
              <c:idx val="0"/>
              <c:layout>
                <c:manualLayout>
                  <c:x val="2.9151949140637265E-3"/>
                  <c:y val="0.21075787869373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E9-4FB1-A4E4-4B9285EE6EC1}"/>
                </c:ext>
              </c:extLst>
            </c:dLbl>
            <c:dLbl>
              <c:idx val="1"/>
              <c:layout>
                <c:manualLayout>
                  <c:x val="-1.4575974570319701E-3"/>
                  <c:y val="0.309814081679796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9-4FB1-A4E4-4B9285EE6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бюджет!$B$59:$B$60</c:f>
              <c:strCache>
                <c:ptCount val="2"/>
                <c:pt idx="0">
                  <c:v>2020 рік</c:v>
                </c:pt>
                <c:pt idx="1">
                  <c:v>2021 рік</c:v>
                </c:pt>
              </c:strCache>
            </c:strRef>
          </c:cat>
          <c:val>
            <c:numRef>
              <c:f>бюджет!$C$59:$C$60</c:f>
              <c:numCache>
                <c:formatCode>#,##0.0_ ;[Red]\-#,##0.0\ </c:formatCode>
                <c:ptCount val="2"/>
                <c:pt idx="0">
                  <c:v>105.6</c:v>
                </c:pt>
                <c:pt idx="1">
                  <c:v>152.5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E9-4FB1-A4E4-4B9285EE6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box"/>
        <c:axId val="120773248"/>
        <c:axId val="124215680"/>
        <c:axId val="0"/>
      </c:bar3DChart>
      <c:catAx>
        <c:axId val="12077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2000" b="1"/>
            </a:pPr>
            <a:endParaRPr lang="ru-RU"/>
          </a:p>
        </c:txPr>
        <c:crossAx val="124215680"/>
        <c:crosses val="autoZero"/>
        <c:auto val="1"/>
        <c:lblAlgn val="ctr"/>
        <c:lblOffset val="100"/>
        <c:noMultiLvlLbl val="0"/>
      </c:catAx>
      <c:valAx>
        <c:axId val="1242156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_ ;[Red]\-#,##0.0\ " sourceLinked="1"/>
        <c:majorTickMark val="out"/>
        <c:minorTickMark val="none"/>
        <c:tickLblPos val="nextTo"/>
        <c:txPr>
          <a:bodyPr/>
          <a:lstStyle/>
          <a:p>
            <a:pPr>
              <a:defRPr lang="ru-RU" sz="1400"/>
            </a:pPr>
            <a:endParaRPr lang="ru-RU"/>
          </a:p>
        </c:txPr>
        <c:crossAx val="120773248"/>
        <c:crosses val="autoZero"/>
        <c:crossBetween val="between"/>
      </c:valAx>
    </c:plotArea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9541974674990195E-2"/>
          <c:y val="0.10608775304961267"/>
          <c:w val="0.93045802532500976"/>
          <c:h val="0.70192778785858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бюджет!$C$96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3727923710955895E-3"/>
                  <c:y val="-3.890498300332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AF-40E7-B1DF-F26AFF902CFE}"/>
                </c:ext>
              </c:extLst>
            </c:dLbl>
            <c:dLbl>
              <c:idx val="1"/>
              <c:layout>
                <c:manualLayout>
                  <c:x val="1.3118377113286769E-2"/>
                  <c:y val="-3.63113174697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AF-40E7-B1DF-F26AFF902CFE}"/>
                </c:ext>
              </c:extLst>
            </c:dLbl>
            <c:dLbl>
              <c:idx val="2"/>
              <c:layout>
                <c:manualLayout>
                  <c:x val="7.2879872851593164E-3"/>
                  <c:y val="-2.853032086910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AF-40E7-B1DF-F26AFF902CFE}"/>
                </c:ext>
              </c:extLst>
            </c:dLbl>
            <c:dLbl>
              <c:idx val="3"/>
              <c:layout>
                <c:manualLayout>
                  <c:x val="1.0203182199223042E-2"/>
                  <c:y val="-3.371765193621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AF-40E7-B1DF-F26AFF902CFE}"/>
                </c:ext>
              </c:extLst>
            </c:dLbl>
            <c:dLbl>
              <c:idx val="4"/>
              <c:layout>
                <c:manualLayout>
                  <c:x val="1.1660779656254906E-2"/>
                  <c:y val="-3.371765193621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AF-40E7-B1DF-F26AFF902CFE}"/>
                </c:ext>
              </c:extLst>
            </c:dLbl>
            <c:dLbl>
              <c:idx val="5"/>
              <c:layout>
                <c:manualLayout>
                  <c:x val="1.4575974570318527E-2"/>
                  <c:y val="-2.8530320869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AF-40E7-B1DF-F26AFF902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бюджет!$B$97:$B$102</c:f>
              <c:strCache>
                <c:ptCount val="6"/>
                <c:pt idx="0">
                  <c:v>Місцеві загальні суди</c:v>
                </c:pt>
                <c:pt idx="1">
                  <c:v>Місцеві господарські суди</c:v>
                </c:pt>
                <c:pt idx="2">
                  <c:v>Місцеві адміністративні суди</c:v>
                </c:pt>
                <c:pt idx="3">
                  <c:v>Апеляційні загальні суди</c:v>
                </c:pt>
                <c:pt idx="4">
                  <c:v>Апеляційні господарські суди</c:v>
                </c:pt>
                <c:pt idx="5">
                  <c:v>Апеляційні адміністративні суди</c:v>
                </c:pt>
              </c:strCache>
            </c:strRef>
          </c:cat>
          <c:val>
            <c:numRef>
              <c:f>бюджет!$C$97:$C$102</c:f>
              <c:numCache>
                <c:formatCode>#,##0</c:formatCode>
                <c:ptCount val="6"/>
                <c:pt idx="0">
                  <c:v>13139</c:v>
                </c:pt>
                <c:pt idx="1">
                  <c:v>16754</c:v>
                </c:pt>
                <c:pt idx="2">
                  <c:v>17003</c:v>
                </c:pt>
                <c:pt idx="3">
                  <c:v>19141</c:v>
                </c:pt>
                <c:pt idx="4">
                  <c:v>20991</c:v>
                </c:pt>
                <c:pt idx="5">
                  <c:v>21204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C-48D8-89B2-563036C28536}"/>
            </c:ext>
          </c:extLst>
        </c:ser>
        <c:ser>
          <c:idx val="1"/>
          <c:order val="1"/>
          <c:tx>
            <c:strRef>
              <c:f>бюджет!$D$96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2879872851592895E-3"/>
                  <c:y val="-2.8530320869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AF-40E7-B1DF-F26AFF902CFE}"/>
                </c:ext>
              </c:extLst>
            </c:dLbl>
            <c:dLbl>
              <c:idx val="1"/>
              <c:layout>
                <c:manualLayout>
                  <c:x val="1.4575974570318633E-2"/>
                  <c:y val="-3.890498300332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AF-40E7-B1DF-F26AFF902CFE}"/>
                </c:ext>
              </c:extLst>
            </c:dLbl>
            <c:dLbl>
              <c:idx val="2"/>
              <c:layout>
                <c:manualLayout>
                  <c:x val="1.6033629413077045E-2"/>
                  <c:y val="-3.501458681580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846300824242663E-2"/>
                      <c:h val="4.6167246497275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AAF-40E7-B1DF-F26AFF902CFE}"/>
                </c:ext>
              </c:extLst>
            </c:dLbl>
            <c:dLbl>
              <c:idx val="3"/>
              <c:layout>
                <c:manualLayout>
                  <c:x val="1.4575974570318527E-2"/>
                  <c:y val="-2.8530320869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AF-40E7-B1DF-F26AFF902CFE}"/>
                </c:ext>
              </c:extLst>
            </c:dLbl>
            <c:dLbl>
              <c:idx val="4"/>
              <c:layout>
                <c:manualLayout>
                  <c:x val="8.745584742191179E-3"/>
                  <c:y val="-3.890498300332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AF-40E7-B1DF-F26AFF902CFE}"/>
                </c:ext>
              </c:extLst>
            </c:dLbl>
            <c:dLbl>
              <c:idx val="5"/>
              <c:layout>
                <c:manualLayout>
                  <c:x val="1.0203182199222937E-2"/>
                  <c:y val="-2.5936655335547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AF-40E7-B1DF-F26AFF902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бюджет!$B$97:$B$102</c:f>
              <c:strCache>
                <c:ptCount val="6"/>
                <c:pt idx="0">
                  <c:v>Місцеві загальні суди</c:v>
                </c:pt>
                <c:pt idx="1">
                  <c:v>Місцеві господарські суди</c:v>
                </c:pt>
                <c:pt idx="2">
                  <c:v>Місцеві адміністративні суди</c:v>
                </c:pt>
                <c:pt idx="3">
                  <c:v>Апеляційні загальні суди</c:v>
                </c:pt>
                <c:pt idx="4">
                  <c:v>Апеляційні господарські суди</c:v>
                </c:pt>
                <c:pt idx="5">
                  <c:v>Апеляційні адміністративні суди</c:v>
                </c:pt>
              </c:strCache>
            </c:strRef>
          </c:cat>
          <c:val>
            <c:numRef>
              <c:f>бюджет!$D$97:$D$102</c:f>
              <c:numCache>
                <c:formatCode>#,##0</c:formatCode>
                <c:ptCount val="6"/>
                <c:pt idx="0">
                  <c:v>12180</c:v>
                </c:pt>
                <c:pt idx="1">
                  <c:v>14740</c:v>
                </c:pt>
                <c:pt idx="2">
                  <c:v>15953</c:v>
                </c:pt>
                <c:pt idx="3">
                  <c:v>16289</c:v>
                </c:pt>
                <c:pt idx="4">
                  <c:v>15888</c:v>
                </c:pt>
                <c:pt idx="5">
                  <c:v>15879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C-48D8-89B2-563036C28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35595520"/>
        <c:axId val="135597056"/>
        <c:axId val="0"/>
      </c:bar3DChart>
      <c:catAx>
        <c:axId val="13559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100" b="1"/>
            </a:pPr>
            <a:endParaRPr lang="ru-RU"/>
          </a:p>
        </c:txPr>
        <c:crossAx val="135597056"/>
        <c:crosses val="autoZero"/>
        <c:auto val="1"/>
        <c:lblAlgn val="ctr"/>
        <c:lblOffset val="100"/>
        <c:noMultiLvlLbl val="0"/>
      </c:catAx>
      <c:valAx>
        <c:axId val="135597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ru-RU" sz="1200"/>
            </a:pPr>
            <a:endParaRPr lang="ru-RU"/>
          </a:p>
        </c:txPr>
        <c:crossAx val="1355955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 b="1" i="1"/>
          </a:pPr>
          <a:endParaRPr lang="ru-RU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5.5126397992815934E-2"/>
          <c:y val="0.14392854677298181"/>
          <c:w val="0.91923326241987802"/>
          <c:h val="0.774019594176578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FAF3-4C9E-9CCB-8D3AEE093D24}"/>
              </c:ext>
            </c:extLst>
          </c:dPt>
          <c:dLbls>
            <c:dLbl>
              <c:idx val="0"/>
              <c:layout>
                <c:manualLayout>
                  <c:x val="0"/>
                  <c:y val="0.19178966961130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F3-4C9E-9CCB-8D3AEE093D24}"/>
                </c:ext>
              </c:extLst>
            </c:dLbl>
            <c:dLbl>
              <c:idx val="1"/>
              <c:layout>
                <c:manualLayout>
                  <c:x val="-1.4575974570318632E-3"/>
                  <c:y val="0.26766250594104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F3-4C9E-9CCB-8D3AEE093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бюджет!$B$120:$B$121</c:f>
              <c:strCache>
                <c:ptCount val="2"/>
                <c:pt idx="0">
                  <c:v>2020 рік</c:v>
                </c:pt>
                <c:pt idx="1">
                  <c:v>2021 рік</c:v>
                </c:pt>
              </c:strCache>
            </c:strRef>
          </c:cat>
          <c:val>
            <c:numRef>
              <c:f>бюджет!$C$120:$C$121</c:f>
              <c:numCache>
                <c:formatCode>#,##0.0_ ;[Red]\-#,##0.0\ </c:formatCode>
                <c:ptCount val="2"/>
                <c:pt idx="0">
                  <c:v>2929.9</c:v>
                </c:pt>
                <c:pt idx="1">
                  <c:v>3441.4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F3-4C9E-9CCB-8D3AEE093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box"/>
        <c:axId val="120773248"/>
        <c:axId val="124215680"/>
        <c:axId val="0"/>
      </c:bar3DChart>
      <c:catAx>
        <c:axId val="12077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2000" b="1"/>
            </a:pPr>
            <a:endParaRPr lang="ru-RU"/>
          </a:p>
        </c:txPr>
        <c:crossAx val="124215680"/>
        <c:crosses val="autoZero"/>
        <c:auto val="1"/>
        <c:lblAlgn val="ctr"/>
        <c:lblOffset val="100"/>
        <c:noMultiLvlLbl val="0"/>
      </c:catAx>
      <c:valAx>
        <c:axId val="12421568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_ ;[Red]\-#,##0.0\ " sourceLinked="1"/>
        <c:majorTickMark val="out"/>
        <c:minorTickMark val="none"/>
        <c:tickLblPos val="nextTo"/>
        <c:txPr>
          <a:bodyPr/>
          <a:lstStyle/>
          <a:p>
            <a:pPr>
              <a:defRPr lang="ru-RU" sz="1400"/>
            </a:pPr>
            <a:endParaRPr lang="ru-RU"/>
          </a:p>
        </c:txPr>
        <c:crossAx val="120773248"/>
        <c:crosses val="autoZero"/>
        <c:crossBetween val="between"/>
      </c:valAx>
    </c:plotArea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142857142857141E-2"/>
          <c:y val="0.1710879706689121"/>
          <c:w val="0.94285718353067627"/>
          <c:h val="0.651127815018582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4"/>
          <c:dPt>
            <c:idx val="0"/>
            <c:bubble3D val="0"/>
            <c:spPr>
              <a:solidFill>
                <a:srgbClr val="091AB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1B11-4083-81D5-9A9FA356AD4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11-4083-81D5-9A9FA356AD46}"/>
              </c:ext>
            </c:extLst>
          </c:dPt>
          <c:dLbls>
            <c:dLbl>
              <c:idx val="0"/>
              <c:layout>
                <c:manualLayout>
                  <c:x val="-0.24095464850186665"/>
                  <c:y val="-9.1250791087656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FD98D931-5F82-4B60-BF9C-C6FA1909BDB1}" type="VALUE">
                      <a:rPr lang="en-US" smtClean="0">
                        <a:solidFill>
                          <a:srgbClr val="FFFFFF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>
                        <a:solidFill>
                          <a:srgbClr val="FFFFFF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B11-4083-81D5-9A9FA356AD46}"/>
                </c:ext>
              </c:extLst>
            </c:dLbl>
            <c:dLbl>
              <c:idx val="1"/>
              <c:layout>
                <c:manualLayout>
                  <c:x val="0.19230344896310453"/>
                  <c:y val="2.3038107991615385E-3"/>
                </c:manualLayout>
              </c:layout>
              <c:tx>
                <c:rich>
                  <a:bodyPr/>
                  <a:lstStyle/>
                  <a:p>
                    <a:fld id="{690DA96E-49B9-43BC-83EB-3D8C2FA9C77E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11-4083-81D5-9A9FA356A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фактична площа</c:v>
                </c:pt>
                <c:pt idx="1">
                  <c:v>потреба в додатковій площі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1-4083-81D5-9A9FA356AD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11-4083-81D5-9A9FA356AD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B11-4083-81D5-9A9FA356AD46}"/>
              </c:ext>
            </c:extLst>
          </c:dPt>
          <c:cat>
            <c:strRef>
              <c:f>Sheet1!$B$1:$C$1</c:f>
              <c:strCache>
                <c:ptCount val="2"/>
                <c:pt idx="0">
                  <c:v>фактична площа</c:v>
                </c:pt>
                <c:pt idx="1">
                  <c:v>потреба в додатковій площі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B11-4083-81D5-9A9FA356A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1</cdr:y>
    </cdr:from>
    <cdr:to>
      <cdr:x>1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577388" y="4691357"/>
          <a:ext cx="1135580" cy="73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0.25262</cdr:x>
      <cdr:y>0.41067</cdr:y>
    </cdr:from>
    <cdr:to>
      <cdr:x>0.34572</cdr:x>
      <cdr:y>0.46829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234933" y="2371718"/>
          <a:ext cx="823651" cy="33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1</cdr:x>
      <cdr:y>1</cdr:y>
    </cdr:from>
    <cdr:to>
      <cdr:x>1</cdr:x>
      <cdr:y>1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7577388" y="4691357"/>
          <a:ext cx="1135580" cy="73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1</cdr:x>
      <cdr:y>1</cdr:y>
    </cdr:from>
    <cdr:to>
      <cdr:x>1</cdr:x>
      <cdr:y>1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7577388" y="4691357"/>
          <a:ext cx="1135580" cy="73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1</cdr:x>
      <cdr:y>0.28525</cdr:y>
    </cdr:from>
    <cdr:to>
      <cdr:x>1</cdr:x>
      <cdr:y>0.2855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79339" y="792088"/>
          <a:ext cx="640912" cy="261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0.01384</cdr:x>
      <cdr:y>0.89367</cdr:y>
    </cdr:from>
    <cdr:to>
      <cdr:x>0.24009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7256" y="5443201"/>
          <a:ext cx="2080323" cy="647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400" b="1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uk-UA" sz="2000" b="1" dirty="0">
              <a:latin typeface="Times New Roman" pitchFamily="18" charset="0"/>
              <a:cs typeface="Times New Roman" pitchFamily="18" charset="0"/>
            </a:rPr>
            <a:t>31.12.2020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0.46823</cdr:x>
      <cdr:y>0.87536</cdr:y>
    </cdr:from>
    <cdr:to>
      <cdr:x>0.68994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05326" y="5331678"/>
          <a:ext cx="2038579" cy="759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uk-UA" sz="2000" b="1" dirty="0">
              <a:latin typeface="Times New Roman" pitchFamily="18" charset="0"/>
              <a:cs typeface="Times New Roman" pitchFamily="18" charset="0"/>
            </a:rPr>
            <a:t>31.12.2021</a:t>
          </a:r>
          <a:r>
            <a:rPr lang="uk-UA" sz="1400" b="1" dirty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0.49615</cdr:x>
      <cdr:y>0.50019</cdr:y>
    </cdr:from>
    <cdr:to>
      <cdr:x>0.59091</cdr:x>
      <cdr:y>0.63774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4322908" y="2686117"/>
          <a:ext cx="825664" cy="738664"/>
        </a:xfrm>
        <a:prstGeom xmlns:a="http://schemas.openxmlformats.org/drawingml/2006/main" prst="rect">
          <a:avLst/>
        </a:prstGeom>
        <a:solidFill xmlns:a="http://schemas.openxmlformats.org/drawingml/2006/main">
          <a:srgbClr val="A3D8FF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1 192,4</a:t>
          </a:r>
        </a:p>
        <a:p xmlns:a="http://schemas.openxmlformats.org/drawingml/2006/main">
          <a:pPr algn="ctr"/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</a:p>
        <a:p xmlns:a="http://schemas.openxmlformats.org/drawingml/2006/main">
          <a:pPr algn="ctr"/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0.32645</cdr:x>
      <cdr:y>0.16866</cdr:y>
    </cdr:from>
    <cdr:to>
      <cdr:x>0.44037</cdr:x>
      <cdr:y>0.23156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844316" y="905718"/>
          <a:ext cx="992582" cy="337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15 812,4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0.69835</cdr:x>
      <cdr:y>0.12843</cdr:y>
    </cdr:from>
    <cdr:to>
      <cdr:x>0.80196</cdr:x>
      <cdr:y>0.18614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6084676" y="689694"/>
          <a:ext cx="902751" cy="3099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17 300,2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0.02893</cdr:x>
      <cdr:y>0.88368</cdr:y>
    </cdr:from>
    <cdr:to>
      <cdr:x>0.14061</cdr:x>
      <cdr:y>0.9362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252028" y="4923600"/>
          <a:ext cx="973065" cy="292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 грн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0.09256</cdr:x>
      <cdr:y>0.00616</cdr:y>
    </cdr:from>
    <cdr:to>
      <cdr:x>0.52479</cdr:x>
      <cdr:y>0.06347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806473" y="34321"/>
          <a:ext cx="3766036" cy="3193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i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Приріст до попереднього періоду, млн грн / %</a:t>
          </a:r>
          <a:endParaRPr lang="ru-RU" sz="1400" b="1" i="1" dirty="0">
            <a:solidFill>
              <a:srgbClr val="33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0.49785</cdr:x>
      <cdr:y>0.25095</cdr:y>
    </cdr:from>
    <cdr:to>
      <cdr:x>0.57352</cdr:x>
      <cdr:y>0.37353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4337719" y="1512168"/>
          <a:ext cx="659310" cy="7386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46,9</a:t>
          </a:r>
        </a:p>
        <a:p xmlns:a="http://schemas.openxmlformats.org/drawingml/2006/main">
          <a:pPr algn="ctr"/>
          <a:r>
            <a: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</a:p>
        <a:p xmlns:a="http://schemas.openxmlformats.org/drawingml/2006/main">
          <a:pPr algn="ctr"/>
          <a:r>
            <a: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0.50282</cdr:x>
      <cdr:y>0.19529</cdr:y>
    </cdr:from>
    <cdr:to>
      <cdr:x>0.57849</cdr:x>
      <cdr:y>0.32219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4381028" y="1136820"/>
          <a:ext cx="659310" cy="7387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511,5</a:t>
          </a:r>
        </a:p>
        <a:p xmlns:a="http://schemas.openxmlformats.org/drawingml/2006/main">
          <a:pPr algn="ctr"/>
          <a:r>
            <a:rPr lang="uk-UA" sz="14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</a:p>
        <a:p xmlns:a="http://schemas.openxmlformats.org/drawingml/2006/main">
          <a:pPr algn="ctr"/>
          <a:r>
            <a:rPr lang="uk-UA" sz="14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17%</a:t>
          </a:r>
          <a:endParaRPr lang="ru-RU" sz="1400" b="1" dirty="0">
            <a:solidFill>
              <a:schemeClr val="tx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905" cy="497682"/>
          </a:xfrm>
          <a:prstGeom prst="rect">
            <a:avLst/>
          </a:prstGeom>
        </p:spPr>
        <p:txBody>
          <a:bodyPr vert="horz" lIns="91580" tIns="45790" rIns="91580" bIns="457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881" y="0"/>
            <a:ext cx="2951905" cy="497682"/>
          </a:xfrm>
          <a:prstGeom prst="rect">
            <a:avLst/>
          </a:prstGeom>
        </p:spPr>
        <p:txBody>
          <a:bodyPr vert="horz" lIns="91580" tIns="45790" rIns="91580" bIns="457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2B02C7-D09C-422D-94BD-891679295621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242"/>
            <a:ext cx="2951905" cy="497681"/>
          </a:xfrm>
          <a:prstGeom prst="rect">
            <a:avLst/>
          </a:prstGeom>
        </p:spPr>
        <p:txBody>
          <a:bodyPr vert="horz" lIns="91580" tIns="45790" rIns="91580" bIns="457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881" y="9443242"/>
            <a:ext cx="2951905" cy="497681"/>
          </a:xfrm>
          <a:prstGeom prst="rect">
            <a:avLst/>
          </a:prstGeom>
        </p:spPr>
        <p:txBody>
          <a:bodyPr vert="horz" lIns="91580" tIns="45790" rIns="91580" bIns="457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3DA0E8-88DF-4EB6-8989-131B74490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905" cy="497682"/>
          </a:xfrm>
          <a:prstGeom prst="rect">
            <a:avLst/>
          </a:prstGeom>
        </p:spPr>
        <p:txBody>
          <a:bodyPr vert="horz" lIns="91580" tIns="45790" rIns="91580" bIns="457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881" y="0"/>
            <a:ext cx="2951905" cy="497682"/>
          </a:xfrm>
          <a:prstGeom prst="rect">
            <a:avLst/>
          </a:prstGeom>
        </p:spPr>
        <p:txBody>
          <a:bodyPr vert="horz" lIns="91580" tIns="45790" rIns="91580" bIns="457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7F8E52-B3A3-40DA-9A11-609B87DA8366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0" tIns="45790" rIns="91580" bIns="457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22416"/>
            <a:ext cx="5448937" cy="4474369"/>
          </a:xfrm>
          <a:prstGeom prst="rect">
            <a:avLst/>
          </a:prstGeom>
        </p:spPr>
        <p:txBody>
          <a:bodyPr vert="horz" lIns="91580" tIns="45790" rIns="91580" bIns="4579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242"/>
            <a:ext cx="2951905" cy="497681"/>
          </a:xfrm>
          <a:prstGeom prst="rect">
            <a:avLst/>
          </a:prstGeom>
        </p:spPr>
        <p:txBody>
          <a:bodyPr vert="horz" lIns="91580" tIns="45790" rIns="91580" bIns="457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881" y="9443242"/>
            <a:ext cx="2951905" cy="497681"/>
          </a:xfrm>
          <a:prstGeom prst="rect">
            <a:avLst/>
          </a:prstGeom>
        </p:spPr>
        <p:txBody>
          <a:bodyPr vert="horz" lIns="91580" tIns="45790" rIns="91580" bIns="457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54C96E-D73A-4F53-88B6-F2B5DD267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4C96E-D73A-4F53-88B6-F2B5DD2677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7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8CDC49-D5A5-460C-85C8-4A837A02ADB3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4C96E-D73A-4F53-88B6-F2B5DD26777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3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4C96E-D73A-4F53-88B6-F2B5DD2677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8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54C96E-D73A-4F53-88B6-F2B5DD26777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4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4C96E-D73A-4F53-88B6-F2B5DD26777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8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4C96E-D73A-4F53-88B6-F2B5DD26777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9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D49AB-8EA4-410D-B7EE-D685F4DA6CA9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614799-D768-450C-BE60-FB9AC060BBB6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1C7F0-EBE0-49D2-8606-47721B04A3F4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7296" y="4581128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C660D04-4CC2-4252-B83B-AF02EF555129}" type="datetime1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CF3E4EE-9CD9-4476-9EA5-3B8CEBE2F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A7D133B-78EC-4BE7-93B3-DA42E826B62B}" type="datetime1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6DA6E6A-7944-4FD2-893C-AE197F184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07FBA06-E6A1-47C4-817D-0432C908316B}" type="datetime1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7186CF8-15A3-4557-B256-25E4BAFDA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F653-CF4D-4106-8E36-4B9222672062}" type="datetime1">
              <a:rPr lang="ru-RU" smtClean="0"/>
              <a:t>17.05.2022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FFCF-A538-4BD1-8CEF-9E968A37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04866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488832" cy="46085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34BD8EE-CE23-43B1-9C26-FC640C60A461}" type="datetime1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15A5350-5CBF-41C4-9ECF-97DB4A18A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9CAB1FCF-528E-4FA5-966C-A11FC7E8F90C}" type="datetime1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ECEDBE17-E99C-4E86-BEC6-AF6527EE2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3F65434C-4F65-4ECF-A371-8A9A9A4246DB}" type="datetime1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4A28894-D430-4A33-A2BA-B7B3B11C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9801EBB-4D80-462F-9014-34675205D99B}" type="datetime1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235548A-2C05-495B-8F53-AC4EF1F42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BFAD02F-93E4-4221-A5DB-F087ADEC6006}" type="datetime1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B18708F-3DEF-46C0-8D95-B3DDCE8C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200C894-0ACF-4805-9EF2-B4630B2A3169}" type="datetime1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9C8AB8A-E11E-4426-A030-84A0F5EBC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44E1E1F-C5A1-4179-9D28-C31A20805FD5}" type="datetime1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7618C50-FCFE-4031-9AB9-4A90ABB3B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B86B518-98F5-4179-9D2A-AF500FA00D2F}" type="datetime1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093880E-E853-4FA5-8960-5AFBBE7F4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238" y="115888"/>
            <a:ext cx="6119812" cy="104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557338"/>
            <a:ext cx="74882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F2904-48F5-42D3-8032-B383180E4734}" type="datetime1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1A024-CC8E-4F14-A2AE-77AD8D171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5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3A3A3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A3A3A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A3A3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A3A3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A3A3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A3A3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A3A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350" y="3030538"/>
            <a:ext cx="6713538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 про діяльність Державної судової адміністрації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2021 році</a:t>
            </a:r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33375"/>
            <a:ext cx="21605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B0F718-724D-4A53-8F1B-45D4AB213264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520152"/>
              </p:ext>
            </p:extLst>
          </p:nvPr>
        </p:nvGraphicFramePr>
        <p:xfrm>
          <a:off x="215516" y="620688"/>
          <a:ext cx="8712968" cy="58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106" y="548680"/>
            <a:ext cx="6807390" cy="648072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3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Фактичні надходження судового збору</a:t>
            </a:r>
            <a:endParaRPr lang="ru-RU" sz="2400" b="1" dirty="0">
              <a:solidFill>
                <a:srgbClr val="33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95536" y="6127610"/>
            <a:ext cx="973065" cy="28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22ADAE-D9FF-4778-9D61-0229954074E6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6E0B4-96DF-4073-9852-FCD9AB80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1865311" y="2711149"/>
            <a:ext cx="6264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Побудова підсистем </a:t>
            </a:r>
          </a:p>
          <a:p>
            <a:pPr algn="ctr"/>
            <a:r>
              <a:rPr lang="uk-UA" sz="3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Єдиної судової інформаційно-телекомунікаційної системи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676680-DFEC-4000-8840-DF7EEA713F14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72101DF-DAAD-4BC7-AB1E-2F3FCADE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479" y="265914"/>
            <a:ext cx="1594215" cy="16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D9ECF1-B0E0-4FE6-A041-D91E1BC4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15269" y="6147404"/>
            <a:ext cx="8208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5 жовтня 2021 року розпочали функціонування три підсистеми </a:t>
            </a:r>
          </a:p>
          <a:p>
            <a:pPr algn="ctr"/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 судової інформаційно-телекомунікаційної системи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529" y="3852582"/>
            <a:ext cx="2023534" cy="2142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СУД</a:t>
            </a: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3057" y="2428419"/>
            <a:ext cx="2023534" cy="2142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КАБІНЕТ</a:t>
            </a: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7271" y="5457110"/>
            <a:ext cx="2023534" cy="2142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ВІДЕОКОНФЕРЕНЦЗВ’ЯЗОК</a:t>
            </a: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20"/>
          <p:cNvCxnSpPr/>
          <p:nvPr/>
        </p:nvCxnSpPr>
        <p:spPr>
          <a:xfrm>
            <a:off x="4211960" y="1548558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/>
          <p:cNvCxnSpPr/>
          <p:nvPr/>
        </p:nvCxnSpPr>
        <p:spPr>
          <a:xfrm>
            <a:off x="4211960" y="310357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0"/>
          <p:cNvCxnSpPr/>
          <p:nvPr/>
        </p:nvCxnSpPr>
        <p:spPr>
          <a:xfrm>
            <a:off x="4238600" y="4616118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4743" y="1688972"/>
            <a:ext cx="4761753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uk-UA" sz="1600" b="1" dirty="0">
                <a:solidFill>
                  <a:schemeClr val="tx2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реєстрацію особи в ЄСІТС та подальшу її автентифікацію з використанням електронного підпису. Також за допомогою цієї підсистеми користувачу надається доступ до всіх інших підсистем ЄСІТС.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4743" y="3103579"/>
            <a:ext cx="476175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uk-UA" sz="1600" b="1" dirty="0">
                <a:solidFill>
                  <a:schemeClr val="tx2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можливість користувачам створювати та надсилати в електронній формі процесуальні чи інші документи до суду, а також отримувати інформацію про стан і результати розгляду таких документів.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2041" y="4748602"/>
            <a:ext cx="476175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uk-UA" sz="1600" b="1" dirty="0">
                <a:solidFill>
                  <a:schemeClr val="tx2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учасникам справи можливість брати участь у судовому засіданні в режимі відеоконференції поза межами приміщення суду за допомогою власних технічних засобів,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402" y="384929"/>
            <a:ext cx="5125682" cy="742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3200" b="1" dirty="0">
                <a:solidFill>
                  <a:srgbClr val="3333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ЄСІТС</a:t>
            </a:r>
            <a:endParaRPr lang="en-US" sz="3200" b="1" dirty="0">
              <a:solidFill>
                <a:srgbClr val="333300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oogle Shape;9417;p55"/>
          <p:cNvGrpSpPr/>
          <p:nvPr/>
        </p:nvGrpSpPr>
        <p:grpSpPr>
          <a:xfrm>
            <a:off x="2404437" y="3057904"/>
            <a:ext cx="563717" cy="542050"/>
            <a:chOff x="946175" y="3619500"/>
            <a:chExt cx="296975" cy="293825"/>
          </a:xfrm>
        </p:grpSpPr>
        <p:sp>
          <p:nvSpPr>
            <p:cNvPr id="37" name="Google Shape;9418;p55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19;p55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20;p55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21;p55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22;p55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423;p55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8927;p54"/>
          <p:cNvGrpSpPr/>
          <p:nvPr/>
        </p:nvGrpSpPr>
        <p:grpSpPr>
          <a:xfrm>
            <a:off x="2337779" y="1625787"/>
            <a:ext cx="601489" cy="652947"/>
            <a:chOff x="-5971525" y="3273750"/>
            <a:chExt cx="292250" cy="290650"/>
          </a:xfrm>
        </p:grpSpPr>
        <p:sp>
          <p:nvSpPr>
            <p:cNvPr id="44" name="Google Shape;8928;p54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5" name="Google Shape;8929;p54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oogle Shape;7177;p50"/>
          <p:cNvGrpSpPr/>
          <p:nvPr/>
        </p:nvGrpSpPr>
        <p:grpSpPr>
          <a:xfrm>
            <a:off x="2361835" y="4662201"/>
            <a:ext cx="543536" cy="571883"/>
            <a:chOff x="-33645475" y="3228075"/>
            <a:chExt cx="294600" cy="290650"/>
          </a:xfrm>
        </p:grpSpPr>
        <p:sp>
          <p:nvSpPr>
            <p:cNvPr id="47" name="Google Shape;7178;p50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79;p50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180;p50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181;p50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182;p50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183;p50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84;p50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285FA3-8760-4CEC-AB2C-C8AEB7423AE2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0D54C3-2459-493A-AFA3-60424ABE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55575" y="2509442"/>
            <a:ext cx="7992888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повістки та повідомлення про судові засідання</a:t>
            </a:r>
          </a:p>
          <a:p>
            <a:pPr algn="just"/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 судові рішення та інші процесуальні документи по справі</a:t>
            </a:r>
          </a:p>
          <a:p>
            <a:pPr algn="just"/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 заяви, клопотання та інші документи, які користувач створив у своєму кабінеті</a:t>
            </a:r>
          </a:p>
          <a:p>
            <a:pPr algn="just"/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 з можливістю анулювання довіреностей та ордерів, які видав користувач</a:t>
            </a:r>
          </a:p>
          <a:p>
            <a:pPr algn="just"/>
            <a:endParaRPr lang="uk-UA" sz="5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3F6AD-AAB7-4B49-9A0B-310BC62B58A0}"/>
              </a:ext>
            </a:extLst>
          </p:cNvPr>
          <p:cNvSpPr txBox="1"/>
          <p:nvPr/>
        </p:nvSpPr>
        <p:spPr>
          <a:xfrm>
            <a:off x="4067944" y="305648"/>
            <a:ext cx="50867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Реалізуючи ініціативу </a:t>
            </a:r>
            <a:r>
              <a:rPr lang="ru-RU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«Суд у </a:t>
            </a:r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смартфоні</a:t>
            </a:r>
            <a:r>
              <a:rPr lang="ru-RU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підтримки ПРООН в Україні </a:t>
            </a:r>
            <a:r>
              <a:rPr lang="ru-RU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впроваджено мобільний застосунок «єСуд», який дозволяє: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39552" y="6021288"/>
            <a:ext cx="8208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Мобільним застосунком «єСуд» вже скористалося більше 6000 людей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9EAFF8-2714-4E5B-9897-5B595C120DDC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C25688-0F50-4496-AFA2-91A628F4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94716" y="452807"/>
            <a:ext cx="2955463" cy="7987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uk-UA" sz="2000" b="1" dirty="0">
                <a:solidFill>
                  <a:srgbClr val="3333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 події 2021 року </a:t>
            </a:r>
          </a:p>
          <a:p>
            <a:pPr algn="r">
              <a:lnSpc>
                <a:spcPct val="120000"/>
              </a:lnSpc>
            </a:pPr>
            <a:r>
              <a:rPr lang="uk-UA" sz="2000" b="1" dirty="0">
                <a:solidFill>
                  <a:srgbClr val="3333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</a:t>
            </a:r>
            <a:r>
              <a:rPr lang="uk-UA" sz="2000" b="1" dirty="0" err="1">
                <a:solidFill>
                  <a:srgbClr val="3333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цифровізації</a:t>
            </a:r>
            <a:endParaRPr lang="en-US" sz="2000" b="1" dirty="0">
              <a:solidFill>
                <a:srgbClr val="333300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851418" y="1785118"/>
            <a:ext cx="8046040" cy="1354868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9" name="Rectangle 5"/>
          <p:cNvSpPr/>
          <p:nvPr/>
        </p:nvSpPr>
        <p:spPr>
          <a:xfrm>
            <a:off x="851418" y="3486402"/>
            <a:ext cx="8067743" cy="153272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851417" y="5267188"/>
            <a:ext cx="8067744" cy="1354868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4"/>
          <p:cNvSpPr/>
          <p:nvPr/>
        </p:nvSpPr>
        <p:spPr>
          <a:xfrm rot="5400000" flipV="1">
            <a:off x="711737" y="2992129"/>
            <a:ext cx="153680" cy="153680"/>
          </a:xfrm>
          <a:prstGeom prst="rtTriangle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4"/>
          <p:cNvSpPr/>
          <p:nvPr/>
        </p:nvSpPr>
        <p:spPr>
          <a:xfrm rot="5400000" flipV="1">
            <a:off x="697737" y="4858148"/>
            <a:ext cx="153680" cy="153680"/>
          </a:xfrm>
          <a:prstGeom prst="rtTriangle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4"/>
          <p:cNvSpPr/>
          <p:nvPr/>
        </p:nvSpPr>
        <p:spPr>
          <a:xfrm rot="5400000" flipV="1">
            <a:off x="697737" y="6482080"/>
            <a:ext cx="153680" cy="153680"/>
          </a:xfrm>
          <a:prstGeom prst="rtTriangle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6506" y="5521910"/>
            <a:ext cx="7890952" cy="8454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Погоджено Міністерством цифрової трансформації України, як Генеральним державним замовником Національної програми інформатизації, </a:t>
            </a:r>
            <a:r>
              <a:rPr lang="uk-UA" sz="1400" b="1" dirty="0">
                <a:solidFill>
                  <a:srgbClr val="0070C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галузевої Програми інформатизації місцевих та апеляційних судів і проекту побудови ЄСІТС на 2022-2024 роки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6116" y="1942304"/>
            <a:ext cx="7914063" cy="16197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рамках проекту </a:t>
            </a:r>
            <a:r>
              <a:rPr lang="uk-UA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«єМалятко»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реалізований спільно з Міністерством цифрової трансформації України електронний сервіс, який передбачає отримання користувачами Порталу "Дія" судових рішень з Єдиного державного реєстру судових рішень для подальшої їх передачі  до органів державної реєстрації актів цивільного стану громадян для отримання свідоцтва про народження дитини</a:t>
            </a:r>
          </a:p>
          <a:p>
            <a:pPr algn="ctr">
              <a:lnSpc>
                <a:spcPct val="120000"/>
              </a:lnSpc>
            </a:pPr>
            <a:endParaRPr lang="ru-RU" sz="1400" dirty="0"/>
          </a:p>
          <a:p>
            <a:pPr algn="ctr">
              <a:lnSpc>
                <a:spcPct val="120000"/>
              </a:lnSpc>
            </a:pPr>
            <a:r>
              <a:rPr lang="ru-RU" sz="1400" dirty="0"/>
              <a:t>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3166" y="3454847"/>
            <a:ext cx="7962959" cy="16207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Впроваджено спільно з Міністерством цифрової трансформації України електронний сервіс, який передбачає </a:t>
            </a:r>
            <a:r>
              <a:rPr lang="uk-UA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підсистеми «Електронний суд» з мобільним застосунком «Дія»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Наразі реалізовано перший етап такої взаємодії, зокрема, інформування користувачів мобільного застосунку "Дія", які є учасниками судового процесу, про дату та час проведення судових засідань. Наступним етапом буде надсилання до користувачів Дії</a:t>
            </a:r>
            <a:r>
              <a:rPr lang="en-US" sz="1400" dirty="0"/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 рішень, виконавчих документів та інформації про накладені адміністративні штрафи з можливістю їх оплати онлайн</a:t>
            </a:r>
            <a:endParaRPr lang="en-US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ABF579C-F7C6-490C-99CB-1143F981B2D4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E0C93A-807F-4F0E-903D-5EA48B16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17944"/>
            <a:ext cx="2133600" cy="365125"/>
          </a:xfrm>
        </p:spPr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2969533"/>
            <a:ext cx="6713537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 судів приміщеннями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F7B68B-2167-4F96-9DCD-8C1E0ECAF5D1}" type="slidenum">
              <a:rPr lang="ru-RU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9F51A3-6007-4F9C-A768-8095C8A10558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9DF63661-135C-480A-9734-87C965CD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479" y="265914"/>
            <a:ext cx="1594215" cy="16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89363D-D1F3-4CE3-9EC2-CA6EAED8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AB8A-E11E-4426-A030-84A0F5EBC15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521619" y="169380"/>
            <a:ext cx="7405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 апеляційних та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місцевих судів службовими приміщеннями</a:t>
            </a:r>
            <a:endParaRPr lang="ru-RU" sz="20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268538" y="4149725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926 599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5280025" y="41703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1 126 599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4" name="Диаграмма 2"/>
          <p:cNvGraphicFramePr>
            <a:graphicFrameLocks/>
          </p:cNvGraphicFramePr>
          <p:nvPr/>
        </p:nvGraphicFramePr>
        <p:xfrm>
          <a:off x="0" y="869950"/>
          <a:ext cx="8882063" cy="598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r:id="rId4" imgW="8882642" imgH="5986791" progId="Excel.Chart.8">
                  <p:embed/>
                </p:oleObj>
              </mc:Choice>
              <mc:Fallback>
                <p:oleObj r:id="rId4" imgW="8882642" imgH="5986791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9950"/>
                        <a:ext cx="8882063" cy="598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9E379-F79B-41A0-9531-FE1470F5FB13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4703192" y="1052736"/>
            <a:ext cx="4256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674  апеляційних та місцевих судів розміщуються і здійснюють правосуддя </a:t>
            </a:r>
          </a:p>
          <a:p>
            <a:pPr algn="ctr"/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777 службових приміщеннях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DDED2C-1F08-49C3-A0C8-2FC281038E0C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A1E28-4DBB-4E13-BF68-89966BA12B21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4075" y="104775"/>
            <a:ext cx="6911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 приміщень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апеляційних та місцевих судів 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4957452" y="1556792"/>
            <a:ext cx="368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Розрахункова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потреба за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нормативами 1 563 508 кв. м 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80649"/>
              </p:ext>
            </p:extLst>
          </p:nvPr>
        </p:nvGraphicFramePr>
        <p:xfrm>
          <a:off x="1059712" y="1709267"/>
          <a:ext cx="7024575" cy="464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6CB1CE-3EC4-416D-AE4A-F66689D2DF6C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87450" y="9525"/>
            <a:ext cx="7777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2021 року до сфери управління</a:t>
            </a:r>
          </a:p>
          <a:p>
            <a:pPr algn="r"/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ДСА України із державної та комунальної</a:t>
            </a:r>
          </a:p>
          <a:p>
            <a:pPr algn="r"/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власності передано 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 об’єктів нерухомого майна</a:t>
            </a: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              </a:t>
            </a:r>
          </a:p>
          <a:p>
            <a:pPr algn="r"/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т. ч. приміщення, в яких розміщуються суди: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E49E7-40F3-44E0-AFEC-CA6D826E1B8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63" y="1414463"/>
            <a:ext cx="33131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419225" y="3641725"/>
            <a:ext cx="25923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Чемеровецький</a:t>
            </a:r>
            <a:r>
              <a:rPr lang="uk-UA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районний суд </a:t>
            </a:r>
          </a:p>
          <a:p>
            <a:pPr algn="ctr"/>
            <a:r>
              <a:rPr lang="uk-UA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Хмельницької області</a:t>
            </a:r>
          </a:p>
        </p:txBody>
      </p:sp>
      <p:pic>
        <p:nvPicPr>
          <p:cNvPr id="29701" name="Рисунок 6" descr="До сфери управління ДСА передали нерухоме майно у Вознесенську, Харкові та на Хмельниччин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14463"/>
            <a:ext cx="35385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5476875" y="3625850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Вознесенський міськрайонний суд </a:t>
            </a:r>
          </a:p>
          <a:p>
            <a:pPr algn="ctr"/>
            <a:r>
              <a:rPr lang="uk-UA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Миколаївської області </a:t>
            </a:r>
          </a:p>
        </p:txBody>
      </p:sp>
      <p:pic>
        <p:nvPicPr>
          <p:cNvPr id="2970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863" y="4179888"/>
            <a:ext cx="331311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179888"/>
            <a:ext cx="353853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10"/>
          <p:cNvSpPr>
            <a:spLocks noChangeArrowheads="1"/>
          </p:cNvSpPr>
          <p:nvPr/>
        </p:nvSpPr>
        <p:spPr bwMode="auto">
          <a:xfrm>
            <a:off x="1692275" y="6257925"/>
            <a:ext cx="2159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Тячівський районний суд </a:t>
            </a:r>
          </a:p>
          <a:p>
            <a:pPr algn="ctr"/>
            <a:r>
              <a:rPr lang="uk-UA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Закарпатської області</a:t>
            </a:r>
          </a:p>
        </p:txBody>
      </p:sp>
      <p:sp>
        <p:nvSpPr>
          <p:cNvPr id="29706" name="Прямоугольник 12"/>
          <p:cNvSpPr>
            <a:spLocks noChangeArrowheads="1"/>
          </p:cNvSpPr>
          <p:nvPr/>
        </p:nvSpPr>
        <p:spPr bwMode="auto">
          <a:xfrm>
            <a:off x="5867400" y="6229350"/>
            <a:ext cx="22494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Житомирський</a:t>
            </a:r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окружний</a:t>
            </a:r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суд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766897-7815-4620-97C5-8EBAA1640011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187624" y="338137"/>
            <a:ext cx="77771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власності 777 приміщень,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яких розміщуються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апеляційні та місцеві суди </a:t>
            </a:r>
          </a:p>
        </p:txBody>
      </p:sp>
      <p:graphicFrame>
        <p:nvGraphicFramePr>
          <p:cNvPr id="31746" name="Диаграмма 2"/>
          <p:cNvGraphicFramePr>
            <a:graphicFrameLocks/>
          </p:cNvGraphicFramePr>
          <p:nvPr/>
        </p:nvGraphicFramePr>
        <p:xfrm>
          <a:off x="560388" y="1290638"/>
          <a:ext cx="823912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r:id="rId4" imgW="8236410" imgH="5230821" progId="Excel.Chart.8">
                  <p:embed/>
                </p:oleObj>
              </mc:Choice>
              <mc:Fallback>
                <p:oleObj r:id="rId4" imgW="8236410" imgH="5230821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290638"/>
                        <a:ext cx="8239125" cy="522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3E8E0-B554-4D2D-9855-CA3C854E8623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50B261-5CED-402C-A218-86FCE43AE064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040D3-9F09-4619-B10C-694A5000BA2D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457199" y="2504237"/>
            <a:ext cx="7560433" cy="366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uk-U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пошук рішень для належного фінансового забезпечення діяльності органів у системі правосуддя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uk-U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кадрове забезпечення діяльності судів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побудова підсистем Єдиної судової інформаційно-телекомунікаційної системи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uk-U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забезпечення судів належними приміщеннями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759227"/>
            <a:ext cx="5384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 діяльності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ДСА України у 2021 році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BE8359-BDDF-4008-9199-29C4926D14A9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951802" y="2465019"/>
            <a:ext cx="7767046" cy="764116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uk-UA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побудова та впровадження модулів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</a:rPr>
              <a:t>Єдиної судової інформаційно-телекомунікаційної системи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1943" y="224629"/>
            <a:ext cx="45365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пріоритети                 </a:t>
            </a:r>
          </a:p>
          <a:p>
            <a:pPr algn="r"/>
            <a:r>
              <a:rPr lang="uk-UA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діяльності ДСА України</a:t>
            </a:r>
            <a:endParaRPr lang="ru-RU" sz="24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991621" y="3426454"/>
            <a:ext cx="7767046" cy="1134101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вирішення питань забезпечення судів приміщеннями державної форми власності, які відповідають вимогам щодо здійснення правосуддя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979591" y="4760537"/>
            <a:ext cx="7783032" cy="1134101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 судів засобами інформатизації (комп’ютерним та серверним обладнанням, оргтехнікою, засобами аудіо- та відеозапису тощо)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951802" y="1678609"/>
            <a:ext cx="7767046" cy="611350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підвищення фінансової незалежності судів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325875"/>
            <a:ext cx="2057400" cy="273844"/>
          </a:xfrm>
        </p:spPr>
        <p:txBody>
          <a:bodyPr/>
          <a:lstStyle/>
          <a:p>
            <a:fld id="{1FE8DF1E-33BB-4377-9A26-35481BA06C7C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Прямоугольник с двумя вырезанными противолежащими углами 10">
            <a:extLst>
              <a:ext uri="{FF2B5EF4-FFF2-40B4-BE49-F238E27FC236}">
                <a16:creationId xmlns:a16="http://schemas.microsoft.com/office/drawing/2014/main" id="{A5741864-0153-4F7C-907C-579E0492ADD9}"/>
              </a:ext>
            </a:extLst>
          </p:cNvPr>
          <p:cNvSpPr/>
          <p:nvPr/>
        </p:nvSpPr>
        <p:spPr>
          <a:xfrm>
            <a:off x="991621" y="6021288"/>
            <a:ext cx="7783032" cy="555317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підвищення ефективності судового адміністрування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8E5034-C7B3-414C-8C50-62FF869779D8}"/>
              </a:ext>
            </a:extLst>
          </p:cNvPr>
          <p:cNvSpPr/>
          <p:nvPr/>
        </p:nvSpPr>
        <p:spPr>
          <a:xfrm>
            <a:off x="8279685" y="6622832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9825A6-4E66-4028-94EF-03C2D231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593C5-48B9-4691-8F7E-B6D4D20F3346}"/>
              </a:ext>
            </a:extLst>
          </p:cNvPr>
          <p:cNvSpPr txBox="1"/>
          <p:nvPr/>
        </p:nvSpPr>
        <p:spPr>
          <a:xfrm>
            <a:off x="2699792" y="324433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3600" b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D6AA5B-9509-4510-ABAE-E2D006E31E33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6B9225BF-26A3-4529-B3BC-CB7668AC0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479" y="265914"/>
            <a:ext cx="1594215" cy="16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48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479" y="265914"/>
            <a:ext cx="1594215" cy="16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796AC-7FD3-4C33-99C1-10B7FDB33704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3320034"/>
            <a:ext cx="6826250" cy="131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Кадрове забезпечення діяльності судів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FA2E18-6049-483A-A1B9-34B8DA9391CE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0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056668"/>
              </p:ext>
            </p:extLst>
          </p:nvPr>
        </p:nvGraphicFramePr>
        <p:xfrm>
          <a:off x="0" y="1536700"/>
          <a:ext cx="91440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Диаграмма" r:id="rId3" imgW="6011177" imgH="3755461" progId="Excel.Chart.8">
                  <p:embed/>
                </p:oleObj>
              </mc:Choice>
              <mc:Fallback>
                <p:oleObj name="Диаграмма" r:id="rId3" imgW="6011177" imgH="3755461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6700"/>
                        <a:ext cx="9144000" cy="5321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35D5A7-A6CC-432E-8E2E-06BAE3CFD911}" type="slidenum">
              <a:rPr lang="ru-RU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284663" y="196761"/>
            <a:ext cx="4437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укомплектованість судів суддями станом на 31.12.2021</a:t>
            </a:r>
            <a:r>
              <a:rPr lang="ru-RU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530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6F7495-3C02-4E62-BCF6-B7A824714368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24AC73-D592-476B-93F7-F7EDBDA8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AB8A-E11E-4426-A030-84A0F5EBC15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590457"/>
              </p:ext>
            </p:extLst>
          </p:nvPr>
        </p:nvGraphicFramePr>
        <p:xfrm>
          <a:off x="57720" y="692697"/>
          <a:ext cx="9194800" cy="60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3807D3-CFF8-4F9D-93DB-BA1CBD471398}" type="slidenum">
              <a:rPr lang="ru-RU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572000" y="583078"/>
            <a:ext cx="44370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</a:t>
            </a:r>
          </a:p>
          <a:p>
            <a:pPr algn="r"/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фактичну чисельність працівників апарату апеляційних </a:t>
            </a:r>
          </a:p>
          <a:p>
            <a:pPr algn="r"/>
            <a:r>
              <a:rPr lang="uk-UA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місцевих судів</a:t>
            </a: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530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482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2845B6-10B6-4D2B-A18E-1333121346EE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21BC6-5DF2-497F-8B8A-092442A6E231}"/>
              </a:ext>
            </a:extLst>
          </p:cNvPr>
          <p:cNvSpPr txBox="1"/>
          <p:nvPr/>
        </p:nvSpPr>
        <p:spPr>
          <a:xfrm>
            <a:off x="2195736" y="194931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</a:t>
            </a:r>
            <a:r>
              <a:rPr lang="uk-UA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- 890</a:t>
            </a:r>
            <a:endParaRPr lang="ru-RU" sz="2400" b="1" dirty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EE8DDB-D2BC-47C2-9602-395AA6C5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AB8A-E11E-4426-A030-84A0F5EBC15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34A6B1-1A9C-47B4-A7E7-F5DFA56615B6}" type="slidenum">
              <a:rPr lang="ru-RU" sz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924944"/>
            <a:ext cx="68262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фінансового забезпечення діяльності органів та установ                   у системі правосуддя</a:t>
            </a:r>
            <a:endParaRPr lang="uk-UA" sz="3200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2DB9D7-9468-41FC-B73E-357D45BE4382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8AF8C0E5-40D5-4862-9048-212A65C2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479" y="265914"/>
            <a:ext cx="1594215" cy="16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5967CB-67FB-41D3-9723-135C799F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AB8A-E11E-4426-A030-84A0F5EBC15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27009-D848-4399-92AD-8CCCDC7D9C7E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51696" y="194683"/>
            <a:ext cx="5384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 призначення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09882"/>
              </p:ext>
            </p:extLst>
          </p:nvPr>
        </p:nvGraphicFramePr>
        <p:xfrm>
          <a:off x="215516" y="1025680"/>
          <a:ext cx="8712968" cy="557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1"/>
          <p:cNvSpPr txBox="1"/>
          <p:nvPr/>
        </p:nvSpPr>
        <p:spPr>
          <a:xfrm>
            <a:off x="4581534" y="2546937"/>
            <a:ext cx="825664" cy="738664"/>
          </a:xfrm>
          <a:prstGeom prst="rect">
            <a:avLst/>
          </a:prstGeom>
          <a:solidFill>
            <a:srgbClr val="FFFF99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295,4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4581534" y="1585882"/>
            <a:ext cx="825664" cy="738664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1 487,8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906F34-1880-480E-8B23-F0C7BD1641D7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22297"/>
              </p:ext>
            </p:extLst>
          </p:nvPr>
        </p:nvGraphicFramePr>
        <p:xfrm>
          <a:off x="234281" y="620688"/>
          <a:ext cx="8712968" cy="602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959" y="607835"/>
            <a:ext cx="6967537" cy="733425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3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Середній розмір </a:t>
            </a:r>
            <a:br>
              <a:rPr lang="uk-UA" sz="2400" b="1" dirty="0">
                <a:solidFill>
                  <a:srgbClr val="33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33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суддівської винагороди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5536" y="6338783"/>
            <a:ext cx="97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 грн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72D89-4574-444D-ADCD-D263EF3FAECE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DC2AFE-037E-4823-A58E-5AB1F67F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616575" cy="99377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3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Середній розмір заробітної плати працівників апаратів судів</a:t>
            </a:r>
            <a:endParaRPr lang="ru-RU" sz="2400" b="1" dirty="0">
              <a:solidFill>
                <a:srgbClr val="33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817288"/>
              </p:ext>
            </p:extLst>
          </p:nvPr>
        </p:nvGraphicFramePr>
        <p:xfrm>
          <a:off x="215516" y="1628799"/>
          <a:ext cx="8712968" cy="489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2592" y="149473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розмір заробітної плати працівників </a:t>
            </a:r>
          </a:p>
          <a:p>
            <a:pPr algn="r"/>
            <a:r>
              <a:rPr lang="uk-UA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 у 2021 році склав 13 440,0 грн,                      </a:t>
            </a:r>
          </a:p>
          <a:p>
            <a:pPr algn="r"/>
            <a:r>
              <a:rPr lang="uk-UA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на 1 555 грн, менше, ніж у 2020 році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13058" y="5805264"/>
            <a:ext cx="97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177FBA-F789-45F3-AB16-15053628113F}"/>
              </a:ext>
            </a:extLst>
          </p:cNvPr>
          <p:cNvSpPr/>
          <p:nvPr/>
        </p:nvSpPr>
        <p:spPr>
          <a:xfrm>
            <a:off x="8244408" y="6659413"/>
            <a:ext cx="792088" cy="124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E99E54-7F35-47EC-AAE9-916E0F14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4FFCF-A538-4BD1-8CEF-9E968A37C2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d4dcf4bfea18bb71252b4a9cb7a559ee8fb3f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707</Words>
  <Application>Microsoft Office PowerPoint</Application>
  <PresentationFormat>Экран (4:3)</PresentationFormat>
  <Paragraphs>145</Paragraphs>
  <Slides>21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Середній розмір  суддівської винагороди</vt:lpstr>
      <vt:lpstr>Середній розмір заробітної плати працівників апаратів судів</vt:lpstr>
      <vt:lpstr>Фактичні надходження судового збору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3d бумага</dc:title>
  <dc:creator>obstinate</dc:creator>
  <dc:description>Шаблон презентации с сайта https://presentation-creation.ru/</dc:description>
  <cp:lastModifiedBy>Пастухова Валентина Миколаївна</cp:lastModifiedBy>
  <cp:revision>1012</cp:revision>
  <cp:lastPrinted>2022-01-24T16:20:07Z</cp:lastPrinted>
  <dcterms:created xsi:type="dcterms:W3CDTF">2018-02-25T09:09:03Z</dcterms:created>
  <dcterms:modified xsi:type="dcterms:W3CDTF">2022-05-17T12:42:10Z</dcterms:modified>
</cp:coreProperties>
</file>