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1" r:id="rId2"/>
    <p:sldId id="322" r:id="rId3"/>
    <p:sldId id="364" r:id="rId4"/>
    <p:sldId id="354" r:id="rId5"/>
    <p:sldId id="357" r:id="rId6"/>
    <p:sldId id="356" r:id="rId7"/>
    <p:sldId id="355" r:id="rId8"/>
    <p:sldId id="351" r:id="rId9"/>
    <p:sldId id="358" r:id="rId10"/>
    <p:sldId id="359" r:id="rId11"/>
    <p:sldId id="360" r:id="rId12"/>
    <p:sldId id="361" r:id="rId13"/>
    <p:sldId id="362" r:id="rId14"/>
    <p:sldId id="363" r:id="rId15"/>
    <p:sldId id="35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18FD3-DD4B-43A7-8A94-627F9B1C0D26}" v="24" dt="2024-10-20T22:21:3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95865" autoAdjust="0"/>
  </p:normalViewPr>
  <p:slideViewPr>
    <p:cSldViewPr snapToObjects="1">
      <p:cViewPr varScale="1">
        <p:scale>
          <a:sx n="83" d="100"/>
          <a:sy n="83" d="100"/>
        </p:scale>
        <p:origin x="137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iana Pashynna" userId="8699a6d4-8e67-4606-8a04-2278785a9668" providerId="ADAL" clId="{3F618FD3-DD4B-43A7-8A94-627F9B1C0D26}"/>
    <pc:docChg chg="undo redo custSel modSld">
      <pc:chgData name="Uliana Pashynna" userId="8699a6d4-8e67-4606-8a04-2278785a9668" providerId="ADAL" clId="{3F618FD3-DD4B-43A7-8A94-627F9B1C0D26}" dt="2024-10-20T22:22:42.693" v="157" actId="20577"/>
      <pc:docMkLst>
        <pc:docMk/>
      </pc:docMkLst>
      <pc:sldChg chg="modSp mod">
        <pc:chgData name="Uliana Pashynna" userId="8699a6d4-8e67-4606-8a04-2278785a9668" providerId="ADAL" clId="{3F618FD3-DD4B-43A7-8A94-627F9B1C0D26}" dt="2024-10-20T22:06:45.611" v="30" actId="20577"/>
        <pc:sldMkLst>
          <pc:docMk/>
          <pc:sldMk cId="955244671" sldId="291"/>
        </pc:sldMkLst>
        <pc:spChg chg="mod">
          <ac:chgData name="Uliana Pashynna" userId="8699a6d4-8e67-4606-8a04-2278785a9668" providerId="ADAL" clId="{3F618FD3-DD4B-43A7-8A94-627F9B1C0D26}" dt="2024-10-20T22:06:45.611" v="30" actId="20577"/>
          <ac:spMkLst>
            <pc:docMk/>
            <pc:sldMk cId="955244671" sldId="291"/>
            <ac:spMk id="12" creationId="{00000000-0000-0000-0000-000000000000}"/>
          </ac:spMkLst>
        </pc:spChg>
      </pc:sldChg>
      <pc:sldChg chg="modSp">
        <pc:chgData name="Uliana Pashynna" userId="8699a6d4-8e67-4606-8a04-2278785a9668" providerId="ADAL" clId="{3F618FD3-DD4B-43A7-8A94-627F9B1C0D26}" dt="2024-10-20T22:19:59.759" v="114"/>
        <pc:sldMkLst>
          <pc:docMk/>
          <pc:sldMk cId="3075750577" sldId="351"/>
        </pc:sldMkLst>
        <pc:spChg chg="mod">
          <ac:chgData name="Uliana Pashynna" userId="8699a6d4-8e67-4606-8a04-2278785a9668" providerId="ADAL" clId="{3F618FD3-DD4B-43A7-8A94-627F9B1C0D26}" dt="2024-10-20T22:19:59.759" v="114"/>
          <ac:spMkLst>
            <pc:docMk/>
            <pc:sldMk cId="3075750577" sldId="351"/>
            <ac:spMk id="9" creationId="{00000000-0000-0000-0000-000000000000}"/>
          </ac:spMkLst>
        </pc:spChg>
      </pc:sldChg>
      <pc:sldChg chg="modSp mod">
        <pc:chgData name="Uliana Pashynna" userId="8699a6d4-8e67-4606-8a04-2278785a9668" providerId="ADAL" clId="{3F618FD3-DD4B-43A7-8A94-627F9B1C0D26}" dt="2024-10-20T22:08:17.748" v="56" actId="20577"/>
        <pc:sldMkLst>
          <pc:docMk/>
          <pc:sldMk cId="1034072811" sldId="354"/>
        </pc:sldMkLst>
        <pc:spChg chg="mod">
          <ac:chgData name="Uliana Pashynna" userId="8699a6d4-8e67-4606-8a04-2278785a9668" providerId="ADAL" clId="{3F618FD3-DD4B-43A7-8A94-627F9B1C0D26}" dt="2024-10-20T22:08:17.748" v="56" actId="20577"/>
          <ac:spMkLst>
            <pc:docMk/>
            <pc:sldMk cId="1034072811" sldId="354"/>
            <ac:spMk id="9" creationId="{00000000-0000-0000-0000-000000000000}"/>
          </ac:spMkLst>
        </pc:spChg>
      </pc:sldChg>
      <pc:sldChg chg="modSp mod">
        <pc:chgData name="Uliana Pashynna" userId="8699a6d4-8e67-4606-8a04-2278785a9668" providerId="ADAL" clId="{3F618FD3-DD4B-43A7-8A94-627F9B1C0D26}" dt="2024-10-20T22:19:17.411" v="112" actId="20577"/>
        <pc:sldMkLst>
          <pc:docMk/>
          <pc:sldMk cId="2624420904" sldId="355"/>
        </pc:sldMkLst>
        <pc:spChg chg="mod">
          <ac:chgData name="Uliana Pashynna" userId="8699a6d4-8e67-4606-8a04-2278785a9668" providerId="ADAL" clId="{3F618FD3-DD4B-43A7-8A94-627F9B1C0D26}" dt="2024-10-20T22:19:17.411" v="112" actId="20577"/>
          <ac:spMkLst>
            <pc:docMk/>
            <pc:sldMk cId="2624420904" sldId="355"/>
            <ac:spMk id="9" creationId="{00000000-0000-0000-0000-000000000000}"/>
          </ac:spMkLst>
        </pc:spChg>
      </pc:sldChg>
      <pc:sldChg chg="modSp mod">
        <pc:chgData name="Uliana Pashynna" userId="8699a6d4-8e67-4606-8a04-2278785a9668" providerId="ADAL" clId="{3F618FD3-DD4B-43A7-8A94-627F9B1C0D26}" dt="2024-10-20T22:10:11.374" v="75" actId="20577"/>
        <pc:sldMkLst>
          <pc:docMk/>
          <pc:sldMk cId="1654712787" sldId="356"/>
        </pc:sldMkLst>
        <pc:spChg chg="mod">
          <ac:chgData name="Uliana Pashynna" userId="8699a6d4-8e67-4606-8a04-2278785a9668" providerId="ADAL" clId="{3F618FD3-DD4B-43A7-8A94-627F9B1C0D26}" dt="2024-10-20T22:10:11.374" v="75" actId="20577"/>
          <ac:spMkLst>
            <pc:docMk/>
            <pc:sldMk cId="1654712787" sldId="356"/>
            <ac:spMk id="9" creationId="{00000000-0000-0000-0000-000000000000}"/>
          </ac:spMkLst>
        </pc:spChg>
      </pc:sldChg>
      <pc:sldChg chg="modSp">
        <pc:chgData name="Uliana Pashynna" userId="8699a6d4-8e67-4606-8a04-2278785a9668" providerId="ADAL" clId="{3F618FD3-DD4B-43A7-8A94-627F9B1C0D26}" dt="2024-10-20T22:20:20.962" v="116"/>
        <pc:sldMkLst>
          <pc:docMk/>
          <pc:sldMk cId="3314884539" sldId="358"/>
        </pc:sldMkLst>
        <pc:spChg chg="mod">
          <ac:chgData name="Uliana Pashynna" userId="8699a6d4-8e67-4606-8a04-2278785a9668" providerId="ADAL" clId="{3F618FD3-DD4B-43A7-8A94-627F9B1C0D26}" dt="2024-10-20T22:20:20.962" v="116"/>
          <ac:spMkLst>
            <pc:docMk/>
            <pc:sldMk cId="3314884539" sldId="358"/>
            <ac:spMk id="9" creationId="{00000000-0000-0000-0000-000000000000}"/>
          </ac:spMkLst>
        </pc:spChg>
      </pc:sldChg>
      <pc:sldChg chg="modSp">
        <pc:chgData name="Uliana Pashynna" userId="8699a6d4-8e67-4606-8a04-2278785a9668" providerId="ADAL" clId="{3F618FD3-DD4B-43A7-8A94-627F9B1C0D26}" dt="2024-10-20T22:21:38.294" v="136" actId="20577"/>
        <pc:sldMkLst>
          <pc:docMk/>
          <pc:sldMk cId="1290639369" sldId="359"/>
        </pc:sldMkLst>
        <pc:spChg chg="mod">
          <ac:chgData name="Uliana Pashynna" userId="8699a6d4-8e67-4606-8a04-2278785a9668" providerId="ADAL" clId="{3F618FD3-DD4B-43A7-8A94-627F9B1C0D26}" dt="2024-10-20T22:21:38.294" v="136" actId="20577"/>
          <ac:spMkLst>
            <pc:docMk/>
            <pc:sldMk cId="1290639369" sldId="359"/>
            <ac:spMk id="9" creationId="{00000000-0000-0000-0000-000000000000}"/>
          </ac:spMkLst>
        </pc:spChg>
      </pc:sldChg>
      <pc:sldChg chg="modSp mod">
        <pc:chgData name="Uliana Pashynna" userId="8699a6d4-8e67-4606-8a04-2278785a9668" providerId="ADAL" clId="{3F618FD3-DD4B-43A7-8A94-627F9B1C0D26}" dt="2024-10-20T22:21:56.703" v="138"/>
        <pc:sldMkLst>
          <pc:docMk/>
          <pc:sldMk cId="3229753622" sldId="361"/>
        </pc:sldMkLst>
        <pc:spChg chg="mod">
          <ac:chgData name="Uliana Pashynna" userId="8699a6d4-8e67-4606-8a04-2278785a9668" providerId="ADAL" clId="{3F618FD3-DD4B-43A7-8A94-627F9B1C0D26}" dt="2024-10-20T22:21:56.703" v="138"/>
          <ac:spMkLst>
            <pc:docMk/>
            <pc:sldMk cId="3229753622" sldId="361"/>
            <ac:spMk id="9" creationId="{00000000-0000-0000-0000-000000000000}"/>
          </ac:spMkLst>
        </pc:spChg>
      </pc:sldChg>
      <pc:sldChg chg="modSp mod">
        <pc:chgData name="Uliana Pashynna" userId="8699a6d4-8e67-4606-8a04-2278785a9668" providerId="ADAL" clId="{3F618FD3-DD4B-43A7-8A94-627F9B1C0D26}" dt="2024-10-20T22:22:11.474" v="144" actId="20577"/>
        <pc:sldMkLst>
          <pc:docMk/>
          <pc:sldMk cId="2257386431" sldId="362"/>
        </pc:sldMkLst>
        <pc:spChg chg="mod">
          <ac:chgData name="Uliana Pashynna" userId="8699a6d4-8e67-4606-8a04-2278785a9668" providerId="ADAL" clId="{3F618FD3-DD4B-43A7-8A94-627F9B1C0D26}" dt="2024-10-20T22:22:11.474" v="144" actId="20577"/>
          <ac:spMkLst>
            <pc:docMk/>
            <pc:sldMk cId="2257386431" sldId="362"/>
            <ac:spMk id="8" creationId="{00000000-0000-0000-0000-000000000000}"/>
          </ac:spMkLst>
        </pc:spChg>
      </pc:sldChg>
      <pc:sldChg chg="modSp mod">
        <pc:chgData name="Uliana Pashynna" userId="8699a6d4-8e67-4606-8a04-2278785a9668" providerId="ADAL" clId="{3F618FD3-DD4B-43A7-8A94-627F9B1C0D26}" dt="2024-10-20T22:22:19.934" v="148" actId="20577"/>
        <pc:sldMkLst>
          <pc:docMk/>
          <pc:sldMk cId="4221597234" sldId="363"/>
        </pc:sldMkLst>
        <pc:spChg chg="mod">
          <ac:chgData name="Uliana Pashynna" userId="8699a6d4-8e67-4606-8a04-2278785a9668" providerId="ADAL" clId="{3F618FD3-DD4B-43A7-8A94-627F9B1C0D26}" dt="2024-10-20T22:22:19.934" v="148" actId="20577"/>
          <ac:spMkLst>
            <pc:docMk/>
            <pc:sldMk cId="4221597234" sldId="363"/>
            <ac:spMk id="8" creationId="{00000000-0000-0000-0000-000000000000}"/>
          </ac:spMkLst>
        </pc:spChg>
      </pc:sldChg>
      <pc:sldChg chg="modSp mod">
        <pc:chgData name="Uliana Pashynna" userId="8699a6d4-8e67-4606-8a04-2278785a9668" providerId="ADAL" clId="{3F618FD3-DD4B-43A7-8A94-627F9B1C0D26}" dt="2024-10-20T22:22:42.693" v="157" actId="20577"/>
        <pc:sldMkLst>
          <pc:docMk/>
          <pc:sldMk cId="723317919" sldId="364"/>
        </pc:sldMkLst>
        <pc:spChg chg="mod">
          <ac:chgData name="Uliana Pashynna" userId="8699a6d4-8e67-4606-8a04-2278785a9668" providerId="ADAL" clId="{3F618FD3-DD4B-43A7-8A94-627F9B1C0D26}" dt="2024-10-20T22:22:42.693" v="157" actId="20577"/>
          <ac:spMkLst>
            <pc:docMk/>
            <pc:sldMk cId="723317919" sldId="364"/>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r>
              <a:rPr lang="ru-RU"/>
              <a:t>3/16/2017</a:t>
            </a:r>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ru-RU"/>
              <a:t>ПРОГРАМА </a:t>
            </a:r>
            <a:r>
              <a:rPr lang="en-US"/>
              <a:t>USAID «</a:t>
            </a:r>
            <a:r>
              <a:rPr lang="ru-RU"/>
              <a:t>НОВЕ ПРАВОСУДДЯ»</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r>
              <a:rPr lang="ru-RU"/>
              <a:t>3/16/2017</a:t>
            </a:r>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ru-RU"/>
              <a:t>ПРОГРАМА </a:t>
            </a:r>
            <a:r>
              <a:rPr lang="en-US"/>
              <a:t>USAID «</a:t>
            </a:r>
            <a:r>
              <a:rPr lang="ru-RU"/>
              <a:t>НОВЕ ПРАВОСУДДЯ»</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r>
              <a:rPr lang="ru-RU"/>
              <a:t>3/16/2017</a:t>
            </a:r>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ru-RU"/>
              <a:t>ПРОГРАМА </a:t>
            </a:r>
            <a:r>
              <a:rPr lang="en-US"/>
              <a:t>USAID «</a:t>
            </a:r>
            <a:r>
              <a:rPr lang="ru-RU"/>
              <a:t>НОВЕ ПРАВОСУДДЯ»</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ru-RU"/>
              <a:t>3/16/2017</a:t>
            </a:r>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ru-RU"/>
              <a:t>ПРОГРАМА </a:t>
            </a:r>
            <a:r>
              <a:rPr lang="en-US"/>
              <a:t>USAID «</a:t>
            </a:r>
            <a:r>
              <a:rPr lang="ru-RU"/>
              <a:t>НОВЕ ПРАВОСУДДЯ»</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r>
              <a:rPr lang="ru-RU"/>
              <a:t>3/16/2017</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r>
              <a:rPr lang="ru-RU"/>
              <a:t>3/16/2017</a:t>
            </a:r>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ru-RU"/>
              <a:t>ПРОГРАМА </a:t>
            </a:r>
            <a:r>
              <a:rPr lang="en-US"/>
              <a:t>USAID «</a:t>
            </a:r>
            <a:r>
              <a:rPr lang="ru-RU"/>
              <a:t>НОВЕ ПРАВОСУДДЯ»</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ru-RU" dirty="0"/>
              <a:t>1/28/2022</a:t>
            </a:r>
            <a:endParaRPr lang="en-US" dirty="0"/>
          </a:p>
        </p:txBody>
      </p:sp>
      <p:sp>
        <p:nvSpPr>
          <p:cNvPr id="3" name="Footer Placeholder 2"/>
          <p:cNvSpPr>
            <a:spLocks noGrp="1"/>
          </p:cNvSpPr>
          <p:nvPr>
            <p:ph type="ftr" sz="quarter" idx="3"/>
          </p:nvPr>
        </p:nvSpPr>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normAutofit/>
          </a:bodyPr>
          <a:lstStyle/>
          <a:p>
            <a:r>
              <a:rPr lang="uk-UA" dirty="0"/>
              <a:t>Протокол</a:t>
            </a:r>
            <a:r>
              <a:rPr lang="en-US" dirty="0"/>
              <a:t> </a:t>
            </a:r>
            <a:r>
              <a:rPr lang="uk-UA" dirty="0"/>
              <a:t>для судів по роботі із вразливими потерпілими і свідками</a:t>
            </a:r>
            <a:endParaRPr lang="en-GB" dirty="0">
              <a:solidFill>
                <a:srgbClr val="000000"/>
              </a:solidFill>
            </a:endParaRPr>
          </a:p>
        </p:txBody>
      </p:sp>
      <p:sp>
        <p:nvSpPr>
          <p:cNvPr id="13" name="Subtitle 12"/>
          <p:cNvSpPr>
            <a:spLocks noGrp="1"/>
          </p:cNvSpPr>
          <p:nvPr>
            <p:ph type="subTitle" idx="1"/>
          </p:nvPr>
        </p:nvSpPr>
        <p:spPr>
          <a:xfrm>
            <a:off x="685800" y="4114800"/>
            <a:ext cx="5638800" cy="2133600"/>
          </a:xfrm>
        </p:spPr>
        <p:txBody>
          <a:bodyPr>
            <a:normAutofit fontScale="85000" lnSpcReduction="20000"/>
          </a:bodyPr>
          <a:lstStyle/>
          <a:p>
            <a:r>
              <a:rPr lang="uk-UA" sz="2100" dirty="0"/>
              <a:t>Сімо </a:t>
            </a:r>
            <a:r>
              <a:rPr lang="uk-UA" sz="2100" dirty="0" err="1"/>
              <a:t>Ваатайнен</a:t>
            </a:r>
            <a:endParaRPr lang="fi-FI" sz="2100" dirty="0"/>
          </a:p>
          <a:p>
            <a:r>
              <a:rPr lang="uk-UA" sz="2200" dirty="0"/>
              <a:t>Експерт з питань підтримки потерпілих і свідків і притягнення до відповідальності за воєнні злочини</a:t>
            </a:r>
            <a:endParaRPr lang="en-GB" sz="2200" dirty="0"/>
          </a:p>
          <a:p>
            <a:r>
              <a:rPr lang="en-GB" sz="2200" dirty="0"/>
              <a:t>21-23 </a:t>
            </a:r>
            <a:r>
              <a:rPr lang="uk-UA" sz="2200" dirty="0"/>
              <a:t>жовтня</a:t>
            </a:r>
            <a:r>
              <a:rPr lang="en-GB" sz="2200" dirty="0"/>
              <a:t> 2024</a:t>
            </a:r>
            <a:r>
              <a:rPr lang="uk-UA" sz="2200" dirty="0"/>
              <a:t> р.</a:t>
            </a:r>
            <a:endParaRPr lang="en-GB" sz="2200" dirty="0"/>
          </a:p>
          <a:p>
            <a:endParaRPr lang="ru-RU" dirty="0"/>
          </a:p>
          <a:p>
            <a:r>
              <a:rPr lang="en-US" dirty="0"/>
              <a:t> </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49941" y="989385"/>
            <a:ext cx="8305800" cy="5267980"/>
          </a:xfrm>
        </p:spPr>
        <p:txBody>
          <a:bodyPr>
            <a:noAutofit/>
          </a:bodyPr>
          <a:lstStyle/>
          <a:p>
            <a:r>
              <a:rPr lang="uk-UA" dirty="0"/>
              <a:t>Секретар судового засідання</a:t>
            </a:r>
            <a:endParaRPr lang="en-GB" dirty="0"/>
          </a:p>
          <a:p>
            <a:pPr lvl="1"/>
            <a:r>
              <a:rPr lang="uk-UA" dirty="0"/>
              <a:t>Негайно після погодження графіку судових слухань надає інформацію відділу підтримки потерпілих та свідків про свідків (адресу проживання та номер телефону для зв’язку).</a:t>
            </a:r>
          </a:p>
          <a:p>
            <a:pPr lvl="1"/>
            <a:r>
              <a:rPr lang="uk-UA" dirty="0"/>
              <a:t>Негайно інформує відділу підтримки потерпілих та свідків про виклик потерпілого або свідка до суду та передає контактну інформацію такої особи.</a:t>
            </a:r>
            <a:endParaRPr lang="en-GB" dirty="0"/>
          </a:p>
          <a:p>
            <a:pPr lvl="1"/>
            <a:r>
              <a:rPr lang="uk-UA" dirty="0"/>
              <a:t>Негайно інформує відділ підтримки потерпілих та свідків про зміни в графіку судових засідань.</a:t>
            </a:r>
            <a:endParaRPr lang="en-GB" dirty="0"/>
          </a:p>
          <a:p>
            <a:pPr lvl="1"/>
            <a:r>
              <a:rPr lang="uk-UA" dirty="0"/>
              <a:t>Координує роботу з відділом підтримки потерпілих та свідків щодо будь-яких практичних аспектів, пов’язаних із явкою свідка або потерпілого до суду.</a:t>
            </a:r>
            <a:endParaRPr lang="en-GB" dirty="0"/>
          </a:p>
          <a:p>
            <a:pPr lvl="1"/>
            <a:r>
              <a:rPr lang="uk-UA" dirty="0"/>
              <a:t>Якщо обвинуваченого звільнено з-під варти, негайно інформує відділ підтримки потерпілих та свідків про необхідність повідомлення про це потерпілих і свідків.</a:t>
            </a:r>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10</a:t>
            </a:fld>
            <a:endParaRPr lang="en-US"/>
          </a:p>
        </p:txBody>
      </p:sp>
      <p:sp>
        <p:nvSpPr>
          <p:cNvPr id="8" name="Title 7"/>
          <p:cNvSpPr>
            <a:spLocks noGrp="1"/>
          </p:cNvSpPr>
          <p:nvPr>
            <p:ph type="title"/>
          </p:nvPr>
        </p:nvSpPr>
        <p:spPr>
          <a:xfrm>
            <a:off x="685800" y="457200"/>
            <a:ext cx="7772400" cy="523220"/>
          </a:xfrm>
        </p:spPr>
        <p:txBody>
          <a:bodyPr/>
          <a:lstStyle/>
          <a:p>
            <a:r>
              <a:rPr lang="uk-UA" dirty="0"/>
              <a:t>Обов’язки секретаря судового засідання</a:t>
            </a:r>
            <a:endParaRPr lang="en-GB" dirty="0"/>
          </a:p>
        </p:txBody>
      </p:sp>
    </p:spTree>
    <p:extLst>
      <p:ext uri="{BB962C8B-B14F-4D97-AF65-F5344CB8AC3E}">
        <p14:creationId xmlns:p14="http://schemas.microsoft.com/office/powerpoint/2010/main" val="12906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7772400" cy="4991755"/>
          </a:xfrm>
        </p:spPr>
        <p:txBody>
          <a:bodyPr>
            <a:noAutofit/>
          </a:bodyPr>
          <a:lstStyle/>
          <a:p>
            <a:pPr marL="0" indent="0">
              <a:buNone/>
            </a:pPr>
            <a:endParaRPr lang="en-GB" dirty="0"/>
          </a:p>
          <a:p>
            <a:pPr marL="0" indent="0">
              <a:buNone/>
            </a:pPr>
            <a:endParaRPr lang="en-GB" dirty="0"/>
          </a:p>
          <a:p>
            <a:r>
              <a:rPr lang="uk-UA" dirty="0"/>
              <a:t>Неупереджене, професійне, ввічливе та чуйне ставлення до потерпілих і свідків, ставлення з повагою.</a:t>
            </a:r>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11</a:t>
            </a:fld>
            <a:endParaRPr lang="en-US"/>
          </a:p>
        </p:txBody>
      </p:sp>
      <p:sp>
        <p:nvSpPr>
          <p:cNvPr id="8" name="Title 7"/>
          <p:cNvSpPr>
            <a:spLocks noGrp="1"/>
          </p:cNvSpPr>
          <p:nvPr>
            <p:ph type="title"/>
          </p:nvPr>
        </p:nvSpPr>
        <p:spPr>
          <a:xfrm>
            <a:off x="685800" y="457200"/>
            <a:ext cx="7772400" cy="523220"/>
          </a:xfrm>
        </p:spPr>
        <p:txBody>
          <a:bodyPr/>
          <a:lstStyle/>
          <a:p>
            <a:r>
              <a:rPr lang="uk-UA" dirty="0"/>
              <a:t>Обов’язки працівників суду</a:t>
            </a:r>
            <a:endParaRPr lang="en-GB" dirty="0"/>
          </a:p>
        </p:txBody>
      </p:sp>
    </p:spTree>
    <p:extLst>
      <p:ext uri="{BB962C8B-B14F-4D97-AF65-F5344CB8AC3E}">
        <p14:creationId xmlns:p14="http://schemas.microsoft.com/office/powerpoint/2010/main" val="311357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7772400" cy="4991755"/>
          </a:xfrm>
        </p:spPr>
        <p:txBody>
          <a:bodyPr>
            <a:noAutofit/>
          </a:bodyPr>
          <a:lstStyle/>
          <a:p>
            <a:pPr marL="0" indent="0">
              <a:buNone/>
            </a:pPr>
            <a:endParaRPr lang="en-GB" dirty="0"/>
          </a:p>
          <a:p>
            <a:pPr marL="0" indent="0">
              <a:buNone/>
            </a:pPr>
            <a:endParaRPr lang="en-GB" dirty="0"/>
          </a:p>
          <a:p>
            <a:r>
              <a:rPr lang="uk-UA" dirty="0"/>
              <a:t>Керівник територіального підрозділу служби охорони суду має призначити відповідальну особу для координування з </a:t>
            </a:r>
            <a:r>
              <a:rPr lang="uk-UA" sz="2000" dirty="0"/>
              <a:t>відділом підтримки потерпілих та свідків</a:t>
            </a:r>
            <a:r>
              <a:rPr lang="uk-UA" dirty="0"/>
              <a:t> конфіденційного входу та виходу потерпілих і свідків з будівлі суду.</a:t>
            </a:r>
          </a:p>
          <a:p>
            <a:r>
              <a:rPr lang="uk-UA" dirty="0"/>
              <a:t>Разом із </a:t>
            </a:r>
            <a:r>
              <a:rPr lang="uk-UA" sz="2000" dirty="0"/>
              <a:t>відділом підтримки потерпілих та свідків </a:t>
            </a:r>
            <a:r>
              <a:rPr lang="uk-UA" dirty="0"/>
              <a:t>розробляє процедуру пересування потерпілих і свідків усередині будівлі суду, забезпечуючи уникнення контакту з обвинуваченим, адвокатом захисту, представниками громадськості або медіа поза межами зали суду.</a:t>
            </a:r>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12</a:t>
            </a:fld>
            <a:endParaRPr lang="en-US"/>
          </a:p>
        </p:txBody>
      </p:sp>
      <p:sp>
        <p:nvSpPr>
          <p:cNvPr id="8" name="Title 7"/>
          <p:cNvSpPr>
            <a:spLocks noGrp="1"/>
          </p:cNvSpPr>
          <p:nvPr>
            <p:ph type="title"/>
          </p:nvPr>
        </p:nvSpPr>
        <p:spPr>
          <a:xfrm>
            <a:off x="685800" y="457200"/>
            <a:ext cx="7772400" cy="523220"/>
          </a:xfrm>
        </p:spPr>
        <p:txBody>
          <a:bodyPr/>
          <a:lstStyle/>
          <a:p>
            <a:r>
              <a:rPr lang="uk-UA" dirty="0"/>
              <a:t>Обов’язки охорони суду</a:t>
            </a:r>
            <a:endParaRPr lang="en-GB" dirty="0"/>
          </a:p>
        </p:txBody>
      </p:sp>
    </p:spTree>
    <p:extLst>
      <p:ext uri="{BB962C8B-B14F-4D97-AF65-F5344CB8AC3E}">
        <p14:creationId xmlns:p14="http://schemas.microsoft.com/office/powerpoint/2010/main" val="322975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7772400" cy="4991755"/>
          </a:xfrm>
        </p:spPr>
        <p:txBody>
          <a:bodyPr>
            <a:noAutofit/>
          </a:bodyPr>
          <a:lstStyle/>
          <a:p>
            <a:r>
              <a:rPr lang="uk-UA" sz="1800" dirty="0">
                <a:effectLst/>
                <a:latin typeface="TimesNewRomanPSMT"/>
              </a:rPr>
              <a:t>Надання практичної інформації про дату і час слухання та інструкці</a:t>
            </a:r>
            <a:r>
              <a:rPr lang="uk-UA" sz="1800" dirty="0">
                <a:latin typeface="TimesNewRomanPSMT"/>
              </a:rPr>
              <a:t>й щодо того, як дістатися до суду.</a:t>
            </a:r>
          </a:p>
          <a:p>
            <a:r>
              <a:rPr lang="uk-UA" sz="1800" dirty="0">
                <a:effectLst/>
                <a:latin typeface="TimesNewRomanPSMT"/>
              </a:rPr>
              <a:t>Надання логі</a:t>
            </a:r>
            <a:r>
              <a:rPr lang="uk-UA" sz="1800" dirty="0">
                <a:latin typeface="TimesNewRomanPSMT"/>
              </a:rPr>
              <a:t>стичної допомоги для явки до суду для надання показань і організація проживання в разі необхідності.</a:t>
            </a:r>
            <a:endParaRPr lang="uk-UA" sz="1800" dirty="0">
              <a:effectLst/>
              <a:latin typeface="TimesNewRomanPSMT"/>
            </a:endParaRPr>
          </a:p>
          <a:p>
            <a:r>
              <a:rPr lang="uk-UA" sz="1800" dirty="0">
                <a:effectLst/>
                <a:latin typeface="TimesNewRomanPSMT"/>
              </a:rPr>
              <a:t>Координування конфіденційного входу та виходу з будівлі суду в тісній співпраці з працівниками служби охорони суду.</a:t>
            </a:r>
            <a:endParaRPr lang="en-GB" dirty="0"/>
          </a:p>
          <a:p>
            <a:r>
              <a:rPr lang="uk-UA" sz="1800" dirty="0">
                <a:effectLst/>
                <a:latin typeface="TimesNewRomanPSMT"/>
              </a:rPr>
              <a:t>Проведення навчання з питань психології щодо розпізнавання симптомів та впливу травми, а також механізмів її подолання в разі виникнення симптомів.</a:t>
            </a:r>
          </a:p>
          <a:p>
            <a:r>
              <a:rPr lang="uk-UA" sz="1800" dirty="0">
                <a:effectLst/>
                <a:latin typeface="TimesNewRomanPSMT"/>
              </a:rPr>
              <a:t>Задоволення потреб потерпілих/свідків щодо їх участі в судових провадженнях до, під час та після їх явки до суду.</a:t>
            </a:r>
            <a:endParaRPr lang="en-GB" dirty="0"/>
          </a:p>
          <a:p>
            <a:r>
              <a:rPr lang="uk-UA" sz="1800" dirty="0">
                <a:effectLst/>
                <a:latin typeface="TimesNewRomanPSMT"/>
              </a:rPr>
              <a:t>Проведення консультацій перед наданням показань і розбору опісля.</a:t>
            </a:r>
          </a:p>
          <a:p>
            <a:r>
              <a:rPr lang="uk-UA" sz="1800" dirty="0">
                <a:latin typeface="TimesNewRomanPSMT"/>
              </a:rPr>
              <a:t>Надання допомоги для отримання відшкодування транспортних витрат і втраченого заробітку.</a:t>
            </a:r>
            <a:endParaRPr lang="en-GB" dirty="0"/>
          </a:p>
          <a:p>
            <a:r>
              <a:rPr lang="uk-UA" sz="1800" dirty="0">
                <a:effectLst/>
                <a:latin typeface="TimesNewRomanPSMT"/>
              </a:rPr>
              <a:t>Надання іншої необхідної допомоги, без якої вони б не змогли дати показання.</a:t>
            </a:r>
            <a:endParaRPr lang="en-GB" dirty="0"/>
          </a:p>
          <a:p>
            <a:endParaRPr lang="en-GB" dirty="0"/>
          </a:p>
          <a:p>
            <a:pPr lvl="1"/>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13</a:t>
            </a:fld>
            <a:endParaRPr lang="en-US"/>
          </a:p>
        </p:txBody>
      </p:sp>
      <p:sp>
        <p:nvSpPr>
          <p:cNvPr id="8" name="Title 7"/>
          <p:cNvSpPr>
            <a:spLocks noGrp="1"/>
          </p:cNvSpPr>
          <p:nvPr>
            <p:ph type="title"/>
          </p:nvPr>
        </p:nvSpPr>
        <p:spPr>
          <a:xfrm>
            <a:off x="685800" y="457200"/>
            <a:ext cx="7772400" cy="523220"/>
          </a:xfrm>
        </p:spPr>
        <p:txBody>
          <a:bodyPr/>
          <a:lstStyle/>
          <a:p>
            <a:r>
              <a:rPr lang="uk-UA" dirty="0"/>
              <a:t>Функції </a:t>
            </a:r>
            <a:r>
              <a:rPr lang="ru-RU" dirty="0" err="1"/>
              <a:t>відділу</a:t>
            </a:r>
            <a:r>
              <a:rPr lang="ru-RU" dirty="0"/>
              <a:t> </a:t>
            </a:r>
            <a:r>
              <a:rPr lang="ru-RU" dirty="0" err="1"/>
              <a:t>підтримки</a:t>
            </a:r>
            <a:r>
              <a:rPr lang="ru-RU" dirty="0"/>
              <a:t> </a:t>
            </a:r>
            <a:r>
              <a:rPr lang="ru-RU" dirty="0" err="1"/>
              <a:t>потерпілих</a:t>
            </a:r>
            <a:r>
              <a:rPr lang="ru-RU" dirty="0"/>
              <a:t> та </a:t>
            </a:r>
            <a:r>
              <a:rPr lang="ru-RU" dirty="0" err="1"/>
              <a:t>свідків</a:t>
            </a:r>
            <a:r>
              <a:rPr lang="ru-RU" dirty="0"/>
              <a:t> </a:t>
            </a:r>
            <a:endParaRPr lang="en-GB" dirty="0"/>
          </a:p>
        </p:txBody>
      </p:sp>
    </p:spTree>
    <p:extLst>
      <p:ext uri="{BB962C8B-B14F-4D97-AF65-F5344CB8AC3E}">
        <p14:creationId xmlns:p14="http://schemas.microsoft.com/office/powerpoint/2010/main" val="225738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8382000" cy="4991755"/>
          </a:xfrm>
        </p:spPr>
        <p:txBody>
          <a:bodyPr>
            <a:noAutofit/>
          </a:bodyPr>
          <a:lstStyle/>
          <a:p>
            <a:r>
              <a:rPr lang="uk-UA" sz="1800" dirty="0">
                <a:latin typeface="TimesNewRomanPSMT"/>
              </a:rPr>
              <a:t>Можуть інформувати головуючого суддю про будь-які питання, що можуть впливати на графік потерпілих і свідків та психологічний стан потерпілого або свідка, що може негативно позначитися на здатності особи давати свідчення.</a:t>
            </a:r>
            <a:r>
              <a:rPr lang="en-GB" sz="1800" dirty="0">
                <a:effectLst/>
                <a:latin typeface="TimesNewRomanPSMT"/>
              </a:rPr>
              <a:t> </a:t>
            </a:r>
            <a:endParaRPr lang="en-GB" sz="1600" dirty="0"/>
          </a:p>
          <a:p>
            <a:pPr lvl="1"/>
            <a:r>
              <a:rPr lang="uk-UA" sz="1800" dirty="0">
                <a:latin typeface="TimesNewRomanPSMT"/>
              </a:rPr>
              <a:t>Може надавати усний або письмовий висновок щодо питань, що можуть завдавати додаткової шкоди свідкам під час надання показань.</a:t>
            </a:r>
          </a:p>
          <a:p>
            <a:pPr lvl="1"/>
            <a:r>
              <a:rPr lang="uk-UA" sz="1800" dirty="0">
                <a:latin typeface="TimesNewRomanPSMT"/>
              </a:rPr>
              <a:t>Можуть консультувати суддю щодо шляхів вирішення цього питання.</a:t>
            </a:r>
          </a:p>
          <a:p>
            <a:pPr lvl="1"/>
            <a:r>
              <a:rPr lang="uk-UA" sz="1800" dirty="0">
                <a:latin typeface="TimesNewRomanPSMT"/>
              </a:rPr>
              <a:t>Можуть інформувати суддю, прокурора або адвокати про будь-які питання, пов’язані з безпековою ситуацією або захистом.</a:t>
            </a:r>
            <a:endParaRPr lang="en-GB" sz="1800" dirty="0">
              <a:effectLst/>
              <a:latin typeface="TimesNewRomanPSMT"/>
            </a:endParaRPr>
          </a:p>
          <a:p>
            <a:r>
              <a:rPr lang="uk-UA" sz="1800" dirty="0">
                <a:latin typeface="TimesNewRomanPSMT"/>
              </a:rPr>
              <a:t>Отримання підтвердження від секретаря суду щодо графіку за день до дати надання свідчень потерпілими та свідками.</a:t>
            </a:r>
          </a:p>
          <a:p>
            <a:r>
              <a:rPr lang="uk-UA" sz="1800" dirty="0">
                <a:latin typeface="TimesNewRomanPSMT"/>
              </a:rPr>
              <a:t>Забезпечення конфіденційності та підтримки свідкам. Надання допомоги під час дачі показань, а також поза межами будівлі суду, якщо це можливо.</a:t>
            </a:r>
            <a:endParaRPr lang="en-GB" sz="1800" dirty="0">
              <a:latin typeface="TimesNewRomanPSMT"/>
            </a:endParaRPr>
          </a:p>
          <a:p>
            <a:r>
              <a:rPr lang="uk-UA" sz="1800" dirty="0">
                <a:latin typeface="TimesNewRomanPSMT"/>
              </a:rPr>
              <a:t>Ставлення до інтересів потерпілих і свідків з повагою.</a:t>
            </a:r>
            <a:endParaRPr lang="en-GB" sz="1800" dirty="0">
              <a:latin typeface="TimesNewRomanPSMT"/>
            </a:endParaRPr>
          </a:p>
          <a:p>
            <a:r>
              <a:rPr lang="uk-UA" sz="1800" dirty="0">
                <a:effectLst/>
                <a:latin typeface="TimesNewRomanPSMT"/>
              </a:rPr>
              <a:t>Уникнення обговорень будь-яких пов’язаних з доказами питань з потерпілими та свідками.</a:t>
            </a:r>
            <a:r>
              <a:rPr lang="en-GB" sz="1800" dirty="0">
                <a:effectLst/>
                <a:latin typeface="TimesNewRomanPSMT"/>
              </a:rPr>
              <a:t> </a:t>
            </a:r>
          </a:p>
          <a:p>
            <a:r>
              <a:rPr lang="uk-UA" sz="1800" dirty="0">
                <a:latin typeface="TimesNewRomanPSMT"/>
              </a:rPr>
              <a:t>Розробка інформаційного пакету для потерпілих і свідків</a:t>
            </a:r>
            <a:r>
              <a:rPr lang="en-GB" sz="1800" dirty="0">
                <a:latin typeface="TimesNewRomanPSMT"/>
              </a:rPr>
              <a:t>.</a:t>
            </a:r>
            <a:endParaRPr lang="en-GB" sz="1600" dirty="0"/>
          </a:p>
          <a:p>
            <a:pPr lvl="1"/>
            <a:endParaRPr lang="en-GB" sz="1800" dirty="0">
              <a:latin typeface="TimesNewRomanPSMT"/>
            </a:endParaRPr>
          </a:p>
          <a:p>
            <a:endParaRPr lang="en-GB" dirty="0"/>
          </a:p>
          <a:p>
            <a:pPr lvl="1"/>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14</a:t>
            </a:fld>
            <a:endParaRPr lang="en-US"/>
          </a:p>
        </p:txBody>
      </p:sp>
      <p:sp>
        <p:nvSpPr>
          <p:cNvPr id="8" name="Title 7"/>
          <p:cNvSpPr>
            <a:spLocks noGrp="1"/>
          </p:cNvSpPr>
          <p:nvPr>
            <p:ph type="title"/>
          </p:nvPr>
        </p:nvSpPr>
        <p:spPr>
          <a:xfrm>
            <a:off x="685800" y="26313"/>
            <a:ext cx="7772400" cy="954107"/>
          </a:xfrm>
        </p:spPr>
        <p:txBody>
          <a:bodyPr/>
          <a:lstStyle/>
          <a:p>
            <a:r>
              <a:rPr lang="uk-UA" dirty="0"/>
              <a:t>Інші функції </a:t>
            </a:r>
            <a:r>
              <a:rPr lang="uk-UA" sz="2800" dirty="0"/>
              <a:t>відділу підтримки потерпілих та свідків </a:t>
            </a:r>
            <a:endParaRPr lang="en-GB" dirty="0"/>
          </a:p>
        </p:txBody>
      </p:sp>
    </p:spTree>
    <p:extLst>
      <p:ext uri="{BB962C8B-B14F-4D97-AF65-F5344CB8AC3E}">
        <p14:creationId xmlns:p14="http://schemas.microsoft.com/office/powerpoint/2010/main" val="422159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0D0DD9-2107-1EAE-CA04-544AD04493F5}"/>
              </a:ext>
            </a:extLst>
          </p:cNvPr>
          <p:cNvSpPr>
            <a:spLocks noGrp="1"/>
          </p:cNvSpPr>
          <p:nvPr>
            <p:ph type="dt" sz="half" idx="2"/>
          </p:nvPr>
        </p:nvSpPr>
        <p:spPr/>
        <p:txBody>
          <a:bodyPr/>
          <a:lstStyle/>
          <a:p>
            <a:r>
              <a:rPr lang="ru-RU"/>
              <a:t>3/16/2017</a:t>
            </a:r>
            <a:endParaRPr lang="en-US"/>
          </a:p>
        </p:txBody>
      </p:sp>
      <p:sp>
        <p:nvSpPr>
          <p:cNvPr id="4" name="Footer Placeholder 3">
            <a:extLst>
              <a:ext uri="{FF2B5EF4-FFF2-40B4-BE49-F238E27FC236}">
                <a16:creationId xmlns:a16="http://schemas.microsoft.com/office/drawing/2014/main" id="{2D5DDB7F-7050-9595-3E3A-F9FFA1D7DFBB}"/>
              </a:ext>
            </a:extLst>
          </p:cNvPr>
          <p:cNvSpPr>
            <a:spLocks noGrp="1"/>
          </p:cNvSpPr>
          <p:nvPr>
            <p:ph type="ftr" sz="quarter" idx="3"/>
          </p:nvPr>
        </p:nvSpPr>
        <p:spPr/>
        <p:txBody>
          <a:bodyPr/>
          <a:lstStyle/>
          <a:p>
            <a:r>
              <a:rPr lang="ru-RU"/>
              <a:t>ПРОГРАМА </a:t>
            </a:r>
            <a:r>
              <a:rPr lang="en-US"/>
              <a:t>USAID «</a:t>
            </a:r>
            <a:r>
              <a:rPr lang="ru-RU"/>
              <a:t>НОВЕ ПРАВОСУДДЯ»</a:t>
            </a:r>
            <a:endParaRPr lang="en-US"/>
          </a:p>
        </p:txBody>
      </p:sp>
      <p:sp>
        <p:nvSpPr>
          <p:cNvPr id="5" name="Slide Number Placeholder 4">
            <a:extLst>
              <a:ext uri="{FF2B5EF4-FFF2-40B4-BE49-F238E27FC236}">
                <a16:creationId xmlns:a16="http://schemas.microsoft.com/office/drawing/2014/main" id="{E06D5B5B-AD96-8019-784B-35AA38989EB4}"/>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6" name="Title 5">
            <a:extLst>
              <a:ext uri="{FF2B5EF4-FFF2-40B4-BE49-F238E27FC236}">
                <a16:creationId xmlns:a16="http://schemas.microsoft.com/office/drawing/2014/main" id="{F881C749-788A-7C71-ECFA-7DE47A04E61B}"/>
              </a:ext>
            </a:extLst>
          </p:cNvPr>
          <p:cNvSpPr>
            <a:spLocks noGrp="1"/>
          </p:cNvSpPr>
          <p:nvPr>
            <p:ph type="title"/>
          </p:nvPr>
        </p:nvSpPr>
        <p:spPr>
          <a:xfrm>
            <a:off x="685800" y="3070284"/>
            <a:ext cx="7772400" cy="523220"/>
          </a:xfrm>
        </p:spPr>
        <p:txBody>
          <a:bodyPr/>
          <a:lstStyle/>
          <a:p>
            <a:pPr algn="ctr"/>
            <a:r>
              <a:rPr lang="uk-UA" dirty="0"/>
              <a:t>Дякую за увагу</a:t>
            </a:r>
            <a:r>
              <a:rPr lang="en-GB" dirty="0"/>
              <a:t>!</a:t>
            </a:r>
          </a:p>
        </p:txBody>
      </p:sp>
    </p:spTree>
    <p:extLst>
      <p:ext uri="{BB962C8B-B14F-4D97-AF65-F5344CB8AC3E}">
        <p14:creationId xmlns:p14="http://schemas.microsoft.com/office/powerpoint/2010/main" val="306380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a:lnSpc>
                <a:spcPct val="80000"/>
              </a:lnSpc>
            </a:pPr>
            <a:r>
              <a:rPr lang="uk-UA" dirty="0"/>
              <a:t>На розгляді Ради суддів</a:t>
            </a:r>
            <a:endParaRPr lang="en-GB" dirty="0"/>
          </a:p>
          <a:p>
            <a:pPr>
              <a:lnSpc>
                <a:spcPct val="80000"/>
              </a:lnSpc>
            </a:pPr>
            <a:r>
              <a:rPr lang="uk-UA" dirty="0"/>
              <a:t>Розроблено </a:t>
            </a:r>
            <a:r>
              <a:rPr lang="en-GB" dirty="0"/>
              <a:t>USAID</a:t>
            </a:r>
            <a:r>
              <a:rPr lang="uk-UA" dirty="0"/>
              <a:t> за результатами детальних консультацій з судовою владою, </a:t>
            </a:r>
            <a:r>
              <a:rPr lang="uk-UA" dirty="0" err="1"/>
              <a:t>ОГП</a:t>
            </a:r>
            <a:r>
              <a:rPr lang="uk-UA" dirty="0"/>
              <a:t>, ГО та міжнародними експертами</a:t>
            </a:r>
            <a:r>
              <a:rPr lang="en-GB" dirty="0"/>
              <a:t>.</a:t>
            </a:r>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2</a:t>
            </a:fld>
            <a:endParaRPr lang="en-US"/>
          </a:p>
        </p:txBody>
      </p:sp>
      <p:sp>
        <p:nvSpPr>
          <p:cNvPr id="8" name="Title 7"/>
          <p:cNvSpPr>
            <a:spLocks noGrp="1"/>
          </p:cNvSpPr>
          <p:nvPr>
            <p:ph type="title"/>
          </p:nvPr>
        </p:nvSpPr>
        <p:spPr>
          <a:xfrm>
            <a:off x="685800" y="848380"/>
            <a:ext cx="7772400" cy="523220"/>
          </a:xfrm>
        </p:spPr>
        <p:txBody>
          <a:bodyPr/>
          <a:lstStyle/>
          <a:p>
            <a:r>
              <a:rPr lang="uk-UA" dirty="0"/>
              <a:t>Поточний статус</a:t>
            </a:r>
            <a:endParaRPr lang="en-GB" dirty="0"/>
          </a:p>
        </p:txBody>
      </p:sp>
    </p:spTree>
    <p:extLst>
      <p:ext uri="{BB962C8B-B14F-4D97-AF65-F5344CB8AC3E}">
        <p14:creationId xmlns:p14="http://schemas.microsoft.com/office/powerpoint/2010/main" val="335047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70000" lnSpcReduction="20000"/>
          </a:bodyPr>
          <a:lstStyle/>
          <a:p>
            <a:r>
              <a:rPr lang="uk-UA" sz="2800" dirty="0"/>
              <a:t>Цілі та принципи</a:t>
            </a:r>
            <a:endParaRPr lang="en-GB" sz="2800" dirty="0"/>
          </a:p>
          <a:p>
            <a:r>
              <a:rPr lang="uk-UA" sz="2800" dirty="0"/>
              <a:t>Повторна травматизація і </a:t>
            </a:r>
            <a:r>
              <a:rPr lang="uk-UA" sz="2800" dirty="0" err="1"/>
              <a:t>віктимізація</a:t>
            </a:r>
            <a:endParaRPr lang="en-GB" sz="2800" dirty="0"/>
          </a:p>
          <a:p>
            <a:r>
              <a:rPr lang="uk-UA" sz="2800" dirty="0"/>
              <a:t>Права потерпілих і свідків</a:t>
            </a:r>
            <a:endParaRPr lang="en-GB" sz="2800" dirty="0"/>
          </a:p>
          <a:p>
            <a:r>
              <a:rPr lang="uk-UA" sz="2800" dirty="0"/>
              <a:t>Обов’язки спеціалістів-практиків під час взаємодії з потерпілими та свідками</a:t>
            </a:r>
            <a:endParaRPr lang="en-GB" sz="2800" dirty="0"/>
          </a:p>
          <a:p>
            <a:pPr lvl="1"/>
            <a:r>
              <a:rPr lang="uk-UA" sz="2800" dirty="0"/>
              <a:t>Судді</a:t>
            </a:r>
          </a:p>
          <a:p>
            <a:pPr lvl="1"/>
            <a:r>
              <a:rPr lang="uk-UA" sz="2800" dirty="0"/>
              <a:t>Прокурори</a:t>
            </a:r>
          </a:p>
          <a:p>
            <a:pPr lvl="1"/>
            <a:r>
              <a:rPr lang="uk-UA" sz="2800" dirty="0"/>
              <a:t>Адвокати</a:t>
            </a:r>
          </a:p>
          <a:p>
            <a:pPr lvl="1"/>
            <a:r>
              <a:rPr lang="uk-UA" sz="2800" dirty="0"/>
              <a:t>Працівники суду</a:t>
            </a:r>
          </a:p>
          <a:p>
            <a:pPr lvl="1"/>
            <a:r>
              <a:rPr lang="uk-UA" sz="2800" dirty="0"/>
              <a:t>Охорона суду</a:t>
            </a:r>
            <a:endParaRPr lang="en-GB" sz="2800" dirty="0"/>
          </a:p>
          <a:p>
            <a:r>
              <a:rPr lang="uk-UA" sz="2800" dirty="0"/>
              <a:t>Функції та обов’язки відділу підтримки потерпілих та свідків </a:t>
            </a:r>
          </a:p>
          <a:p>
            <a:r>
              <a:rPr lang="uk-UA" sz="2800" dirty="0"/>
              <a:t>Опис процесу</a:t>
            </a:r>
            <a:endParaRPr lang="en-GB" sz="28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685800" y="848380"/>
            <a:ext cx="7772400" cy="523220"/>
          </a:xfrm>
        </p:spPr>
        <p:txBody>
          <a:bodyPr/>
          <a:lstStyle/>
          <a:p>
            <a:r>
              <a:rPr lang="uk-UA" dirty="0"/>
              <a:t>Зміст протоколу</a:t>
            </a:r>
            <a:endParaRPr lang="en-GB" dirty="0"/>
          </a:p>
        </p:txBody>
      </p:sp>
    </p:spTree>
    <p:extLst>
      <p:ext uri="{BB962C8B-B14F-4D97-AF65-F5344CB8AC3E}">
        <p14:creationId xmlns:p14="http://schemas.microsoft.com/office/powerpoint/2010/main" val="72331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uk-UA" dirty="0"/>
              <a:t>Створення таких умов, що сприяють наданню вразливими потерпілими та свідками </a:t>
            </a:r>
            <a:r>
              <a:rPr lang="uk-UA" dirty="0" err="1"/>
              <a:t>якнайповніших</a:t>
            </a:r>
            <a:r>
              <a:rPr lang="uk-UA" dirty="0"/>
              <a:t> показань у суді.</a:t>
            </a:r>
          </a:p>
          <a:p>
            <a:r>
              <a:rPr lang="uk-UA" dirty="0"/>
              <a:t>Своєчасна явка потерпілих і свідків до суду.</a:t>
            </a:r>
            <a:endParaRPr lang="en-GB" dirty="0"/>
          </a:p>
          <a:p>
            <a:r>
              <a:rPr lang="uk-UA" dirty="0"/>
              <a:t>Посилення конфіденційності для потерпілих і свідків.</a:t>
            </a:r>
            <a:endParaRPr lang="en-GB" dirty="0"/>
          </a:p>
          <a:p>
            <a:r>
              <a:rPr lang="uk-UA" dirty="0"/>
              <a:t>Вразливі потерпілі та свідки</a:t>
            </a:r>
            <a:endParaRPr lang="en-GB" dirty="0"/>
          </a:p>
          <a:p>
            <a:pPr lvl="1"/>
            <a:r>
              <a:rPr lang="uk-UA" dirty="0"/>
              <a:t>Малолітні, неповнолітні, літні особи, жертви торгівлі людьми, жертви сексуального насильства, воєнних злочинів, злочинів проти людяності та геноциду.</a:t>
            </a:r>
          </a:p>
          <a:p>
            <a:pPr lvl="1"/>
            <a:r>
              <a:rPr lang="uk-UA" dirty="0"/>
              <a:t>Ті потерпілі та свідки, які визнані суддями як вразливі учасники проваджень</a:t>
            </a:r>
            <a:r>
              <a:rPr lang="en-GB" dirty="0"/>
              <a:t>.</a:t>
            </a:r>
          </a:p>
          <a:p>
            <a:endParaRPr lang="en-GB" sz="28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4</a:t>
            </a:fld>
            <a:endParaRPr lang="en-US"/>
          </a:p>
        </p:txBody>
      </p:sp>
      <p:sp>
        <p:nvSpPr>
          <p:cNvPr id="8" name="Title 7"/>
          <p:cNvSpPr>
            <a:spLocks noGrp="1"/>
          </p:cNvSpPr>
          <p:nvPr>
            <p:ph type="title"/>
          </p:nvPr>
        </p:nvSpPr>
        <p:spPr>
          <a:xfrm>
            <a:off x="685800" y="848380"/>
            <a:ext cx="7772400" cy="523220"/>
          </a:xfrm>
        </p:spPr>
        <p:txBody>
          <a:bodyPr/>
          <a:lstStyle/>
          <a:p>
            <a:r>
              <a:rPr lang="uk-UA" dirty="0"/>
              <a:t>Цілі протоколу</a:t>
            </a:r>
            <a:endParaRPr lang="en-GB" dirty="0"/>
          </a:p>
        </p:txBody>
      </p:sp>
    </p:spTree>
    <p:extLst>
      <p:ext uri="{BB962C8B-B14F-4D97-AF65-F5344CB8AC3E}">
        <p14:creationId xmlns:p14="http://schemas.microsoft.com/office/powerpoint/2010/main" val="103407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uk-UA" dirty="0"/>
              <a:t>Потерпілі та свідки відіграють ключову роль у кримінальних провадженнях.</a:t>
            </a:r>
          </a:p>
          <a:p>
            <a:r>
              <a:rPr lang="uk-UA" dirty="0"/>
              <a:t>До потерпілих та свідків слід ставитися з повагою, чуйністю та професіоналізмом, без жодної дискримінації.</a:t>
            </a:r>
          </a:p>
          <a:p>
            <a:r>
              <a:rPr lang="uk-UA" dirty="0"/>
              <a:t>Представникам судової влади важливо розуміти вплив повторної травматизації та </a:t>
            </a:r>
            <a:r>
              <a:rPr lang="uk-UA" dirty="0" err="1"/>
              <a:t>віктимізації</a:t>
            </a:r>
            <a:r>
              <a:rPr lang="uk-UA" dirty="0"/>
              <a:t>, засоби їх уникнення.</a:t>
            </a:r>
          </a:p>
          <a:p>
            <a:r>
              <a:rPr lang="uk-UA" dirty="0"/>
              <a:t>Забезпечення надання </a:t>
            </a:r>
            <a:r>
              <a:rPr lang="uk-UA" dirty="0" err="1"/>
              <a:t>якнайповніших</a:t>
            </a:r>
            <a:r>
              <a:rPr lang="uk-UA" dirty="0"/>
              <a:t> свідчень у суді.</a:t>
            </a:r>
            <a:endParaRPr lang="en-GB" sz="28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5</a:t>
            </a:fld>
            <a:endParaRPr lang="en-US"/>
          </a:p>
        </p:txBody>
      </p:sp>
      <p:sp>
        <p:nvSpPr>
          <p:cNvPr id="8" name="Title 7"/>
          <p:cNvSpPr>
            <a:spLocks noGrp="1"/>
          </p:cNvSpPr>
          <p:nvPr>
            <p:ph type="title"/>
          </p:nvPr>
        </p:nvSpPr>
        <p:spPr>
          <a:xfrm>
            <a:off x="685800" y="848380"/>
            <a:ext cx="7772400" cy="523220"/>
          </a:xfrm>
        </p:spPr>
        <p:txBody>
          <a:bodyPr/>
          <a:lstStyle/>
          <a:p>
            <a:r>
              <a:rPr lang="uk-UA" dirty="0"/>
              <a:t>Ключові принципи протоколу</a:t>
            </a:r>
            <a:endParaRPr lang="en-GB" dirty="0"/>
          </a:p>
        </p:txBody>
      </p:sp>
    </p:spTree>
    <p:extLst>
      <p:ext uri="{BB962C8B-B14F-4D97-AF65-F5344CB8AC3E}">
        <p14:creationId xmlns:p14="http://schemas.microsoft.com/office/powerpoint/2010/main" val="313902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lnSpcReduction="20000"/>
          </a:bodyPr>
          <a:lstStyle/>
          <a:p>
            <a:r>
              <a:rPr lang="uk-UA" dirty="0"/>
              <a:t>Ставлення з повагою, чуйністю, професіоналізмом.</a:t>
            </a:r>
          </a:p>
          <a:p>
            <a:r>
              <a:rPr lang="uk-UA" dirty="0"/>
              <a:t>Захист від будь-яких переслідувань або залякувань, емоційної або психологічної шкоди чи повторної </a:t>
            </a:r>
            <a:r>
              <a:rPr lang="uk-UA" dirty="0" err="1"/>
              <a:t>віктимізації</a:t>
            </a:r>
            <a:r>
              <a:rPr lang="uk-UA" dirty="0"/>
              <a:t>.</a:t>
            </a:r>
          </a:p>
          <a:p>
            <a:r>
              <a:rPr lang="uk-UA" dirty="0"/>
              <a:t>Конфіденційність і захист </a:t>
            </a:r>
            <a:r>
              <a:rPr lang="uk-UA" dirty="0" err="1"/>
              <a:t>приватності</a:t>
            </a:r>
            <a:r>
              <a:rPr lang="uk-UA" dirty="0"/>
              <a:t>.</a:t>
            </a:r>
          </a:p>
          <a:p>
            <a:r>
              <a:rPr lang="uk-UA" dirty="0"/>
              <a:t>Індивідуальний підхід до оцінки та визначення конкретних потреб у захисті та/або підтримці.</a:t>
            </a:r>
            <a:endParaRPr lang="en-GB" dirty="0"/>
          </a:p>
          <a:p>
            <a:r>
              <a:rPr lang="uk-UA" dirty="0"/>
              <a:t>Конкретні заходи, пов’язані з вразливістю, психосоціальним станом і ризиком завдання шкоди:</a:t>
            </a:r>
            <a:endParaRPr lang="en-GB" dirty="0"/>
          </a:p>
          <a:p>
            <a:pPr lvl="1"/>
            <a:r>
              <a:rPr lang="uk-UA" dirty="0"/>
              <a:t>Унеможливлення зорового контакту потерпілих/свідків з обвинуваченим або забезпечення надання показань з іншого приміщення.</a:t>
            </a:r>
          </a:p>
          <a:p>
            <a:pPr lvl="1"/>
            <a:r>
              <a:rPr lang="uk-UA" dirty="0"/>
              <a:t>Особа, що надає підтримку.</a:t>
            </a:r>
          </a:p>
          <a:p>
            <a:pPr lvl="1"/>
            <a:r>
              <a:rPr lang="uk-UA" dirty="0"/>
              <a:t>Зменшення кількості присутніх у залі суду.</a:t>
            </a:r>
          </a:p>
          <a:p>
            <a:pPr lvl="1"/>
            <a:r>
              <a:rPr lang="uk-UA" dirty="0"/>
              <a:t>Контроль за проведенням допиту.</a:t>
            </a:r>
            <a:endParaRPr lang="en-GB"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8" name="Title 7"/>
          <p:cNvSpPr>
            <a:spLocks noGrp="1"/>
          </p:cNvSpPr>
          <p:nvPr>
            <p:ph type="title"/>
          </p:nvPr>
        </p:nvSpPr>
        <p:spPr>
          <a:xfrm>
            <a:off x="685800" y="848380"/>
            <a:ext cx="7772400" cy="523220"/>
          </a:xfrm>
        </p:spPr>
        <p:txBody>
          <a:bodyPr/>
          <a:lstStyle/>
          <a:p>
            <a:r>
              <a:rPr lang="uk-UA" dirty="0"/>
              <a:t>Права потерпілих і свідків під час провадження</a:t>
            </a:r>
            <a:endParaRPr lang="en-GB" dirty="0"/>
          </a:p>
        </p:txBody>
      </p:sp>
    </p:spTree>
    <p:extLst>
      <p:ext uri="{BB962C8B-B14F-4D97-AF65-F5344CB8AC3E}">
        <p14:creationId xmlns:p14="http://schemas.microsoft.com/office/powerpoint/2010/main" val="165471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32500" lnSpcReduction="20000"/>
          </a:bodyPr>
          <a:lstStyle/>
          <a:p>
            <a:r>
              <a:rPr lang="uk-UA" sz="4800" dirty="0"/>
              <a:t>Врахування потреб усіх потерпілих і свідків, особливо з-поміж вразливих груп.</a:t>
            </a:r>
          </a:p>
          <a:p>
            <a:r>
              <a:rPr lang="uk-UA" sz="4800" dirty="0"/>
              <a:t>Вжиття заходів для забезпечення безпеки, фізичного та психологічного добробуту, захисту гідності та </a:t>
            </a:r>
            <a:r>
              <a:rPr lang="uk-UA" sz="4800" dirty="0" err="1"/>
              <a:t>приватності</a:t>
            </a:r>
            <a:r>
              <a:rPr lang="uk-UA" sz="4800" dirty="0"/>
              <a:t> усіх потерпілих і свідків – відповідно до стандартів, встановлених директивою ЄС щодо потерпілих і Римським статутом.</a:t>
            </a:r>
          </a:p>
          <a:p>
            <a:r>
              <a:rPr lang="uk-UA" sz="4800" dirty="0"/>
              <a:t>Вжиття заходів для сприяння наданню показань вразливими потерпілими або свідками. За доцільності слід дозволити присутність особи, що надає підтримку, медичного працівника або психолога.</a:t>
            </a:r>
          </a:p>
          <a:p>
            <a:r>
              <a:rPr lang="uk-UA" sz="4800" dirty="0"/>
              <a:t>Увага до стану потерпілого або свідка під час допиту.</a:t>
            </a:r>
          </a:p>
          <a:p>
            <a:r>
              <a:rPr lang="uk-UA" sz="4800" dirty="0"/>
              <a:t>За необхідності – робити перерви в допиті потерпілого або свідка.</a:t>
            </a:r>
          </a:p>
          <a:p>
            <a:r>
              <a:rPr lang="uk-UA" sz="4800" dirty="0"/>
              <a:t>Ретельний контроль за способом і тоном допиту для уникнення переслідувань, залякувань, захисту від емоційної шкоди та повторної </a:t>
            </a:r>
            <a:r>
              <a:rPr lang="uk-UA" sz="4800" dirty="0" err="1"/>
              <a:t>віктимізації</a:t>
            </a:r>
            <a:r>
              <a:rPr lang="uk-UA" sz="4800" dirty="0"/>
              <a:t>.</a:t>
            </a:r>
          </a:p>
          <a:p>
            <a:r>
              <a:rPr lang="uk-UA" sz="4800" dirty="0"/>
              <a:t>Консультації та комунікація з відділом підтримки потерпілих та свідків щодо будь-яких питань, що можуть негативно позначитися на свідченнях або явці потерпілого чи свідка для надання показань. </a:t>
            </a:r>
            <a:endParaRPr lang="en-GB" sz="28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USAID «СПРАВЕДЛИВІСТЬ ДЛЯ ВСІХ»</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7</a:t>
            </a:fld>
            <a:endParaRPr lang="en-US"/>
          </a:p>
        </p:txBody>
      </p:sp>
      <p:sp>
        <p:nvSpPr>
          <p:cNvPr id="8" name="Title 7"/>
          <p:cNvSpPr>
            <a:spLocks noGrp="1"/>
          </p:cNvSpPr>
          <p:nvPr>
            <p:ph type="title"/>
          </p:nvPr>
        </p:nvSpPr>
        <p:spPr>
          <a:xfrm>
            <a:off x="685800" y="848380"/>
            <a:ext cx="7772400" cy="523220"/>
          </a:xfrm>
        </p:spPr>
        <p:txBody>
          <a:bodyPr/>
          <a:lstStyle/>
          <a:p>
            <a:r>
              <a:rPr lang="uk-UA" dirty="0"/>
              <a:t>Обов’язки судді</a:t>
            </a:r>
            <a:endParaRPr lang="en-GB" dirty="0"/>
          </a:p>
        </p:txBody>
      </p:sp>
    </p:spTree>
    <p:extLst>
      <p:ext uri="{BB962C8B-B14F-4D97-AF65-F5344CB8AC3E}">
        <p14:creationId xmlns:p14="http://schemas.microsoft.com/office/powerpoint/2010/main" val="262442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7772400" cy="4991755"/>
          </a:xfrm>
        </p:spPr>
        <p:txBody>
          <a:bodyPr>
            <a:noAutofit/>
          </a:bodyPr>
          <a:lstStyle/>
          <a:p>
            <a:pPr lvl="1"/>
            <a:r>
              <a:rPr lang="uk-UA" sz="1900" dirty="0"/>
              <a:t>Після першого слухання, на якому визначається графік допиту свідків, координація роботи з </a:t>
            </a:r>
            <a:r>
              <a:rPr lang="uk-UA" dirty="0"/>
              <a:t>відділом підтримки потерпілих та свідків </a:t>
            </a:r>
            <a:r>
              <a:rPr lang="uk-UA" sz="1900" dirty="0"/>
              <a:t>для вирішення будь-яких практичних питань, пов’язаних із процесом надання показань у суді.</a:t>
            </a:r>
          </a:p>
          <a:p>
            <a:pPr lvl="1"/>
            <a:r>
              <a:rPr lang="uk-UA" sz="1900" dirty="0"/>
              <a:t>Прокурор має проводити допит потерпілого або свідка, забезпечуючи захист його/її гідності, уникнення переслідування або залякування, захист від ризику завдання емоційної або психологічної шкоди чи повторної </a:t>
            </a:r>
            <a:r>
              <a:rPr lang="uk-UA" sz="1900" dirty="0" err="1"/>
              <a:t>віктимізації</a:t>
            </a:r>
            <a:r>
              <a:rPr lang="uk-UA" sz="1900" dirty="0"/>
              <a:t>.</a:t>
            </a:r>
            <a:r>
              <a:rPr lang="en-GB" sz="1900" dirty="0"/>
              <a:t> </a:t>
            </a:r>
          </a:p>
          <a:p>
            <a:pPr lvl="1"/>
            <a:r>
              <a:rPr lang="uk-UA" sz="1900" dirty="0"/>
              <a:t>Координаційний центр ОГП підтримки потерпілих і свідків має тісно співпрацювати з </a:t>
            </a:r>
            <a:r>
              <a:rPr lang="uk-UA" dirty="0"/>
              <a:t>відділом підтримки потерпілих та свідків </a:t>
            </a:r>
            <a:r>
              <a:rPr lang="uk-UA" sz="1900" dirty="0"/>
              <a:t>в аспектах психологічної та практичної підтримки під час присутності потерпілого або свідка в суді.</a:t>
            </a:r>
            <a:endParaRPr lang="en-GB" sz="1900" dirty="0"/>
          </a:p>
          <a:p>
            <a:pPr lvl="1"/>
            <a:r>
              <a:rPr lang="uk-UA" sz="1900" dirty="0"/>
              <a:t>Якщо потерпілі або свідки просять про заходи безпеки, прокурор має ініціювати процедуру у відповідному органі для забезпечення безпеки цих осіб.</a:t>
            </a:r>
            <a:r>
              <a:rPr lang="en-GB" sz="1900" dirty="0"/>
              <a:t> </a:t>
            </a:r>
            <a:endParaRPr lang="en-GB" sz="1800" dirty="0"/>
          </a:p>
          <a:p>
            <a:pPr lvl="1"/>
            <a:endParaRPr lang="en-GB" sz="1900" dirty="0"/>
          </a:p>
          <a:p>
            <a:pPr lvl="1"/>
            <a:endParaRPr lang="en-GB" dirty="0"/>
          </a:p>
          <a:p>
            <a:pPr lvl="1"/>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8</a:t>
            </a:fld>
            <a:endParaRPr lang="en-US"/>
          </a:p>
        </p:txBody>
      </p:sp>
      <p:sp>
        <p:nvSpPr>
          <p:cNvPr id="8" name="Title 7"/>
          <p:cNvSpPr>
            <a:spLocks noGrp="1"/>
          </p:cNvSpPr>
          <p:nvPr>
            <p:ph type="title"/>
          </p:nvPr>
        </p:nvSpPr>
        <p:spPr>
          <a:xfrm>
            <a:off x="685800" y="457200"/>
            <a:ext cx="7772400" cy="523220"/>
          </a:xfrm>
        </p:spPr>
        <p:txBody>
          <a:bodyPr/>
          <a:lstStyle/>
          <a:p>
            <a:r>
              <a:rPr lang="uk-UA" dirty="0"/>
              <a:t>Обов’язки прокурорів</a:t>
            </a:r>
            <a:endParaRPr lang="en-GB" dirty="0"/>
          </a:p>
        </p:txBody>
      </p:sp>
    </p:spTree>
    <p:extLst>
      <p:ext uri="{BB962C8B-B14F-4D97-AF65-F5344CB8AC3E}">
        <p14:creationId xmlns:p14="http://schemas.microsoft.com/office/powerpoint/2010/main" val="30757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980420"/>
            <a:ext cx="7772400" cy="4991755"/>
          </a:xfrm>
        </p:spPr>
        <p:txBody>
          <a:bodyPr>
            <a:noAutofit/>
          </a:bodyPr>
          <a:lstStyle/>
          <a:p>
            <a:pPr lvl="1"/>
            <a:r>
              <a:rPr lang="uk-UA" sz="1900" dirty="0"/>
              <a:t>Після першого слухання, на якому визначається графік допиту свідків, координація роботи з </a:t>
            </a:r>
            <a:r>
              <a:rPr lang="uk-UA" dirty="0"/>
              <a:t>відділом підтримки потерпілих та свідків</a:t>
            </a:r>
            <a:r>
              <a:rPr lang="uk-UA" sz="1900" dirty="0"/>
              <a:t> для вирішення будь-яких практичних питань, пов’язаних із процесом надання показань у суді.</a:t>
            </a:r>
          </a:p>
          <a:p>
            <a:pPr lvl="1"/>
            <a:r>
              <a:rPr lang="uk-UA" sz="1900" dirty="0"/>
              <a:t>Адвокат має проводити допит потерпілого або свідка, забезпечуючи захист його/її гідності, уникнення переслідування або залякування, захист від ризику завдання емоційної або психологічної шкоди чи повторної </a:t>
            </a:r>
            <a:r>
              <a:rPr lang="uk-UA" sz="1900" dirty="0" err="1"/>
              <a:t>віктимізації</a:t>
            </a:r>
            <a:r>
              <a:rPr lang="uk-UA" sz="1900" dirty="0"/>
              <a:t>.</a:t>
            </a:r>
            <a:r>
              <a:rPr lang="en-GB" sz="1900" dirty="0"/>
              <a:t> </a:t>
            </a:r>
          </a:p>
          <a:p>
            <a:pPr lvl="1"/>
            <a:r>
              <a:rPr lang="uk-UA" sz="1900" dirty="0"/>
              <a:t>Адвокат має тісно співпрацювати з </a:t>
            </a:r>
            <a:r>
              <a:rPr lang="uk-UA" dirty="0"/>
              <a:t>відділом підтримки потерпілих та свідків</a:t>
            </a:r>
            <a:r>
              <a:rPr lang="uk-UA" sz="1900" dirty="0"/>
              <a:t> в аспектах психологічної та практичної підтримки під час присутності потерпілого або свідка в суді.</a:t>
            </a:r>
            <a:endParaRPr lang="en-GB" sz="1900" dirty="0"/>
          </a:p>
          <a:p>
            <a:pPr lvl="1"/>
            <a:r>
              <a:rPr lang="uk-UA" sz="1900" dirty="0"/>
              <a:t>Якщо потерпілі або свідки просять про заходи безпеки, адвокат має ініціювати процедуру у відповідному органі для забезпечення безпеки цих осіб.</a:t>
            </a:r>
            <a:r>
              <a:rPr lang="en-GB" sz="1900" dirty="0"/>
              <a:t> </a:t>
            </a:r>
            <a:endParaRPr lang="en-GB" dirty="0"/>
          </a:p>
          <a:p>
            <a:pPr lvl="1"/>
            <a:endParaRPr lang="en-GB" sz="1400" dirty="0"/>
          </a:p>
        </p:txBody>
      </p:sp>
      <p:sp>
        <p:nvSpPr>
          <p:cNvPr id="4" name="Date Placeholder 3"/>
          <p:cNvSpPr>
            <a:spLocks noGrp="1"/>
          </p:cNvSpPr>
          <p:nvPr>
            <p:ph type="dt" sz="half" idx="2"/>
          </p:nvPr>
        </p:nvSpPr>
        <p:spPr/>
        <p:txBody>
          <a:bodyPr/>
          <a:lstStyle/>
          <a:p>
            <a:r>
              <a:rPr lang="ru-RU" dirty="0"/>
              <a:t>1/28/2022</a:t>
            </a:r>
            <a:endParaRPr lang="en-US" dirty="0"/>
          </a:p>
        </p:txBody>
      </p:sp>
      <p:sp>
        <p:nvSpPr>
          <p:cNvPr id="5" name="Footer Placeholder 4"/>
          <p:cNvSpPr>
            <a:spLocks noGrp="1"/>
          </p:cNvSpPr>
          <p:nvPr>
            <p:ph type="ftr" sz="quarter" idx="3"/>
          </p:nvPr>
        </p:nvSpPr>
        <p:spPr>
          <a:xfrm>
            <a:off x="3124200" y="6520934"/>
            <a:ext cx="2895600" cy="184666"/>
          </a:xfrm>
        </p:spPr>
        <p:txBody>
          <a:bodyPr/>
          <a:lstStyle/>
          <a:p>
            <a:r>
              <a:rPr lang="ru-RU" dirty="0"/>
              <a:t>ПРОГРАМА </a:t>
            </a:r>
            <a:r>
              <a:rPr lang="en-US" dirty="0"/>
              <a:t>USAID «</a:t>
            </a:r>
            <a:r>
              <a:rPr lang="uk-UA" dirty="0"/>
              <a:t>СПРАВЕДЛИВІСТЬ ДЛЯ ВСІХ</a:t>
            </a:r>
            <a:r>
              <a:rPr lang="ru-RU" dirty="0"/>
              <a:t>»</a:t>
            </a:r>
            <a:endParaRPr lang="en-US"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9</a:t>
            </a:fld>
            <a:endParaRPr lang="en-US"/>
          </a:p>
        </p:txBody>
      </p:sp>
      <p:sp>
        <p:nvSpPr>
          <p:cNvPr id="8" name="Title 7"/>
          <p:cNvSpPr>
            <a:spLocks noGrp="1"/>
          </p:cNvSpPr>
          <p:nvPr>
            <p:ph type="title"/>
          </p:nvPr>
        </p:nvSpPr>
        <p:spPr>
          <a:xfrm>
            <a:off x="685800" y="457200"/>
            <a:ext cx="7772400" cy="523220"/>
          </a:xfrm>
        </p:spPr>
        <p:txBody>
          <a:bodyPr/>
          <a:lstStyle/>
          <a:p>
            <a:r>
              <a:rPr lang="uk-UA" dirty="0"/>
              <a:t>Обов’язки адвоката</a:t>
            </a:r>
            <a:endParaRPr lang="en-GB" dirty="0"/>
          </a:p>
        </p:txBody>
      </p:sp>
    </p:spTree>
    <p:extLst>
      <p:ext uri="{BB962C8B-B14F-4D97-AF65-F5344CB8AC3E}">
        <p14:creationId xmlns:p14="http://schemas.microsoft.com/office/powerpoint/2010/main" val="33148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4.3-Template_4.29.2016</Template>
  <TotalTime>6537</TotalTime>
  <Words>1324</Words>
  <Application>Microsoft Office PowerPoint</Application>
  <PresentationFormat>Екран (4:3)</PresentationFormat>
  <Paragraphs>144</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Calibri</vt:lpstr>
      <vt:lpstr>Gill Sans MT</vt:lpstr>
      <vt:lpstr>TimesNewRomanPSMT</vt:lpstr>
      <vt:lpstr>4.3-Template_4.29.2016</vt:lpstr>
      <vt:lpstr>Протокол для судів по роботі із вразливими потерпілими і свідками</vt:lpstr>
      <vt:lpstr>Поточний статус</vt:lpstr>
      <vt:lpstr>Зміст протоколу</vt:lpstr>
      <vt:lpstr>Цілі протоколу</vt:lpstr>
      <vt:lpstr>Ключові принципи протоколу</vt:lpstr>
      <vt:lpstr>Права потерпілих і свідків під час провадження</vt:lpstr>
      <vt:lpstr>Обов’язки судді</vt:lpstr>
      <vt:lpstr>Обов’язки прокурорів</vt:lpstr>
      <vt:lpstr>Обов’язки адвоката</vt:lpstr>
      <vt:lpstr>Обов’язки секретаря судового засідання</vt:lpstr>
      <vt:lpstr>Обов’язки працівників суду</vt:lpstr>
      <vt:lpstr>Обов’язки охорони суду</vt:lpstr>
      <vt:lpstr>Функції відділу підтримки потерпілих та свідків </vt:lpstr>
      <vt:lpstr>Інші функції відділу підтримки потерпілих та свідків </vt:lpstr>
      <vt:lpstr>Дякую за увагу!</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Uliana Pashynna</cp:lastModifiedBy>
  <cp:revision>64</cp:revision>
  <dcterms:created xsi:type="dcterms:W3CDTF">2016-05-03T20:02:08Z</dcterms:created>
  <dcterms:modified xsi:type="dcterms:W3CDTF">2024-10-20T22:22:48Z</dcterms:modified>
</cp:coreProperties>
</file>