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79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1364" y="337819"/>
            <a:ext cx="6200140" cy="813633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010285" marR="306070" indent="-250190">
              <a:lnSpc>
                <a:spcPts val="1260"/>
              </a:lnSpc>
              <a:spcBef>
                <a:spcPts val="195"/>
              </a:spcBef>
            </a:pPr>
            <a:r>
              <a:rPr sz="1100" b="1" dirty="0">
                <a:latin typeface="Times New Roman"/>
                <a:cs typeface="Times New Roman"/>
              </a:rPr>
              <a:t>Обґрунтування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технічних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якісних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характеристик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закупівлі,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розміру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призначення,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очікуваної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вартості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закупівлі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180"/>
              </a:lnSpc>
            </a:pPr>
            <a:r>
              <a:rPr sz="1100" dirty="0">
                <a:latin typeface="Times New Roman"/>
                <a:cs typeface="Times New Roman"/>
              </a:rPr>
              <a:t>(відповідно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до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пункту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4</a:t>
            </a:r>
            <a:r>
              <a:rPr sz="1050" baseline="31746" dirty="0">
                <a:latin typeface="Times New Roman"/>
                <a:cs typeface="Times New Roman"/>
              </a:rPr>
              <a:t>1</a:t>
            </a:r>
            <a:r>
              <a:rPr sz="1050" spc="135" baseline="31746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постанови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КМУ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від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11.10.2016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№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710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«Про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ефективне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використання</a:t>
            </a:r>
            <a:endParaRPr sz="1100" dirty="0">
              <a:latin typeface="Times New Roman"/>
              <a:cs typeface="Times New Roman"/>
            </a:endParaRPr>
          </a:p>
          <a:p>
            <a:pPr algn="ctr">
              <a:lnSpc>
                <a:spcPts val="1280"/>
              </a:lnSpc>
            </a:pPr>
            <a:r>
              <a:rPr sz="1100" dirty="0">
                <a:latin typeface="Times New Roman"/>
                <a:cs typeface="Times New Roman"/>
              </a:rPr>
              <a:t>державних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коштів»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(зі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змінами))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500"/>
              </a:lnSpc>
              <a:spcBef>
                <a:spcPts val="40"/>
              </a:spcBef>
              <a:tabLst>
                <a:tab pos="591820" algn="l"/>
              </a:tabLst>
            </a:pPr>
            <a:r>
              <a:rPr lang="uk-UA" sz="1100" b="1" dirty="0" smtClean="0">
                <a:latin typeface="Times New Roman"/>
                <a:cs typeface="Times New Roman"/>
              </a:rPr>
              <a:t>1. </a:t>
            </a:r>
            <a:r>
              <a:rPr sz="1100" b="1" dirty="0" err="1" smtClean="0">
                <a:latin typeface="Times New Roman"/>
                <a:cs typeface="Times New Roman"/>
              </a:rPr>
              <a:t>Найменування</a:t>
            </a:r>
            <a:r>
              <a:rPr sz="1100" b="1" dirty="0">
                <a:latin typeface="Times New Roman"/>
                <a:cs typeface="Times New Roman"/>
              </a:rPr>
              <a:t>,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місцезнаходження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ідентифікаційний</a:t>
            </a:r>
            <a:r>
              <a:rPr sz="1100" b="1" spc="3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</a:t>
            </a:r>
            <a:r>
              <a:rPr sz="1100" b="1" spc="37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замовника</a:t>
            </a:r>
            <a:r>
              <a:rPr sz="1100" b="1" spc="3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</a:t>
            </a:r>
            <a:r>
              <a:rPr sz="1100" b="1" spc="38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Єдиному </a:t>
            </a:r>
            <a:r>
              <a:rPr sz="1100" b="1" dirty="0">
                <a:latin typeface="Times New Roman"/>
                <a:cs typeface="Times New Roman"/>
              </a:rPr>
              <a:t>державному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реєстрі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юридичних</a:t>
            </a:r>
            <a:r>
              <a:rPr sz="1100" b="1" spc="1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осіб,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фізичних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осіб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-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підприємців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114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громадських</a:t>
            </a:r>
            <a:r>
              <a:rPr sz="1100" b="1" spc="130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формувань, </a:t>
            </a:r>
            <a:r>
              <a:rPr sz="1100" b="1" dirty="0">
                <a:latin typeface="Times New Roman"/>
                <a:cs typeface="Times New Roman"/>
              </a:rPr>
              <a:t>його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категорія:</a:t>
            </a:r>
            <a:r>
              <a:rPr sz="1100" b="1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Територіальне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управління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судової</a:t>
            </a:r>
            <a:r>
              <a:rPr sz="1100" spc="1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адміністрації</a:t>
            </a:r>
            <a:r>
              <a:rPr sz="1100" spc="1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</a:t>
            </a:r>
            <a:r>
              <a:rPr sz="1100" spc="16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Рівненській </a:t>
            </a:r>
            <a:r>
              <a:rPr sz="1100" dirty="0">
                <a:latin typeface="Times New Roman"/>
                <a:cs typeface="Times New Roman"/>
              </a:rPr>
              <a:t>області;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вул.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Симона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Петлюри,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10,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м.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Рівне,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33028;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код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за</a:t>
            </a:r>
            <a:r>
              <a:rPr sz="1100" spc="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ЄДРПОУ</a:t>
            </a:r>
            <a:r>
              <a:rPr sz="1100" spc="1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-</a:t>
            </a:r>
            <a:r>
              <a:rPr sz="1100" spc="7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26259988;</a:t>
            </a:r>
            <a:r>
              <a:rPr sz="1100" spc="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державний</a:t>
            </a:r>
            <a:r>
              <a:rPr sz="1100" spc="8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орган</a:t>
            </a:r>
            <a:r>
              <a:rPr sz="1100" spc="9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imes New Roman"/>
                <a:cs typeface="Times New Roman"/>
              </a:rPr>
              <a:t>у </a:t>
            </a:r>
            <a:r>
              <a:rPr sz="1100" dirty="0" err="1">
                <a:latin typeface="Times New Roman"/>
                <a:cs typeface="Times New Roman"/>
              </a:rPr>
              <a:t>системі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spc="-10" dirty="0" err="1" smtClean="0">
                <a:latin typeface="Times New Roman"/>
                <a:cs typeface="Times New Roman"/>
              </a:rPr>
              <a:t>правосуддя</a:t>
            </a:r>
            <a:r>
              <a:rPr sz="1100" spc="-10" dirty="0" smtClean="0">
                <a:latin typeface="Times New Roman"/>
                <a:cs typeface="Times New Roman"/>
              </a:rPr>
              <a:t>.</a:t>
            </a:r>
            <a:endParaRPr lang="uk-UA"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500"/>
              </a:lnSpc>
              <a:spcBef>
                <a:spcPts val="40"/>
              </a:spcBef>
              <a:tabLst>
                <a:tab pos="591820" algn="l"/>
              </a:tabLst>
            </a:pPr>
            <a:r>
              <a:rPr lang="uk-UA" sz="1100" b="1" dirty="0" smtClean="0">
                <a:latin typeface="Times New Roman"/>
                <a:cs typeface="Times New Roman"/>
              </a:rPr>
              <a:t>2. </a:t>
            </a:r>
            <a:r>
              <a:rPr sz="1100" b="1" dirty="0" err="1" smtClean="0">
                <a:latin typeface="Times New Roman"/>
                <a:cs typeface="Times New Roman"/>
              </a:rPr>
              <a:t>Назва</a:t>
            </a:r>
            <a:r>
              <a:rPr sz="1100" b="1" spc="6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із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зазначенням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коду</a:t>
            </a:r>
            <a:r>
              <a:rPr sz="1100" b="1" spc="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Єдиним</a:t>
            </a:r>
            <a:r>
              <a:rPr sz="1100" b="1" spc="6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закупівельним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словником</a:t>
            </a:r>
            <a:r>
              <a:rPr sz="1100" b="1" spc="65" dirty="0">
                <a:latin typeface="Times New Roman"/>
                <a:cs typeface="Times New Roman"/>
              </a:rPr>
              <a:t> </a:t>
            </a:r>
            <a:r>
              <a:rPr sz="1100" b="1" spc="-25" dirty="0">
                <a:latin typeface="Times New Roman"/>
                <a:cs typeface="Times New Roman"/>
              </a:rPr>
              <a:t>(у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sz="1100" b="1" dirty="0">
                <a:latin typeface="Times New Roman"/>
                <a:cs typeface="Times New Roman"/>
              </a:rPr>
              <a:t>разі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поділу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на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лоти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такі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відомості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повинні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зазначатися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стосовно</a:t>
            </a:r>
            <a:r>
              <a:rPr sz="1100" b="1" spc="3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кожного</a:t>
            </a:r>
            <a:r>
              <a:rPr sz="1100" b="1" spc="3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лота)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</a:t>
            </a:r>
            <a:r>
              <a:rPr sz="1100" b="1" spc="33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назви </a:t>
            </a:r>
            <a:r>
              <a:rPr sz="1100" b="1" dirty="0">
                <a:latin typeface="Times New Roman"/>
                <a:cs typeface="Times New Roman"/>
              </a:rPr>
              <a:t>відповідних</a:t>
            </a:r>
            <a:r>
              <a:rPr sz="1100" b="1" spc="114" dirty="0">
                <a:latin typeface="Times New Roman"/>
                <a:cs typeface="Times New Roman"/>
              </a:rPr>
              <a:t>  </a:t>
            </a:r>
            <a:r>
              <a:rPr sz="1100" b="1" dirty="0">
                <a:latin typeface="Times New Roman"/>
                <a:cs typeface="Times New Roman"/>
              </a:rPr>
              <a:t>класифікаторів  предмета  закупівлі  і  частин  предмета  закупівлі  (лотів)  (за наявності): </a:t>
            </a:r>
            <a:r>
              <a:rPr lang="uk-UA" sz="1100" dirty="0">
                <a:latin typeface="Times New Roman"/>
                <a:cs typeface="Times New Roman"/>
              </a:rPr>
              <a:t>послуги з </a:t>
            </a:r>
            <a:r>
              <a:rPr lang="uk-UA" sz="1100" dirty="0" smtClean="0">
                <a:latin typeface="Times New Roman"/>
                <a:cs typeface="Times New Roman"/>
              </a:rPr>
              <a:t>водовідведення </a:t>
            </a:r>
            <a:r>
              <a:rPr lang="uk-UA" sz="1100" dirty="0">
                <a:latin typeface="Times New Roman"/>
                <a:cs typeface="Times New Roman"/>
              </a:rPr>
              <a:t>(з платою за абонентське обслуговування) </a:t>
            </a:r>
            <a:r>
              <a:rPr sz="1100" dirty="0">
                <a:latin typeface="Times New Roman"/>
                <a:cs typeface="Times New Roman"/>
              </a:rPr>
              <a:t>(</a:t>
            </a:r>
            <a:r>
              <a:rPr sz="1100" dirty="0" err="1">
                <a:latin typeface="Times New Roman"/>
                <a:cs typeface="Times New Roman"/>
              </a:rPr>
              <a:t>код</a:t>
            </a:r>
            <a:r>
              <a:rPr sz="1100" dirty="0">
                <a:latin typeface="Times New Roman"/>
                <a:cs typeface="Times New Roman"/>
              </a:rPr>
              <a:t> за ДК 021:2015 – </a:t>
            </a:r>
            <a:r>
              <a:rPr lang="uk-UA" sz="1100" dirty="0" smtClean="0">
                <a:latin typeface="Times New Roman"/>
                <a:cs typeface="Times New Roman"/>
              </a:rPr>
              <a:t>90430000-0 Послуги з відведення стічних вод) для </a:t>
            </a:r>
            <a:r>
              <a:rPr lang="uk-UA" sz="1100" dirty="0" err="1" smtClean="0">
                <a:latin typeface="Times New Roman"/>
                <a:cs typeface="Times New Roman"/>
              </a:rPr>
              <a:t>Млинівського</a:t>
            </a:r>
            <a:r>
              <a:rPr lang="uk-UA" sz="1100" dirty="0" smtClean="0">
                <a:latin typeface="Times New Roman"/>
                <a:cs typeface="Times New Roman"/>
              </a:rPr>
              <a:t> районного суду (с-ще. Млинів, вул. </a:t>
            </a:r>
            <a:r>
              <a:rPr lang="uk-UA" sz="1100" dirty="0" err="1" smtClean="0">
                <a:latin typeface="Times New Roman"/>
                <a:cs typeface="Times New Roman"/>
              </a:rPr>
              <a:t>Ст.Бандери</a:t>
            </a:r>
            <a:r>
              <a:rPr lang="uk-UA" sz="1100" dirty="0" smtClean="0">
                <a:latin typeface="Times New Roman"/>
                <a:cs typeface="Times New Roman"/>
              </a:rPr>
              <a:t> 7, Рівненська область ).</a:t>
            </a:r>
            <a:endParaRPr lang="uk-UA" sz="1100" dirty="0">
              <a:latin typeface="Times New Roman"/>
              <a:cs typeface="Times New Roman"/>
            </a:endParaRPr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3. </a:t>
            </a:r>
            <a:r>
              <a:rPr sz="1100" b="1" dirty="0" err="1" smtClean="0">
                <a:latin typeface="Times New Roman"/>
                <a:cs typeface="Times New Roman"/>
              </a:rPr>
              <a:t>Ідентифікатор</a:t>
            </a:r>
            <a:r>
              <a:rPr sz="1100" b="1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 </a:t>
            </a:r>
            <a:r>
              <a:rPr lang="en-US" sz="1100" dirty="0" smtClean="0"/>
              <a:t>UA-2026-09-23-011266-a</a:t>
            </a:r>
            <a:endParaRPr lang="uk-UA" sz="1100" dirty="0" smtClean="0"/>
          </a:p>
          <a:p>
            <a:pPr marL="38100" marR="30480" algn="just">
              <a:lnSpc>
                <a:spcPct val="95800"/>
              </a:lnSpc>
              <a:spcBef>
                <a:spcPts val="45"/>
              </a:spcBef>
            </a:pPr>
            <a:r>
              <a:rPr lang="uk-UA" sz="1100" b="1" dirty="0" smtClean="0">
                <a:latin typeface="Times New Roman"/>
                <a:cs typeface="Times New Roman"/>
              </a:rPr>
              <a:t>4. Обґрунтування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технічних</a:t>
            </a:r>
            <a:r>
              <a:rPr lang="uk-UA" sz="1100" b="1" spc="6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та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якісних</a:t>
            </a:r>
            <a:r>
              <a:rPr lang="uk-UA" sz="1100" b="1" spc="6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характеристик</a:t>
            </a:r>
            <a:r>
              <a:rPr lang="uk-UA" sz="1100" b="1" spc="7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предмета</a:t>
            </a:r>
            <a:r>
              <a:rPr lang="uk-UA" sz="1100" b="1" spc="65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закупівлі:</a:t>
            </a:r>
            <a:r>
              <a:rPr lang="uk-UA" sz="1100" b="1" spc="90" dirty="0" smtClean="0">
                <a:latin typeface="Times New Roman"/>
                <a:cs typeface="Times New Roman"/>
              </a:rPr>
              <a:t> 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Послуги з централізованого водопостачання повинні відповідати встановленим державним стандартам, нормам, правилам і нормативам: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- Якість питної води має відповідати вимогам чинного законодавства та державним санітарним нормам і правилам (</a:t>
            </a:r>
            <a:r>
              <a:rPr lang="uk-UA" sz="1100" dirty="0" err="1" smtClean="0">
                <a:latin typeface="Times New Roman"/>
                <a:cs typeface="Times New Roman"/>
              </a:rPr>
              <a:t>ДСанПіН</a:t>
            </a:r>
            <a:r>
              <a:rPr lang="uk-UA" sz="1100" dirty="0" smtClean="0">
                <a:latin typeface="Times New Roman"/>
                <a:cs typeface="Times New Roman"/>
              </a:rPr>
              <a:t>).</a:t>
            </a:r>
          </a:p>
          <a:p>
            <a:r>
              <a:rPr lang="uk-UA" sz="1100" dirty="0" smtClean="0">
                <a:latin typeface="Times New Roman"/>
                <a:cs typeface="Times New Roman"/>
              </a:rPr>
              <a:t>- Надання послуг здійснюється у безперебійному режимі (цілодобово), за умови підтримки необхідного тиску в мережі централізованого водопостачання.</a:t>
            </a:r>
          </a:p>
          <a:p>
            <a:pPr marL="171450" indent="-171450" algn="just">
              <a:buFontTx/>
              <a:buChar char="-"/>
            </a:pPr>
            <a:r>
              <a:rPr lang="uk-UA" sz="1100" dirty="0" smtClean="0">
                <a:latin typeface="Times New Roman"/>
                <a:cs typeface="Times New Roman"/>
              </a:rPr>
              <a:t>Облік спожитої води здійснюється відповідно до показників вузлів комерційного обліку (лічильників).</a:t>
            </a:r>
          </a:p>
          <a:p>
            <a:pPr algn="just"/>
            <a:r>
              <a:rPr lang="uk-UA" sz="1100" dirty="0" smtClean="0">
                <a:latin typeface="Times New Roman"/>
                <a:cs typeface="Times New Roman"/>
              </a:rPr>
              <a:t> </a:t>
            </a:r>
            <a:r>
              <a:rPr lang="uk-UA" sz="1100" b="1" dirty="0" smtClean="0">
                <a:latin typeface="Times New Roman"/>
                <a:cs typeface="Times New Roman"/>
              </a:rPr>
              <a:t>5.</a:t>
            </a:r>
            <a:r>
              <a:rPr lang="uk-UA" sz="1100" dirty="0" smtClean="0">
                <a:latin typeface="Times New Roman"/>
                <a:cs typeface="Times New Roman"/>
              </a:rPr>
              <a:t> Відповідно до </a:t>
            </a:r>
            <a:r>
              <a:rPr lang="uk-UA" sz="1100" dirty="0" err="1" smtClean="0">
                <a:latin typeface="Times New Roman"/>
                <a:cs typeface="Times New Roman"/>
              </a:rPr>
              <a:t>абц</a:t>
            </a:r>
            <a:r>
              <a:rPr lang="uk-UA" sz="1100" dirty="0" smtClean="0">
                <a:latin typeface="Times New Roman"/>
                <a:cs typeface="Times New Roman"/>
              </a:rPr>
              <a:t>.. 4, пп.2, п.13 постанови 1178 від 12.0.2022р. ( зі змінами), переговорна процедура закупівлі, відповідно до якої замовник укладає договір </a:t>
            </a:r>
            <a:r>
              <a:rPr lang="uk-UA" sz="1100" spc="-25" dirty="0" smtClean="0">
                <a:latin typeface="Times New Roman"/>
                <a:cs typeface="Times New Roman"/>
              </a:rPr>
              <a:t>про закупівлю після проведення переговорів щодо ціни та інших умов договору про закупівлю з одним або кількома учасниками процедури закупівлі, застосовується замовником як виняток у разі: (п.2) коли роботи, товари чи послуги можуть бути виконані, поставлені чи надані виключно певним </a:t>
            </a:r>
            <a:r>
              <a:rPr lang="uk-UA" sz="1100" spc="-25" dirty="0" err="1" smtClean="0">
                <a:latin typeface="Times New Roman"/>
                <a:cs typeface="Times New Roman"/>
              </a:rPr>
              <a:t>суб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̕̕</a:t>
            </a:r>
            <a:r>
              <a:rPr lang="uk-UA" sz="1100" spc="-25" dirty="0" err="1" smtClean="0">
                <a:latin typeface="Constantia" panose="02030602050306030303" pitchFamily="18" charset="0"/>
                <a:cs typeface="Times New Roman"/>
              </a:rPr>
              <a:t>єктом</a:t>
            </a:r>
            <a:r>
              <a:rPr lang="uk-UA" sz="1100" spc="-25" dirty="0" smtClean="0">
                <a:latin typeface="Constantia" panose="02030602050306030303" pitchFamily="18" charset="0"/>
                <a:cs typeface="Times New Roman"/>
              </a:rPr>
              <a:t>  господарювання за наявності одного з таких випадків: відсутність конкуренції з технічних причин, яка повинна бути  документально </a:t>
            </a:r>
            <a:r>
              <a:rPr lang="uk-UA" sz="1100" dirty="0">
                <a:latin typeface="Times New Roman"/>
                <a:cs typeface="Times New Roman"/>
              </a:rPr>
              <a:t>підтверджена замовником.</a:t>
            </a:r>
          </a:p>
          <a:p>
            <a:pPr marL="397510" algn="just">
              <a:lnSpc>
                <a:spcPts val="1220"/>
              </a:lnSpc>
              <a:tabLst>
                <a:tab pos="537210" algn="l"/>
              </a:tabLst>
            </a:pPr>
            <a:r>
              <a:rPr lang="uk-UA" sz="1100" dirty="0">
                <a:latin typeface="Times New Roman"/>
                <a:cs typeface="Times New Roman"/>
              </a:rPr>
              <a:t>Відповідно до Зведеного переліку </a:t>
            </a:r>
            <a:r>
              <a:rPr lang="uk-UA" sz="1100" dirty="0" err="1">
                <a:latin typeface="Times New Roman"/>
                <a:cs typeface="Times New Roman"/>
              </a:rPr>
              <a:t>суб̕єктів</a:t>
            </a:r>
            <a:r>
              <a:rPr lang="uk-UA" sz="1100" dirty="0">
                <a:latin typeface="Times New Roman"/>
                <a:cs typeface="Times New Roman"/>
              </a:rPr>
              <a:t> природних монополій у сфері </a:t>
            </a:r>
            <a:r>
              <a:rPr lang="uk-UA" sz="1100" dirty="0" err="1">
                <a:latin typeface="Times New Roman"/>
                <a:cs typeface="Times New Roman"/>
              </a:rPr>
              <a:t>централізованоговодопостачання</a:t>
            </a:r>
            <a:r>
              <a:rPr lang="uk-UA" sz="1100" dirty="0">
                <a:latin typeface="Times New Roman"/>
                <a:cs typeface="Times New Roman"/>
              </a:rPr>
              <a:t> та централізованого водовідведення, ці послуги в с-</a:t>
            </a:r>
            <a:r>
              <a:rPr lang="uk-UA" sz="1100" dirty="0" err="1">
                <a:latin typeface="Times New Roman"/>
                <a:cs typeface="Times New Roman"/>
              </a:rPr>
              <a:t>щі</a:t>
            </a:r>
            <a:r>
              <a:rPr lang="uk-UA" sz="1100" dirty="0">
                <a:latin typeface="Times New Roman"/>
                <a:cs typeface="Times New Roman"/>
              </a:rPr>
              <a:t> Млинів надає </a:t>
            </a:r>
            <a:r>
              <a:rPr lang="uk-UA" sz="1100" b="1" dirty="0">
                <a:latin typeface="Times New Roman"/>
                <a:cs typeface="Times New Roman"/>
              </a:rPr>
              <a:t>КП «Благоустрій громади».</a:t>
            </a:r>
          </a:p>
          <a:p>
            <a:pPr marL="397510" algn="l">
              <a:lnSpc>
                <a:spcPts val="1220"/>
              </a:lnSpc>
              <a:tabLst>
                <a:tab pos="537210" algn="l"/>
              </a:tabLst>
            </a:pPr>
            <a:r>
              <a:rPr lang="uk-UA" sz="1100" b="1" dirty="0">
                <a:latin typeface="Times New Roman"/>
                <a:cs typeface="Times New Roman"/>
              </a:rPr>
              <a:t>6</a:t>
            </a:r>
            <a:r>
              <a:rPr lang="uk-UA" sz="1100" dirty="0">
                <a:latin typeface="Times New Roman"/>
                <a:cs typeface="Times New Roman"/>
              </a:rPr>
              <a:t>. </a:t>
            </a:r>
            <a:r>
              <a:rPr sz="1100" dirty="0" err="1">
                <a:latin typeface="Times New Roman"/>
                <a:cs typeface="Times New Roman"/>
              </a:rPr>
              <a:t>Розмір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бюджетного призначення, очікуваної вартості предмета закупівлі.</a:t>
            </a:r>
          </a:p>
          <a:p>
            <a:pPr algn="just"/>
            <a:r>
              <a:rPr lang="uk-UA" sz="1100" dirty="0">
                <a:latin typeface="Times New Roman"/>
                <a:cs typeface="Times New Roman"/>
              </a:rPr>
              <a:t>            Провівши аналіз витрат на оплату послуг у 2025 році у період серпень-грудень встановлено, що очікуваний </a:t>
            </a:r>
            <a:r>
              <a:rPr lang="uk-UA" sz="1100" spc="-25" dirty="0">
                <a:latin typeface="Times New Roman"/>
                <a:cs typeface="Times New Roman"/>
              </a:rPr>
              <a:t>обсяг закупівлі послуг з водопостачання на місяць становить у середньому </a:t>
            </a:r>
            <a:r>
              <a:rPr lang="uk-UA" sz="1100" spc="-25" dirty="0" smtClean="0">
                <a:latin typeface="Times New Roman"/>
                <a:cs typeface="Times New Roman"/>
              </a:rPr>
              <a:t> </a:t>
            </a:r>
            <a:r>
              <a:rPr lang="uk-UA" sz="1100" spc="-25" dirty="0">
                <a:latin typeface="Times New Roman"/>
                <a:cs typeface="Times New Roman"/>
              </a:rPr>
              <a:t>5 м3</a:t>
            </a:r>
            <a:r>
              <a:rPr lang="uk-UA" sz="1100" spc="-25" dirty="0" smtClean="0">
                <a:latin typeface="Times New Roman"/>
                <a:cs typeface="Times New Roman"/>
              </a:rPr>
              <a:t>.  </a:t>
            </a:r>
            <a:r>
              <a:rPr lang="uk-UA" sz="1100" spc="-25" dirty="0">
                <a:latin typeface="Times New Roman"/>
                <a:cs typeface="Times New Roman"/>
              </a:rPr>
              <a:t>Згідно рішення Виконавчого комітету </a:t>
            </a:r>
            <a:r>
              <a:rPr lang="uk-UA" sz="1100" spc="-25" dirty="0" err="1">
                <a:latin typeface="Times New Roman"/>
                <a:cs typeface="Times New Roman"/>
              </a:rPr>
              <a:t>Млинівської</a:t>
            </a:r>
            <a:r>
              <a:rPr lang="uk-UA" sz="1100" spc="-25" dirty="0">
                <a:latin typeface="Times New Roman"/>
                <a:cs typeface="Times New Roman"/>
              </a:rPr>
              <a:t> селищної ради </a:t>
            </a:r>
            <a:r>
              <a:rPr lang="uk-UA" sz="1100" spc="-25" dirty="0" smtClean="0">
                <a:latin typeface="Times New Roman"/>
                <a:cs typeface="Times New Roman"/>
              </a:rPr>
              <a:t>№ 216 від 28.07.26р. «Про встановлення тарифів на послуги з централізованого водопостачання та централізованого водовідведення комунальному підприємству «Благоустрій громади» </a:t>
            </a:r>
            <a:r>
              <a:rPr lang="uk-UA" sz="1100" spc="-25" dirty="0" err="1" smtClean="0">
                <a:latin typeface="Times New Roman"/>
                <a:cs typeface="Times New Roman"/>
              </a:rPr>
              <a:t>Млинівської</a:t>
            </a:r>
            <a:r>
              <a:rPr lang="uk-UA" sz="1100" spc="-25" dirty="0" smtClean="0">
                <a:latin typeface="Times New Roman"/>
                <a:cs typeface="Times New Roman"/>
              </a:rPr>
              <a:t> селищної ради» на </a:t>
            </a:r>
            <a:r>
              <a:rPr lang="uk-UA" sz="1100" spc="-25" dirty="0">
                <a:latin typeface="Times New Roman"/>
                <a:cs typeface="Times New Roman"/>
              </a:rPr>
              <a:t>послуги </a:t>
            </a:r>
            <a:r>
              <a:rPr lang="uk-UA" sz="1100" spc="-25" dirty="0" smtClean="0">
                <a:latin typeface="Times New Roman"/>
                <a:cs typeface="Times New Roman"/>
              </a:rPr>
              <a:t>водовідведення  </a:t>
            </a:r>
            <a:r>
              <a:rPr lang="uk-UA" sz="1100" spc="-25" dirty="0">
                <a:latin typeface="Times New Roman"/>
                <a:cs typeface="Times New Roman"/>
              </a:rPr>
              <a:t>становить </a:t>
            </a:r>
            <a:r>
              <a:rPr lang="uk-UA" sz="1100" spc="-25" dirty="0" smtClean="0">
                <a:latin typeface="Times New Roman"/>
                <a:cs typeface="Times New Roman"/>
              </a:rPr>
              <a:t>79,81 </a:t>
            </a:r>
            <a:r>
              <a:rPr lang="uk-UA" sz="1100" spc="-25" dirty="0">
                <a:latin typeface="Times New Roman"/>
                <a:cs typeface="Times New Roman"/>
              </a:rPr>
              <a:t>грн за 1 м3 з ПДВ, абонплата </a:t>
            </a:r>
            <a:r>
              <a:rPr lang="uk-UA" sz="1100" spc="-25" dirty="0" smtClean="0">
                <a:latin typeface="Times New Roman"/>
                <a:cs typeface="Times New Roman"/>
              </a:rPr>
              <a:t>водовідведення </a:t>
            </a:r>
            <a:r>
              <a:rPr lang="uk-UA" sz="1100" spc="-25" dirty="0">
                <a:latin typeface="Times New Roman"/>
                <a:cs typeface="Times New Roman"/>
              </a:rPr>
              <a:t>23,12 грн з ПДВ.</a:t>
            </a:r>
          </a:p>
          <a:p>
            <a:pPr algn="just"/>
            <a:r>
              <a:rPr lang="uk-UA" sz="1100" spc="-25" dirty="0" smtClean="0">
                <a:latin typeface="Times New Roman"/>
                <a:cs typeface="Times New Roman"/>
              </a:rPr>
              <a:t>Планові витрати водовідведення </a:t>
            </a:r>
            <a:r>
              <a:rPr lang="uk-UA" sz="1100" spc="-25" dirty="0">
                <a:latin typeface="Times New Roman"/>
                <a:cs typeface="Times New Roman"/>
              </a:rPr>
              <a:t>25м3 </a:t>
            </a:r>
            <a:r>
              <a:rPr lang="uk-UA" sz="1100" spc="-25" dirty="0" smtClean="0">
                <a:latin typeface="Times New Roman"/>
                <a:cs typeface="Times New Roman"/>
              </a:rPr>
              <a:t>*79,81=1995,25 + абонплата водовідведення  </a:t>
            </a:r>
            <a:r>
              <a:rPr lang="uk-UA" sz="1100" spc="-25" dirty="0">
                <a:latin typeface="Times New Roman"/>
                <a:cs typeface="Times New Roman"/>
              </a:rPr>
              <a:t>5міс*23,12=115,60 грн з ПДВ. </a:t>
            </a:r>
            <a:r>
              <a:rPr lang="uk-UA" sz="1100" spc="-25" dirty="0" smtClean="0">
                <a:latin typeface="Times New Roman"/>
                <a:cs typeface="Times New Roman"/>
              </a:rPr>
              <a:t>Всього водовідведення 2 110,85 грн з ПДВ.</a:t>
            </a:r>
            <a:endParaRPr lang="uk-UA" sz="1100" spc="-25" dirty="0">
              <a:latin typeface="Times New Roman"/>
              <a:cs typeface="Times New Roman"/>
            </a:endParaRPr>
          </a:p>
          <a:p>
            <a:pPr marL="38100" marR="30480" indent="359410" algn="just">
              <a:lnSpc>
                <a:spcPts val="1260"/>
              </a:lnSpc>
            </a:pPr>
            <a:r>
              <a:rPr sz="1100" dirty="0" err="1" smtClean="0">
                <a:latin typeface="Times New Roman"/>
                <a:cs typeface="Times New Roman"/>
              </a:rPr>
              <a:t>Враховуючи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планові </a:t>
            </a:r>
            <a:r>
              <a:rPr lang="uk-UA" sz="1100" dirty="0" err="1" smtClean="0">
                <a:latin typeface="Times New Roman"/>
                <a:cs typeface="Times New Roman"/>
              </a:rPr>
              <a:t>обяги</a:t>
            </a:r>
            <a:r>
              <a:rPr lang="uk-UA" sz="1100" dirty="0" smtClean="0">
                <a:latin typeface="Times New Roman"/>
                <a:cs typeface="Times New Roman"/>
              </a:rPr>
              <a:t> послуги (25м3)  </a:t>
            </a:r>
            <a:r>
              <a:rPr lang="uk-UA" sz="1100" dirty="0">
                <a:latin typeface="Times New Roman"/>
                <a:cs typeface="Times New Roman"/>
              </a:rPr>
              <a:t>і тариф,</a:t>
            </a:r>
            <a:r>
              <a:rPr sz="1100" dirty="0">
                <a:latin typeface="Times New Roman"/>
                <a:cs typeface="Times New Roman"/>
              </a:rPr>
              <a:t>  пропонується здійснити </a:t>
            </a:r>
            <a:r>
              <a:rPr sz="1100" dirty="0" err="1">
                <a:latin typeface="Times New Roman"/>
                <a:cs typeface="Times New Roman"/>
              </a:rPr>
              <a:t>закупівлю</a:t>
            </a:r>
            <a:r>
              <a:rPr sz="1100" dirty="0">
                <a:latin typeface="Times New Roman"/>
                <a:cs typeface="Times New Roman"/>
              </a:rPr>
              <a:t> п</a:t>
            </a:r>
            <a:r>
              <a:rPr lang="uk-UA" sz="1100" dirty="0" err="1">
                <a:latin typeface="Times New Roman"/>
                <a:cs typeface="Times New Roman"/>
              </a:rPr>
              <a:t>ослуги</a:t>
            </a:r>
            <a:r>
              <a:rPr lang="uk-UA"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водовідведення (</a:t>
            </a:r>
            <a:r>
              <a:rPr lang="uk-UA" sz="1100" dirty="0">
                <a:latin typeface="Times New Roman"/>
                <a:cs typeface="Times New Roman"/>
              </a:rPr>
              <a:t>з абонплатою) 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sz="1100" dirty="0" err="1">
                <a:latin typeface="Times New Roman"/>
                <a:cs typeface="Times New Roman"/>
              </a:rPr>
              <a:t>суму</a:t>
            </a:r>
            <a:r>
              <a:rPr sz="1100" dirty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2 110,85</a:t>
            </a:r>
            <a:r>
              <a:rPr sz="1100" dirty="0" err="1" smtClean="0">
                <a:latin typeface="Times New Roman"/>
                <a:cs typeface="Times New Roman"/>
              </a:rPr>
              <a:t>грн</a:t>
            </a:r>
            <a:r>
              <a:rPr lang="uk-UA" sz="1100" dirty="0" smtClean="0">
                <a:latin typeface="Times New Roman"/>
                <a:cs typeface="Times New Roman"/>
              </a:rPr>
              <a:t>.</a:t>
            </a:r>
            <a:r>
              <a:rPr sz="1100" dirty="0" smtClean="0">
                <a:latin typeface="Times New Roman"/>
                <a:cs typeface="Times New Roman"/>
              </a:rPr>
              <a:t> </a:t>
            </a:r>
            <a:r>
              <a:rPr lang="uk-UA" sz="1100" dirty="0" smtClean="0">
                <a:latin typeface="Times New Roman"/>
                <a:cs typeface="Times New Roman"/>
              </a:rPr>
              <a:t>з ПДВ шляхом переговорної процедури закупівлі.</a:t>
            </a:r>
            <a:endParaRPr sz="1100" dirty="0">
              <a:latin typeface="Times New Roman"/>
              <a:cs typeface="Times New Roman"/>
            </a:endParaRPr>
          </a:p>
          <a:p>
            <a:pPr marL="38100" marR="30480" indent="359410" algn="just">
              <a:lnSpc>
                <a:spcPts val="1270"/>
              </a:lnSpc>
              <a:spcBef>
                <a:spcPts val="20"/>
              </a:spcBef>
            </a:pPr>
            <a:r>
              <a:rPr sz="1100" b="1" dirty="0" err="1" smtClean="0">
                <a:latin typeface="Times New Roman"/>
                <a:cs typeface="Times New Roman"/>
              </a:rPr>
              <a:t>Розмір</a:t>
            </a:r>
            <a:r>
              <a:rPr sz="1100" b="1" spc="-40" dirty="0" smtClean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бюджетного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призначення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та/або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очікувана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вартість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предмета</a:t>
            </a:r>
            <a:r>
              <a:rPr sz="1100" b="1" spc="-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закупівлі: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Державний </a:t>
            </a:r>
            <a:r>
              <a:rPr sz="1100" dirty="0">
                <a:latin typeface="Times New Roman"/>
                <a:cs typeface="Times New Roman"/>
              </a:rPr>
              <a:t>бюджет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України,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lang="uk-UA" sz="1100" spc="-15" dirty="0" smtClean="0">
                <a:latin typeface="Times New Roman"/>
                <a:cs typeface="Times New Roman"/>
              </a:rPr>
              <a:t> 2 110,85 </a:t>
            </a:r>
            <a:r>
              <a:rPr sz="1100" dirty="0" err="1" smtClean="0">
                <a:latin typeface="Times New Roman"/>
                <a:cs typeface="Times New Roman"/>
              </a:rPr>
              <a:t>грн</a:t>
            </a:r>
            <a:r>
              <a:rPr sz="1100" dirty="0">
                <a:latin typeface="Times New Roman"/>
                <a:cs typeface="Times New Roman"/>
              </a:rPr>
              <a:t>.</a:t>
            </a:r>
            <a:r>
              <a:rPr sz="1100" spc="-1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з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spc="-25" dirty="0" smtClean="0">
                <a:latin typeface="Times New Roman"/>
                <a:cs typeface="Times New Roman"/>
              </a:rPr>
              <a:t>ПДВ</a:t>
            </a:r>
            <a:r>
              <a:rPr lang="uk-UA" sz="1100" spc="-25" dirty="0" smtClean="0">
                <a:latin typeface="Times New Roman"/>
                <a:cs typeface="Times New Roman"/>
              </a:rPr>
              <a:t>.</a:t>
            </a:r>
            <a:endParaRPr sz="11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562</Words>
  <Application>Microsoft Office PowerPoint</Application>
  <PresentationFormat>Довільний</PresentationFormat>
  <Paragraphs>19</Paragraphs>
  <Slides>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5" baseType="lpstr">
      <vt:lpstr>Calibri</vt:lpstr>
      <vt:lpstr>Constantia</vt:lpstr>
      <vt:lpstr>Times New Roman</vt:lpstr>
      <vt:lpstr>Office Theme</vt:lpstr>
      <vt:lpstr>Презентація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Користувач Windows</dc:creator>
  <cp:lastModifiedBy>СзПУОДМ</cp:lastModifiedBy>
  <cp:revision>23</cp:revision>
  <cp:lastPrinted>2026-10-09T12:01:53Z</cp:lastPrinted>
  <dcterms:created xsi:type="dcterms:W3CDTF">2026-10-09T07:45:11Z</dcterms:created>
  <dcterms:modified xsi:type="dcterms:W3CDTF">2026-10-09T12:02:52Z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2026-08-26T00:00:00Z</vt:filetime>
  </property>
  <property fmtid="{D5CDD505-2E9C-101B-9397-08002B2CF9AE}" pid="4" name="Creator">
    <vt:lpwstr>Microsoft® Word 2013</vt:lpwstr>
  </property>
  <property fmtid="{D5CDD505-2E9C-101B-9397-08002B2CF9AE}" pid="5" name="LastSaved">
    <vt:filetime>2026-10-09T00:00:00Z</vt:filetime>
  </property>
  <property fmtid="{D5CDD505-2E9C-101B-9397-08002B2CF9AE}" pid="6" name="Producer">
    <vt:lpwstr>Microsoft® Word 2013</vt:lpwstr>
  </property>
</Properties>
</file>