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198" y="-5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364" y="337819"/>
            <a:ext cx="6200140" cy="775019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010285" marR="306070" indent="-250190">
              <a:lnSpc>
                <a:spcPts val="1260"/>
              </a:lnSpc>
              <a:spcBef>
                <a:spcPts val="195"/>
              </a:spcBef>
            </a:pPr>
            <a:r>
              <a:rPr sz="1100" b="1" dirty="0">
                <a:latin typeface="Times New Roman"/>
                <a:cs typeface="Times New Roman"/>
              </a:rPr>
              <a:t>Обґрунтування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технічних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якісних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характеристик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закупівлі,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розміру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призначення,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очікуваної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вартості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закупівлі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180"/>
              </a:lnSpc>
            </a:pPr>
            <a:r>
              <a:rPr sz="1100" dirty="0">
                <a:latin typeface="Times New Roman"/>
                <a:cs typeface="Times New Roman"/>
              </a:rPr>
              <a:t>(відповідно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до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пункту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4</a:t>
            </a:r>
            <a:r>
              <a:rPr sz="1050" baseline="31746" dirty="0">
                <a:latin typeface="Times New Roman"/>
                <a:cs typeface="Times New Roman"/>
              </a:rPr>
              <a:t>1</a:t>
            </a:r>
            <a:r>
              <a:rPr sz="1050" spc="135" baseline="31746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постанови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КМУ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від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11.10.2016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№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710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«Про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ефективне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використання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80"/>
              </a:lnSpc>
            </a:pPr>
            <a:r>
              <a:rPr sz="1100" dirty="0">
                <a:latin typeface="Times New Roman"/>
                <a:cs typeface="Times New Roman"/>
              </a:rPr>
              <a:t>державних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коштів»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(зі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змінами))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500"/>
              </a:lnSpc>
              <a:spcBef>
                <a:spcPts val="40"/>
              </a:spcBef>
              <a:tabLst>
                <a:tab pos="591820" algn="l"/>
              </a:tabLst>
            </a:pPr>
            <a:r>
              <a:rPr lang="uk-UA" sz="1100" b="1" dirty="0" smtClean="0">
                <a:latin typeface="Times New Roman"/>
                <a:cs typeface="Times New Roman"/>
              </a:rPr>
              <a:t>1. </a:t>
            </a:r>
            <a:r>
              <a:rPr sz="1100" b="1" dirty="0" err="1" smtClean="0">
                <a:latin typeface="Times New Roman"/>
                <a:cs typeface="Times New Roman"/>
              </a:rPr>
              <a:t>Найменування</a:t>
            </a:r>
            <a:r>
              <a:rPr sz="1100" b="1" dirty="0">
                <a:latin typeface="Times New Roman"/>
                <a:cs typeface="Times New Roman"/>
              </a:rPr>
              <a:t>,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місцезнаходження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ідентифікаційний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замовника</a:t>
            </a:r>
            <a:r>
              <a:rPr sz="1100" b="1" spc="3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</a:t>
            </a:r>
            <a:r>
              <a:rPr sz="1100" b="1" spc="38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Єдиному </a:t>
            </a:r>
            <a:r>
              <a:rPr sz="1100" b="1" dirty="0">
                <a:latin typeface="Times New Roman"/>
                <a:cs typeface="Times New Roman"/>
              </a:rPr>
              <a:t>державному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реєстрі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юридичних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осіб,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фізичних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-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підприємців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11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громадських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формувань, </a:t>
            </a:r>
            <a:r>
              <a:rPr sz="1100" b="1" dirty="0">
                <a:latin typeface="Times New Roman"/>
                <a:cs typeface="Times New Roman"/>
              </a:rPr>
              <a:t>його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категорія: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Територіальне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управління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судової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адміністрації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Рівненській </a:t>
            </a:r>
            <a:r>
              <a:rPr sz="1100" dirty="0">
                <a:latin typeface="Times New Roman"/>
                <a:cs typeface="Times New Roman"/>
              </a:rPr>
              <a:t>області;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вул.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Симона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Петлюри,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10,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м.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Рівне,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33028;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код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за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ЄДРПОУ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-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26259988;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державний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орган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у </a:t>
            </a:r>
            <a:r>
              <a:rPr sz="1100" dirty="0" err="1">
                <a:latin typeface="Times New Roman"/>
                <a:cs typeface="Times New Roman"/>
              </a:rPr>
              <a:t>системі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 err="1" smtClean="0">
                <a:latin typeface="Times New Roman"/>
                <a:cs typeface="Times New Roman"/>
              </a:rPr>
              <a:t>правосуддя</a:t>
            </a:r>
            <a:r>
              <a:rPr sz="1100" spc="-10" dirty="0" smtClean="0">
                <a:latin typeface="Times New Roman"/>
                <a:cs typeface="Times New Roman"/>
              </a:rPr>
              <a:t>.</a:t>
            </a:r>
            <a:endParaRPr lang="uk-UA"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500"/>
              </a:lnSpc>
              <a:spcBef>
                <a:spcPts val="40"/>
              </a:spcBef>
              <a:tabLst>
                <a:tab pos="591820" algn="l"/>
              </a:tabLst>
            </a:pPr>
            <a:r>
              <a:rPr lang="uk-UA" sz="1100" b="1" dirty="0" smtClean="0">
                <a:latin typeface="Times New Roman"/>
                <a:cs typeface="Times New Roman"/>
              </a:rPr>
              <a:t>2.   </a:t>
            </a:r>
            <a:r>
              <a:rPr sz="1100" b="1" dirty="0" err="1" smtClean="0">
                <a:latin typeface="Times New Roman"/>
                <a:cs typeface="Times New Roman"/>
              </a:rPr>
              <a:t>Назва</a:t>
            </a:r>
            <a:r>
              <a:rPr sz="1100" b="1" spc="6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із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зазначенням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коду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Єдиним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закупівельним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словником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spc="-25" dirty="0">
                <a:latin typeface="Times New Roman"/>
                <a:cs typeface="Times New Roman"/>
              </a:rPr>
              <a:t>(у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sz="1100" b="1" dirty="0">
                <a:latin typeface="Times New Roman"/>
                <a:cs typeface="Times New Roman"/>
              </a:rPr>
              <a:t>разі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поділу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на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лоти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такі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відомості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повинні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зазначатися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стосовно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кожного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лота)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назви </a:t>
            </a:r>
            <a:r>
              <a:rPr sz="1100" b="1" dirty="0">
                <a:latin typeface="Times New Roman"/>
                <a:cs typeface="Times New Roman"/>
              </a:rPr>
              <a:t>відповідних</a:t>
            </a:r>
            <a:r>
              <a:rPr sz="1100" b="1" spc="114" dirty="0">
                <a:latin typeface="Times New Roman"/>
                <a:cs typeface="Times New Roman"/>
              </a:rPr>
              <a:t>  </a:t>
            </a:r>
            <a:r>
              <a:rPr sz="1100" b="1" dirty="0">
                <a:latin typeface="Times New Roman"/>
                <a:cs typeface="Times New Roman"/>
              </a:rPr>
              <a:t>класифікаторів  предмета  закупівлі  і  частин  предмета  закупівлі  (лотів)  (за наявності): </a:t>
            </a:r>
            <a:r>
              <a:rPr lang="uk-UA" sz="1100" dirty="0">
                <a:latin typeface="Times New Roman"/>
                <a:cs typeface="Times New Roman"/>
              </a:rPr>
              <a:t>послуги з водовідведення (з платою за абонентське обслуговування) </a:t>
            </a: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dirty="0" err="1">
                <a:latin typeface="Times New Roman"/>
                <a:cs typeface="Times New Roman"/>
              </a:rPr>
              <a:t>код</a:t>
            </a:r>
            <a:r>
              <a:rPr sz="1100" dirty="0">
                <a:latin typeface="Times New Roman"/>
                <a:cs typeface="Times New Roman"/>
              </a:rPr>
              <a:t> за ДК 021:2015 – </a:t>
            </a:r>
            <a:r>
              <a:rPr lang="uk-UA" sz="1100" dirty="0">
                <a:latin typeface="Times New Roman"/>
                <a:cs typeface="Times New Roman"/>
              </a:rPr>
              <a:t>90430000</a:t>
            </a:r>
            <a:r>
              <a:rPr sz="1100" dirty="0">
                <a:latin typeface="Times New Roman"/>
                <a:cs typeface="Times New Roman"/>
              </a:rPr>
              <a:t>-</a:t>
            </a:r>
            <a:r>
              <a:rPr lang="uk-UA" sz="1100" dirty="0">
                <a:latin typeface="Times New Roman"/>
                <a:cs typeface="Times New Roman"/>
              </a:rPr>
              <a:t>0 Послуги з відведення стічних вод</a:t>
            </a:r>
            <a:r>
              <a:rPr lang="uk-UA" sz="1100" dirty="0" smtClean="0">
                <a:latin typeface="Times New Roman"/>
                <a:cs typeface="Times New Roman"/>
              </a:rPr>
              <a:t>)</a:t>
            </a:r>
            <a:r>
              <a:rPr lang="ru-RU" sz="1100" dirty="0" smtClean="0">
                <a:latin typeface="Times New Roman"/>
                <a:cs typeface="Times New Roman"/>
              </a:rPr>
              <a:t> </a:t>
            </a:r>
            <a:r>
              <a:rPr lang="ru-RU" sz="1100" dirty="0" smtClean="0">
                <a:latin typeface="Times New Roman"/>
                <a:cs typeface="Times New Roman"/>
              </a:rPr>
              <a:t> </a:t>
            </a:r>
            <a:r>
              <a:rPr lang="ru-RU" sz="1100" dirty="0" smtClean="0">
                <a:latin typeface="Times New Roman"/>
                <a:cs typeface="Times New Roman"/>
              </a:rPr>
              <a:t>для </a:t>
            </a:r>
            <a:r>
              <a:rPr lang="ru-RU" sz="1100" dirty="0" err="1" smtClean="0">
                <a:latin typeface="Times New Roman"/>
                <a:cs typeface="Times New Roman"/>
              </a:rPr>
              <a:t>Дубенського</a:t>
            </a:r>
            <a:r>
              <a:rPr lang="ru-RU" sz="1100" dirty="0" smtClean="0">
                <a:latin typeface="Times New Roman"/>
                <a:cs typeface="Times New Roman"/>
              </a:rPr>
              <a:t> </a:t>
            </a:r>
            <a:r>
              <a:rPr lang="ru-RU" sz="1100" dirty="0" err="1" smtClean="0">
                <a:latin typeface="Times New Roman"/>
                <a:cs typeface="Times New Roman"/>
              </a:rPr>
              <a:t>міськрайонного</a:t>
            </a:r>
            <a:r>
              <a:rPr lang="ru-RU" sz="1100" dirty="0" smtClean="0">
                <a:latin typeface="Times New Roman"/>
                <a:cs typeface="Times New Roman"/>
              </a:rPr>
              <a:t> суду (м. Дубно </a:t>
            </a:r>
            <a:r>
              <a:rPr lang="ru-RU" sz="1100" dirty="0" err="1" smtClean="0">
                <a:latin typeface="Times New Roman"/>
                <a:cs typeface="Times New Roman"/>
              </a:rPr>
              <a:t>вул</a:t>
            </a:r>
            <a:r>
              <a:rPr lang="ru-RU" sz="1100" dirty="0" smtClean="0">
                <a:latin typeface="Times New Roman"/>
                <a:cs typeface="Times New Roman"/>
              </a:rPr>
              <a:t> Д. </a:t>
            </a:r>
            <a:r>
              <a:rPr lang="ru-RU" sz="1100" dirty="0" err="1" smtClean="0">
                <a:latin typeface="Times New Roman"/>
                <a:cs typeface="Times New Roman"/>
              </a:rPr>
              <a:t>Галицього</a:t>
            </a:r>
            <a:r>
              <a:rPr lang="ru-RU" sz="1100" dirty="0" smtClean="0">
                <a:latin typeface="Times New Roman"/>
                <a:cs typeface="Times New Roman"/>
              </a:rPr>
              <a:t> 22 </a:t>
            </a:r>
            <a:r>
              <a:rPr lang="ru-RU" sz="1100" dirty="0" err="1" smtClean="0">
                <a:latin typeface="Times New Roman"/>
                <a:cs typeface="Times New Roman"/>
              </a:rPr>
              <a:t>Рівненська</a:t>
            </a:r>
            <a:r>
              <a:rPr lang="ru-RU" sz="1100" dirty="0" smtClean="0">
                <a:latin typeface="Times New Roman"/>
                <a:cs typeface="Times New Roman"/>
              </a:rPr>
              <a:t> область</a:t>
            </a:r>
            <a:r>
              <a:rPr lang="ru-RU" sz="1100" dirty="0" smtClean="0">
                <a:latin typeface="Times New Roman"/>
                <a:cs typeface="Times New Roman"/>
              </a:rPr>
              <a:t>).</a:t>
            </a: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ru-RU" sz="1100" b="1" dirty="0" smtClean="0">
                <a:latin typeface="Times New Roman"/>
                <a:cs typeface="Times New Roman"/>
              </a:rPr>
              <a:t>3. </a:t>
            </a:r>
            <a:r>
              <a:rPr sz="1100" b="1" dirty="0" err="1" smtClean="0">
                <a:latin typeface="Times New Roman"/>
                <a:cs typeface="Times New Roman"/>
              </a:rPr>
              <a:t>Ідентифікатор</a:t>
            </a:r>
            <a:r>
              <a:rPr sz="1100" b="1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 </a:t>
            </a:r>
            <a:r>
              <a:rPr lang="en-US" sz="1100" dirty="0" smtClean="0">
                <a:latin typeface="Times New Roman"/>
                <a:cs typeface="Times New Roman"/>
              </a:rPr>
              <a:t>UA-2026-09-21-014284-a</a:t>
            </a:r>
            <a:endParaRPr lang="uk-UA"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uk-UA" sz="1100" b="1" dirty="0" smtClean="0">
                <a:latin typeface="Times New Roman"/>
                <a:cs typeface="Times New Roman"/>
              </a:rPr>
              <a:t>4. </a:t>
            </a:r>
            <a:r>
              <a:rPr sz="1100" b="1" dirty="0" err="1" smtClean="0">
                <a:latin typeface="Times New Roman"/>
                <a:cs typeface="Times New Roman"/>
              </a:rPr>
              <a:t>Обґрунтування</a:t>
            </a:r>
            <a:r>
              <a:rPr sz="1100" b="1" spc="7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технічних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якісних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характеристик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</a:t>
            </a:r>
            <a:r>
              <a:rPr sz="1100" b="1" spc="90" dirty="0">
                <a:latin typeface="Times New Roman"/>
                <a:cs typeface="Times New Roman"/>
              </a:rPr>
              <a:t> </a:t>
            </a:r>
            <a:endParaRPr lang="uk-UA" sz="1100" b="1" spc="90" dirty="0" smtClean="0">
              <a:latin typeface="Times New Roman"/>
              <a:cs typeface="Times New Roman"/>
            </a:endParaRPr>
          </a:p>
          <a:p>
            <a:r>
              <a:rPr lang="uk-UA" sz="1100" dirty="0">
                <a:latin typeface="Times New Roman"/>
                <a:cs typeface="Times New Roman"/>
              </a:rPr>
              <a:t>Послуги з централізованого водопостачання повинні відповідати встановленим державним стандартам, нормам, правилам і нормативам:</a:t>
            </a:r>
          </a:p>
          <a:p>
            <a:r>
              <a:rPr lang="uk-UA" sz="1100" dirty="0">
                <a:latin typeface="Times New Roman"/>
                <a:cs typeface="Times New Roman"/>
              </a:rPr>
              <a:t>- Якість питної води має відповідати вимогам чинного законодавства та державним санітарним нормам і правилам (</a:t>
            </a:r>
            <a:r>
              <a:rPr lang="uk-UA" sz="1100" dirty="0" err="1">
                <a:latin typeface="Times New Roman"/>
                <a:cs typeface="Times New Roman"/>
              </a:rPr>
              <a:t>ДСанПіН</a:t>
            </a:r>
            <a:r>
              <a:rPr lang="uk-UA" sz="1100" dirty="0">
                <a:latin typeface="Times New Roman"/>
                <a:cs typeface="Times New Roman"/>
              </a:rPr>
              <a:t>).</a:t>
            </a:r>
          </a:p>
          <a:p>
            <a:r>
              <a:rPr lang="uk-UA" sz="1100" dirty="0">
                <a:latin typeface="Times New Roman"/>
                <a:cs typeface="Times New Roman"/>
              </a:rPr>
              <a:t>- Надання послуг здійснюється у безперебійному режимі (цілодобово), за умови підтримки необхідного тиску в мережі централізованого водопостачання.</a:t>
            </a:r>
          </a:p>
          <a:p>
            <a:pPr marL="171450" indent="-171450" algn="just">
              <a:buFontTx/>
              <a:buChar char="-"/>
            </a:pPr>
            <a:r>
              <a:rPr lang="uk-UA" sz="1100" dirty="0">
                <a:latin typeface="Times New Roman"/>
                <a:cs typeface="Times New Roman"/>
              </a:rPr>
              <a:t>Облік спожитої води здійснюється відповідно до показників вузлів комерційного обліку (лічильників).</a:t>
            </a:r>
          </a:p>
          <a:p>
            <a:pPr algn="just"/>
            <a:r>
              <a:rPr lang="uk-UA" sz="1100" dirty="0">
                <a:latin typeface="Times New Roman"/>
                <a:cs typeface="Times New Roman"/>
              </a:rPr>
              <a:t> </a:t>
            </a:r>
            <a:r>
              <a:rPr lang="uk-UA" sz="1100" b="1" dirty="0">
                <a:latin typeface="Times New Roman"/>
                <a:cs typeface="Times New Roman"/>
              </a:rPr>
              <a:t>5.</a:t>
            </a:r>
            <a:r>
              <a:rPr lang="uk-UA" sz="1100" dirty="0" smtClean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Відповідно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до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uk-UA" sz="1100" dirty="0" err="1">
                <a:latin typeface="Times New Roman"/>
                <a:cs typeface="Times New Roman"/>
              </a:rPr>
              <a:t>абц</a:t>
            </a:r>
            <a:r>
              <a:rPr lang="uk-UA" sz="1100" dirty="0">
                <a:latin typeface="Times New Roman"/>
                <a:cs typeface="Times New Roman"/>
              </a:rPr>
              <a:t>.. 4, пп.2, п.13 постанови 1178 від 12.0.2022р. </a:t>
            </a:r>
            <a:r>
              <a:rPr lang="uk-UA" sz="1100" dirty="0">
                <a:latin typeface="Times New Roman"/>
                <a:cs typeface="Times New Roman"/>
              </a:rPr>
              <a:t>( зі змінами), переговорна процедура закупівлі, відповідно до якої замовник укладає договір </a:t>
            </a:r>
            <a:r>
              <a:rPr lang="uk-UA" sz="1100" spc="-25" dirty="0" smtClean="0">
                <a:latin typeface="Times New Roman"/>
                <a:cs typeface="Times New Roman"/>
              </a:rPr>
              <a:t>про закупівлю після проведення переговорів щодо ціни та інших умов договору про закупівлю з одним або кількома учасниками процедури закупівлі, застосовується замовником як виняток у разі: (п.2) коли роботи, товари чи послуги можуть бути виконані, поставлені чи надані виключно певним </a:t>
            </a:r>
            <a:r>
              <a:rPr lang="uk-UA" sz="1100" spc="-25" dirty="0" err="1" smtClean="0">
                <a:latin typeface="Times New Roman"/>
                <a:cs typeface="Times New Roman"/>
              </a:rPr>
              <a:t>суб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̕̕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єктом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 господарювання за наявності одного з таких випадків: відсутність конкуренції з технічних причин, яка повинна бути 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документально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підтверджена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замовником.</a:t>
            </a:r>
          </a:p>
          <a:p>
            <a:pPr algn="just"/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Відповідно 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до Зведеного переліку 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суб̕єктів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природних монополій у сфері централізованого водопостачання та централізованого водовідведення, ці послуги у м. Дубно надає КП «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Дубноводоканал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».</a:t>
            </a:r>
          </a:p>
          <a:p>
            <a:pPr algn="just"/>
            <a:r>
              <a:rPr lang="uk-UA" sz="1100" b="1" spc="-25" dirty="0" smtClean="0">
                <a:latin typeface="Constantia" panose="02030602050306030303" pitchFamily="18" charset="0"/>
                <a:cs typeface="Times New Roman"/>
              </a:rPr>
              <a:t>6. </a:t>
            </a:r>
            <a:r>
              <a:rPr sz="1100" b="1" dirty="0" err="1" smtClean="0">
                <a:latin typeface="Times New Roman"/>
                <a:cs typeface="Times New Roman"/>
              </a:rPr>
              <a:t>Розмір</a:t>
            </a:r>
            <a:r>
              <a:rPr sz="1100" b="1" spc="-45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призначення,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очікуваної</a:t>
            </a:r>
            <a:r>
              <a:rPr sz="1100" b="1" spc="-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вартості</a:t>
            </a:r>
            <a:r>
              <a:rPr sz="1100" b="1" spc="-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5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закупівлі</a:t>
            </a:r>
            <a:r>
              <a:rPr sz="1100" spc="-10" dirty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  <a:p>
            <a:pPr marL="38100" marR="31115" indent="359410" algn="just">
              <a:lnSpc>
                <a:spcPct val="96100"/>
              </a:lnSpc>
              <a:spcBef>
                <a:spcPts val="25"/>
              </a:spcBef>
            </a:pPr>
            <a:r>
              <a:rPr sz="1100" spc="-10" dirty="0" err="1" smtClean="0">
                <a:latin typeface="Times New Roman"/>
                <a:cs typeface="Times New Roman"/>
              </a:rPr>
              <a:t>Очікуван</a:t>
            </a:r>
            <a:r>
              <a:rPr lang="uk-UA" sz="1100" spc="-10" dirty="0" smtClean="0">
                <a:latin typeface="Times New Roman"/>
                <a:cs typeface="Times New Roman"/>
              </a:rPr>
              <a:t>а</a:t>
            </a:r>
            <a:r>
              <a:rPr sz="1100" spc="-5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вартість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предмета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закупівлі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lang="uk-UA" sz="1100" spc="-45" dirty="0" smtClean="0">
                <a:latin typeface="Times New Roman"/>
                <a:cs typeface="Times New Roman"/>
              </a:rPr>
              <a:t>послуги водовідведення  (з абонплатою) на період вересень-грудень 2026р. </a:t>
            </a:r>
            <a:r>
              <a:rPr sz="1100" dirty="0" err="1" smtClean="0">
                <a:latin typeface="Times New Roman"/>
                <a:cs typeface="Times New Roman"/>
              </a:rPr>
              <a:t>визначено</a:t>
            </a:r>
            <a:r>
              <a:rPr sz="1100" spc="-45" dirty="0" smtClean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відповідно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lang="uk-UA" sz="1100" spc="-45" dirty="0" smtClean="0">
                <a:latin typeface="Times New Roman"/>
                <a:cs typeface="Times New Roman"/>
              </a:rPr>
              <a:t>тарифів Виконавчого комітету </a:t>
            </a:r>
            <a:r>
              <a:rPr lang="uk-UA" sz="1100" spc="-45" dirty="0" err="1" smtClean="0">
                <a:latin typeface="Times New Roman"/>
                <a:cs typeface="Times New Roman"/>
              </a:rPr>
              <a:t>Дубенської</a:t>
            </a:r>
            <a:r>
              <a:rPr lang="uk-UA" sz="1100" spc="-45" dirty="0" smtClean="0">
                <a:latin typeface="Times New Roman"/>
                <a:cs typeface="Times New Roman"/>
              </a:rPr>
              <a:t> міської ради Рівненської області № 321 від 26.11.2025р. « Про встановлення тарифів на послуги з централізованого водопостачання та водовідведення для КП «</a:t>
            </a:r>
            <a:r>
              <a:rPr lang="uk-UA" sz="1100" spc="-45" dirty="0" err="1" smtClean="0">
                <a:latin typeface="Times New Roman"/>
                <a:cs typeface="Times New Roman"/>
              </a:rPr>
              <a:t>Дубноводоканал</a:t>
            </a:r>
            <a:r>
              <a:rPr lang="uk-UA" sz="1100" spc="-45" dirty="0" smtClean="0">
                <a:latin typeface="Times New Roman"/>
                <a:cs typeface="Times New Roman"/>
              </a:rPr>
              <a:t>» </a:t>
            </a:r>
            <a:r>
              <a:rPr lang="uk-UA" sz="1100" spc="-45" dirty="0" err="1" smtClean="0">
                <a:latin typeface="Times New Roman"/>
                <a:cs typeface="Times New Roman"/>
              </a:rPr>
              <a:t>Дубенської</a:t>
            </a:r>
            <a:r>
              <a:rPr lang="uk-UA" sz="1100" spc="-45" dirty="0" smtClean="0">
                <a:latin typeface="Times New Roman"/>
                <a:cs typeface="Times New Roman"/>
              </a:rPr>
              <a:t> міської ради» (тариф на послуги централізованого водовідведення становить 42,11 грн за 1м3 з ПДВ.  Плата за абонентське обслуговування – 9,00 грн з ПДВ </a:t>
            </a:r>
            <a:r>
              <a:rPr lang="uk-UA" sz="1100" spc="-45" dirty="0">
                <a:latin typeface="Times New Roman"/>
                <a:cs typeface="Times New Roman"/>
              </a:rPr>
              <a:t>н</a:t>
            </a:r>
            <a:r>
              <a:rPr lang="uk-UA" sz="1100" spc="-45" dirty="0" smtClean="0">
                <a:latin typeface="Times New Roman"/>
                <a:cs typeface="Times New Roman"/>
              </a:rPr>
              <a:t>а місяць ( наказ № 77 від 25.05.2026 р.  «Про встановлення плати за абонентське обслуговування на послуги з централізованого водопостачання, централізованого водовідведення та управління побутовими відходами»).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359410">
              <a:lnSpc>
                <a:spcPts val="1260"/>
              </a:lnSpc>
            </a:pPr>
            <a:r>
              <a:rPr sz="1100" dirty="0" err="1">
                <a:latin typeface="Times New Roman"/>
                <a:cs typeface="Times New Roman"/>
              </a:rPr>
              <a:t>Враховуючи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планові </a:t>
            </a:r>
            <a:r>
              <a:rPr lang="uk-UA" sz="1100" dirty="0" err="1" smtClean="0">
                <a:latin typeface="Times New Roman"/>
                <a:cs typeface="Times New Roman"/>
              </a:rPr>
              <a:t>обяги</a:t>
            </a:r>
            <a:r>
              <a:rPr lang="uk-UA" sz="1100" dirty="0" smtClean="0">
                <a:latin typeface="Times New Roman"/>
                <a:cs typeface="Times New Roman"/>
              </a:rPr>
              <a:t> послуги (240м3)  </a:t>
            </a:r>
            <a:r>
              <a:rPr lang="uk-UA" sz="1100" dirty="0">
                <a:latin typeface="Times New Roman"/>
                <a:cs typeface="Times New Roman"/>
              </a:rPr>
              <a:t>і тариф,</a:t>
            </a:r>
            <a:r>
              <a:rPr sz="1100" dirty="0">
                <a:latin typeface="Times New Roman"/>
                <a:cs typeface="Times New Roman"/>
              </a:rPr>
              <a:t>  пропонується здійснити </a:t>
            </a:r>
            <a:r>
              <a:rPr sz="1100" dirty="0" err="1">
                <a:latin typeface="Times New Roman"/>
                <a:cs typeface="Times New Roman"/>
              </a:rPr>
              <a:t>закупівлю</a:t>
            </a:r>
            <a:r>
              <a:rPr sz="1100" dirty="0">
                <a:latin typeface="Times New Roman"/>
                <a:cs typeface="Times New Roman"/>
              </a:rPr>
              <a:t> п</a:t>
            </a:r>
            <a:r>
              <a:rPr lang="uk-UA" sz="1100" dirty="0" err="1">
                <a:latin typeface="Times New Roman"/>
                <a:cs typeface="Times New Roman"/>
              </a:rPr>
              <a:t>ослуги</a:t>
            </a:r>
            <a:r>
              <a:rPr lang="uk-UA" sz="1100" dirty="0">
                <a:latin typeface="Times New Roman"/>
                <a:cs typeface="Times New Roman"/>
              </a:rPr>
              <a:t> водовідведення (з абонплатою)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суму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 smtClean="0">
                <a:latin typeface="Times New Roman"/>
                <a:cs typeface="Times New Roman"/>
              </a:rPr>
              <a:t>1</a:t>
            </a:r>
            <a:r>
              <a:rPr lang="uk-UA" sz="1100" dirty="0" smtClean="0">
                <a:latin typeface="Times New Roman"/>
                <a:cs typeface="Times New Roman"/>
              </a:rPr>
              <a:t>7 722,20 </a:t>
            </a:r>
            <a:r>
              <a:rPr sz="1100" dirty="0" err="1" smtClean="0">
                <a:latin typeface="Times New Roman"/>
                <a:cs typeface="Times New Roman"/>
              </a:rPr>
              <a:t>грн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lang="uk-UA" sz="1100" dirty="0">
                <a:latin typeface="Times New Roman"/>
                <a:cs typeface="Times New Roman"/>
              </a:rPr>
              <a:t>з</a:t>
            </a:r>
            <a:r>
              <a:rPr sz="1100" dirty="0" smtClean="0">
                <a:latin typeface="Times New Roman"/>
                <a:cs typeface="Times New Roman"/>
              </a:rPr>
              <a:t> ПДВ</a:t>
            </a:r>
            <a:r>
              <a:rPr lang="uk-UA" sz="1100" dirty="0" smtClean="0">
                <a:latin typeface="Times New Roman"/>
                <a:cs typeface="Times New Roman"/>
              </a:rPr>
              <a:t>, шляхом переговорної процедури.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359410" algn="just">
              <a:lnSpc>
                <a:spcPts val="1270"/>
              </a:lnSpc>
              <a:spcBef>
                <a:spcPts val="20"/>
              </a:spcBef>
            </a:pPr>
            <a:r>
              <a:rPr sz="1100" b="1" dirty="0" err="1" smtClean="0">
                <a:latin typeface="Times New Roman"/>
                <a:cs typeface="Times New Roman"/>
              </a:rPr>
              <a:t>Розмір</a:t>
            </a:r>
            <a:r>
              <a:rPr sz="1100" b="1" spc="-4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призначення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та/або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очікувана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вартість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Державний </a:t>
            </a:r>
            <a:r>
              <a:rPr sz="1100" dirty="0">
                <a:latin typeface="Times New Roman"/>
                <a:cs typeface="Times New Roman"/>
              </a:rPr>
              <a:t>бюджет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України,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 smtClean="0">
                <a:latin typeface="Times New Roman"/>
                <a:cs typeface="Times New Roman"/>
              </a:rPr>
              <a:t>1</a:t>
            </a:r>
            <a:r>
              <a:rPr lang="uk-UA" sz="1100" dirty="0" smtClean="0">
                <a:latin typeface="Times New Roman"/>
                <a:cs typeface="Times New Roman"/>
              </a:rPr>
              <a:t>7 722,20</a:t>
            </a:r>
            <a:r>
              <a:rPr sz="1100" spc="-30" dirty="0" smtClean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грн.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</a:t>
            </a:r>
            <a:r>
              <a:rPr sz="1100" spc="-25" dirty="0">
                <a:latin typeface="Times New Roman"/>
                <a:cs typeface="Times New Roman"/>
              </a:rPr>
              <a:t> ПДВ</a:t>
            </a:r>
            <a:endParaRPr sz="11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563</Words>
  <Application>Microsoft Office PowerPoint</Application>
  <PresentationFormat>Довільний</PresentationFormat>
  <Paragraphs>18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Calibri</vt:lpstr>
      <vt:lpstr>Constantia</vt:lpstr>
      <vt:lpstr>Times New Roman</vt:lpstr>
      <vt:lpstr>Office Theme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Користувач Windows</dc:creator>
  <cp:lastModifiedBy>СзПУОДМ</cp:lastModifiedBy>
  <cp:revision>14</cp:revision>
  <cp:lastPrinted>2026-10-09T11:48:50Z</cp:lastPrinted>
  <dcterms:created xsi:type="dcterms:W3CDTF">2026-10-09T07:45:11Z</dcterms:created>
  <dcterms:modified xsi:type="dcterms:W3CDTF">2026-10-09T11:49:06Z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2026-08-26T00:00:00Z</vt:filetime>
  </property>
  <property fmtid="{D5CDD505-2E9C-101B-9397-08002B2CF9AE}" pid="4" name="Creator">
    <vt:lpwstr>Microsoft® Word 2013</vt:lpwstr>
  </property>
  <property fmtid="{D5CDD505-2E9C-101B-9397-08002B2CF9AE}" pid="5" name="LastSaved">
    <vt:filetime>2026-10-09T00:00:00Z</vt:filetime>
  </property>
  <property fmtid="{D5CDD505-2E9C-101B-9397-08002B2CF9AE}" pid="6" name="Producer">
    <vt:lpwstr>Microsoft® Word 2013</vt:lpwstr>
  </property>
</Properties>
</file>