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71" r:id="rId7"/>
    <p:sldId id="262" r:id="rId8"/>
    <p:sldId id="263" r:id="rId9"/>
    <p:sldId id="264" r:id="rId10"/>
    <p:sldId id="265" r:id="rId11"/>
    <p:sldId id="266" r:id="rId12"/>
    <p:sldId id="267" r:id="rId13"/>
    <p:sldId id="277" r:id="rId14"/>
    <p:sldId id="278" r:id="rId15"/>
    <p:sldId id="269" r:id="rId16"/>
    <p:sldId id="270" r:id="rId17"/>
    <p:sldId id="272" r:id="rId18"/>
    <p:sldId id="273" r:id="rId19"/>
    <p:sldId id="274" r:id="rId20"/>
    <p:sldId id="275" r:id="rId21"/>
    <p:sldId id="279" r:id="rId22"/>
    <p:sldId id="276" r:id="rId23"/>
  </p:sldIdLst>
  <p:sldSz cx="9144000" cy="5143500" type="screen16x9"/>
  <p:notesSz cx="6735763" cy="9866313"/>
  <p:embeddedFontLst>
    <p:embeddedFont>
      <p:font typeface="Bitter Medium" panose="020B0604020202020204" charset="-52"/>
      <p:regular r:id="rId25"/>
    </p:embeddedFont>
    <p:embeddedFont>
      <p:font typeface="Open Sans" panose="020B0606030504020204" pitchFamily="34" charset="0"/>
      <p:regular r:id="rId26"/>
      <p:bold r:id="rId27"/>
      <p:italic r:id="rId28"/>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45" d="100"/>
          <a:sy n="145" d="100"/>
        </p:scale>
        <p:origin x="54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2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6E72C-3EB1-C55D-1A73-BB4B8E62E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CE69C-EEA0-D478-3AC7-C0D26642F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74FE8-84F2-D07D-6557-3D89923C8B16}"/>
              </a:ext>
            </a:extLst>
          </p:cNvPr>
          <p:cNvSpPr>
            <a:spLocks noGrp="1"/>
          </p:cNvSpPr>
          <p:nvPr>
            <p:ph type="body" idx="1"/>
          </p:nvPr>
        </p:nvSpPr>
        <p:spPr/>
        <p:txBody>
          <a:bodyPr lIns="106253" tIns="53127" rIns="106253" bIns="53127"/>
          <a:lstStyle/>
          <a:p>
            <a:endParaRPr lang="en-US" dirty="0"/>
          </a:p>
        </p:txBody>
      </p:sp>
      <p:sp>
        <p:nvSpPr>
          <p:cNvPr id="4" name="Slide Number Placeholder 3">
            <a:extLst>
              <a:ext uri="{FF2B5EF4-FFF2-40B4-BE49-F238E27FC236}">
                <a16:creationId xmlns:a16="http://schemas.microsoft.com/office/drawing/2014/main" id="{F52155FE-ED59-22BA-3A90-30D8EEDA91F8}"/>
              </a:ext>
            </a:extLst>
          </p:cNvPr>
          <p:cNvSpPr>
            <a:spLocks noGrp="1"/>
          </p:cNvSpPr>
          <p:nvPr>
            <p:ph type="sldNum" sz="quarter" idx="10"/>
          </p:nvPr>
        </p:nvSpPr>
        <p:spPr/>
        <p:txBody>
          <a:bodyPr lIns="106253" tIns="53127" rIns="106253" bIns="53127"/>
          <a:lstStyle/>
          <a:p>
            <a:fld id="{F7021451-1387-4CA6-816F-3879F97B5CBC}" type="slidenum">
              <a:rPr lang="en-US"/>
              <a:t>22</a:t>
            </a:fld>
            <a:endParaRPr lang="en-US"/>
          </a:p>
        </p:txBody>
      </p:sp>
    </p:spTree>
    <p:extLst>
      <p:ext uri="{BB962C8B-B14F-4D97-AF65-F5344CB8AC3E}">
        <p14:creationId xmlns:p14="http://schemas.microsoft.com/office/powerpoint/2010/main" val="298731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253" tIns="53127" rIns="106253" bIns="53127"/>
          <a:lstStyle/>
          <a:p>
            <a:endParaRPr lang="en-US" dirty="0"/>
          </a:p>
        </p:txBody>
      </p:sp>
      <p:sp>
        <p:nvSpPr>
          <p:cNvPr id="4" name="Slide Number Placeholder 3"/>
          <p:cNvSpPr>
            <a:spLocks noGrp="1"/>
          </p:cNvSpPr>
          <p:nvPr>
            <p:ph type="sldNum" sz="quarter" idx="10"/>
          </p:nvPr>
        </p:nvSpPr>
        <p:spPr/>
        <p:txBody>
          <a:bodyPr lIns="106253" tIns="53127" rIns="106253" bIns="53127"/>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AABCB6"/>
          </a:solidFill>
          <a:ln/>
        </p:spPr>
      </p:sp>
      <p:sp>
        <p:nvSpPr>
          <p:cNvPr id="3" name="Shape 1"/>
          <p:cNvSpPr/>
          <p:nvPr/>
        </p:nvSpPr>
        <p:spPr>
          <a:xfrm>
            <a:off x="0" y="0"/>
            <a:ext cx="9144000" cy="5143500"/>
          </a:xfrm>
          <a:prstGeom prst="rect">
            <a:avLst/>
          </a:prstGeom>
          <a:solidFill>
            <a:srgbClr val="FFF8F0"/>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1219572"/>
            <a:ext cx="4722763" cy="1550194"/>
          </a:xfrm>
          <a:prstGeom prst="rect">
            <a:avLst/>
          </a:prstGeom>
          <a:noFill/>
          <a:ln/>
        </p:spPr>
        <p:txBody>
          <a:bodyPr wrap="square" lIns="0" tIns="0" rIns="0" bIns="0" rtlCol="0" anchor="t"/>
          <a:lstStyle/>
          <a:p>
            <a:pPr marL="0" indent="0" algn="l">
              <a:lnSpc>
                <a:spcPts val="3050"/>
              </a:lnSpc>
              <a:buNone/>
            </a:pPr>
            <a:r>
              <a:rPr lang="en-US" sz="3200" dirty="0">
                <a:solidFill>
                  <a:srgbClr val="2C3F42"/>
                </a:solidFill>
                <a:latin typeface="Bitter Medium" pitchFamily="34" charset="0"/>
                <a:ea typeface="Bitter Medium" pitchFamily="34" charset="-122"/>
                <a:cs typeface="Bitter Medium" pitchFamily="34" charset="-120"/>
              </a:rPr>
              <a:t>Правові підходи Європейського суду з прав людини при розгляді земельних спорів</a:t>
            </a:r>
            <a:endParaRPr lang="en-US" sz="3200" dirty="0"/>
          </a:p>
        </p:txBody>
      </p:sp>
      <p:sp>
        <p:nvSpPr>
          <p:cNvPr id="4" name="Text 1"/>
          <p:cNvSpPr/>
          <p:nvPr/>
        </p:nvSpPr>
        <p:spPr>
          <a:xfrm>
            <a:off x="496119" y="2955801"/>
            <a:ext cx="4722763" cy="595387"/>
          </a:xfrm>
          <a:prstGeom prst="rect">
            <a:avLst/>
          </a:prstGeom>
          <a:noFill/>
          <a:ln/>
        </p:spPr>
        <p:txBody>
          <a:bodyPr wrap="square" lIns="0" tIns="0" rIns="0" bIns="0" rtlCol="0" anchor="t"/>
          <a:lstStyle/>
          <a:p>
            <a:pPr marL="0" indent="0" algn="l">
              <a:lnSpc>
                <a:spcPts val="1550"/>
              </a:lnSpc>
              <a:buNone/>
            </a:pPr>
            <a:endParaRPr lang="en-US" sz="950" dirty="0"/>
          </a:p>
        </p:txBody>
      </p:sp>
      <p:sp>
        <p:nvSpPr>
          <p:cNvPr id="5" name="Shape 2"/>
          <p:cNvSpPr/>
          <p:nvPr/>
        </p:nvSpPr>
        <p:spPr>
          <a:xfrm>
            <a:off x="2535428" y="4789309"/>
            <a:ext cx="1325156" cy="233214"/>
          </a:xfrm>
          <a:prstGeom prst="roundRect">
            <a:avLst>
              <a:gd name="adj" fmla="val 17872"/>
            </a:avLst>
          </a:prstGeom>
          <a:solidFill>
            <a:srgbClr val="FCE2CF"/>
          </a:solidFill>
          <a:ln/>
        </p:spPr>
      </p:sp>
      <p:sp>
        <p:nvSpPr>
          <p:cNvPr id="6" name="Text 3"/>
          <p:cNvSpPr/>
          <p:nvPr/>
        </p:nvSpPr>
        <p:spPr>
          <a:xfrm>
            <a:off x="2754568" y="4826516"/>
            <a:ext cx="1106016" cy="158800"/>
          </a:xfrm>
          <a:prstGeom prst="rect">
            <a:avLst/>
          </a:prstGeom>
          <a:noFill/>
          <a:ln/>
        </p:spPr>
        <p:txBody>
          <a:bodyPr wrap="none" lIns="0" tIns="0" rIns="0" bIns="0" rtlCol="0" anchor="t"/>
          <a:lstStyle/>
          <a:p>
            <a:pPr>
              <a:lnSpc>
                <a:spcPts val="1250"/>
              </a:lnSpc>
            </a:pPr>
            <a:r>
              <a:rPr lang="en-US" sz="750" dirty="0">
                <a:solidFill>
                  <a:srgbClr val="2B2E3C"/>
                </a:solidFill>
                <a:latin typeface="Open Sans" pitchFamily="34" charset="0"/>
                <a:ea typeface="Open Sans" pitchFamily="34" charset="-122"/>
                <a:cs typeface="Open Sans" pitchFamily="34" charset="-120"/>
              </a:rPr>
              <a:t>· </a:t>
            </a:r>
            <a:r>
              <a:rPr lang="en-US" sz="1000" dirty="0">
                <a:solidFill>
                  <a:srgbClr val="2B2E3C"/>
                </a:solidFill>
                <a:latin typeface="Open Sans" pitchFamily="34" charset="0"/>
                <a:ea typeface="Open Sans" pitchFamily="34" charset="-122"/>
                <a:cs typeface="Open Sans" pitchFamily="34" charset="-120"/>
              </a:rPr>
              <a:t>ХАРКІВ</a:t>
            </a:r>
            <a:r>
              <a:rPr lang="uk-UA" sz="750" dirty="0">
                <a:solidFill>
                  <a:srgbClr val="2B2E3C"/>
                </a:solidFill>
                <a:latin typeface="Open Sans" pitchFamily="34" charset="0"/>
                <a:ea typeface="Open Sans" pitchFamily="34" charset="-122"/>
                <a:cs typeface="Open Sans" pitchFamily="34" charset="-120"/>
              </a:rPr>
              <a:t> </a:t>
            </a:r>
            <a:r>
              <a:rPr lang="en-US" sz="750" dirty="0">
                <a:solidFill>
                  <a:srgbClr val="2B2E3C"/>
                </a:solidFill>
                <a:latin typeface="Open Sans" pitchFamily="34" charset="0"/>
                <a:ea typeface="Open Sans" pitchFamily="34" charset="-122"/>
                <a:cs typeface="Open Sans" pitchFamily="34" charset="-120"/>
              </a:rPr>
              <a:t>· </a:t>
            </a:r>
            <a:r>
              <a:rPr lang="uk-UA" sz="1000" dirty="0">
                <a:solidFill>
                  <a:srgbClr val="2B2E3C"/>
                </a:solidFill>
                <a:latin typeface="Open Sans" pitchFamily="34" charset="0"/>
                <a:ea typeface="Open Sans" pitchFamily="34" charset="-122"/>
                <a:cs typeface="Open Sans" pitchFamily="34" charset="-120"/>
              </a:rPr>
              <a:t>2026</a:t>
            </a:r>
            <a:r>
              <a:rPr lang="en-US" sz="750" dirty="0">
                <a:solidFill>
                  <a:srgbClr val="2B2E3C"/>
                </a:solidFill>
                <a:latin typeface="Open Sans" pitchFamily="34" charset="0"/>
                <a:ea typeface="Open Sans" pitchFamily="34" charset="-122"/>
                <a:cs typeface="Open Sans" pitchFamily="34" charset="-120"/>
              </a:rPr>
              <a:t> · </a:t>
            </a:r>
            <a:endParaRPr lang="en-US" sz="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10600" y="662367"/>
            <a:ext cx="7788101" cy="387548"/>
          </a:xfrm>
          <a:prstGeom prst="rect">
            <a:avLst/>
          </a:prstGeom>
          <a:noFill/>
          <a:ln/>
        </p:spPr>
        <p:txBody>
          <a:bodyPr wrap="none" lIns="0" tIns="0" rIns="0" bIns="0" rtlCol="0" anchor="t"/>
          <a:lstStyle/>
          <a:p>
            <a:pPr marL="0" indent="0" algn="l">
              <a:lnSpc>
                <a:spcPts val="3050"/>
              </a:lnSpc>
              <a:buNone/>
            </a:pPr>
            <a:r>
              <a:rPr lang="en-US" sz="3200" dirty="0">
                <a:solidFill>
                  <a:srgbClr val="2C3F42"/>
                </a:solidFill>
                <a:latin typeface="Bitter Medium" pitchFamily="34" charset="0"/>
                <a:ea typeface="Bitter Medium" pitchFamily="34" charset="-122"/>
                <a:cs typeface="Bitter Medium" pitchFamily="34" charset="-120"/>
              </a:rPr>
              <a:t>«Будівельно-інвестиційна група 1» </a:t>
            </a:r>
          </a:p>
          <a:p>
            <a:pPr marL="0" indent="0" algn="l">
              <a:lnSpc>
                <a:spcPts val="3050"/>
              </a:lnSpc>
              <a:buNone/>
            </a:pPr>
            <a:r>
              <a:rPr lang="en-US" sz="3200" dirty="0" err="1">
                <a:solidFill>
                  <a:srgbClr val="2C3F42"/>
                </a:solidFill>
                <a:latin typeface="Bitter Medium" pitchFamily="34" charset="0"/>
                <a:ea typeface="Bitter Medium" pitchFamily="34" charset="-122"/>
                <a:cs typeface="Bitter Medium" pitchFamily="34" charset="-120"/>
              </a:rPr>
              <a:t>проти</a:t>
            </a:r>
            <a:r>
              <a:rPr lang="en-US" sz="3200" dirty="0">
                <a:solidFill>
                  <a:srgbClr val="2C3F42"/>
                </a:solidFill>
                <a:latin typeface="Bitter Medium" pitchFamily="34" charset="0"/>
                <a:ea typeface="Bitter Medium" pitchFamily="34" charset="-122"/>
                <a:cs typeface="Bitter Medium" pitchFamily="34" charset="-120"/>
              </a:rPr>
              <a:t> України»</a:t>
            </a:r>
            <a:endParaRPr lang="en-US" sz="3200" dirty="0"/>
          </a:p>
        </p:txBody>
      </p:sp>
      <p:sp>
        <p:nvSpPr>
          <p:cNvPr id="3" name="Text 1"/>
          <p:cNvSpPr/>
          <p:nvPr/>
        </p:nvSpPr>
        <p:spPr>
          <a:xfrm>
            <a:off x="496119" y="2011189"/>
            <a:ext cx="1550566" cy="193849"/>
          </a:xfrm>
          <a:prstGeom prst="rect">
            <a:avLst/>
          </a:prstGeom>
          <a:noFill/>
          <a:ln/>
        </p:spPr>
        <p:txBody>
          <a:bodyPr wrap="none" lIns="0" tIns="0" rIns="0" bIns="0" rtlCol="0" anchor="t"/>
          <a:lstStyle/>
          <a:p>
            <a:pPr marL="0" indent="0" algn="l">
              <a:lnSpc>
                <a:spcPts val="1500"/>
              </a:lnSpc>
              <a:buNone/>
            </a:pPr>
            <a:r>
              <a:rPr lang="en-US" sz="1600" dirty="0">
                <a:solidFill>
                  <a:srgbClr val="2C3F42"/>
                </a:solidFill>
                <a:latin typeface="Bitter Medium" pitchFamily="34" charset="0"/>
                <a:ea typeface="Bitter Medium" pitchFamily="34" charset="-122"/>
                <a:cs typeface="Bitter Medium" pitchFamily="34" charset="-120"/>
              </a:rPr>
              <a:t>Фабула</a:t>
            </a:r>
            <a:endParaRPr lang="en-US" sz="1600" dirty="0"/>
          </a:p>
        </p:txBody>
      </p:sp>
      <p:sp>
        <p:nvSpPr>
          <p:cNvPr id="4" name="Text 2"/>
          <p:cNvSpPr/>
          <p:nvPr/>
        </p:nvSpPr>
        <p:spPr>
          <a:xfrm>
            <a:off x="496119" y="2329011"/>
            <a:ext cx="3924598" cy="1389236"/>
          </a:xfrm>
          <a:prstGeom prst="rect">
            <a:avLst/>
          </a:prstGeom>
          <a:noFill/>
          <a:ln/>
        </p:spPr>
        <p:txBody>
          <a:bodyPr wrap="square" lIns="0" tIns="0" rIns="0" bIns="0" rtlCol="0" anchor="t"/>
          <a:lstStyle/>
          <a:p>
            <a:pPr marL="0" indent="0" algn="l">
              <a:lnSpc>
                <a:spcPts val="1550"/>
              </a:lnSpc>
              <a:buNone/>
            </a:pPr>
            <a:r>
              <a:rPr lang="en-US" sz="1050" dirty="0">
                <a:solidFill>
                  <a:srgbClr val="2B2E3C"/>
                </a:solidFill>
                <a:latin typeface="Open Sans" pitchFamily="34" charset="0"/>
                <a:ea typeface="Open Sans" pitchFamily="34" charset="-122"/>
                <a:cs typeface="Open Sans" pitchFamily="34" charset="-120"/>
              </a:rPr>
              <a:t>У 2004 р. Київська міська рада надала підприємству в оренду ділянку 0,2716 га у Печерському районі для будівництва житлово-офісного комплексу. Укладено інвестиційний договір, отримано дозволи, понесено мільйонні витрати. У 2008 р. — після громадських слухань — рада скасувала своє рішення та надала ділянці статус скверу. Жодного відшкодування не запропоновано.</a:t>
            </a:r>
            <a:endParaRPr lang="en-US" sz="1050" dirty="0"/>
          </a:p>
        </p:txBody>
      </p:sp>
      <p:sp>
        <p:nvSpPr>
          <p:cNvPr id="5" name="Shape 3"/>
          <p:cNvSpPr/>
          <p:nvPr/>
        </p:nvSpPr>
        <p:spPr>
          <a:xfrm>
            <a:off x="4638749" y="1887215"/>
            <a:ext cx="4163173" cy="2329550"/>
          </a:xfrm>
          <a:prstGeom prst="roundRect">
            <a:avLst>
              <a:gd name="adj" fmla="val 4597"/>
            </a:avLst>
          </a:prstGeom>
          <a:solidFill>
            <a:srgbClr val="D2600F"/>
          </a:solidFill>
          <a:ln/>
        </p:spPr>
      </p:sp>
      <p:sp>
        <p:nvSpPr>
          <p:cNvPr id="6" name="Text 4"/>
          <p:cNvSpPr/>
          <p:nvPr/>
        </p:nvSpPr>
        <p:spPr>
          <a:xfrm>
            <a:off x="4762723" y="2011189"/>
            <a:ext cx="2148260" cy="193849"/>
          </a:xfrm>
          <a:prstGeom prst="rect">
            <a:avLst/>
          </a:prstGeom>
          <a:noFill/>
          <a:ln/>
        </p:spPr>
        <p:txBody>
          <a:bodyPr wrap="none" lIns="0" tIns="0" rIns="0" bIns="0" rtlCol="0" anchor="t"/>
          <a:lstStyle/>
          <a:p>
            <a:pPr marL="0" indent="0" algn="l">
              <a:lnSpc>
                <a:spcPts val="1500"/>
              </a:lnSpc>
              <a:buNone/>
            </a:pPr>
            <a:r>
              <a:rPr lang="en-US" sz="1600" dirty="0">
                <a:solidFill>
                  <a:srgbClr val="000000"/>
                </a:solidFill>
                <a:latin typeface="Bitter Medium" pitchFamily="34" charset="0"/>
                <a:ea typeface="Bitter Medium" pitchFamily="34" charset="-122"/>
                <a:cs typeface="Bitter Medium" pitchFamily="34" charset="-120"/>
              </a:rPr>
              <a:t>Висновок ЄСПЛ та значення</a:t>
            </a:r>
            <a:endParaRPr lang="en-US" sz="1600" dirty="0"/>
          </a:p>
        </p:txBody>
      </p:sp>
      <p:sp>
        <p:nvSpPr>
          <p:cNvPr id="7" name="Text 5"/>
          <p:cNvSpPr/>
          <p:nvPr/>
        </p:nvSpPr>
        <p:spPr>
          <a:xfrm>
            <a:off x="4762723" y="2329011"/>
            <a:ext cx="3855244" cy="595387"/>
          </a:xfrm>
          <a:prstGeom prst="rect">
            <a:avLst/>
          </a:prstGeom>
          <a:noFill/>
          <a:ln/>
        </p:spPr>
        <p:txBody>
          <a:bodyPr wrap="square" lIns="0" tIns="0" rIns="0" bIns="0" rtlCol="0" anchor="t"/>
          <a:lstStyle/>
          <a:p>
            <a:pPr marL="0" indent="0" algn="l">
              <a:lnSpc>
                <a:spcPts val="1550"/>
              </a:lnSpc>
              <a:buNone/>
            </a:pPr>
            <a:r>
              <a:rPr lang="en-US" sz="1050" dirty="0">
                <a:solidFill>
                  <a:srgbClr val="000000"/>
                </a:solidFill>
                <a:latin typeface="Open Sans" pitchFamily="34" charset="0"/>
                <a:ea typeface="Open Sans" pitchFamily="34" charset="-122"/>
                <a:cs typeface="Open Sans" pitchFamily="34" charset="-120"/>
              </a:rPr>
              <a:t>Порушення ст. 1 Першого протоколу. Навіть </a:t>
            </a:r>
            <a:r>
              <a:rPr lang="en-US" sz="1050" b="1" dirty="0">
                <a:solidFill>
                  <a:srgbClr val="000000"/>
                </a:solidFill>
                <a:latin typeface="Open Sans" pitchFamily="34" charset="0"/>
                <a:ea typeface="Open Sans" pitchFamily="34" charset="-122"/>
                <a:cs typeface="Open Sans" pitchFamily="34" charset="-120"/>
              </a:rPr>
              <a:t>екологічна обґрунтованість</a:t>
            </a:r>
            <a:r>
              <a:rPr lang="en-US" sz="1050" dirty="0">
                <a:solidFill>
                  <a:srgbClr val="000000"/>
                </a:solidFill>
                <a:latin typeface="Open Sans" pitchFamily="34" charset="0"/>
                <a:ea typeface="Open Sans" pitchFamily="34" charset="-122"/>
                <a:cs typeface="Open Sans" pitchFamily="34" charset="-120"/>
              </a:rPr>
              <a:t> рішення ради не звільняє державу від обов'язку компенсувати збитки добросовісному </a:t>
            </a:r>
            <a:r>
              <a:rPr lang="en-US" sz="1050" dirty="0" err="1">
                <a:solidFill>
                  <a:srgbClr val="000000"/>
                </a:solidFill>
                <a:latin typeface="Open Sans" pitchFamily="34" charset="0"/>
                <a:ea typeface="Open Sans" pitchFamily="34" charset="-122"/>
                <a:cs typeface="Open Sans" pitchFamily="34" charset="-120"/>
              </a:rPr>
              <a:t>орендарю</a:t>
            </a:r>
            <a:r>
              <a:rPr lang="en-US" sz="1050" dirty="0">
                <a:solidFill>
                  <a:srgbClr val="000000"/>
                </a:solidFill>
                <a:latin typeface="Open Sans" pitchFamily="34" charset="0"/>
                <a:ea typeface="Open Sans" pitchFamily="34" charset="-122"/>
                <a:cs typeface="Open Sans" pitchFamily="34" charset="-120"/>
              </a:rPr>
              <a:t>.</a:t>
            </a:r>
          </a:p>
          <a:p>
            <a:pPr marL="0" indent="0" algn="l">
              <a:lnSpc>
                <a:spcPts val="1550"/>
              </a:lnSpc>
              <a:buNone/>
            </a:pPr>
            <a:endParaRPr lang="en-US" sz="1050" dirty="0">
              <a:solidFill>
                <a:srgbClr val="000000"/>
              </a:solidFill>
              <a:latin typeface="Open Sans" pitchFamily="34" charset="0"/>
              <a:ea typeface="Open Sans" pitchFamily="34" charset="-122"/>
              <a:cs typeface="Open Sans" pitchFamily="34" charset="-120"/>
            </a:endParaRPr>
          </a:p>
          <a:p>
            <a:pPr marL="0" indent="0" algn="l">
              <a:lnSpc>
                <a:spcPts val="1550"/>
              </a:lnSpc>
              <a:buNone/>
            </a:pPr>
            <a:endParaRPr lang="en-US" sz="1050" dirty="0"/>
          </a:p>
        </p:txBody>
      </p:sp>
      <p:sp>
        <p:nvSpPr>
          <p:cNvPr id="8" name="Text 6"/>
          <p:cNvSpPr/>
          <p:nvPr/>
        </p:nvSpPr>
        <p:spPr>
          <a:xfrm>
            <a:off x="4762723" y="3156523"/>
            <a:ext cx="3855244" cy="595387"/>
          </a:xfrm>
          <a:prstGeom prst="rect">
            <a:avLst/>
          </a:prstGeom>
          <a:noFill/>
          <a:ln/>
        </p:spPr>
        <p:txBody>
          <a:bodyPr wrap="square" lIns="0" tIns="0" rIns="0" bIns="0" rtlCol="0" anchor="t"/>
          <a:lstStyle/>
          <a:p>
            <a:pPr marL="0" indent="0" algn="l">
              <a:lnSpc>
                <a:spcPts val="1550"/>
              </a:lnSpc>
              <a:buNone/>
            </a:pPr>
            <a:r>
              <a:rPr lang="en-US" sz="1050" dirty="0">
                <a:solidFill>
                  <a:srgbClr val="000000"/>
                </a:solidFill>
                <a:latin typeface="Open Sans" pitchFamily="34" charset="0"/>
                <a:ea typeface="Open Sans" pitchFamily="34" charset="-122"/>
                <a:cs typeface="Open Sans" pitchFamily="34" charset="-120"/>
              </a:rPr>
              <a:t>Господарський суд, що відмовляє у відшкодуванні без повноцінного тесту пропорційності, </a:t>
            </a:r>
            <a:r>
              <a:rPr lang="en-US" sz="1050" b="1" dirty="0">
                <a:solidFill>
                  <a:srgbClr val="000000"/>
                </a:solidFill>
                <a:latin typeface="Open Sans" pitchFamily="34" charset="0"/>
                <a:ea typeface="Open Sans" pitchFamily="34" charset="-122"/>
                <a:cs typeface="Open Sans" pitchFamily="34" charset="-120"/>
              </a:rPr>
              <a:t>формує підстави для звернення до ЄСПЛ</a:t>
            </a:r>
            <a:r>
              <a:rPr lang="en-US" sz="1050" dirty="0">
                <a:solidFill>
                  <a:srgbClr val="000000"/>
                </a:solidFill>
                <a:latin typeface="Open Sans" pitchFamily="34" charset="0"/>
                <a:ea typeface="Open Sans" pitchFamily="34" charset="-122"/>
                <a:cs typeface="Open Sans" pitchFamily="34" charset="-120"/>
              </a:rPr>
              <a:t> та виплати сатисфакції з держбюджету.</a:t>
            </a:r>
            <a:endParaRPr lang="en-US" sz="10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496119" y="359718"/>
            <a:ext cx="8151763" cy="775097"/>
          </a:xfrm>
          <a:prstGeom prst="rect">
            <a:avLst/>
          </a:prstGeom>
          <a:noFill/>
          <a:ln/>
        </p:spPr>
        <p:txBody>
          <a:bodyPr wrap="square" lIns="0" tIns="0" rIns="0" bIns="0" rtlCol="0" anchor="t"/>
          <a:lstStyle/>
          <a:p>
            <a:pPr marL="0" indent="0" algn="l">
              <a:lnSpc>
                <a:spcPts val="3050"/>
              </a:lnSpc>
              <a:buNone/>
            </a:pPr>
            <a:r>
              <a:rPr lang="en-US" sz="3600" dirty="0">
                <a:solidFill>
                  <a:srgbClr val="2C3F42"/>
                </a:solidFill>
                <a:latin typeface="Bitter Medium" pitchFamily="34" charset="0"/>
                <a:ea typeface="Bitter Medium" pitchFamily="34" charset="-122"/>
                <a:cs typeface="Bitter Medium" pitchFamily="34" charset="-120"/>
              </a:rPr>
              <a:t>Підхід 3: Доктрина «якості закону» та передбачуваності</a:t>
            </a:r>
            <a:endParaRPr lang="en-US" sz="3600" dirty="0"/>
          </a:p>
        </p:txBody>
      </p:sp>
      <p:sp>
        <p:nvSpPr>
          <p:cNvPr id="3" name="Shape 1"/>
          <p:cNvSpPr/>
          <p:nvPr/>
        </p:nvSpPr>
        <p:spPr>
          <a:xfrm>
            <a:off x="496118" y="1382837"/>
            <a:ext cx="1109015" cy="242739"/>
          </a:xfrm>
          <a:prstGeom prst="roundRect">
            <a:avLst>
              <a:gd name="adj" fmla="val 17171"/>
            </a:avLst>
          </a:prstGeom>
          <a:noFill/>
          <a:ln w="4763">
            <a:solidFill>
              <a:srgbClr val="D2600F"/>
            </a:solidFill>
            <a:prstDash val="solid"/>
          </a:ln>
        </p:spPr>
      </p:sp>
      <p:sp>
        <p:nvSpPr>
          <p:cNvPr id="4" name="Text 2"/>
          <p:cNvSpPr/>
          <p:nvPr/>
        </p:nvSpPr>
        <p:spPr>
          <a:xfrm>
            <a:off x="575295" y="1424806"/>
            <a:ext cx="787747" cy="158800"/>
          </a:xfrm>
          <a:prstGeom prst="rect">
            <a:avLst/>
          </a:prstGeom>
          <a:noFill/>
          <a:ln/>
        </p:spPr>
        <p:txBody>
          <a:bodyPr wrap="none" lIns="0" tIns="0" rIns="0" bIns="0" rtlCol="0" anchor="t"/>
          <a:lstStyle/>
          <a:p>
            <a:pPr marL="0" indent="0" algn="l">
              <a:lnSpc>
                <a:spcPts val="1250"/>
              </a:lnSpc>
              <a:buNone/>
            </a:pPr>
            <a:r>
              <a:rPr lang="en-US" sz="1000" dirty="0">
                <a:solidFill>
                  <a:srgbClr val="D2600F"/>
                </a:solidFill>
                <a:latin typeface="Open Sans" pitchFamily="34" charset="0"/>
                <a:ea typeface="Open Sans" pitchFamily="34" charset="-122"/>
                <a:cs typeface="Open Sans" pitchFamily="34" charset="-120"/>
              </a:rPr>
              <a:t>QUALITY OF LAW</a:t>
            </a:r>
            <a:endParaRPr lang="en-US" sz="1000" dirty="0"/>
          </a:p>
        </p:txBody>
      </p:sp>
      <p:sp>
        <p:nvSpPr>
          <p:cNvPr id="5" name="Text 3"/>
          <p:cNvSpPr/>
          <p:nvPr/>
        </p:nvSpPr>
        <p:spPr>
          <a:xfrm>
            <a:off x="496119" y="1765102"/>
            <a:ext cx="8151763" cy="396925"/>
          </a:xfrm>
          <a:prstGeom prst="rect">
            <a:avLst/>
          </a:prstGeom>
          <a:noFill/>
          <a:ln/>
        </p:spPr>
        <p:txBody>
          <a:bodyPr wrap="square" lIns="0" tIns="0" rIns="0" bIns="0" rtlCol="0" anchor="t"/>
          <a:lstStyle/>
          <a:p>
            <a:pPr marL="0" indent="0" algn="l">
              <a:lnSpc>
                <a:spcPts val="1550"/>
              </a:lnSpc>
              <a:buNone/>
            </a:pPr>
            <a:r>
              <a:rPr lang="en-US" sz="1100" dirty="0">
                <a:solidFill>
                  <a:srgbClr val="2B2E3C"/>
                </a:solidFill>
                <a:latin typeface="Open Sans" pitchFamily="34" charset="0"/>
                <a:ea typeface="Open Sans" pitchFamily="34" charset="-122"/>
                <a:cs typeface="Open Sans" pitchFamily="34" charset="-120"/>
              </a:rPr>
              <a:t>ЄСПЛ вимагає, щоб норми, які становлять підставу для втручання у право власності, відповідали трьом кваліфікованим вимогам (базова позиція — </a:t>
            </a:r>
            <a:r>
              <a:rPr lang="en-US" sz="1100" b="1" dirty="0">
                <a:solidFill>
                  <a:srgbClr val="2B2E3C"/>
                </a:solidFill>
                <a:latin typeface="Open Sans" pitchFamily="34" charset="0"/>
                <a:ea typeface="Open Sans" pitchFamily="34" charset="-122"/>
                <a:cs typeface="Open Sans" pitchFamily="34" charset="-120"/>
              </a:rPr>
              <a:t>«Беєлер проти Італії»</a:t>
            </a:r>
            <a:r>
              <a:rPr lang="en-US" sz="1100" dirty="0">
                <a:solidFill>
                  <a:srgbClr val="2B2E3C"/>
                </a:solidFill>
                <a:latin typeface="Open Sans" pitchFamily="34" charset="0"/>
                <a:ea typeface="Open Sans" pitchFamily="34" charset="-122"/>
                <a:cs typeface="Open Sans" pitchFamily="34" charset="-120"/>
              </a:rPr>
              <a:t>, 2000).</a:t>
            </a:r>
            <a:endParaRPr lang="en-US" sz="1100" dirty="0"/>
          </a:p>
        </p:txBody>
      </p:sp>
      <p:sp>
        <p:nvSpPr>
          <p:cNvPr id="6" name="Shape 4"/>
          <p:cNvSpPr/>
          <p:nvPr/>
        </p:nvSpPr>
        <p:spPr>
          <a:xfrm>
            <a:off x="496119" y="2301553"/>
            <a:ext cx="2634555" cy="1617166"/>
          </a:xfrm>
          <a:prstGeom prst="roundRect">
            <a:avLst>
              <a:gd name="adj" fmla="val 3222"/>
            </a:avLst>
          </a:prstGeom>
          <a:solidFill>
            <a:srgbClr val="FCE2CF"/>
          </a:solidFill>
          <a:ln w="4763">
            <a:solidFill>
              <a:srgbClr val="E2C8B5"/>
            </a:solidFill>
            <a:prstDash val="solid"/>
          </a:ln>
        </p:spPr>
      </p:sp>
      <p:sp>
        <p:nvSpPr>
          <p:cNvPr id="7" name="Shape 5"/>
          <p:cNvSpPr/>
          <p:nvPr/>
        </p:nvSpPr>
        <p:spPr>
          <a:xfrm>
            <a:off x="624855" y="2430289"/>
            <a:ext cx="372070" cy="372070"/>
          </a:xfrm>
          <a:prstGeom prst="roundRect">
            <a:avLst>
              <a:gd name="adj" fmla="val 15358477"/>
            </a:avLst>
          </a:prstGeom>
          <a:solidFill>
            <a:srgbClr val="D2600F"/>
          </a:solidFill>
          <a:ln/>
        </p:spPr>
      </p:sp>
      <p:pic>
        <p:nvPicPr>
          <p:cNvPr id="8"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174" y="2532534"/>
            <a:ext cx="167432" cy="167432"/>
          </a:xfrm>
          <a:prstGeom prst="rect">
            <a:avLst/>
          </a:prstGeom>
        </p:spPr>
      </p:pic>
      <p:sp>
        <p:nvSpPr>
          <p:cNvPr id="9" name="Text 6"/>
          <p:cNvSpPr/>
          <p:nvPr/>
        </p:nvSpPr>
        <p:spPr>
          <a:xfrm>
            <a:off x="624855" y="2926333"/>
            <a:ext cx="1550566" cy="193849"/>
          </a:xfrm>
          <a:prstGeom prst="rect">
            <a:avLst/>
          </a:prstGeom>
          <a:noFill/>
          <a:ln/>
        </p:spPr>
        <p:txBody>
          <a:bodyPr wrap="none" lIns="0" tIns="0" rIns="0" bIns="0" rtlCol="0" anchor="t"/>
          <a:lstStyle/>
          <a:p>
            <a:pPr marL="0" indent="0" algn="l">
              <a:lnSpc>
                <a:spcPts val="1500"/>
              </a:lnSpc>
              <a:buNone/>
            </a:pPr>
            <a:r>
              <a:rPr lang="en-US" dirty="0">
                <a:solidFill>
                  <a:srgbClr val="2B2E3C"/>
                </a:solidFill>
                <a:latin typeface="Bitter Medium" pitchFamily="34" charset="0"/>
                <a:ea typeface="Bitter Medium" pitchFamily="34" charset="-122"/>
                <a:cs typeface="Bitter Medium" pitchFamily="34" charset="-120"/>
              </a:rPr>
              <a:t>Доступність</a:t>
            </a:r>
            <a:endParaRPr lang="en-US" dirty="0"/>
          </a:p>
        </p:txBody>
      </p:sp>
      <p:sp>
        <p:nvSpPr>
          <p:cNvPr id="10" name="Text 7"/>
          <p:cNvSpPr/>
          <p:nvPr/>
        </p:nvSpPr>
        <p:spPr>
          <a:xfrm>
            <a:off x="624855" y="3194596"/>
            <a:ext cx="2377083" cy="396925"/>
          </a:xfrm>
          <a:prstGeom prst="rect">
            <a:avLst/>
          </a:prstGeom>
          <a:noFill/>
          <a:ln/>
        </p:spPr>
        <p:txBody>
          <a:bodyPr wrap="square" lIns="0" tIns="0" rIns="0" bIns="0" rtlCol="0" anchor="t"/>
          <a:lstStyle/>
          <a:p>
            <a:pPr marL="0" indent="0" algn="l">
              <a:lnSpc>
                <a:spcPts val="1550"/>
              </a:lnSpc>
              <a:buNone/>
            </a:pPr>
            <a:r>
              <a:rPr lang="en-US" sz="1100" dirty="0">
                <a:solidFill>
                  <a:srgbClr val="2B2E3C"/>
                </a:solidFill>
                <a:latin typeface="Open Sans" pitchFamily="34" charset="0"/>
                <a:ea typeface="Open Sans" pitchFamily="34" charset="-122"/>
                <a:cs typeface="Open Sans" pitchFamily="34" charset="-120"/>
              </a:rPr>
              <a:t>Норма має бути реально доступною для особи, якої вона стосується</a:t>
            </a:r>
            <a:endParaRPr lang="en-US" sz="1100" dirty="0"/>
          </a:p>
        </p:txBody>
      </p:sp>
      <p:sp>
        <p:nvSpPr>
          <p:cNvPr id="11" name="Shape 8"/>
          <p:cNvSpPr/>
          <p:nvPr/>
        </p:nvSpPr>
        <p:spPr>
          <a:xfrm>
            <a:off x="3254648" y="2301553"/>
            <a:ext cx="2634630" cy="1617166"/>
          </a:xfrm>
          <a:prstGeom prst="roundRect">
            <a:avLst>
              <a:gd name="adj" fmla="val 3222"/>
            </a:avLst>
          </a:prstGeom>
          <a:solidFill>
            <a:srgbClr val="FCE2CF"/>
          </a:solidFill>
          <a:ln w="4763">
            <a:solidFill>
              <a:srgbClr val="E2C8B5"/>
            </a:solidFill>
            <a:prstDash val="solid"/>
          </a:ln>
        </p:spPr>
      </p:sp>
      <p:sp>
        <p:nvSpPr>
          <p:cNvPr id="12" name="Shape 9"/>
          <p:cNvSpPr/>
          <p:nvPr/>
        </p:nvSpPr>
        <p:spPr>
          <a:xfrm>
            <a:off x="3383384" y="2430289"/>
            <a:ext cx="372070" cy="372070"/>
          </a:xfrm>
          <a:prstGeom prst="roundRect">
            <a:avLst>
              <a:gd name="adj" fmla="val 15358477"/>
            </a:avLst>
          </a:prstGeom>
          <a:solidFill>
            <a:srgbClr val="D2600F"/>
          </a:solidFill>
          <a:ln/>
        </p:spPr>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5704" y="2532534"/>
            <a:ext cx="167432" cy="167432"/>
          </a:xfrm>
          <a:prstGeom prst="rect">
            <a:avLst/>
          </a:prstGeom>
        </p:spPr>
      </p:pic>
      <p:sp>
        <p:nvSpPr>
          <p:cNvPr id="14" name="Text 10"/>
          <p:cNvSpPr/>
          <p:nvPr/>
        </p:nvSpPr>
        <p:spPr>
          <a:xfrm>
            <a:off x="3383384" y="2926333"/>
            <a:ext cx="1550566" cy="193849"/>
          </a:xfrm>
          <a:prstGeom prst="rect">
            <a:avLst/>
          </a:prstGeom>
          <a:noFill/>
          <a:ln/>
        </p:spPr>
        <p:txBody>
          <a:bodyPr wrap="none" lIns="0" tIns="0" rIns="0" bIns="0" rtlCol="0" anchor="t"/>
          <a:lstStyle/>
          <a:p>
            <a:pPr marL="0" indent="0" algn="l">
              <a:lnSpc>
                <a:spcPts val="1500"/>
              </a:lnSpc>
              <a:buNone/>
            </a:pPr>
            <a:r>
              <a:rPr lang="en-US" dirty="0">
                <a:solidFill>
                  <a:srgbClr val="2B2E3C"/>
                </a:solidFill>
                <a:latin typeface="Bitter Medium" pitchFamily="34" charset="0"/>
                <a:ea typeface="Bitter Medium" pitchFamily="34" charset="-122"/>
                <a:cs typeface="Bitter Medium" pitchFamily="34" charset="-120"/>
              </a:rPr>
              <a:t>Точність</a:t>
            </a:r>
            <a:endParaRPr lang="en-US" dirty="0"/>
          </a:p>
        </p:txBody>
      </p:sp>
      <p:sp>
        <p:nvSpPr>
          <p:cNvPr id="15" name="Text 11"/>
          <p:cNvSpPr/>
          <p:nvPr/>
        </p:nvSpPr>
        <p:spPr>
          <a:xfrm>
            <a:off x="3383384" y="3194596"/>
            <a:ext cx="2377157" cy="396925"/>
          </a:xfrm>
          <a:prstGeom prst="rect">
            <a:avLst/>
          </a:prstGeom>
          <a:noFill/>
          <a:ln/>
        </p:spPr>
        <p:txBody>
          <a:bodyPr wrap="square" lIns="0" tIns="0" rIns="0" bIns="0" rtlCol="0" anchor="t"/>
          <a:lstStyle/>
          <a:p>
            <a:pPr marL="0" indent="0" algn="l">
              <a:lnSpc>
                <a:spcPts val="1550"/>
              </a:lnSpc>
              <a:buNone/>
            </a:pPr>
            <a:r>
              <a:rPr lang="en-US" sz="1100" dirty="0">
                <a:solidFill>
                  <a:srgbClr val="2B2E3C"/>
                </a:solidFill>
                <a:latin typeface="Open Sans" pitchFamily="34" charset="0"/>
                <a:ea typeface="Open Sans" pitchFamily="34" charset="-122"/>
                <a:cs typeface="Open Sans" pitchFamily="34" charset="-120"/>
              </a:rPr>
              <a:t>Норма має бути сформульована з достатньою чіткістю та визначеністю</a:t>
            </a:r>
            <a:endParaRPr lang="en-US" sz="1100" dirty="0"/>
          </a:p>
        </p:txBody>
      </p:sp>
      <p:sp>
        <p:nvSpPr>
          <p:cNvPr id="16" name="Shape 12"/>
          <p:cNvSpPr/>
          <p:nvPr/>
        </p:nvSpPr>
        <p:spPr>
          <a:xfrm>
            <a:off x="6013252" y="2301553"/>
            <a:ext cx="2634555" cy="1617166"/>
          </a:xfrm>
          <a:prstGeom prst="roundRect">
            <a:avLst>
              <a:gd name="adj" fmla="val 3222"/>
            </a:avLst>
          </a:prstGeom>
          <a:solidFill>
            <a:srgbClr val="FCE2CF"/>
          </a:solidFill>
          <a:ln w="4763">
            <a:solidFill>
              <a:srgbClr val="E2C8B5"/>
            </a:solidFill>
            <a:prstDash val="solid"/>
          </a:ln>
        </p:spPr>
      </p:sp>
      <p:sp>
        <p:nvSpPr>
          <p:cNvPr id="17" name="Shape 13"/>
          <p:cNvSpPr/>
          <p:nvPr/>
        </p:nvSpPr>
        <p:spPr>
          <a:xfrm>
            <a:off x="6141988" y="2430289"/>
            <a:ext cx="372070" cy="372070"/>
          </a:xfrm>
          <a:prstGeom prst="roundRect">
            <a:avLst>
              <a:gd name="adj" fmla="val 15358477"/>
            </a:avLst>
          </a:prstGeom>
          <a:solidFill>
            <a:srgbClr val="D2600F"/>
          </a:solidFill>
          <a:ln/>
        </p:spPr>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4307" y="2532534"/>
            <a:ext cx="167432" cy="167432"/>
          </a:xfrm>
          <a:prstGeom prst="rect">
            <a:avLst/>
          </a:prstGeom>
        </p:spPr>
      </p:pic>
      <p:sp>
        <p:nvSpPr>
          <p:cNvPr id="19" name="Text 14"/>
          <p:cNvSpPr/>
          <p:nvPr/>
        </p:nvSpPr>
        <p:spPr>
          <a:xfrm>
            <a:off x="6141988" y="2926333"/>
            <a:ext cx="1550566" cy="193849"/>
          </a:xfrm>
          <a:prstGeom prst="rect">
            <a:avLst/>
          </a:prstGeom>
          <a:noFill/>
          <a:ln/>
        </p:spPr>
        <p:txBody>
          <a:bodyPr wrap="none" lIns="0" tIns="0" rIns="0" bIns="0" rtlCol="0" anchor="t"/>
          <a:lstStyle/>
          <a:p>
            <a:pPr marL="0" indent="0" algn="l">
              <a:lnSpc>
                <a:spcPts val="1500"/>
              </a:lnSpc>
              <a:buNone/>
            </a:pPr>
            <a:r>
              <a:rPr lang="en-US" dirty="0">
                <a:solidFill>
                  <a:srgbClr val="2B2E3C"/>
                </a:solidFill>
                <a:latin typeface="Bitter Medium" pitchFamily="34" charset="0"/>
                <a:ea typeface="Bitter Medium" pitchFamily="34" charset="-122"/>
                <a:cs typeface="Bitter Medium" pitchFamily="34" charset="-120"/>
              </a:rPr>
              <a:t>Передбачуваність</a:t>
            </a:r>
            <a:endParaRPr lang="en-US" dirty="0"/>
          </a:p>
        </p:txBody>
      </p:sp>
      <p:sp>
        <p:nvSpPr>
          <p:cNvPr id="20" name="Text 15"/>
          <p:cNvSpPr/>
          <p:nvPr/>
        </p:nvSpPr>
        <p:spPr>
          <a:xfrm>
            <a:off x="6141988" y="3194596"/>
            <a:ext cx="2377083" cy="595387"/>
          </a:xfrm>
          <a:prstGeom prst="rect">
            <a:avLst/>
          </a:prstGeom>
          <a:noFill/>
          <a:ln/>
        </p:spPr>
        <p:txBody>
          <a:bodyPr wrap="square" lIns="0" tIns="0" rIns="0" bIns="0" rtlCol="0" anchor="t"/>
          <a:lstStyle/>
          <a:p>
            <a:pPr marL="0" indent="0" algn="l">
              <a:lnSpc>
                <a:spcPts val="1550"/>
              </a:lnSpc>
              <a:buNone/>
            </a:pPr>
            <a:r>
              <a:rPr lang="en-US" sz="1100" dirty="0">
                <a:solidFill>
                  <a:srgbClr val="2B2E3C"/>
                </a:solidFill>
                <a:latin typeface="Open Sans" pitchFamily="34" charset="0"/>
                <a:ea typeface="Open Sans" pitchFamily="34" charset="-122"/>
                <a:cs typeface="Open Sans" pitchFamily="34" charset="-120"/>
              </a:rPr>
              <a:t>Особа має мати можливість передбачити наслідки застосування норми</a:t>
            </a:r>
            <a:endParaRPr lang="en-US" sz="1100" dirty="0"/>
          </a:p>
        </p:txBody>
      </p:sp>
      <p:sp>
        <p:nvSpPr>
          <p:cNvPr id="21" name="Shape 16"/>
          <p:cNvSpPr/>
          <p:nvPr/>
        </p:nvSpPr>
        <p:spPr>
          <a:xfrm>
            <a:off x="496119" y="4058245"/>
            <a:ext cx="8151763" cy="725463"/>
          </a:xfrm>
          <a:prstGeom prst="roundRect">
            <a:avLst>
              <a:gd name="adj" fmla="val 7182"/>
            </a:avLst>
          </a:prstGeom>
          <a:solidFill>
            <a:srgbClr val="FCF2B5"/>
          </a:solidFill>
          <a:ln/>
        </p:spPr>
      </p:sp>
      <p:pic>
        <p:nvPicPr>
          <p:cNvPr id="22" name="Image 3" descr="preencoded.png"/>
          <p:cNvPicPr>
            <a:picLocks noChangeAspect="1"/>
          </p:cNvPicPr>
          <p:nvPr/>
        </p:nvPicPr>
        <p:blipFill>
          <a:blip r:embed="rId9"/>
          <a:stretch>
            <a:fillRect/>
          </a:stretch>
        </p:blipFill>
        <p:spPr>
          <a:xfrm>
            <a:off x="620092" y="4247555"/>
            <a:ext cx="155004" cy="123974"/>
          </a:xfrm>
          <a:prstGeom prst="rect">
            <a:avLst/>
          </a:prstGeom>
        </p:spPr>
      </p:pic>
      <p:sp>
        <p:nvSpPr>
          <p:cNvPr id="23" name="Text 17"/>
          <p:cNvSpPr/>
          <p:nvPr/>
        </p:nvSpPr>
        <p:spPr>
          <a:xfrm>
            <a:off x="899071" y="4213175"/>
            <a:ext cx="7624837" cy="396925"/>
          </a:xfrm>
          <a:prstGeom prst="rect">
            <a:avLst/>
          </a:prstGeom>
          <a:noFill/>
          <a:ln/>
        </p:spPr>
        <p:txBody>
          <a:bodyPr wrap="square" lIns="0" tIns="0" rIns="0" bIns="0" rtlCol="0" anchor="t"/>
          <a:lstStyle/>
          <a:p>
            <a:pPr marL="0" indent="0" algn="l">
              <a:lnSpc>
                <a:spcPts val="1550"/>
              </a:lnSpc>
              <a:buNone/>
            </a:pPr>
            <a:r>
              <a:rPr lang="en-US" sz="1100" dirty="0">
                <a:solidFill>
                  <a:srgbClr val="000000"/>
                </a:solidFill>
                <a:latin typeface="Open Sans" pitchFamily="34" charset="0"/>
                <a:ea typeface="Open Sans" pitchFamily="34" charset="-122"/>
                <a:cs typeface="Open Sans" pitchFamily="34" charset="-120"/>
              </a:rPr>
              <a:t>У земельному контексті ця вимога набула особливої гостроти у справі </a:t>
            </a:r>
            <a:r>
              <a:rPr lang="en-US" sz="1100" b="1" dirty="0">
                <a:solidFill>
                  <a:srgbClr val="000000"/>
                </a:solidFill>
                <a:latin typeface="Open Sans" pitchFamily="34" charset="0"/>
                <a:ea typeface="Open Sans" pitchFamily="34" charset="-122"/>
                <a:cs typeface="Open Sans" pitchFamily="34" charset="-120"/>
              </a:rPr>
              <a:t>«Кулик проти України»</a:t>
            </a:r>
            <a:r>
              <a:rPr lang="en-US" sz="1100" dirty="0">
                <a:solidFill>
                  <a:srgbClr val="000000"/>
                </a:solidFill>
                <a:latin typeface="Open Sans" pitchFamily="34" charset="0"/>
                <a:ea typeface="Open Sans" pitchFamily="34" charset="-122"/>
                <a:cs typeface="Open Sans" pitchFamily="34" charset="-120"/>
              </a:rPr>
              <a:t> (рішення від 9 травня 2025 р.).</a:t>
            </a:r>
            <a:endParaRPr lang="en-US"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496119" y="1113606"/>
            <a:ext cx="6186488" cy="387548"/>
          </a:xfrm>
          <a:prstGeom prst="rect">
            <a:avLst/>
          </a:prstGeom>
          <a:noFill/>
          <a:ln/>
        </p:spPr>
        <p:txBody>
          <a:bodyPr wrap="none" lIns="0" tIns="0" rIns="0" bIns="0" rtlCol="0" anchor="t"/>
          <a:lstStyle/>
          <a:p>
            <a:pPr marL="0" indent="0" algn="l">
              <a:lnSpc>
                <a:spcPts val="3050"/>
              </a:lnSpc>
              <a:buNone/>
            </a:pPr>
            <a:r>
              <a:rPr lang="en-US" sz="3600" dirty="0">
                <a:solidFill>
                  <a:srgbClr val="2C3F42"/>
                </a:solidFill>
                <a:latin typeface="Bitter Medium" pitchFamily="34" charset="0"/>
                <a:ea typeface="Bitter Medium" pitchFamily="34" charset="-122"/>
                <a:cs typeface="Bitter Medium" pitchFamily="34" charset="-120"/>
              </a:rPr>
              <a:t>«Кулик проти </a:t>
            </a:r>
            <a:r>
              <a:rPr lang="en-US" sz="3600" dirty="0" err="1">
                <a:solidFill>
                  <a:srgbClr val="2C3F42"/>
                </a:solidFill>
                <a:latin typeface="Bitter Medium" pitchFamily="34" charset="0"/>
                <a:ea typeface="Bitter Medium" pitchFamily="34" charset="-122"/>
                <a:cs typeface="Bitter Medium" pitchFamily="34" charset="-120"/>
              </a:rPr>
              <a:t>України</a:t>
            </a:r>
            <a:r>
              <a:rPr lang="en-US" sz="3600" dirty="0">
                <a:solidFill>
                  <a:srgbClr val="2C3F42"/>
                </a:solidFill>
                <a:latin typeface="Bitter Medium" pitchFamily="34" charset="0"/>
                <a:ea typeface="Bitter Medium" pitchFamily="34" charset="-122"/>
                <a:cs typeface="Bitter Medium" pitchFamily="34" charset="-120"/>
              </a:rPr>
              <a:t>»</a:t>
            </a:r>
            <a:endParaRPr lang="en-US" sz="3600" dirty="0"/>
          </a:p>
        </p:txBody>
      </p:sp>
      <p:sp>
        <p:nvSpPr>
          <p:cNvPr id="3" name="Text 1"/>
          <p:cNvSpPr/>
          <p:nvPr/>
        </p:nvSpPr>
        <p:spPr>
          <a:xfrm>
            <a:off x="496119" y="1749177"/>
            <a:ext cx="8151763" cy="595387"/>
          </a:xfrm>
          <a:prstGeom prst="rect">
            <a:avLst/>
          </a:prstGeom>
          <a:noFill/>
          <a:ln/>
        </p:spPr>
        <p:txBody>
          <a:bodyPr wrap="square" lIns="0" tIns="0" rIns="0" bIns="0" rtlCol="0" anchor="t"/>
          <a:lstStyle/>
          <a:p>
            <a:pPr marL="0" indent="0" algn="l">
              <a:lnSpc>
                <a:spcPts val="1550"/>
              </a:lnSpc>
              <a:buNone/>
            </a:pPr>
            <a:r>
              <a:rPr lang="en-US" sz="1100" dirty="0">
                <a:solidFill>
                  <a:srgbClr val="2B2E3C"/>
                </a:solidFill>
                <a:latin typeface="Open Sans" pitchFamily="34" charset="0"/>
                <a:ea typeface="Open Sans" pitchFamily="34" charset="-122"/>
                <a:cs typeface="Open Sans" pitchFamily="34" charset="-120"/>
              </a:rPr>
              <a:t>Заявник отримав 1 га для особистого селянського господарства. Межа ділянки знаходилася на відстані </a:t>
            </a:r>
            <a:r>
              <a:rPr lang="en-US" sz="1100" b="1" dirty="0">
                <a:solidFill>
                  <a:srgbClr val="2B2E3C"/>
                </a:solidFill>
                <a:latin typeface="Open Sans" pitchFamily="34" charset="0"/>
                <a:ea typeface="Open Sans" pitchFamily="34" charset="-122"/>
                <a:cs typeface="Open Sans" pitchFamily="34" charset="-120"/>
              </a:rPr>
              <a:t>1 999,3 м</a:t>
            </a:r>
            <a:r>
              <a:rPr lang="en-US" sz="1100" dirty="0">
                <a:solidFill>
                  <a:srgbClr val="2B2E3C"/>
                </a:solidFill>
                <a:latin typeface="Open Sans" pitchFamily="34" charset="0"/>
                <a:ea typeface="Open Sans" pitchFamily="34" charset="-122"/>
                <a:cs typeface="Open Sans" pitchFamily="34" charset="-120"/>
              </a:rPr>
              <a:t> від берегової лінії лиману — тобто «накладення» на двокілометрову прибережну смугу становило лише </a:t>
            </a:r>
            <a:r>
              <a:rPr lang="en-US" sz="1100" b="1" dirty="0">
                <a:solidFill>
                  <a:srgbClr val="D2600F"/>
                </a:solidFill>
                <a:latin typeface="Open Sans" pitchFamily="34" charset="0"/>
                <a:ea typeface="Open Sans" pitchFamily="34" charset="-122"/>
                <a:cs typeface="Open Sans" pitchFamily="34" charset="-120"/>
              </a:rPr>
              <a:t>0,07 м (70 сантиметрів)</a:t>
            </a:r>
            <a:r>
              <a:rPr lang="en-US" sz="1100" dirty="0">
                <a:solidFill>
                  <a:srgbClr val="2B2E3C"/>
                </a:solidFill>
                <a:latin typeface="Open Sans" pitchFamily="34" charset="0"/>
                <a:ea typeface="Open Sans" pitchFamily="34" charset="-122"/>
                <a:cs typeface="Open Sans" pitchFamily="34" charset="-120"/>
              </a:rPr>
              <a:t>. Прокурор вимагав повернення ділянки державі.</a:t>
            </a:r>
            <a:endParaRPr lang="en-US" sz="1100" dirty="0"/>
          </a:p>
        </p:txBody>
      </p:sp>
      <p:sp>
        <p:nvSpPr>
          <p:cNvPr id="4" name="Shape 2"/>
          <p:cNvSpPr/>
          <p:nvPr/>
        </p:nvSpPr>
        <p:spPr>
          <a:xfrm>
            <a:off x="406822" y="2484090"/>
            <a:ext cx="4103191" cy="1545729"/>
          </a:xfrm>
          <a:prstGeom prst="roundRect">
            <a:avLst>
              <a:gd name="adj" fmla="val 5778"/>
            </a:avLst>
          </a:prstGeom>
          <a:solidFill>
            <a:srgbClr val="D2600F"/>
          </a:solidFill>
          <a:ln/>
        </p:spPr>
      </p:sp>
      <p:sp>
        <p:nvSpPr>
          <p:cNvPr id="5" name="Text 3"/>
          <p:cNvSpPr/>
          <p:nvPr/>
        </p:nvSpPr>
        <p:spPr>
          <a:xfrm>
            <a:off x="530796" y="2608064"/>
            <a:ext cx="1550566" cy="193849"/>
          </a:xfrm>
          <a:prstGeom prst="rect">
            <a:avLst/>
          </a:prstGeom>
          <a:noFill/>
          <a:ln/>
        </p:spPr>
        <p:txBody>
          <a:bodyPr wrap="none" lIns="0" tIns="0" rIns="0" bIns="0" rtlCol="0" anchor="t"/>
          <a:lstStyle/>
          <a:p>
            <a:pPr marL="0" indent="0" algn="l">
              <a:lnSpc>
                <a:spcPts val="1500"/>
              </a:lnSpc>
              <a:buNone/>
            </a:pPr>
            <a:r>
              <a:rPr lang="en-US" dirty="0">
                <a:solidFill>
                  <a:srgbClr val="000000"/>
                </a:solidFill>
                <a:latin typeface="Bitter Medium" pitchFamily="34" charset="0"/>
                <a:ea typeface="Bitter Medium" pitchFamily="34" charset="-122"/>
                <a:cs typeface="Bitter Medium" pitchFamily="34" charset="-120"/>
              </a:rPr>
              <a:t>Висновок ЄСПЛ</a:t>
            </a:r>
            <a:endParaRPr lang="en-US" dirty="0"/>
          </a:p>
        </p:txBody>
      </p:sp>
      <p:sp>
        <p:nvSpPr>
          <p:cNvPr id="6" name="Text 4"/>
          <p:cNvSpPr/>
          <p:nvPr/>
        </p:nvSpPr>
        <p:spPr>
          <a:xfrm>
            <a:off x="530796" y="2925887"/>
            <a:ext cx="3855244" cy="793849"/>
          </a:xfrm>
          <a:prstGeom prst="rect">
            <a:avLst/>
          </a:prstGeom>
          <a:noFill/>
          <a:ln/>
        </p:spPr>
        <p:txBody>
          <a:bodyPr wrap="square" lIns="0" tIns="0" rIns="0" bIns="0" rtlCol="0" anchor="t"/>
          <a:lstStyle/>
          <a:p>
            <a:pPr marL="0" indent="0" algn="l">
              <a:lnSpc>
                <a:spcPts val="1550"/>
              </a:lnSpc>
              <a:buNone/>
            </a:pPr>
            <a:r>
              <a:rPr lang="en-US" sz="1100" dirty="0">
                <a:solidFill>
                  <a:srgbClr val="000000"/>
                </a:solidFill>
                <a:latin typeface="Open Sans" pitchFamily="34" charset="0"/>
                <a:ea typeface="Open Sans" pitchFamily="34" charset="-122"/>
                <a:cs typeface="Open Sans" pitchFamily="34" charset="-120"/>
              </a:rPr>
              <a:t>Порушення ст. 1 Першого протоколу. За відсутності офіційно зареєстрованих меж захисних зон неможливо очікувати від громадянина орієнтації на абстрактні «нормативні орієнтовні розміри». Жодної компенсації не пропоновано.</a:t>
            </a:r>
            <a:endParaRPr lang="en-US" sz="1100" dirty="0"/>
          </a:p>
        </p:txBody>
      </p:sp>
      <p:sp>
        <p:nvSpPr>
          <p:cNvPr id="7" name="Text 5"/>
          <p:cNvSpPr/>
          <p:nvPr/>
        </p:nvSpPr>
        <p:spPr>
          <a:xfrm>
            <a:off x="4728046" y="2608064"/>
            <a:ext cx="2077269" cy="193849"/>
          </a:xfrm>
          <a:prstGeom prst="rect">
            <a:avLst/>
          </a:prstGeom>
          <a:noFill/>
          <a:ln/>
        </p:spPr>
        <p:txBody>
          <a:bodyPr wrap="none" lIns="0" tIns="0" rIns="0" bIns="0" rtlCol="0" anchor="t"/>
          <a:lstStyle/>
          <a:p>
            <a:pPr marL="0" indent="0" algn="l">
              <a:lnSpc>
                <a:spcPts val="1500"/>
              </a:lnSpc>
              <a:buNone/>
            </a:pPr>
            <a:r>
              <a:rPr lang="en-US" dirty="0">
                <a:solidFill>
                  <a:srgbClr val="2C3F42"/>
                </a:solidFill>
                <a:latin typeface="Bitter Medium" pitchFamily="34" charset="0"/>
                <a:ea typeface="Bitter Medium" pitchFamily="34" charset="-122"/>
                <a:cs typeface="Bitter Medium" pitchFamily="34" charset="-120"/>
              </a:rPr>
              <a:t>Інструментальне значення</a:t>
            </a:r>
            <a:endParaRPr lang="en-US" dirty="0"/>
          </a:p>
        </p:txBody>
      </p:sp>
      <p:sp>
        <p:nvSpPr>
          <p:cNvPr id="8" name="Text 6"/>
          <p:cNvSpPr/>
          <p:nvPr/>
        </p:nvSpPr>
        <p:spPr>
          <a:xfrm>
            <a:off x="4728046" y="2925887"/>
            <a:ext cx="3924598" cy="992312"/>
          </a:xfrm>
          <a:prstGeom prst="rect">
            <a:avLst/>
          </a:prstGeom>
          <a:noFill/>
          <a:ln/>
        </p:spPr>
        <p:txBody>
          <a:bodyPr wrap="square" lIns="0" tIns="0" rIns="0" bIns="0" rtlCol="0" anchor="t"/>
          <a:lstStyle/>
          <a:p>
            <a:pPr marL="0" indent="0" algn="l">
              <a:lnSpc>
                <a:spcPts val="1550"/>
              </a:lnSpc>
              <a:buNone/>
            </a:pPr>
            <a:r>
              <a:rPr lang="en-US" sz="1100" dirty="0">
                <a:solidFill>
                  <a:srgbClr val="2B2E3C"/>
                </a:solidFill>
                <a:latin typeface="Open Sans" pitchFamily="34" charset="0"/>
                <a:ea typeface="Open Sans" pitchFamily="34" charset="-122"/>
                <a:cs typeface="Open Sans" pitchFamily="34" charset="-120"/>
              </a:rPr>
              <a:t>Посилання прокурора на </a:t>
            </a:r>
            <a:r>
              <a:rPr lang="en-US" sz="1100" b="1" dirty="0">
                <a:solidFill>
                  <a:srgbClr val="2B2E3C"/>
                </a:solidFill>
                <a:latin typeface="Open Sans" pitchFamily="34" charset="0"/>
                <a:ea typeface="Open Sans" pitchFamily="34" charset="-122"/>
                <a:cs typeface="Open Sans" pitchFamily="34" charset="-120"/>
              </a:rPr>
              <a:t>абстрактні нормативні параметри</a:t>
            </a:r>
            <a:r>
              <a:rPr lang="en-US" sz="1100" dirty="0">
                <a:solidFill>
                  <a:srgbClr val="2B2E3C"/>
                </a:solidFill>
                <a:latin typeface="Open Sans" pitchFamily="34" charset="0"/>
                <a:ea typeface="Open Sans" pitchFamily="34" charset="-122"/>
                <a:cs typeface="Open Sans" pitchFamily="34" charset="-120"/>
              </a:rPr>
              <a:t> (водоохоронних, природно-заповідних, лісогосподарських зон) не може замінити належно встановлені та офіційно зареєстровані межі обмежень. Суд має критично оцінювати стандарт доказування.</a:t>
            </a:r>
            <a:endParaRPr lang="en-US"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832101" y="312167"/>
            <a:ext cx="4908798" cy="944761"/>
          </a:xfrm>
          <a:prstGeom prst="rect">
            <a:avLst/>
          </a:prstGeom>
          <a:noFill/>
          <a:ln/>
        </p:spPr>
        <p:txBody>
          <a:bodyPr wrap="square" lIns="0" tIns="0" rIns="0" bIns="0" rtlCol="0" anchor="t"/>
          <a:lstStyle/>
          <a:p>
            <a:pPr marL="0" indent="0" algn="l">
              <a:lnSpc>
                <a:spcPts val="2450"/>
              </a:lnSpc>
              <a:buNone/>
            </a:pPr>
            <a:r>
              <a:rPr lang="en-US" sz="1950" dirty="0">
                <a:solidFill>
                  <a:srgbClr val="2C3F42"/>
                </a:solidFill>
                <a:latin typeface="Bitter Medium" pitchFamily="34" charset="0"/>
                <a:ea typeface="Bitter Medium" pitchFamily="34" charset="-122"/>
                <a:cs typeface="Bitter Medium" pitchFamily="34" charset="-120"/>
              </a:rPr>
              <a:t>Підхід 4: Справедливий баланс між суспільним інтересом і правами власника</a:t>
            </a:r>
            <a:endParaRPr lang="en-US" sz="1950" dirty="0"/>
          </a:p>
        </p:txBody>
      </p:sp>
      <p:sp>
        <p:nvSpPr>
          <p:cNvPr id="4" name="Shape 1"/>
          <p:cNvSpPr/>
          <p:nvPr/>
        </p:nvSpPr>
        <p:spPr>
          <a:xfrm>
            <a:off x="3832101" y="1379711"/>
            <a:ext cx="668387" cy="186854"/>
          </a:xfrm>
          <a:prstGeom prst="roundRect">
            <a:avLst>
              <a:gd name="adj" fmla="val 18124"/>
            </a:avLst>
          </a:prstGeom>
          <a:noFill/>
          <a:ln w="4763">
            <a:solidFill>
              <a:srgbClr val="D2600F"/>
            </a:solidFill>
            <a:prstDash val="solid"/>
          </a:ln>
        </p:spPr>
      </p:sp>
      <p:sp>
        <p:nvSpPr>
          <p:cNvPr id="5" name="Text 2"/>
          <p:cNvSpPr/>
          <p:nvPr/>
        </p:nvSpPr>
        <p:spPr>
          <a:xfrm>
            <a:off x="3897288" y="1414686"/>
            <a:ext cx="538014" cy="116904"/>
          </a:xfrm>
          <a:prstGeom prst="rect">
            <a:avLst/>
          </a:prstGeom>
          <a:noFill/>
          <a:ln/>
        </p:spPr>
        <p:txBody>
          <a:bodyPr wrap="none" lIns="0" tIns="0" rIns="0" bIns="0" rtlCol="0" anchor="t"/>
          <a:lstStyle/>
          <a:p>
            <a:pPr marL="0" indent="0" algn="l">
              <a:lnSpc>
                <a:spcPts val="900"/>
              </a:lnSpc>
              <a:buNone/>
            </a:pPr>
            <a:r>
              <a:rPr lang="en-US" sz="600" dirty="0">
                <a:solidFill>
                  <a:srgbClr val="D2600F"/>
                </a:solidFill>
                <a:latin typeface="Open Sans" pitchFamily="34" charset="0"/>
                <a:ea typeface="Open Sans" pitchFamily="34" charset="-122"/>
                <a:cs typeface="Open Sans" pitchFamily="34" charset="-120"/>
              </a:rPr>
              <a:t>FAIR BALANCE</a:t>
            </a:r>
            <a:endParaRPr lang="en-US" sz="600" dirty="0"/>
          </a:p>
        </p:txBody>
      </p:sp>
      <p:sp>
        <p:nvSpPr>
          <p:cNvPr id="6" name="Text 3"/>
          <p:cNvSpPr/>
          <p:nvPr/>
        </p:nvSpPr>
        <p:spPr>
          <a:xfrm>
            <a:off x="3832101" y="1658689"/>
            <a:ext cx="4908798" cy="730374"/>
          </a:xfrm>
          <a:prstGeom prst="rect">
            <a:avLst/>
          </a:prstGeom>
          <a:noFill/>
          <a:ln/>
        </p:spPr>
        <p:txBody>
          <a:bodyPr wrap="square" lIns="0" tIns="0" rIns="0" bIns="0" rtlCol="0" anchor="t"/>
          <a:lstStyle/>
          <a:p>
            <a:pPr marL="0" indent="0" algn="l">
              <a:lnSpc>
                <a:spcPts val="1150"/>
              </a:lnSpc>
              <a:buNone/>
            </a:pPr>
            <a:r>
              <a:rPr lang="en-US" sz="750" dirty="0">
                <a:solidFill>
                  <a:srgbClr val="2B2E3C"/>
                </a:solidFill>
                <a:latin typeface="Open Sans" pitchFamily="34" charset="0"/>
                <a:ea typeface="Open Sans" pitchFamily="34" charset="-122"/>
                <a:cs typeface="Open Sans" pitchFamily="34" charset="-120"/>
              </a:rPr>
              <a:t>Принцип справедливого балансу вимагає, щоб будь-яке втручання держави у право власності не покладало на особу надмірного індивідуального тягаря. Сформульований у справі «Спорронг і Льоннрот проти Швеції» (1982) та розвинений у численних рішеннях. Ключова конструкція: держава зобов'язана забезпечити розумне співвідношення між суспільним інтересом та захистом основоположних прав особи.</a:t>
            </a:r>
            <a:endParaRPr lang="en-US" sz="750" dirty="0"/>
          </a:p>
        </p:txBody>
      </p:sp>
      <p:sp>
        <p:nvSpPr>
          <p:cNvPr id="7" name="Shape 4"/>
          <p:cNvSpPr/>
          <p:nvPr/>
        </p:nvSpPr>
        <p:spPr>
          <a:xfrm>
            <a:off x="3832101" y="2481188"/>
            <a:ext cx="4908798" cy="728811"/>
          </a:xfrm>
          <a:prstGeom prst="roundRect">
            <a:avLst>
              <a:gd name="adj" fmla="val 9410"/>
            </a:avLst>
          </a:prstGeom>
          <a:solidFill>
            <a:srgbClr val="FFF8F0"/>
          </a:solidFill>
          <a:ln w="14288">
            <a:solidFill>
              <a:srgbClr val="E2C8B5"/>
            </a:solidFill>
            <a:prstDash val="solid"/>
          </a:ln>
        </p:spPr>
      </p:sp>
      <p:sp>
        <p:nvSpPr>
          <p:cNvPr id="8" name="Shape 5"/>
          <p:cNvSpPr/>
          <p:nvPr/>
        </p:nvSpPr>
        <p:spPr>
          <a:xfrm>
            <a:off x="3817813" y="2481188"/>
            <a:ext cx="57150" cy="728811"/>
          </a:xfrm>
          <a:prstGeom prst="roundRect">
            <a:avLst>
              <a:gd name="adj" fmla="val 74070"/>
            </a:avLst>
          </a:prstGeom>
          <a:solidFill>
            <a:srgbClr val="D2600F"/>
          </a:solidFill>
          <a:ln/>
        </p:spPr>
      </p:sp>
      <p:sp>
        <p:nvSpPr>
          <p:cNvPr id="9" name="Text 6"/>
          <p:cNvSpPr/>
          <p:nvPr/>
        </p:nvSpPr>
        <p:spPr>
          <a:xfrm>
            <a:off x="3990008" y="2596232"/>
            <a:ext cx="1259830" cy="157460"/>
          </a:xfrm>
          <a:prstGeom prst="rect">
            <a:avLst/>
          </a:prstGeom>
          <a:noFill/>
          <a:ln/>
        </p:spPr>
        <p:txBody>
          <a:bodyPr wrap="none" lIns="0" tIns="0" rIns="0" bIns="0" rtlCol="0" anchor="t"/>
          <a:lstStyle/>
          <a:p>
            <a:pPr marL="0" indent="0" algn="l">
              <a:lnSpc>
                <a:spcPts val="1200"/>
              </a:lnSpc>
              <a:buNone/>
            </a:pPr>
            <a:r>
              <a:rPr lang="en-US" sz="950" dirty="0">
                <a:solidFill>
                  <a:srgbClr val="2B2E3C"/>
                </a:solidFill>
                <a:latin typeface="Bitter Medium" pitchFamily="34" charset="0"/>
                <a:ea typeface="Bitter Medium" pitchFamily="34" charset="-122"/>
                <a:cs typeface="Bitter Medium" pitchFamily="34" charset="-120"/>
              </a:rPr>
              <a:t>Суспільний інтерес</a:t>
            </a:r>
            <a:endParaRPr lang="en-US" sz="950" dirty="0"/>
          </a:p>
        </p:txBody>
      </p:sp>
      <p:sp>
        <p:nvSpPr>
          <p:cNvPr id="10" name="Text 7"/>
          <p:cNvSpPr/>
          <p:nvPr/>
        </p:nvSpPr>
        <p:spPr>
          <a:xfrm>
            <a:off x="3990008" y="2802806"/>
            <a:ext cx="4635847" cy="292150"/>
          </a:xfrm>
          <a:prstGeom prst="rect">
            <a:avLst/>
          </a:prstGeom>
          <a:noFill/>
          <a:ln/>
        </p:spPr>
        <p:txBody>
          <a:bodyPr wrap="square" lIns="0" tIns="0" rIns="0" bIns="0" rtlCol="0" anchor="t"/>
          <a:lstStyle/>
          <a:p>
            <a:pPr marL="0" indent="0" algn="l">
              <a:lnSpc>
                <a:spcPts val="1150"/>
              </a:lnSpc>
              <a:buNone/>
            </a:pPr>
            <a:r>
              <a:rPr lang="en-US" sz="750" dirty="0">
                <a:solidFill>
                  <a:srgbClr val="2B2E3C"/>
                </a:solidFill>
                <a:latin typeface="Open Sans" pitchFamily="34" charset="0"/>
                <a:ea typeface="Open Sans" pitchFamily="34" charset="-122"/>
                <a:cs typeface="Open Sans" pitchFamily="34" charset="-120"/>
              </a:rPr>
              <a:t>Держава має широку свободу розсуду (margin of appreciation) у визначенні суспільного інтересу, однак він має бути реальним, а не декларативним.</a:t>
            </a:r>
            <a:endParaRPr lang="en-US" sz="750" dirty="0"/>
          </a:p>
        </p:txBody>
      </p:sp>
      <p:sp>
        <p:nvSpPr>
          <p:cNvPr id="11" name="Shape 8"/>
          <p:cNvSpPr/>
          <p:nvPr/>
        </p:nvSpPr>
        <p:spPr>
          <a:xfrm>
            <a:off x="3832101" y="3291855"/>
            <a:ext cx="4908798" cy="728811"/>
          </a:xfrm>
          <a:prstGeom prst="roundRect">
            <a:avLst>
              <a:gd name="adj" fmla="val 9410"/>
            </a:avLst>
          </a:prstGeom>
          <a:solidFill>
            <a:srgbClr val="FFF8F0"/>
          </a:solidFill>
          <a:ln w="14288">
            <a:solidFill>
              <a:srgbClr val="E2C8B5"/>
            </a:solidFill>
            <a:prstDash val="solid"/>
          </a:ln>
        </p:spPr>
      </p:sp>
      <p:sp>
        <p:nvSpPr>
          <p:cNvPr id="12" name="Shape 9"/>
          <p:cNvSpPr/>
          <p:nvPr/>
        </p:nvSpPr>
        <p:spPr>
          <a:xfrm>
            <a:off x="3817813" y="3291855"/>
            <a:ext cx="57150" cy="728811"/>
          </a:xfrm>
          <a:prstGeom prst="roundRect">
            <a:avLst>
              <a:gd name="adj" fmla="val 74070"/>
            </a:avLst>
          </a:prstGeom>
          <a:solidFill>
            <a:srgbClr val="D2600F"/>
          </a:solidFill>
          <a:ln/>
        </p:spPr>
      </p:sp>
      <p:sp>
        <p:nvSpPr>
          <p:cNvPr id="13" name="Text 10"/>
          <p:cNvSpPr/>
          <p:nvPr/>
        </p:nvSpPr>
        <p:spPr>
          <a:xfrm>
            <a:off x="3990008" y="3406899"/>
            <a:ext cx="1437680" cy="157460"/>
          </a:xfrm>
          <a:prstGeom prst="rect">
            <a:avLst/>
          </a:prstGeom>
          <a:noFill/>
          <a:ln/>
        </p:spPr>
        <p:txBody>
          <a:bodyPr wrap="none" lIns="0" tIns="0" rIns="0" bIns="0" rtlCol="0" anchor="t"/>
          <a:lstStyle/>
          <a:p>
            <a:pPr marL="0" indent="0" algn="l">
              <a:lnSpc>
                <a:spcPts val="1200"/>
              </a:lnSpc>
              <a:buNone/>
            </a:pPr>
            <a:r>
              <a:rPr lang="en-US" sz="950" dirty="0">
                <a:solidFill>
                  <a:srgbClr val="2B2E3C"/>
                </a:solidFill>
                <a:latin typeface="Bitter Medium" pitchFamily="34" charset="0"/>
                <a:ea typeface="Bitter Medium" pitchFamily="34" charset="-122"/>
                <a:cs typeface="Bitter Medium" pitchFamily="34" charset="-120"/>
              </a:rPr>
              <a:t>Пропорційність заходу</a:t>
            </a:r>
            <a:endParaRPr lang="en-US" sz="950" dirty="0"/>
          </a:p>
        </p:txBody>
      </p:sp>
      <p:sp>
        <p:nvSpPr>
          <p:cNvPr id="14" name="Text 11"/>
          <p:cNvSpPr/>
          <p:nvPr/>
        </p:nvSpPr>
        <p:spPr>
          <a:xfrm>
            <a:off x="3990008" y="3613472"/>
            <a:ext cx="4635847" cy="292150"/>
          </a:xfrm>
          <a:prstGeom prst="rect">
            <a:avLst/>
          </a:prstGeom>
          <a:noFill/>
          <a:ln/>
        </p:spPr>
        <p:txBody>
          <a:bodyPr wrap="square" lIns="0" tIns="0" rIns="0" bIns="0" rtlCol="0" anchor="t"/>
          <a:lstStyle/>
          <a:p>
            <a:pPr marL="0" indent="0" algn="l">
              <a:lnSpc>
                <a:spcPts val="1150"/>
              </a:lnSpc>
              <a:buNone/>
            </a:pPr>
            <a:r>
              <a:rPr lang="en-US" sz="750" dirty="0">
                <a:solidFill>
                  <a:srgbClr val="2B2E3C"/>
                </a:solidFill>
                <a:latin typeface="Open Sans" pitchFamily="34" charset="0"/>
                <a:ea typeface="Open Sans" pitchFamily="34" charset="-122"/>
                <a:cs typeface="Open Sans" pitchFamily="34" charset="-120"/>
              </a:rPr>
              <a:t>Обраний захід має бути необхідним і достатнім — не надмірним. Тривалі обмеження без компенсаційних механізмів порушують баланс.</a:t>
            </a:r>
            <a:endParaRPr lang="en-US" sz="750" dirty="0"/>
          </a:p>
        </p:txBody>
      </p:sp>
      <p:sp>
        <p:nvSpPr>
          <p:cNvPr id="15" name="Shape 12"/>
          <p:cNvSpPr/>
          <p:nvPr/>
        </p:nvSpPr>
        <p:spPr>
          <a:xfrm>
            <a:off x="3832101" y="4102522"/>
            <a:ext cx="4908798" cy="728811"/>
          </a:xfrm>
          <a:prstGeom prst="roundRect">
            <a:avLst>
              <a:gd name="adj" fmla="val 9410"/>
            </a:avLst>
          </a:prstGeom>
          <a:solidFill>
            <a:srgbClr val="FFF8F0"/>
          </a:solidFill>
          <a:ln w="14288">
            <a:solidFill>
              <a:srgbClr val="E2C8B5"/>
            </a:solidFill>
            <a:prstDash val="solid"/>
          </a:ln>
        </p:spPr>
      </p:sp>
      <p:sp>
        <p:nvSpPr>
          <p:cNvPr id="16" name="Shape 13"/>
          <p:cNvSpPr/>
          <p:nvPr/>
        </p:nvSpPr>
        <p:spPr>
          <a:xfrm>
            <a:off x="3817813" y="4102522"/>
            <a:ext cx="57150" cy="728811"/>
          </a:xfrm>
          <a:prstGeom prst="roundRect">
            <a:avLst>
              <a:gd name="adj" fmla="val 74070"/>
            </a:avLst>
          </a:prstGeom>
          <a:solidFill>
            <a:srgbClr val="D2600F"/>
          </a:solidFill>
          <a:ln/>
        </p:spPr>
      </p:sp>
      <p:sp>
        <p:nvSpPr>
          <p:cNvPr id="17" name="Text 14"/>
          <p:cNvSpPr/>
          <p:nvPr/>
        </p:nvSpPr>
        <p:spPr>
          <a:xfrm>
            <a:off x="3990008" y="4217566"/>
            <a:ext cx="1675507" cy="157460"/>
          </a:xfrm>
          <a:prstGeom prst="rect">
            <a:avLst/>
          </a:prstGeom>
          <a:noFill/>
          <a:ln/>
        </p:spPr>
        <p:txBody>
          <a:bodyPr wrap="none" lIns="0" tIns="0" rIns="0" bIns="0" rtlCol="0" anchor="t"/>
          <a:lstStyle/>
          <a:p>
            <a:pPr marL="0" indent="0" algn="l">
              <a:lnSpc>
                <a:spcPts val="1200"/>
              </a:lnSpc>
              <a:buNone/>
            </a:pPr>
            <a:r>
              <a:rPr lang="en-US" sz="950" dirty="0">
                <a:solidFill>
                  <a:srgbClr val="2B2E3C"/>
                </a:solidFill>
                <a:latin typeface="Bitter Medium" pitchFamily="34" charset="0"/>
                <a:ea typeface="Bitter Medium" pitchFamily="34" charset="-122"/>
                <a:cs typeface="Bitter Medium" pitchFamily="34" charset="-120"/>
              </a:rPr>
              <a:t>Компенсаційний механізм</a:t>
            </a:r>
            <a:endParaRPr lang="en-US" sz="950" dirty="0"/>
          </a:p>
        </p:txBody>
      </p:sp>
      <p:sp>
        <p:nvSpPr>
          <p:cNvPr id="18" name="Text 15"/>
          <p:cNvSpPr/>
          <p:nvPr/>
        </p:nvSpPr>
        <p:spPr>
          <a:xfrm>
            <a:off x="3990008" y="4424139"/>
            <a:ext cx="4635847" cy="292150"/>
          </a:xfrm>
          <a:prstGeom prst="rect">
            <a:avLst/>
          </a:prstGeom>
          <a:noFill/>
          <a:ln/>
        </p:spPr>
        <p:txBody>
          <a:bodyPr wrap="square" lIns="0" tIns="0" rIns="0" bIns="0" rtlCol="0" anchor="t"/>
          <a:lstStyle/>
          <a:p>
            <a:pPr marL="0" indent="0" algn="l">
              <a:lnSpc>
                <a:spcPts val="1150"/>
              </a:lnSpc>
              <a:buNone/>
            </a:pPr>
            <a:r>
              <a:rPr lang="en-US" sz="750" dirty="0">
                <a:solidFill>
                  <a:srgbClr val="2B2E3C"/>
                </a:solidFill>
                <a:latin typeface="Open Sans" pitchFamily="34" charset="0"/>
                <a:ea typeface="Open Sans" pitchFamily="34" charset="-122"/>
                <a:cs typeface="Open Sans" pitchFamily="34" charset="-120"/>
              </a:rPr>
              <a:t>Відсутність будь-якого відшкодування або альтернативи для власника є самостійною підставою для констатації порушення ст. 1 Першого протоколу.</a:t>
            </a:r>
            <a:endParaRPr lang="en-US" sz="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65162" y="351755"/>
            <a:ext cx="7818537" cy="363364"/>
          </a:xfrm>
          <a:prstGeom prst="rect">
            <a:avLst/>
          </a:prstGeom>
          <a:noFill/>
          <a:ln/>
        </p:spPr>
        <p:txBody>
          <a:bodyPr wrap="none" lIns="0" tIns="0" rIns="0" bIns="0" rtlCol="0" anchor="t"/>
          <a:lstStyle/>
          <a:p>
            <a:pPr marL="0" indent="0" algn="l">
              <a:lnSpc>
                <a:spcPts val="2850"/>
              </a:lnSpc>
              <a:buNone/>
            </a:pPr>
            <a:r>
              <a:rPr lang="en-US" sz="2800" dirty="0">
                <a:solidFill>
                  <a:srgbClr val="2C3F42"/>
                </a:solidFill>
                <a:latin typeface="Bitter Medium" pitchFamily="34" charset="0"/>
                <a:ea typeface="Bitter Medium" pitchFamily="34" charset="-122"/>
                <a:cs typeface="Bitter Medium" pitchFamily="34" charset="-120"/>
              </a:rPr>
              <a:t>«Зеленчук і Цицюра проти </a:t>
            </a:r>
            <a:r>
              <a:rPr lang="en-US" sz="2800" dirty="0" err="1">
                <a:solidFill>
                  <a:srgbClr val="2C3F42"/>
                </a:solidFill>
                <a:latin typeface="Bitter Medium" pitchFamily="34" charset="0"/>
                <a:ea typeface="Bitter Medium" pitchFamily="34" charset="-122"/>
                <a:cs typeface="Bitter Medium" pitchFamily="34" charset="-120"/>
              </a:rPr>
              <a:t>України</a:t>
            </a:r>
            <a:r>
              <a:rPr lang="en-US" sz="2800" dirty="0">
                <a:solidFill>
                  <a:srgbClr val="2C3F42"/>
                </a:solidFill>
                <a:latin typeface="Bitter Medium" pitchFamily="34" charset="0"/>
                <a:ea typeface="Bitter Medium" pitchFamily="34" charset="-122"/>
                <a:cs typeface="Bitter Medium" pitchFamily="34" charset="-120"/>
              </a:rPr>
              <a:t>»</a:t>
            </a:r>
            <a:endParaRPr lang="en-US" sz="2800" dirty="0"/>
          </a:p>
        </p:txBody>
      </p:sp>
      <p:sp>
        <p:nvSpPr>
          <p:cNvPr id="3" name="Shape 1"/>
          <p:cNvSpPr/>
          <p:nvPr/>
        </p:nvSpPr>
        <p:spPr>
          <a:xfrm>
            <a:off x="381446" y="878607"/>
            <a:ext cx="4132436" cy="1693143"/>
          </a:xfrm>
          <a:prstGeom prst="roundRect">
            <a:avLst>
              <a:gd name="adj" fmla="val 5302"/>
            </a:avLst>
          </a:prstGeom>
          <a:solidFill>
            <a:srgbClr val="D2600F"/>
          </a:solidFill>
          <a:ln/>
        </p:spPr>
      </p:sp>
      <p:sp>
        <p:nvSpPr>
          <p:cNvPr id="4" name="Text 2"/>
          <p:cNvSpPr/>
          <p:nvPr/>
        </p:nvSpPr>
        <p:spPr>
          <a:xfrm>
            <a:off x="508769" y="951485"/>
            <a:ext cx="1453604" cy="181645"/>
          </a:xfrm>
          <a:prstGeom prst="rect">
            <a:avLst/>
          </a:prstGeom>
          <a:noFill/>
          <a:ln/>
        </p:spPr>
        <p:txBody>
          <a:bodyPr wrap="none" lIns="0" tIns="0" rIns="0" bIns="0" rtlCol="0" anchor="t"/>
          <a:lstStyle/>
          <a:p>
            <a:pPr marL="0" indent="0" algn="l">
              <a:lnSpc>
                <a:spcPts val="1400"/>
              </a:lnSpc>
              <a:buNone/>
            </a:pPr>
            <a:r>
              <a:rPr lang="en-US" sz="1600" dirty="0">
                <a:solidFill>
                  <a:srgbClr val="000000"/>
                </a:solidFill>
                <a:latin typeface="Bitter Medium" pitchFamily="34" charset="0"/>
                <a:ea typeface="Bitter Medium" pitchFamily="34" charset="-122"/>
                <a:cs typeface="Bitter Medium" pitchFamily="34" charset="-120"/>
              </a:rPr>
              <a:t>Фабула</a:t>
            </a:r>
            <a:endParaRPr lang="en-US" sz="1600" dirty="0"/>
          </a:p>
        </p:txBody>
      </p:sp>
      <p:sp>
        <p:nvSpPr>
          <p:cNvPr id="5" name="Text 3"/>
          <p:cNvSpPr/>
          <p:nvPr/>
        </p:nvSpPr>
        <p:spPr>
          <a:xfrm>
            <a:off x="508769" y="1098053"/>
            <a:ext cx="3899967" cy="1081385"/>
          </a:xfrm>
          <a:prstGeom prst="rect">
            <a:avLst/>
          </a:prstGeom>
          <a:noFill/>
          <a:ln/>
        </p:spPr>
        <p:txBody>
          <a:bodyPr wrap="square" lIns="0" tIns="0" rIns="0" bIns="0" rtlCol="0" anchor="t"/>
          <a:lstStyle/>
          <a:p>
            <a:pPr marL="0" indent="0" algn="l">
              <a:lnSpc>
                <a:spcPts val="1400"/>
              </a:lnSpc>
              <a:buNone/>
            </a:pPr>
            <a:r>
              <a:rPr lang="en-US" sz="1050" dirty="0">
                <a:solidFill>
                  <a:srgbClr val="000000"/>
                </a:solidFill>
                <a:latin typeface="Open Sans" pitchFamily="34" charset="0"/>
                <a:ea typeface="Open Sans" pitchFamily="34" charset="-122"/>
                <a:cs typeface="Open Sans" pitchFamily="34" charset="-120"/>
              </a:rPr>
              <a:t>Заявники — власники земельних паїв сільськогосподарського призначення — внаслідок законодавчого мораторію на відчуження таких земель (введеного у 2001 р.) були тривало позбавлені права продавати, дарувати чи іншим чином відчужувати своє майно. Мораторій неодноразово продовжувався без визначення кінцевого строку та без будь-яких компенсаційних механізмів для власників.</a:t>
            </a:r>
            <a:endParaRPr lang="en-US" sz="1050" dirty="0"/>
          </a:p>
        </p:txBody>
      </p:sp>
      <p:sp>
        <p:nvSpPr>
          <p:cNvPr id="6" name="Text 4"/>
          <p:cNvSpPr/>
          <p:nvPr/>
        </p:nvSpPr>
        <p:spPr>
          <a:xfrm>
            <a:off x="4702783" y="941933"/>
            <a:ext cx="1453604" cy="181645"/>
          </a:xfrm>
          <a:prstGeom prst="rect">
            <a:avLst/>
          </a:prstGeom>
          <a:noFill/>
          <a:ln/>
        </p:spPr>
        <p:txBody>
          <a:bodyPr wrap="none" lIns="0" tIns="0" rIns="0" bIns="0" rtlCol="0" anchor="t"/>
          <a:lstStyle/>
          <a:p>
            <a:pPr marL="0" indent="0" algn="l">
              <a:lnSpc>
                <a:spcPts val="1400"/>
              </a:lnSpc>
              <a:buNone/>
            </a:pPr>
            <a:r>
              <a:rPr lang="en-US" sz="1600" dirty="0">
                <a:solidFill>
                  <a:srgbClr val="2C3F42"/>
                </a:solidFill>
                <a:latin typeface="Bitter Medium" pitchFamily="34" charset="0"/>
                <a:ea typeface="Bitter Medium" pitchFamily="34" charset="-122"/>
                <a:cs typeface="Bitter Medium" pitchFamily="34" charset="-120"/>
              </a:rPr>
              <a:t>Висновок ЄСПЛ</a:t>
            </a:r>
            <a:endParaRPr lang="en-US" sz="1600" dirty="0"/>
          </a:p>
        </p:txBody>
      </p:sp>
      <p:sp>
        <p:nvSpPr>
          <p:cNvPr id="7" name="Text 5"/>
          <p:cNvSpPr/>
          <p:nvPr/>
        </p:nvSpPr>
        <p:spPr>
          <a:xfrm>
            <a:off x="4718596" y="1278285"/>
            <a:ext cx="3965004" cy="720923"/>
          </a:xfrm>
          <a:prstGeom prst="rect">
            <a:avLst/>
          </a:prstGeom>
          <a:noFill/>
          <a:ln/>
        </p:spPr>
        <p:txBody>
          <a:bodyPr wrap="square" lIns="0" tIns="0" rIns="0" bIns="0" rtlCol="0" anchor="t"/>
          <a:lstStyle/>
          <a:p>
            <a:pPr marL="0" indent="0" algn="l">
              <a:lnSpc>
                <a:spcPts val="1400"/>
              </a:lnSpc>
              <a:buNone/>
            </a:pPr>
            <a:r>
              <a:rPr lang="en-US" sz="1100" dirty="0">
                <a:solidFill>
                  <a:srgbClr val="2B2E3C"/>
                </a:solidFill>
                <a:latin typeface="Open Sans" pitchFamily="34" charset="0"/>
                <a:ea typeface="Open Sans" pitchFamily="34" charset="-122"/>
                <a:cs typeface="Open Sans" pitchFamily="34" charset="-120"/>
              </a:rPr>
              <a:t>Порушення статті 1 Першого протоколу. Держава вийшла за межі margin of appreciation: мораторій тривав надмірно довго, не супроводжувався жодними проміжними механізмами захисту власників і не відповідав критерію пропорційності.</a:t>
            </a:r>
            <a:endParaRPr lang="en-US" sz="1100" dirty="0"/>
          </a:p>
        </p:txBody>
      </p:sp>
      <p:sp>
        <p:nvSpPr>
          <p:cNvPr id="8" name="Shape 6"/>
          <p:cNvSpPr/>
          <p:nvPr/>
        </p:nvSpPr>
        <p:spPr>
          <a:xfrm>
            <a:off x="439563" y="2634481"/>
            <a:ext cx="8213675" cy="834926"/>
          </a:xfrm>
          <a:prstGeom prst="roundRect">
            <a:avLst>
              <a:gd name="adj" fmla="val 5850"/>
            </a:avLst>
          </a:prstGeom>
          <a:solidFill>
            <a:srgbClr val="B6FCB8"/>
          </a:solidFill>
          <a:ln/>
        </p:spPr>
      </p:sp>
      <p:pic>
        <p:nvPicPr>
          <p:cNvPr id="9" name="Image 0" descr="preencoded.png"/>
          <p:cNvPicPr>
            <a:picLocks noChangeAspect="1"/>
          </p:cNvPicPr>
          <p:nvPr/>
        </p:nvPicPr>
        <p:blipFill>
          <a:blip r:embed="rId3"/>
          <a:stretch>
            <a:fillRect/>
          </a:stretch>
        </p:blipFill>
        <p:spPr>
          <a:xfrm>
            <a:off x="581397" y="2757264"/>
            <a:ext cx="145331" cy="116235"/>
          </a:xfrm>
          <a:prstGeom prst="rect">
            <a:avLst/>
          </a:prstGeom>
        </p:spPr>
      </p:pic>
      <p:sp>
        <p:nvSpPr>
          <p:cNvPr id="10" name="Text 7"/>
          <p:cNvSpPr/>
          <p:nvPr/>
        </p:nvSpPr>
        <p:spPr>
          <a:xfrm>
            <a:off x="842963" y="2718420"/>
            <a:ext cx="7719640" cy="540693"/>
          </a:xfrm>
          <a:prstGeom prst="rect">
            <a:avLst/>
          </a:prstGeom>
          <a:noFill/>
          <a:ln/>
        </p:spPr>
        <p:txBody>
          <a:bodyPr wrap="square" lIns="0" tIns="0" rIns="0" bIns="0" rtlCol="0" anchor="t"/>
          <a:lstStyle/>
          <a:p>
            <a:pPr marL="0" indent="0" algn="l">
              <a:lnSpc>
                <a:spcPts val="1400"/>
              </a:lnSpc>
              <a:buNone/>
            </a:pPr>
            <a:r>
              <a:rPr lang="en-US" sz="1050" dirty="0">
                <a:solidFill>
                  <a:srgbClr val="000000"/>
                </a:solidFill>
                <a:latin typeface="Open Sans" pitchFamily="34" charset="0"/>
                <a:ea typeface="Open Sans" pitchFamily="34" charset="-122"/>
                <a:cs typeface="Open Sans" pitchFamily="34" charset="-120"/>
              </a:rPr>
              <a:t>Пряме наслідування: Велика Палата Верховного Суду у постанові від 15 травня 2019 р. (справа № 227/1506/18) відступила від попередніх позицій щодо обміну земельних паїв — перший наочний приклад того, як рішення ЄСПЛ безпосередньо змінює усталену національну судову практику.</a:t>
            </a:r>
            <a:endParaRPr lang="en-US" sz="1050" dirty="0"/>
          </a:p>
        </p:txBody>
      </p:sp>
      <p:sp>
        <p:nvSpPr>
          <p:cNvPr id="11" name="Text 8"/>
          <p:cNvSpPr/>
          <p:nvPr/>
        </p:nvSpPr>
        <p:spPr>
          <a:xfrm>
            <a:off x="465162" y="3578796"/>
            <a:ext cx="3116387" cy="290736"/>
          </a:xfrm>
          <a:prstGeom prst="rect">
            <a:avLst/>
          </a:prstGeom>
          <a:noFill/>
          <a:ln/>
        </p:spPr>
        <p:txBody>
          <a:bodyPr wrap="none" lIns="0" tIns="0" rIns="0" bIns="0" rtlCol="0" anchor="t"/>
          <a:lstStyle/>
          <a:p>
            <a:pPr marL="0" indent="0" algn="l">
              <a:lnSpc>
                <a:spcPts val="2250"/>
              </a:lnSpc>
              <a:buNone/>
            </a:pPr>
            <a:r>
              <a:rPr lang="en-US" sz="2400" dirty="0">
                <a:solidFill>
                  <a:srgbClr val="2C3F42"/>
                </a:solidFill>
                <a:latin typeface="Bitter Medium" pitchFamily="34" charset="0"/>
                <a:ea typeface="Bitter Medium" pitchFamily="34" charset="-122"/>
                <a:cs typeface="Bitter Medium" pitchFamily="34" charset="-120"/>
              </a:rPr>
              <a:t>Інструментальне значення</a:t>
            </a:r>
            <a:endParaRPr lang="en-US" sz="2400" dirty="0"/>
          </a:p>
        </p:txBody>
      </p:sp>
      <p:sp>
        <p:nvSpPr>
          <p:cNvPr id="12" name="Shape 9"/>
          <p:cNvSpPr/>
          <p:nvPr/>
        </p:nvSpPr>
        <p:spPr>
          <a:xfrm>
            <a:off x="465162" y="4033019"/>
            <a:ext cx="261640" cy="261640"/>
          </a:xfrm>
          <a:prstGeom prst="roundRect">
            <a:avLst>
              <a:gd name="adj" fmla="val 18668"/>
            </a:avLst>
          </a:prstGeom>
          <a:solidFill>
            <a:srgbClr val="FCE2CF"/>
          </a:solidFill>
          <a:ln w="4763">
            <a:solidFill>
              <a:srgbClr val="E2C8B5"/>
            </a:solidFill>
            <a:prstDash val="solid"/>
          </a:ln>
        </p:spPr>
      </p:sp>
      <p:sp>
        <p:nvSpPr>
          <p:cNvPr id="13" name="Text 10"/>
          <p:cNvSpPr/>
          <p:nvPr/>
        </p:nvSpPr>
        <p:spPr>
          <a:xfrm>
            <a:off x="508769" y="4054822"/>
            <a:ext cx="174427" cy="218033"/>
          </a:xfrm>
          <a:prstGeom prst="rect">
            <a:avLst/>
          </a:prstGeom>
          <a:noFill/>
          <a:ln/>
        </p:spPr>
        <p:txBody>
          <a:bodyPr wrap="none" lIns="0" tIns="0" rIns="0" bIns="0" rtlCol="0" anchor="ctr"/>
          <a:lstStyle/>
          <a:p>
            <a:pPr marL="0" indent="0" algn="ctr">
              <a:lnSpc>
                <a:spcPct val="100000"/>
              </a:lnSpc>
              <a:buNone/>
            </a:pPr>
            <a:r>
              <a:rPr lang="en-US" sz="1600" dirty="0">
                <a:solidFill>
                  <a:srgbClr val="2B2E3C"/>
                </a:solidFill>
                <a:latin typeface="Bitter Medium" pitchFamily="34" charset="0"/>
                <a:ea typeface="Bitter Medium" pitchFamily="34" charset="-122"/>
                <a:cs typeface="Bitter Medium" pitchFamily="34" charset="-120"/>
              </a:rPr>
              <a:t>1</a:t>
            </a:r>
            <a:endParaRPr lang="en-US" sz="1600" dirty="0"/>
          </a:p>
        </p:txBody>
      </p:sp>
      <p:sp>
        <p:nvSpPr>
          <p:cNvPr id="14" name="Text 11"/>
          <p:cNvSpPr/>
          <p:nvPr/>
        </p:nvSpPr>
        <p:spPr>
          <a:xfrm>
            <a:off x="835819" y="4070747"/>
            <a:ext cx="3668018" cy="720923"/>
          </a:xfrm>
          <a:prstGeom prst="rect">
            <a:avLst/>
          </a:prstGeom>
          <a:noFill/>
          <a:ln/>
        </p:spPr>
        <p:txBody>
          <a:bodyPr wrap="square" lIns="0" tIns="0" rIns="0" bIns="0" rtlCol="0" anchor="t"/>
          <a:lstStyle/>
          <a:p>
            <a:pPr marL="0" indent="0" algn="l">
              <a:lnSpc>
                <a:spcPts val="1400"/>
              </a:lnSpc>
              <a:buNone/>
            </a:pPr>
            <a:r>
              <a:rPr lang="en-US" sz="1050" dirty="0">
                <a:solidFill>
                  <a:srgbClr val="2B2E3C"/>
                </a:solidFill>
                <a:latin typeface="Open Sans" pitchFamily="34" charset="0"/>
                <a:ea typeface="Open Sans" pitchFamily="34" charset="-122"/>
                <a:cs typeface="Open Sans" pitchFamily="34" charset="-120"/>
              </a:rPr>
              <a:t>         Тривале обмеження права розпорядження майном без компенсаційного механізму є самостійним порушенням ст. 1 Першого протоколу — незалежно від наявності формально законної мети.       </a:t>
            </a:r>
            <a:endParaRPr lang="en-US" sz="1050" dirty="0"/>
          </a:p>
        </p:txBody>
      </p:sp>
      <p:sp>
        <p:nvSpPr>
          <p:cNvPr id="15" name="Shape 12"/>
          <p:cNvSpPr/>
          <p:nvPr/>
        </p:nvSpPr>
        <p:spPr>
          <a:xfrm>
            <a:off x="4640089" y="4033019"/>
            <a:ext cx="261640" cy="261640"/>
          </a:xfrm>
          <a:prstGeom prst="roundRect">
            <a:avLst>
              <a:gd name="adj" fmla="val 18668"/>
            </a:avLst>
          </a:prstGeom>
          <a:solidFill>
            <a:srgbClr val="FCE2CF"/>
          </a:solidFill>
          <a:ln w="4763">
            <a:solidFill>
              <a:srgbClr val="E2C8B5"/>
            </a:solidFill>
            <a:prstDash val="solid"/>
          </a:ln>
        </p:spPr>
      </p:sp>
      <p:sp>
        <p:nvSpPr>
          <p:cNvPr id="16" name="Text 13"/>
          <p:cNvSpPr/>
          <p:nvPr/>
        </p:nvSpPr>
        <p:spPr>
          <a:xfrm>
            <a:off x="4683696" y="4054822"/>
            <a:ext cx="174427" cy="218033"/>
          </a:xfrm>
          <a:prstGeom prst="rect">
            <a:avLst/>
          </a:prstGeom>
          <a:noFill/>
          <a:ln/>
        </p:spPr>
        <p:txBody>
          <a:bodyPr wrap="none" lIns="0" tIns="0" rIns="0" bIns="0" rtlCol="0" anchor="ctr"/>
          <a:lstStyle/>
          <a:p>
            <a:pPr marL="0" indent="0" algn="ctr">
              <a:lnSpc>
                <a:spcPct val="100000"/>
              </a:lnSpc>
              <a:buNone/>
            </a:pPr>
            <a:r>
              <a:rPr lang="en-US" sz="1600" dirty="0">
                <a:solidFill>
                  <a:srgbClr val="2B2E3C"/>
                </a:solidFill>
                <a:latin typeface="Bitter Medium" pitchFamily="34" charset="0"/>
                <a:ea typeface="Bitter Medium" pitchFamily="34" charset="-122"/>
                <a:cs typeface="Bitter Medium" pitchFamily="34" charset="-120"/>
              </a:rPr>
              <a:t>2</a:t>
            </a:r>
            <a:endParaRPr lang="en-US" sz="1600" dirty="0"/>
          </a:p>
        </p:txBody>
      </p:sp>
      <p:sp>
        <p:nvSpPr>
          <p:cNvPr id="17" name="Text 14"/>
          <p:cNvSpPr/>
          <p:nvPr/>
        </p:nvSpPr>
        <p:spPr>
          <a:xfrm>
            <a:off x="5010745" y="4070747"/>
            <a:ext cx="3668092" cy="540693"/>
          </a:xfrm>
          <a:prstGeom prst="rect">
            <a:avLst/>
          </a:prstGeom>
          <a:noFill/>
          <a:ln/>
        </p:spPr>
        <p:txBody>
          <a:bodyPr wrap="square" lIns="0" tIns="0" rIns="0" bIns="0" rtlCol="0" anchor="t"/>
          <a:lstStyle/>
          <a:p>
            <a:pPr marL="0" indent="0" algn="l">
              <a:lnSpc>
                <a:spcPts val="1400"/>
              </a:lnSpc>
              <a:buNone/>
            </a:pPr>
            <a:r>
              <a:rPr lang="en-US" sz="1050" dirty="0">
                <a:solidFill>
                  <a:srgbClr val="2B2E3C"/>
                </a:solidFill>
                <a:latin typeface="Open Sans" pitchFamily="34" charset="0"/>
                <a:ea typeface="Open Sans" pitchFamily="34" charset="-122"/>
                <a:cs typeface="Open Sans" pitchFamily="34" charset="-120"/>
              </a:rPr>
              <a:t>         Рішення є прямим орієнтиром для оцінки будь-яких законодавчих обмежень земельних прав, що діють без визначеного строку та без альтернативних гарантій власникам.       </a:t>
            </a:r>
            <a:endParaRPr lang="en-US" sz="10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423757" y="412293"/>
            <a:ext cx="6558930" cy="387548"/>
          </a:xfrm>
          <a:prstGeom prst="rect">
            <a:avLst/>
          </a:prstGeom>
          <a:noFill/>
          <a:ln/>
        </p:spPr>
        <p:txBody>
          <a:bodyPr wrap="none" lIns="0" tIns="0" rIns="0" bIns="0" rtlCol="0" anchor="t"/>
          <a:lstStyle/>
          <a:p>
            <a:pPr marL="0" indent="0" algn="l">
              <a:lnSpc>
                <a:spcPts val="3050"/>
              </a:lnSpc>
              <a:buNone/>
            </a:pPr>
            <a:r>
              <a:rPr lang="en-US" sz="3200" dirty="0">
                <a:solidFill>
                  <a:srgbClr val="2C3F42"/>
                </a:solidFill>
                <a:latin typeface="Bitter Medium" pitchFamily="34" charset="0"/>
                <a:ea typeface="Bitter Medium" pitchFamily="34" charset="-122"/>
                <a:cs typeface="Bitter Medium" pitchFamily="34" charset="-120"/>
              </a:rPr>
              <a:t>Підхід 5: Принцип ефективної компенсації</a:t>
            </a:r>
            <a:endParaRPr lang="en-US" sz="3200" dirty="0"/>
          </a:p>
        </p:txBody>
      </p:sp>
      <p:sp>
        <p:nvSpPr>
          <p:cNvPr id="3" name="Shape 1"/>
          <p:cNvSpPr/>
          <p:nvPr/>
        </p:nvSpPr>
        <p:spPr>
          <a:xfrm>
            <a:off x="422988" y="1025377"/>
            <a:ext cx="1569503" cy="227260"/>
          </a:xfrm>
          <a:prstGeom prst="roundRect">
            <a:avLst>
              <a:gd name="adj" fmla="val 17171"/>
            </a:avLst>
          </a:prstGeom>
          <a:noFill/>
          <a:ln w="4763">
            <a:solidFill>
              <a:srgbClr val="D2600F"/>
            </a:solidFill>
            <a:prstDash val="solid"/>
          </a:ln>
        </p:spPr>
      </p:sp>
      <p:sp>
        <p:nvSpPr>
          <p:cNvPr id="4" name="Text 2"/>
          <p:cNvSpPr/>
          <p:nvPr/>
        </p:nvSpPr>
        <p:spPr>
          <a:xfrm>
            <a:off x="463568" y="1058895"/>
            <a:ext cx="1267123" cy="158800"/>
          </a:xfrm>
          <a:prstGeom prst="rect">
            <a:avLst/>
          </a:prstGeom>
          <a:noFill/>
          <a:ln/>
        </p:spPr>
        <p:txBody>
          <a:bodyPr wrap="none" lIns="0" tIns="0" rIns="0" bIns="0" rtlCol="0" anchor="t"/>
          <a:lstStyle/>
          <a:p>
            <a:pPr marL="0" indent="0" algn="l">
              <a:lnSpc>
                <a:spcPts val="1250"/>
              </a:lnSpc>
              <a:buNone/>
            </a:pPr>
            <a:r>
              <a:rPr lang="en-US" sz="900" dirty="0">
                <a:solidFill>
                  <a:srgbClr val="D2600F"/>
                </a:solidFill>
                <a:latin typeface="Open Sans" pitchFamily="34" charset="0"/>
                <a:ea typeface="Open Sans" pitchFamily="34" charset="-122"/>
                <a:cs typeface="Open Sans" pitchFamily="34" charset="-120"/>
              </a:rPr>
              <a:t>EFFECTIVE COMPENSATION</a:t>
            </a:r>
            <a:endParaRPr lang="en-US" sz="900" dirty="0"/>
          </a:p>
        </p:txBody>
      </p:sp>
      <p:sp>
        <p:nvSpPr>
          <p:cNvPr id="5" name="Text 3"/>
          <p:cNvSpPr/>
          <p:nvPr/>
        </p:nvSpPr>
        <p:spPr>
          <a:xfrm>
            <a:off x="423757" y="1635549"/>
            <a:ext cx="8476842" cy="630211"/>
          </a:xfrm>
          <a:prstGeom prst="rect">
            <a:avLst/>
          </a:prstGeom>
          <a:noFill/>
          <a:ln/>
        </p:spPr>
        <p:txBody>
          <a:bodyPr wrap="square" lIns="0" tIns="0" rIns="0" bIns="0" rtlCol="0" anchor="t"/>
          <a:lstStyle/>
          <a:p>
            <a:pPr marL="0" indent="0" algn="l">
              <a:lnSpc>
                <a:spcPts val="1550"/>
              </a:lnSpc>
              <a:buNone/>
            </a:pPr>
            <a:r>
              <a:rPr lang="en-US" sz="1050" dirty="0">
                <a:solidFill>
                  <a:srgbClr val="2B2E3C"/>
                </a:solidFill>
                <a:latin typeface="Open Sans" pitchFamily="34" charset="0"/>
                <a:ea typeface="Open Sans" pitchFamily="34" charset="-122"/>
                <a:cs typeface="Open Sans" pitchFamily="34" charset="-120"/>
              </a:rPr>
              <a:t>Новітня лінія практики ЄСПЛ 2024–2025 років переконливо демонструє: </a:t>
            </a:r>
            <a:r>
              <a:rPr lang="en-US" sz="1050" b="1" dirty="0">
                <a:solidFill>
                  <a:srgbClr val="2B2E3C"/>
                </a:solidFill>
                <a:latin typeface="Open Sans" pitchFamily="34" charset="0"/>
                <a:ea typeface="Open Sans" pitchFamily="34" charset="-122"/>
                <a:cs typeface="Open Sans" pitchFamily="34" charset="-120"/>
              </a:rPr>
              <a:t>визначальний критерій пропорційності</a:t>
            </a:r>
            <a:r>
              <a:rPr lang="en-US" sz="1050" dirty="0">
                <a:solidFill>
                  <a:srgbClr val="2B2E3C"/>
                </a:solidFill>
                <a:latin typeface="Open Sans" pitchFamily="34" charset="0"/>
                <a:ea typeface="Open Sans" pitchFamily="34" charset="-122"/>
                <a:cs typeface="Open Sans" pitchFamily="34" charset="-120"/>
              </a:rPr>
              <a:t> у спорах про припинення права власності на землю — наявність реального, а не формального механізму компенсації добросовісному набувачеві.</a:t>
            </a:r>
            <a:endParaRPr lang="en-US" sz="1050" dirty="0"/>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757" y="2292251"/>
            <a:ext cx="310083" cy="310083"/>
          </a:xfrm>
          <a:prstGeom prst="rect">
            <a:avLst/>
          </a:prstGeom>
        </p:spPr>
      </p:pic>
      <p:sp>
        <p:nvSpPr>
          <p:cNvPr id="7" name="Text 4"/>
          <p:cNvSpPr/>
          <p:nvPr/>
        </p:nvSpPr>
        <p:spPr>
          <a:xfrm>
            <a:off x="423757" y="2757339"/>
            <a:ext cx="1940198" cy="193849"/>
          </a:xfrm>
          <a:prstGeom prst="rect">
            <a:avLst/>
          </a:prstGeom>
          <a:noFill/>
          <a:ln/>
        </p:spPr>
        <p:txBody>
          <a:bodyPr wrap="none" lIns="0" tIns="0" rIns="0" bIns="0" rtlCol="0" anchor="t"/>
          <a:lstStyle/>
          <a:p>
            <a:pPr marL="0" indent="0" algn="l">
              <a:lnSpc>
                <a:spcPts val="1500"/>
              </a:lnSpc>
              <a:buNone/>
            </a:pPr>
            <a:r>
              <a:rPr lang="en-US" sz="1600" dirty="0">
                <a:solidFill>
                  <a:srgbClr val="2B2E3C"/>
                </a:solidFill>
                <a:latin typeface="Bitter Medium" pitchFamily="34" charset="0"/>
                <a:ea typeface="Bitter Medium" pitchFamily="34" charset="-122"/>
                <a:cs typeface="Bitter Medium" pitchFamily="34" charset="-120"/>
              </a:rPr>
              <a:t>«Дроздик і Мікула» (2024)</a:t>
            </a:r>
            <a:endParaRPr lang="en-US" sz="1600" dirty="0"/>
          </a:p>
        </p:txBody>
      </p:sp>
      <p:sp>
        <p:nvSpPr>
          <p:cNvPr id="8" name="Text 5"/>
          <p:cNvSpPr/>
          <p:nvPr/>
        </p:nvSpPr>
        <p:spPr>
          <a:xfrm>
            <a:off x="423757" y="3025602"/>
            <a:ext cx="2613868" cy="992312"/>
          </a:xfrm>
          <a:prstGeom prst="rect">
            <a:avLst/>
          </a:prstGeom>
          <a:noFill/>
          <a:ln/>
        </p:spPr>
        <p:txBody>
          <a:bodyPr wrap="square" lIns="0" tIns="0" rIns="0" bIns="0" rtlCol="0" anchor="t"/>
          <a:lstStyle/>
          <a:p>
            <a:pPr marL="0" indent="0" algn="l">
              <a:lnSpc>
                <a:spcPts val="1550"/>
              </a:lnSpc>
              <a:buNone/>
            </a:pPr>
            <a:r>
              <a:rPr lang="en-US" sz="1050" dirty="0">
                <a:solidFill>
                  <a:srgbClr val="2B2E3C"/>
                </a:solidFill>
                <a:latin typeface="Open Sans" pitchFamily="34" charset="0"/>
                <a:ea typeface="Open Sans" pitchFamily="34" charset="-122"/>
                <a:cs typeface="Open Sans" pitchFamily="34" charset="-120"/>
              </a:rPr>
              <a:t>Перший прецедент застосування </a:t>
            </a:r>
            <a:r>
              <a:rPr lang="en-US" sz="1050" b="1" dirty="0">
                <a:solidFill>
                  <a:srgbClr val="2B2E3C"/>
                </a:solidFill>
                <a:latin typeface="Open Sans" pitchFamily="34" charset="0"/>
                <a:ea typeface="Open Sans" pitchFamily="34" charset="-122"/>
                <a:cs typeface="Open Sans" pitchFamily="34" charset="-120"/>
              </a:rPr>
              <a:t>ст. 46 Конвенції</a:t>
            </a:r>
            <a:r>
              <a:rPr lang="en-US" sz="1050" dirty="0">
                <a:solidFill>
                  <a:srgbClr val="2B2E3C"/>
                </a:solidFill>
                <a:latin typeface="Open Sans" pitchFamily="34" charset="0"/>
                <a:ea typeface="Open Sans" pitchFamily="34" charset="-122"/>
                <a:cs typeface="Open Sans" pitchFamily="34" charset="-120"/>
              </a:rPr>
              <a:t>: держава зобов'язана повернути право власності, надати грошове відшкодування або рівнозначне майно.</a:t>
            </a:r>
            <a:endParaRPr lang="en-US" sz="1050" dirty="0"/>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2629" y="2292251"/>
            <a:ext cx="310083" cy="310083"/>
          </a:xfrm>
          <a:prstGeom prst="rect">
            <a:avLst/>
          </a:prstGeom>
        </p:spPr>
      </p:pic>
      <p:sp>
        <p:nvSpPr>
          <p:cNvPr id="10" name="Text 6"/>
          <p:cNvSpPr/>
          <p:nvPr/>
        </p:nvSpPr>
        <p:spPr>
          <a:xfrm>
            <a:off x="3192629" y="2757339"/>
            <a:ext cx="1550566" cy="193849"/>
          </a:xfrm>
          <a:prstGeom prst="rect">
            <a:avLst/>
          </a:prstGeom>
          <a:noFill/>
          <a:ln/>
        </p:spPr>
        <p:txBody>
          <a:bodyPr wrap="none" lIns="0" tIns="0" rIns="0" bIns="0" rtlCol="0" anchor="t"/>
          <a:lstStyle/>
          <a:p>
            <a:pPr marL="0" indent="0" algn="l">
              <a:lnSpc>
                <a:spcPts val="1500"/>
              </a:lnSpc>
              <a:buNone/>
            </a:pPr>
            <a:r>
              <a:rPr lang="en-US" sz="1600" dirty="0">
                <a:solidFill>
                  <a:srgbClr val="2B2E3C"/>
                </a:solidFill>
                <a:latin typeface="Bitter Medium" pitchFamily="34" charset="0"/>
                <a:ea typeface="Bitter Medium" pitchFamily="34" charset="-122"/>
                <a:cs typeface="Bitter Medium" pitchFamily="34" charset="-120"/>
              </a:rPr>
              <a:t>«Горопашин» (2025)</a:t>
            </a:r>
            <a:endParaRPr lang="en-US" sz="1600" dirty="0"/>
          </a:p>
        </p:txBody>
      </p:sp>
      <p:sp>
        <p:nvSpPr>
          <p:cNvPr id="11" name="Text 7"/>
          <p:cNvSpPr/>
          <p:nvPr/>
        </p:nvSpPr>
        <p:spPr>
          <a:xfrm>
            <a:off x="3192629" y="3025602"/>
            <a:ext cx="2613943" cy="992312"/>
          </a:xfrm>
          <a:prstGeom prst="rect">
            <a:avLst/>
          </a:prstGeom>
          <a:noFill/>
          <a:ln/>
        </p:spPr>
        <p:txBody>
          <a:bodyPr wrap="square" lIns="0" tIns="0" rIns="0" bIns="0" rtlCol="0" anchor="t"/>
          <a:lstStyle/>
          <a:p>
            <a:pPr marL="0" indent="0" algn="l">
              <a:lnSpc>
                <a:spcPts val="1550"/>
              </a:lnSpc>
              <a:buNone/>
            </a:pPr>
            <a:r>
              <a:rPr lang="en-US" sz="1050" dirty="0">
                <a:solidFill>
                  <a:srgbClr val="2B2E3C"/>
                </a:solidFill>
                <a:latin typeface="Open Sans" pitchFamily="34" charset="0"/>
                <a:ea typeface="Open Sans" pitchFamily="34" charset="-122"/>
                <a:cs typeface="Open Sans" pitchFamily="34" charset="-120"/>
              </a:rPr>
              <a:t>Ліквідатор ЧАЕС втратив ділянку через адміністративну помилку. ЄСПЛ: «вражаюче» ставлення держави, яка не запропонувала рівноцінної ділянки попри переважне право заявника.</a:t>
            </a:r>
            <a:endParaRPr lang="en-US" sz="1050" dirty="0"/>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61577" y="2292251"/>
            <a:ext cx="310083" cy="310083"/>
          </a:xfrm>
          <a:prstGeom prst="rect">
            <a:avLst/>
          </a:prstGeom>
        </p:spPr>
      </p:pic>
      <p:sp>
        <p:nvSpPr>
          <p:cNvPr id="13" name="Text 8"/>
          <p:cNvSpPr/>
          <p:nvPr/>
        </p:nvSpPr>
        <p:spPr>
          <a:xfrm>
            <a:off x="5961577" y="2757339"/>
            <a:ext cx="1784896" cy="193849"/>
          </a:xfrm>
          <a:prstGeom prst="rect">
            <a:avLst/>
          </a:prstGeom>
          <a:noFill/>
          <a:ln/>
        </p:spPr>
        <p:txBody>
          <a:bodyPr wrap="none" lIns="0" tIns="0" rIns="0" bIns="0" rtlCol="0" anchor="t"/>
          <a:lstStyle/>
          <a:p>
            <a:pPr marL="0" indent="0" algn="l">
              <a:lnSpc>
                <a:spcPts val="1500"/>
              </a:lnSpc>
              <a:buNone/>
            </a:pPr>
            <a:r>
              <a:rPr lang="en-US" sz="1600" dirty="0">
                <a:solidFill>
                  <a:srgbClr val="2B2E3C"/>
                </a:solidFill>
                <a:latin typeface="Bitter Medium" pitchFamily="34" charset="0"/>
                <a:ea typeface="Bitter Medium" pitchFamily="34" charset="-122"/>
                <a:cs typeface="Bitter Medium" pitchFamily="34" charset="-120"/>
              </a:rPr>
              <a:t>«Твердохлєбова» (2025)</a:t>
            </a:r>
            <a:endParaRPr lang="en-US" sz="1600" dirty="0"/>
          </a:p>
        </p:txBody>
      </p:sp>
      <p:sp>
        <p:nvSpPr>
          <p:cNvPr id="14" name="Text 9"/>
          <p:cNvSpPr/>
          <p:nvPr/>
        </p:nvSpPr>
        <p:spPr>
          <a:xfrm>
            <a:off x="5961577" y="3025602"/>
            <a:ext cx="2613943" cy="793849"/>
          </a:xfrm>
          <a:prstGeom prst="rect">
            <a:avLst/>
          </a:prstGeom>
          <a:noFill/>
          <a:ln/>
        </p:spPr>
        <p:txBody>
          <a:bodyPr wrap="square" lIns="0" tIns="0" rIns="0" bIns="0" rtlCol="0" anchor="t"/>
          <a:lstStyle/>
          <a:p>
            <a:pPr marL="0" indent="0" algn="l">
              <a:lnSpc>
                <a:spcPts val="1550"/>
              </a:lnSpc>
              <a:buNone/>
            </a:pPr>
            <a:r>
              <a:rPr lang="en-US" sz="1050" dirty="0">
                <a:solidFill>
                  <a:srgbClr val="2B2E3C"/>
                </a:solidFill>
                <a:latin typeface="Open Sans" pitchFamily="34" charset="0"/>
                <a:ea typeface="Open Sans" pitchFamily="34" charset="-122"/>
                <a:cs typeface="Open Sans" pitchFamily="34" charset="-120"/>
              </a:rPr>
              <a:t>Компенсація від попереднього власника — </a:t>
            </a:r>
            <a:r>
              <a:rPr lang="en-US" sz="1050" b="1" dirty="0">
                <a:solidFill>
                  <a:srgbClr val="2B2E3C"/>
                </a:solidFill>
                <a:latin typeface="Open Sans" pitchFamily="34" charset="0"/>
                <a:ea typeface="Open Sans" pitchFamily="34" charset="-122"/>
                <a:cs typeface="Open Sans" pitchFamily="34" charset="-120"/>
              </a:rPr>
              <a:t>не є ефективною</a:t>
            </a:r>
            <a:r>
              <a:rPr lang="en-US" sz="1050" dirty="0">
                <a:solidFill>
                  <a:srgbClr val="2B2E3C"/>
                </a:solidFill>
                <a:latin typeface="Open Sans" pitchFamily="34" charset="0"/>
                <a:ea typeface="Open Sans" pitchFamily="34" charset="-122"/>
                <a:cs typeface="Open Sans" pitchFamily="34" charset="-120"/>
              </a:rPr>
              <a:t> у конвенційному розумінні: тягар стягнення перекладається на потерпілу особу.</a:t>
            </a:r>
            <a:endParaRPr lang="en-US" sz="10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11" name="Shape 1">
            <a:extLst>
              <a:ext uri="{FF2B5EF4-FFF2-40B4-BE49-F238E27FC236}">
                <a16:creationId xmlns:a16="http://schemas.microsoft.com/office/drawing/2014/main" id="{8083AD92-2343-FEA9-9672-16C36C2F596C}"/>
              </a:ext>
            </a:extLst>
          </p:cNvPr>
          <p:cNvSpPr/>
          <p:nvPr/>
        </p:nvSpPr>
        <p:spPr>
          <a:xfrm>
            <a:off x="4633987" y="1184492"/>
            <a:ext cx="4103191" cy="2755708"/>
          </a:xfrm>
          <a:prstGeom prst="roundRect">
            <a:avLst>
              <a:gd name="adj" fmla="val 3387"/>
            </a:avLst>
          </a:prstGeom>
          <a:solidFill>
            <a:srgbClr val="D2600F"/>
          </a:solidFill>
          <a:ln/>
        </p:spPr>
      </p:sp>
      <p:sp>
        <p:nvSpPr>
          <p:cNvPr id="2" name="Text 0"/>
          <p:cNvSpPr/>
          <p:nvPr/>
        </p:nvSpPr>
        <p:spPr>
          <a:xfrm>
            <a:off x="285751" y="230422"/>
            <a:ext cx="7296299" cy="387548"/>
          </a:xfrm>
          <a:prstGeom prst="rect">
            <a:avLst/>
          </a:prstGeom>
          <a:noFill/>
          <a:ln/>
        </p:spPr>
        <p:txBody>
          <a:bodyPr wrap="none" lIns="0" tIns="0" rIns="0" bIns="0" rtlCol="0" anchor="t"/>
          <a:lstStyle/>
          <a:p>
            <a:pPr marL="0" indent="0" algn="l">
              <a:lnSpc>
                <a:spcPts val="3050"/>
              </a:lnSpc>
              <a:buNone/>
            </a:pPr>
            <a:r>
              <a:rPr lang="en-US" sz="3200" dirty="0">
                <a:solidFill>
                  <a:srgbClr val="2C3F42"/>
                </a:solidFill>
                <a:latin typeface="Bitter Medium" pitchFamily="34" charset="0"/>
                <a:ea typeface="Bitter Medium" pitchFamily="34" charset="-122"/>
                <a:cs typeface="Bitter Medium" pitchFamily="34" charset="-120"/>
              </a:rPr>
              <a:t>«Космацька» та «Звонар»: </a:t>
            </a:r>
          </a:p>
          <a:p>
            <a:pPr marL="0" indent="0" algn="l">
              <a:lnSpc>
                <a:spcPts val="3050"/>
              </a:lnSpc>
              <a:buNone/>
            </a:pPr>
            <a:r>
              <a:rPr lang="en-US" sz="3200" dirty="0" err="1">
                <a:solidFill>
                  <a:srgbClr val="2C3F42"/>
                </a:solidFill>
                <a:latin typeface="Bitter Medium" pitchFamily="34" charset="0"/>
                <a:ea typeface="Bitter Medium" pitchFamily="34" charset="-122"/>
                <a:cs typeface="Bitter Medium" pitchFamily="34" charset="-120"/>
              </a:rPr>
              <a:t>два</a:t>
            </a:r>
            <a:r>
              <a:rPr lang="en-US" sz="3200" dirty="0">
                <a:solidFill>
                  <a:srgbClr val="2C3F42"/>
                </a:solidFill>
                <a:latin typeface="Bitter Medium" pitchFamily="34" charset="0"/>
                <a:ea typeface="Bitter Medium" pitchFamily="34" charset="-122"/>
                <a:cs typeface="Bitter Medium" pitchFamily="34" charset="-120"/>
              </a:rPr>
              <a:t> полюси практики</a:t>
            </a:r>
            <a:endParaRPr lang="en-US" sz="3200" dirty="0"/>
          </a:p>
        </p:txBody>
      </p:sp>
      <p:sp>
        <p:nvSpPr>
          <p:cNvPr id="3" name="Shape 1"/>
          <p:cNvSpPr/>
          <p:nvPr/>
        </p:nvSpPr>
        <p:spPr>
          <a:xfrm>
            <a:off x="359793" y="1184492"/>
            <a:ext cx="4103191" cy="2820970"/>
          </a:xfrm>
          <a:prstGeom prst="roundRect">
            <a:avLst>
              <a:gd name="adj" fmla="val 3387"/>
            </a:avLst>
          </a:prstGeom>
          <a:solidFill>
            <a:srgbClr val="D2600F"/>
          </a:solidFill>
          <a:ln/>
        </p:spPr>
      </p:sp>
      <p:sp>
        <p:nvSpPr>
          <p:cNvPr id="4" name="Text 2"/>
          <p:cNvSpPr/>
          <p:nvPr/>
        </p:nvSpPr>
        <p:spPr>
          <a:xfrm>
            <a:off x="483767" y="1338812"/>
            <a:ext cx="3450134" cy="193849"/>
          </a:xfrm>
          <a:prstGeom prst="rect">
            <a:avLst/>
          </a:prstGeom>
          <a:noFill/>
          <a:ln/>
        </p:spPr>
        <p:txBody>
          <a:bodyPr wrap="none" lIns="0" tIns="0" rIns="0" bIns="0" rtlCol="0" anchor="t"/>
          <a:lstStyle/>
          <a:p>
            <a:pPr marL="0" indent="0" algn="l">
              <a:lnSpc>
                <a:spcPts val="1500"/>
              </a:lnSpc>
              <a:buNone/>
            </a:pPr>
            <a:r>
              <a:rPr lang="en-US" dirty="0">
                <a:solidFill>
                  <a:srgbClr val="000000"/>
                </a:solidFill>
                <a:latin typeface="Bitter Medium" pitchFamily="34" charset="0"/>
                <a:ea typeface="Bitter Medium" pitchFamily="34" charset="-122"/>
                <a:cs typeface="Bitter Medium" pitchFamily="34" charset="-120"/>
              </a:rPr>
              <a:t>«Космацька проти </a:t>
            </a:r>
            <a:r>
              <a:rPr lang="en-US" dirty="0" err="1">
                <a:solidFill>
                  <a:srgbClr val="000000"/>
                </a:solidFill>
                <a:latin typeface="Bitter Medium" pitchFamily="34" charset="0"/>
                <a:ea typeface="Bitter Medium" pitchFamily="34" charset="-122"/>
                <a:cs typeface="Bitter Medium" pitchFamily="34" charset="-120"/>
              </a:rPr>
              <a:t>України</a:t>
            </a:r>
            <a:r>
              <a:rPr lang="en-US" dirty="0">
                <a:solidFill>
                  <a:srgbClr val="000000"/>
                </a:solidFill>
                <a:latin typeface="Bitter Medium" pitchFamily="34" charset="0"/>
                <a:ea typeface="Bitter Medium" pitchFamily="34" charset="-122"/>
                <a:cs typeface="Bitter Medium" pitchFamily="34" charset="-120"/>
              </a:rPr>
              <a:t>»</a:t>
            </a:r>
            <a:endParaRPr lang="en-US" dirty="0"/>
          </a:p>
        </p:txBody>
      </p:sp>
      <p:sp>
        <p:nvSpPr>
          <p:cNvPr id="5" name="Text 3"/>
          <p:cNvSpPr/>
          <p:nvPr/>
        </p:nvSpPr>
        <p:spPr>
          <a:xfrm>
            <a:off x="483767" y="1703458"/>
            <a:ext cx="3855244" cy="1882155"/>
          </a:xfrm>
          <a:prstGeom prst="rect">
            <a:avLst/>
          </a:prstGeom>
          <a:noFill/>
          <a:ln/>
        </p:spPr>
        <p:txBody>
          <a:bodyPr wrap="square" lIns="0" tIns="0" rIns="0" bIns="0" rtlCol="0" anchor="t"/>
          <a:lstStyle/>
          <a:p>
            <a:pPr marL="0" indent="0" algn="l">
              <a:buNone/>
            </a:pPr>
            <a:r>
              <a:rPr lang="en-US" sz="1400" dirty="0">
                <a:solidFill>
                  <a:srgbClr val="000000"/>
                </a:solidFill>
                <a:latin typeface="Open Sans" pitchFamily="34" charset="0"/>
                <a:ea typeface="Open Sans" pitchFamily="34" charset="-122"/>
                <a:cs typeface="Open Sans" pitchFamily="34" charset="-120"/>
              </a:rPr>
              <a:t>Заявниця придбала 14 ділянок (28 га), оформила право власності. Через 10 років прокурор оскаржив первинну приватизацію через шахрайські дії третіх осіб. Суди не дослідили добросовісність заявниці та тривалість її володіння. Право власності припинено </a:t>
            </a:r>
            <a:r>
              <a:rPr lang="en-US" sz="1400" b="1" dirty="0">
                <a:solidFill>
                  <a:srgbClr val="000000"/>
                </a:solidFill>
                <a:latin typeface="Open Sans" pitchFamily="34" charset="0"/>
                <a:ea typeface="Open Sans" pitchFamily="34" charset="-122"/>
                <a:cs typeface="Open Sans" pitchFamily="34" charset="-120"/>
              </a:rPr>
              <a:t>без жодної компенсації</a:t>
            </a:r>
            <a:r>
              <a:rPr lang="en-US" sz="1400" dirty="0">
                <a:solidFill>
                  <a:srgbClr val="000000"/>
                </a:solidFill>
                <a:latin typeface="Open Sans" pitchFamily="34" charset="0"/>
                <a:ea typeface="Open Sans" pitchFamily="34" charset="-122"/>
                <a:cs typeface="Open Sans" pitchFamily="34" charset="-120"/>
              </a:rPr>
              <a:t>. ЄСПЛ: порушення ст. 1 Першого протоколу.</a:t>
            </a:r>
            <a:endParaRPr lang="en-US" sz="1400" dirty="0"/>
          </a:p>
        </p:txBody>
      </p:sp>
      <p:sp>
        <p:nvSpPr>
          <p:cNvPr id="6" name="Text 4"/>
          <p:cNvSpPr/>
          <p:nvPr/>
        </p:nvSpPr>
        <p:spPr>
          <a:xfrm>
            <a:off x="4681017" y="1308466"/>
            <a:ext cx="3541291" cy="193849"/>
          </a:xfrm>
          <a:prstGeom prst="rect">
            <a:avLst/>
          </a:prstGeom>
          <a:noFill/>
          <a:ln/>
        </p:spPr>
        <p:txBody>
          <a:bodyPr wrap="none" lIns="0" tIns="0" rIns="0" bIns="0" rtlCol="0" anchor="t"/>
          <a:lstStyle/>
          <a:p>
            <a:pPr marL="0" indent="0" algn="l">
              <a:lnSpc>
                <a:spcPts val="1500"/>
              </a:lnSpc>
              <a:buNone/>
            </a:pPr>
            <a:r>
              <a:rPr lang="en-US" dirty="0">
                <a:latin typeface="Bitter Medium" pitchFamily="34" charset="0"/>
                <a:ea typeface="Bitter Medium" pitchFamily="34" charset="-122"/>
                <a:cs typeface="Bitter Medium" pitchFamily="34" charset="-120"/>
              </a:rPr>
              <a:t>«Звонар проти </a:t>
            </a:r>
            <a:r>
              <a:rPr lang="en-US" dirty="0" err="1">
                <a:latin typeface="Bitter Medium" pitchFamily="34" charset="0"/>
                <a:ea typeface="Bitter Medium" pitchFamily="34" charset="-122"/>
                <a:cs typeface="Bitter Medium" pitchFamily="34" charset="-120"/>
              </a:rPr>
              <a:t>України</a:t>
            </a:r>
            <a:r>
              <a:rPr lang="en-US" dirty="0">
                <a:latin typeface="Bitter Medium" pitchFamily="34" charset="0"/>
                <a:ea typeface="Bitter Medium" pitchFamily="34" charset="-122"/>
                <a:cs typeface="Bitter Medium" pitchFamily="34" charset="-120"/>
              </a:rPr>
              <a:t>»</a:t>
            </a:r>
            <a:endParaRPr lang="en-US" dirty="0"/>
          </a:p>
        </p:txBody>
      </p:sp>
      <p:sp>
        <p:nvSpPr>
          <p:cNvPr id="7" name="Text 5"/>
          <p:cNvSpPr/>
          <p:nvPr/>
        </p:nvSpPr>
        <p:spPr>
          <a:xfrm>
            <a:off x="4681017" y="1626288"/>
            <a:ext cx="4009132" cy="1553616"/>
          </a:xfrm>
          <a:prstGeom prst="rect">
            <a:avLst/>
          </a:prstGeom>
          <a:noFill/>
          <a:ln/>
        </p:spPr>
        <p:txBody>
          <a:bodyPr wrap="square" lIns="0" tIns="0" rIns="0" bIns="0" rtlCol="0" anchor="t"/>
          <a:lstStyle/>
          <a:p>
            <a:pPr marL="0" indent="0" algn="l">
              <a:lnSpc>
                <a:spcPts val="1550"/>
              </a:lnSpc>
              <a:buNone/>
            </a:pPr>
            <a:r>
              <a:rPr lang="en-US" sz="1400" dirty="0">
                <a:latin typeface="Open Sans" pitchFamily="34" charset="0"/>
                <a:ea typeface="Open Sans" pitchFamily="34" charset="-122"/>
                <a:cs typeface="Open Sans" pitchFamily="34" charset="-120"/>
              </a:rPr>
              <a:t>Заявник придбав ділянку 0,42 га біля курорту Драгобрат за </a:t>
            </a:r>
            <a:r>
              <a:rPr lang="en-US" sz="1400" b="1" dirty="0">
                <a:latin typeface="Open Sans" pitchFamily="34" charset="0"/>
                <a:ea typeface="Open Sans" pitchFamily="34" charset="-122"/>
                <a:cs typeface="Open Sans" pitchFamily="34" charset="-120"/>
              </a:rPr>
              <a:t>460 056 грн</a:t>
            </a:r>
            <a:r>
              <a:rPr lang="en-US" sz="1400" dirty="0">
                <a:latin typeface="Open Sans" pitchFamily="34" charset="0"/>
                <a:ea typeface="Open Sans" pitchFamily="34" charset="-122"/>
                <a:cs typeface="Open Sans" pitchFamily="34" charset="-120"/>
              </a:rPr>
              <a:t> за оплатним договором. Адміністрація діяла як приватноправова сторона. ЄСПЛ: </a:t>
            </a:r>
            <a:r>
              <a:rPr lang="en-US" sz="1400" b="1" dirty="0">
                <a:latin typeface="Open Sans" pitchFamily="34" charset="0"/>
                <a:ea typeface="Open Sans" pitchFamily="34" charset="-122"/>
                <a:cs typeface="Open Sans" pitchFamily="34" charset="-120"/>
              </a:rPr>
              <a:t>порушення відсутнє</a:t>
            </a:r>
            <a:r>
              <a:rPr lang="en-US" sz="1400" dirty="0">
                <a:latin typeface="Open Sans" pitchFamily="34" charset="0"/>
                <a:ea typeface="Open Sans" pitchFamily="34" charset="-122"/>
                <a:cs typeface="Open Sans" pitchFamily="34" charset="-120"/>
              </a:rPr>
              <a:t> — реституційне повернення сплачених коштів забезпечило мінімально необхідний баланс.</a:t>
            </a:r>
            <a:endParaRPr lang="en-US" sz="1400" dirty="0"/>
          </a:p>
        </p:txBody>
      </p:sp>
      <p:sp>
        <p:nvSpPr>
          <p:cNvPr id="8" name="Shape 6"/>
          <p:cNvSpPr/>
          <p:nvPr/>
        </p:nvSpPr>
        <p:spPr>
          <a:xfrm>
            <a:off x="376519" y="4094520"/>
            <a:ext cx="7845789" cy="923925"/>
          </a:xfrm>
          <a:prstGeom prst="roundRect">
            <a:avLst>
              <a:gd name="adj" fmla="val 5639"/>
            </a:avLst>
          </a:prstGeom>
          <a:solidFill>
            <a:srgbClr val="B6D6FC"/>
          </a:solidFill>
          <a:ln/>
        </p:spPr>
      </p:sp>
      <p:pic>
        <p:nvPicPr>
          <p:cNvPr id="9" name="Image 0" descr="preencoded.png"/>
          <p:cNvPicPr>
            <a:picLocks noChangeAspect="1"/>
          </p:cNvPicPr>
          <p:nvPr/>
        </p:nvPicPr>
        <p:blipFill>
          <a:blip r:embed="rId3"/>
          <a:stretch>
            <a:fillRect/>
          </a:stretch>
        </p:blipFill>
        <p:spPr>
          <a:xfrm>
            <a:off x="637755" y="4294602"/>
            <a:ext cx="155004" cy="123974"/>
          </a:xfrm>
          <a:prstGeom prst="rect">
            <a:avLst/>
          </a:prstGeom>
        </p:spPr>
      </p:pic>
      <p:sp>
        <p:nvSpPr>
          <p:cNvPr id="10" name="Text 7"/>
          <p:cNvSpPr/>
          <p:nvPr/>
        </p:nvSpPr>
        <p:spPr>
          <a:xfrm>
            <a:off x="835888" y="4258789"/>
            <a:ext cx="6860859" cy="503244"/>
          </a:xfrm>
          <a:prstGeom prst="rect">
            <a:avLst/>
          </a:prstGeom>
          <a:noFill/>
          <a:ln/>
        </p:spPr>
        <p:txBody>
          <a:bodyPr wrap="square" lIns="0" tIns="0" rIns="0" bIns="0" rtlCol="0" anchor="t"/>
          <a:lstStyle/>
          <a:p>
            <a:pPr marL="0" indent="0" algn="l">
              <a:lnSpc>
                <a:spcPts val="1550"/>
              </a:lnSpc>
              <a:buNone/>
            </a:pPr>
            <a:r>
              <a:rPr lang="en-US" sz="1200" dirty="0">
                <a:solidFill>
                  <a:srgbClr val="000000"/>
                </a:solidFill>
                <a:latin typeface="Open Sans" pitchFamily="34" charset="0"/>
                <a:ea typeface="Open Sans" pitchFamily="34" charset="-122"/>
                <a:cs typeface="Open Sans" pitchFamily="34" charset="-120"/>
              </a:rPr>
              <a:t>Ключова відмінність: оплатний договір vs. безоплатна приватизація визначає різний конвенційний стандарт захисту.</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496118" y="499370"/>
            <a:ext cx="4875981" cy="502435"/>
          </a:xfrm>
          <a:prstGeom prst="rect">
            <a:avLst/>
          </a:prstGeom>
          <a:noFill/>
          <a:ln/>
        </p:spPr>
        <p:txBody>
          <a:bodyPr wrap="none" lIns="0" tIns="0" rIns="0" bIns="0" rtlCol="0" anchor="t"/>
          <a:lstStyle/>
          <a:p>
            <a:pPr marL="0" indent="0" algn="l">
              <a:lnSpc>
                <a:spcPts val="3050"/>
              </a:lnSpc>
              <a:buNone/>
            </a:pPr>
            <a:r>
              <a:rPr lang="uk-UA" sz="3600" dirty="0">
                <a:solidFill>
                  <a:srgbClr val="2C3F42"/>
                </a:solidFill>
                <a:latin typeface="Bitter Medium" pitchFamily="34" charset="0"/>
              </a:rPr>
              <a:t>ПРИНЦИПОВІ ТЕЗИ</a:t>
            </a:r>
            <a:endParaRPr lang="en-US" sz="3600" dirty="0"/>
          </a:p>
        </p:txBody>
      </p:sp>
      <p:sp>
        <p:nvSpPr>
          <p:cNvPr id="4" name="Shape 2"/>
          <p:cNvSpPr/>
          <p:nvPr/>
        </p:nvSpPr>
        <p:spPr>
          <a:xfrm>
            <a:off x="496119" y="2059045"/>
            <a:ext cx="279053" cy="365291"/>
          </a:xfrm>
          <a:prstGeom prst="roundRect">
            <a:avLst>
              <a:gd name="adj" fmla="val 18670"/>
            </a:avLst>
          </a:prstGeom>
          <a:solidFill>
            <a:srgbClr val="FCE2CF"/>
          </a:solidFill>
          <a:ln w="4763">
            <a:solidFill>
              <a:srgbClr val="E2C8B5"/>
            </a:solidFill>
            <a:prstDash val="solid"/>
          </a:ln>
        </p:spPr>
      </p:sp>
      <p:sp>
        <p:nvSpPr>
          <p:cNvPr id="5" name="Text 3"/>
          <p:cNvSpPr/>
          <p:nvPr/>
        </p:nvSpPr>
        <p:spPr>
          <a:xfrm>
            <a:off x="542627" y="2168537"/>
            <a:ext cx="186035" cy="232544"/>
          </a:xfrm>
          <a:prstGeom prst="rect">
            <a:avLst/>
          </a:prstGeom>
          <a:noFill/>
          <a:ln/>
        </p:spPr>
        <p:txBody>
          <a:bodyPr wrap="none" lIns="0" tIns="0" rIns="0" bIns="0" rtlCol="0" anchor="ctr"/>
          <a:lstStyle/>
          <a:p>
            <a:pPr marL="0" indent="0" algn="ctr">
              <a:lnSpc>
                <a:spcPts val="1450"/>
              </a:lnSpc>
              <a:buNone/>
            </a:pPr>
            <a:r>
              <a:rPr lang="en-US" sz="2000" dirty="0">
                <a:solidFill>
                  <a:srgbClr val="2B2E3C"/>
                </a:solidFill>
                <a:latin typeface="Bitter Medium" pitchFamily="34" charset="0"/>
                <a:ea typeface="Bitter Medium" pitchFamily="34" charset="-122"/>
                <a:cs typeface="Bitter Medium" pitchFamily="34" charset="-120"/>
              </a:rPr>
              <a:t>1</a:t>
            </a:r>
            <a:endParaRPr lang="en-US" sz="2000" dirty="0"/>
          </a:p>
        </p:txBody>
      </p:sp>
      <p:sp>
        <p:nvSpPr>
          <p:cNvPr id="6" name="Text 4"/>
          <p:cNvSpPr/>
          <p:nvPr/>
        </p:nvSpPr>
        <p:spPr>
          <a:xfrm>
            <a:off x="899145" y="1230407"/>
            <a:ext cx="3595315" cy="3321858"/>
          </a:xfrm>
          <a:prstGeom prst="rect">
            <a:avLst/>
          </a:prstGeom>
          <a:noFill/>
          <a:ln/>
        </p:spPr>
        <p:txBody>
          <a:bodyPr wrap="square" lIns="0" tIns="0" rIns="0" bIns="0" rtlCol="0" anchor="t"/>
          <a:lstStyle/>
          <a:p>
            <a:pPr marL="0" indent="0" algn="l">
              <a:lnSpc>
                <a:spcPts val="1550"/>
              </a:lnSpc>
              <a:buNone/>
            </a:pPr>
            <a:r>
              <a:rPr lang="en-US" sz="1200" dirty="0">
                <a:solidFill>
                  <a:srgbClr val="2B2E3C"/>
                </a:solidFill>
                <a:latin typeface="Open Sans" pitchFamily="34" charset="0"/>
                <a:ea typeface="Open Sans" pitchFamily="34" charset="-122"/>
                <a:cs typeface="Open Sans" pitchFamily="34" charset="-120"/>
              </a:rPr>
              <a:t>Практика ЄСПЛ у земельних спорах є не декоративним додатком до мотивувальної частини судового рішення, а самостійним джерелом права з конкретним нормативним змістом. Її ігнорування становить порушення прямої вимоги статті 17 Закону № 3477-IV від 23 лютого 2006 року та відповідних норм процесуальних кодексів і утворює самостійну підставу для скасування судового рішення вищестоящою судовою інстанцією як такого, що не відповідає закону.</a:t>
            </a:r>
            <a:endParaRPr lang="en-US" sz="1200" dirty="0"/>
          </a:p>
        </p:txBody>
      </p:sp>
      <p:sp>
        <p:nvSpPr>
          <p:cNvPr id="7" name="Shape 5"/>
          <p:cNvSpPr/>
          <p:nvPr/>
        </p:nvSpPr>
        <p:spPr>
          <a:xfrm>
            <a:off x="4649465" y="2059045"/>
            <a:ext cx="279053" cy="365291"/>
          </a:xfrm>
          <a:prstGeom prst="roundRect">
            <a:avLst>
              <a:gd name="adj" fmla="val 18670"/>
            </a:avLst>
          </a:prstGeom>
          <a:solidFill>
            <a:srgbClr val="FCE2CF"/>
          </a:solidFill>
          <a:ln w="4763">
            <a:solidFill>
              <a:srgbClr val="E2C8B5"/>
            </a:solidFill>
            <a:prstDash val="solid"/>
          </a:ln>
        </p:spPr>
      </p:sp>
      <p:sp>
        <p:nvSpPr>
          <p:cNvPr id="8" name="Text 6"/>
          <p:cNvSpPr/>
          <p:nvPr/>
        </p:nvSpPr>
        <p:spPr>
          <a:xfrm>
            <a:off x="4695974" y="2168537"/>
            <a:ext cx="186035" cy="232544"/>
          </a:xfrm>
          <a:prstGeom prst="rect">
            <a:avLst/>
          </a:prstGeom>
          <a:noFill/>
          <a:ln/>
        </p:spPr>
        <p:txBody>
          <a:bodyPr wrap="none" lIns="0" tIns="0" rIns="0" bIns="0" rtlCol="0" anchor="ctr"/>
          <a:lstStyle/>
          <a:p>
            <a:pPr marL="0" indent="0" algn="ctr">
              <a:lnSpc>
                <a:spcPts val="1450"/>
              </a:lnSpc>
              <a:buNone/>
            </a:pPr>
            <a:r>
              <a:rPr lang="en-US" sz="2000" dirty="0">
                <a:solidFill>
                  <a:srgbClr val="2B2E3C"/>
                </a:solidFill>
                <a:latin typeface="Bitter Medium" pitchFamily="34" charset="0"/>
                <a:ea typeface="Bitter Medium" pitchFamily="34" charset="-122"/>
                <a:cs typeface="Bitter Medium" pitchFamily="34" charset="-120"/>
              </a:rPr>
              <a:t>2</a:t>
            </a:r>
            <a:endParaRPr lang="en-US" sz="2000" dirty="0"/>
          </a:p>
        </p:txBody>
      </p:sp>
      <p:sp>
        <p:nvSpPr>
          <p:cNvPr id="9" name="Text 7"/>
          <p:cNvSpPr/>
          <p:nvPr/>
        </p:nvSpPr>
        <p:spPr>
          <a:xfrm>
            <a:off x="5052492" y="1230407"/>
            <a:ext cx="3595390" cy="2741295"/>
          </a:xfrm>
          <a:prstGeom prst="rect">
            <a:avLst/>
          </a:prstGeom>
          <a:noFill/>
          <a:ln/>
        </p:spPr>
        <p:txBody>
          <a:bodyPr wrap="square" lIns="0" tIns="0" rIns="0" bIns="0" rtlCol="0" anchor="t"/>
          <a:lstStyle/>
          <a:p>
            <a:pPr marL="0" indent="0" algn="l">
              <a:lnSpc>
                <a:spcPts val="1550"/>
              </a:lnSpc>
              <a:buNone/>
            </a:pPr>
            <a:r>
              <a:rPr lang="en-US" sz="1100" dirty="0">
                <a:solidFill>
                  <a:srgbClr val="2B2E3C"/>
                </a:solidFill>
                <a:latin typeface="Open Sans" pitchFamily="34" charset="0"/>
                <a:ea typeface="Open Sans" pitchFamily="34" charset="-122"/>
                <a:cs typeface="Open Sans" pitchFamily="34" charset="-120"/>
              </a:rPr>
              <a:t>Розглянуті п'ять конвенційних підходів — належне урядування, тест пропорційності, «якість закону», справедливий баланс і ефективна компенсація — мають конкретні і чіткі критерії застосування, сформульовані Судом у численних рішеннях. Вони дозволяють судді послідовно й передбачувано оцінити законність будь-якого втручання у земельні права особи, що відповідає сучасному розумінню правовизначеності та юридичної передбачуваності як складових верховенства права.</a:t>
            </a:r>
            <a:endParaRPr lang="en-US" sz="11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434132" y="323404"/>
            <a:ext cx="5084192" cy="339179"/>
          </a:xfrm>
          <a:prstGeom prst="rect">
            <a:avLst/>
          </a:prstGeom>
          <a:noFill/>
          <a:ln/>
        </p:spPr>
        <p:txBody>
          <a:bodyPr wrap="none" lIns="0" tIns="0" rIns="0" bIns="0" rtlCol="0" anchor="t"/>
          <a:lstStyle/>
          <a:p>
            <a:pPr marL="0" indent="0" algn="l">
              <a:lnSpc>
                <a:spcPts val="2650"/>
              </a:lnSpc>
              <a:buNone/>
            </a:pPr>
            <a:r>
              <a:rPr lang="en-US" sz="2800" dirty="0">
                <a:solidFill>
                  <a:srgbClr val="2C3F42"/>
                </a:solidFill>
                <a:latin typeface="Bitter Medium" pitchFamily="34" charset="0"/>
                <a:ea typeface="Bitter Medium" pitchFamily="34" charset="-122"/>
                <a:cs typeface="Bitter Medium" pitchFamily="34" charset="-120"/>
              </a:rPr>
              <a:t>Теза третя: практика ЄСПЛ erga omnes</a:t>
            </a:r>
            <a:endParaRPr lang="en-US" sz="2800" dirty="0"/>
          </a:p>
        </p:txBody>
      </p:sp>
      <p:sp>
        <p:nvSpPr>
          <p:cNvPr id="3" name="Text 1"/>
          <p:cNvSpPr/>
          <p:nvPr/>
        </p:nvSpPr>
        <p:spPr>
          <a:xfrm>
            <a:off x="434133" y="852487"/>
            <a:ext cx="7703370" cy="799802"/>
          </a:xfrm>
          <a:prstGeom prst="rect">
            <a:avLst/>
          </a:prstGeom>
          <a:noFill/>
          <a:ln/>
        </p:spPr>
        <p:txBody>
          <a:bodyPr wrap="square" lIns="0" tIns="0" rIns="0" bIns="0" rtlCol="0" anchor="t"/>
          <a:lstStyle/>
          <a:p>
            <a:pPr marL="0" indent="0" algn="l">
              <a:lnSpc>
                <a:spcPts val="1250"/>
              </a:lnSpc>
              <a:buNone/>
            </a:pPr>
            <a:r>
              <a:rPr lang="uk-UA" sz="1400" dirty="0">
                <a:solidFill>
                  <a:srgbClr val="2B2E3C"/>
                </a:solidFill>
                <a:latin typeface="Open Sans" pitchFamily="34" charset="0"/>
                <a:ea typeface="Open Sans" pitchFamily="34" charset="-122"/>
                <a:cs typeface="Open Sans" pitchFamily="34" charset="-120"/>
              </a:rPr>
              <a:t>Д</a:t>
            </a:r>
            <a:r>
              <a:rPr lang="en-US" sz="1400" dirty="0" err="1">
                <a:solidFill>
                  <a:srgbClr val="2B2E3C"/>
                </a:solidFill>
                <a:latin typeface="Open Sans" pitchFamily="34" charset="0"/>
                <a:ea typeface="Open Sans" pitchFamily="34" charset="-122"/>
                <a:cs typeface="Open Sans" pitchFamily="34" charset="-120"/>
              </a:rPr>
              <a:t>ля</a:t>
            </a:r>
            <a:r>
              <a:rPr lang="en-US" sz="1400" dirty="0">
                <a:solidFill>
                  <a:srgbClr val="2B2E3C"/>
                </a:solidFill>
                <a:latin typeface="Open Sans" pitchFamily="34" charset="0"/>
                <a:ea typeface="Open Sans" pitchFamily="34" charset="-122"/>
                <a:cs typeface="Open Sans" pitchFamily="34" charset="-120"/>
              </a:rPr>
              <a:t> повноцінного національного правозастосування має значення не лише практика ЄСПЛ у справах проти України, а й уся практика Суду, включно з рішеннями у справах проти інших держав — членів Ради Європи та Європейського Союзу. </a:t>
            </a:r>
            <a:endParaRPr lang="uk-UA" sz="1400" dirty="0">
              <a:solidFill>
                <a:srgbClr val="2B2E3C"/>
              </a:solidFill>
              <a:latin typeface="Open Sans" pitchFamily="34" charset="0"/>
              <a:ea typeface="Open Sans" pitchFamily="34" charset="-122"/>
              <a:cs typeface="Open Sans" pitchFamily="34" charset="-120"/>
            </a:endParaRPr>
          </a:p>
        </p:txBody>
      </p:sp>
      <p:sp>
        <p:nvSpPr>
          <p:cNvPr id="4" name="Text 2"/>
          <p:cNvSpPr/>
          <p:nvPr/>
        </p:nvSpPr>
        <p:spPr>
          <a:xfrm>
            <a:off x="434132" y="1578881"/>
            <a:ext cx="5934001" cy="271314"/>
          </a:xfrm>
          <a:prstGeom prst="rect">
            <a:avLst/>
          </a:prstGeom>
          <a:noFill/>
          <a:ln/>
        </p:spPr>
        <p:txBody>
          <a:bodyPr wrap="none" lIns="0" tIns="0" rIns="0" bIns="0" rtlCol="0" anchor="t"/>
          <a:lstStyle/>
          <a:p>
            <a:pPr marL="0" indent="0" algn="l">
              <a:lnSpc>
                <a:spcPts val="2100"/>
              </a:lnSpc>
              <a:buNone/>
            </a:pPr>
            <a:r>
              <a:rPr lang="en-US" sz="2000" dirty="0">
                <a:solidFill>
                  <a:srgbClr val="2C3F42"/>
                </a:solidFill>
                <a:latin typeface="Bitter Medium" pitchFamily="34" charset="0"/>
                <a:ea typeface="Bitter Medium" pitchFamily="34" charset="-122"/>
                <a:cs typeface="Bitter Medium" pitchFamily="34" charset="-120"/>
              </a:rPr>
              <a:t>Ключові рішення для застосування у земельних спорах</a:t>
            </a:r>
            <a:endParaRPr lang="en-US" sz="2000" dirty="0"/>
          </a:p>
        </p:txBody>
      </p:sp>
      <p:sp>
        <p:nvSpPr>
          <p:cNvPr id="5" name="Text 3"/>
          <p:cNvSpPr/>
          <p:nvPr/>
        </p:nvSpPr>
        <p:spPr>
          <a:xfrm>
            <a:off x="434132" y="2222748"/>
            <a:ext cx="217066" cy="135657"/>
          </a:xfrm>
          <a:prstGeom prst="rect">
            <a:avLst/>
          </a:prstGeom>
          <a:noFill/>
          <a:ln/>
        </p:spPr>
        <p:txBody>
          <a:bodyPr wrap="none" lIns="0" tIns="0" rIns="0" bIns="0" rtlCol="0" anchor="ctr"/>
          <a:lstStyle/>
          <a:p>
            <a:pPr marL="0" indent="0" algn="l">
              <a:lnSpc>
                <a:spcPts val="1250"/>
              </a:lnSpc>
              <a:buNone/>
            </a:pPr>
            <a:r>
              <a:rPr lang="en-US" sz="1100" dirty="0">
                <a:solidFill>
                  <a:srgbClr val="2B2E3C"/>
                </a:solidFill>
                <a:latin typeface="Bitter Light" pitchFamily="34" charset="0"/>
                <a:ea typeface="Bitter Light" pitchFamily="34" charset="-122"/>
                <a:cs typeface="Bitter Light" pitchFamily="34" charset="-120"/>
              </a:rPr>
              <a:t>01</a:t>
            </a:r>
            <a:endParaRPr lang="en-US" sz="1100" dirty="0"/>
          </a:p>
        </p:txBody>
      </p:sp>
      <p:sp>
        <p:nvSpPr>
          <p:cNvPr id="6" name="Shape 4"/>
          <p:cNvSpPr/>
          <p:nvPr/>
        </p:nvSpPr>
        <p:spPr>
          <a:xfrm>
            <a:off x="434132" y="2392859"/>
            <a:ext cx="2695277" cy="14288"/>
          </a:xfrm>
          <a:prstGeom prst="rect">
            <a:avLst/>
          </a:prstGeom>
          <a:solidFill>
            <a:srgbClr val="D2600F"/>
          </a:solidFill>
          <a:ln/>
        </p:spPr>
      </p:sp>
      <p:sp>
        <p:nvSpPr>
          <p:cNvPr id="7" name="Text 5"/>
          <p:cNvSpPr/>
          <p:nvPr/>
        </p:nvSpPr>
        <p:spPr>
          <a:xfrm>
            <a:off x="434132" y="2475681"/>
            <a:ext cx="2695277" cy="325636"/>
          </a:xfrm>
          <a:prstGeom prst="rect">
            <a:avLst/>
          </a:prstGeom>
          <a:noFill/>
          <a:ln/>
        </p:spPr>
        <p:txBody>
          <a:bodyPr wrap="square" lIns="0" tIns="0" rIns="0" bIns="0" rtlCol="0" anchor="t"/>
          <a:lstStyle/>
          <a:p>
            <a:pPr marL="0" indent="0" algn="l">
              <a:lnSpc>
                <a:spcPts val="1250"/>
              </a:lnSpc>
              <a:buNone/>
            </a:pPr>
            <a:r>
              <a:rPr lang="en-US" sz="1100" b="1" dirty="0">
                <a:solidFill>
                  <a:srgbClr val="2B2E3C"/>
                </a:solidFill>
                <a:latin typeface="Open Sans" pitchFamily="34" charset="0"/>
                <a:ea typeface="Open Sans" pitchFamily="34" charset="-122"/>
                <a:cs typeface="Open Sans" pitchFamily="34" charset="-120"/>
              </a:rPr>
              <a:t>«Спорронг і Льоннрот проти Швеції» (1982)</a:t>
            </a:r>
            <a:r>
              <a:rPr lang="en-US" sz="1100" dirty="0">
                <a:solidFill>
                  <a:srgbClr val="2B2E3C"/>
                </a:solidFill>
                <a:latin typeface="Open Sans" pitchFamily="34" charset="0"/>
                <a:ea typeface="Open Sans" pitchFamily="34" charset="-122"/>
                <a:cs typeface="Open Sans" pitchFamily="34" charset="-120"/>
              </a:rPr>
              <a:t> — трискладовий тест пропорційності</a:t>
            </a:r>
            <a:endParaRPr lang="en-US" sz="1100" dirty="0"/>
          </a:p>
        </p:txBody>
      </p:sp>
      <p:sp>
        <p:nvSpPr>
          <p:cNvPr id="8" name="Text 6"/>
          <p:cNvSpPr/>
          <p:nvPr/>
        </p:nvSpPr>
        <p:spPr>
          <a:xfrm>
            <a:off x="3224361" y="2222748"/>
            <a:ext cx="217066" cy="135657"/>
          </a:xfrm>
          <a:prstGeom prst="rect">
            <a:avLst/>
          </a:prstGeom>
          <a:noFill/>
          <a:ln/>
        </p:spPr>
        <p:txBody>
          <a:bodyPr wrap="none" lIns="0" tIns="0" rIns="0" bIns="0" rtlCol="0" anchor="ctr"/>
          <a:lstStyle/>
          <a:p>
            <a:pPr marL="0" indent="0" algn="l">
              <a:lnSpc>
                <a:spcPts val="1250"/>
              </a:lnSpc>
              <a:buNone/>
            </a:pPr>
            <a:r>
              <a:rPr lang="en-US" sz="1100" dirty="0">
                <a:solidFill>
                  <a:srgbClr val="2B2E3C"/>
                </a:solidFill>
                <a:latin typeface="Bitter Light" pitchFamily="34" charset="0"/>
                <a:ea typeface="Bitter Light" pitchFamily="34" charset="-122"/>
                <a:cs typeface="Bitter Light" pitchFamily="34" charset="-120"/>
              </a:rPr>
              <a:t>02</a:t>
            </a:r>
            <a:endParaRPr lang="en-US" sz="1100" dirty="0"/>
          </a:p>
        </p:txBody>
      </p:sp>
      <p:sp>
        <p:nvSpPr>
          <p:cNvPr id="9" name="Shape 7"/>
          <p:cNvSpPr/>
          <p:nvPr/>
        </p:nvSpPr>
        <p:spPr>
          <a:xfrm>
            <a:off x="3224361" y="2392859"/>
            <a:ext cx="2695277" cy="14288"/>
          </a:xfrm>
          <a:prstGeom prst="rect">
            <a:avLst/>
          </a:prstGeom>
          <a:solidFill>
            <a:srgbClr val="D2600F"/>
          </a:solidFill>
          <a:ln/>
        </p:spPr>
      </p:sp>
      <p:sp>
        <p:nvSpPr>
          <p:cNvPr id="10" name="Text 8"/>
          <p:cNvSpPr/>
          <p:nvPr/>
        </p:nvSpPr>
        <p:spPr>
          <a:xfrm>
            <a:off x="3224361" y="2475681"/>
            <a:ext cx="2695277" cy="651272"/>
          </a:xfrm>
          <a:prstGeom prst="rect">
            <a:avLst/>
          </a:prstGeom>
          <a:noFill/>
          <a:ln/>
        </p:spPr>
        <p:txBody>
          <a:bodyPr wrap="square" lIns="0" tIns="0" rIns="0" bIns="0" rtlCol="0" anchor="t"/>
          <a:lstStyle/>
          <a:p>
            <a:pPr marL="0" indent="0" algn="l">
              <a:lnSpc>
                <a:spcPts val="1250"/>
              </a:lnSpc>
              <a:buNone/>
            </a:pPr>
            <a:r>
              <a:rPr lang="en-US" sz="1100" b="1" dirty="0">
                <a:solidFill>
                  <a:srgbClr val="2B2E3C"/>
                </a:solidFill>
                <a:latin typeface="Open Sans" pitchFamily="34" charset="0"/>
                <a:ea typeface="Open Sans" pitchFamily="34" charset="-122"/>
                <a:cs typeface="Open Sans" pitchFamily="34" charset="-120"/>
              </a:rPr>
              <a:t>«Pine Valley Developments Ltd проти Ірландії» (1991)</a:t>
            </a:r>
            <a:r>
              <a:rPr lang="en-US" sz="1100" dirty="0">
                <a:solidFill>
                  <a:srgbClr val="2B2E3C"/>
                </a:solidFill>
                <a:latin typeface="Open Sans" pitchFamily="34" charset="0"/>
                <a:ea typeface="Open Sans" pitchFamily="34" charset="-122"/>
                <a:cs typeface="Open Sans" pitchFamily="34" charset="-120"/>
              </a:rPr>
              <a:t> та </a:t>
            </a:r>
            <a:r>
              <a:rPr lang="en-US" sz="1100" b="1" dirty="0">
                <a:solidFill>
                  <a:srgbClr val="2B2E3C"/>
                </a:solidFill>
                <a:latin typeface="Open Sans" pitchFamily="34" charset="0"/>
                <a:ea typeface="Open Sans" pitchFamily="34" charset="-122"/>
                <a:cs typeface="Open Sans" pitchFamily="34" charset="-120"/>
              </a:rPr>
              <a:t>«Pressos Compania Naviera проти Бельгії» (1995)</a:t>
            </a:r>
            <a:r>
              <a:rPr lang="en-US" sz="1100" dirty="0">
                <a:solidFill>
                  <a:srgbClr val="2B2E3C"/>
                </a:solidFill>
                <a:latin typeface="Open Sans" pitchFamily="34" charset="0"/>
                <a:ea typeface="Open Sans" pitchFamily="34" charset="-122"/>
                <a:cs typeface="Open Sans" pitchFamily="34" charset="-120"/>
              </a:rPr>
              <a:t> — автономне поняття «майна» через концепцію «законного сподівання»</a:t>
            </a:r>
            <a:endParaRPr lang="en-US" sz="1100" dirty="0"/>
          </a:p>
        </p:txBody>
      </p:sp>
      <p:sp>
        <p:nvSpPr>
          <p:cNvPr id="11" name="Text 9"/>
          <p:cNvSpPr/>
          <p:nvPr/>
        </p:nvSpPr>
        <p:spPr>
          <a:xfrm>
            <a:off x="6014591" y="2222748"/>
            <a:ext cx="217066" cy="135657"/>
          </a:xfrm>
          <a:prstGeom prst="rect">
            <a:avLst/>
          </a:prstGeom>
          <a:noFill/>
          <a:ln/>
        </p:spPr>
        <p:txBody>
          <a:bodyPr wrap="none" lIns="0" tIns="0" rIns="0" bIns="0" rtlCol="0" anchor="ctr"/>
          <a:lstStyle/>
          <a:p>
            <a:pPr marL="0" indent="0" algn="l">
              <a:lnSpc>
                <a:spcPts val="1250"/>
              </a:lnSpc>
              <a:buNone/>
            </a:pPr>
            <a:r>
              <a:rPr lang="en-US" sz="1100" dirty="0">
                <a:solidFill>
                  <a:srgbClr val="2B2E3C"/>
                </a:solidFill>
                <a:latin typeface="Bitter Light" pitchFamily="34" charset="0"/>
                <a:ea typeface="Bitter Light" pitchFamily="34" charset="-122"/>
                <a:cs typeface="Bitter Light" pitchFamily="34" charset="-120"/>
              </a:rPr>
              <a:t>03</a:t>
            </a:r>
            <a:endParaRPr lang="en-US" sz="1100" dirty="0"/>
          </a:p>
        </p:txBody>
      </p:sp>
      <p:sp>
        <p:nvSpPr>
          <p:cNvPr id="12" name="Shape 10"/>
          <p:cNvSpPr/>
          <p:nvPr/>
        </p:nvSpPr>
        <p:spPr>
          <a:xfrm>
            <a:off x="6014591" y="2392859"/>
            <a:ext cx="2695277" cy="14288"/>
          </a:xfrm>
          <a:prstGeom prst="rect">
            <a:avLst/>
          </a:prstGeom>
          <a:solidFill>
            <a:srgbClr val="D2600F"/>
          </a:solidFill>
          <a:ln/>
        </p:spPr>
      </p:sp>
      <p:sp>
        <p:nvSpPr>
          <p:cNvPr id="13" name="Text 11"/>
          <p:cNvSpPr/>
          <p:nvPr/>
        </p:nvSpPr>
        <p:spPr>
          <a:xfrm>
            <a:off x="6014591" y="2475681"/>
            <a:ext cx="2695277" cy="325636"/>
          </a:xfrm>
          <a:prstGeom prst="rect">
            <a:avLst/>
          </a:prstGeom>
          <a:noFill/>
          <a:ln/>
        </p:spPr>
        <p:txBody>
          <a:bodyPr wrap="square" lIns="0" tIns="0" rIns="0" bIns="0" rtlCol="0" anchor="t"/>
          <a:lstStyle/>
          <a:p>
            <a:pPr marL="0" indent="0" algn="l">
              <a:lnSpc>
                <a:spcPts val="1250"/>
              </a:lnSpc>
              <a:buNone/>
            </a:pPr>
            <a:r>
              <a:rPr lang="en-US" sz="1100" b="1" dirty="0">
                <a:solidFill>
                  <a:srgbClr val="2B2E3C"/>
                </a:solidFill>
                <a:latin typeface="Open Sans" pitchFamily="34" charset="0"/>
                <a:ea typeface="Open Sans" pitchFamily="34" charset="-122"/>
                <a:cs typeface="Open Sans" pitchFamily="34" charset="-120"/>
              </a:rPr>
              <a:t>«Беєлер проти Італії» (2000)</a:t>
            </a:r>
            <a:r>
              <a:rPr lang="en-US" sz="1100" dirty="0">
                <a:solidFill>
                  <a:srgbClr val="2B2E3C"/>
                </a:solidFill>
                <a:latin typeface="Open Sans" pitchFamily="34" charset="0"/>
                <a:ea typeface="Open Sans" pitchFamily="34" charset="-122"/>
                <a:cs typeface="Open Sans" pitchFamily="34" charset="-120"/>
              </a:rPr>
              <a:t> — вимога «якості закону»</a:t>
            </a:r>
            <a:endParaRPr lang="en-US" sz="1100" dirty="0"/>
          </a:p>
        </p:txBody>
      </p:sp>
      <p:sp>
        <p:nvSpPr>
          <p:cNvPr id="14" name="Text 12"/>
          <p:cNvSpPr/>
          <p:nvPr/>
        </p:nvSpPr>
        <p:spPr>
          <a:xfrm>
            <a:off x="434132" y="3303240"/>
            <a:ext cx="217066" cy="135657"/>
          </a:xfrm>
          <a:prstGeom prst="rect">
            <a:avLst/>
          </a:prstGeom>
          <a:noFill/>
          <a:ln/>
        </p:spPr>
        <p:txBody>
          <a:bodyPr wrap="none" lIns="0" tIns="0" rIns="0" bIns="0" rtlCol="0" anchor="ctr"/>
          <a:lstStyle/>
          <a:p>
            <a:pPr marL="0" indent="0" algn="l">
              <a:lnSpc>
                <a:spcPts val="1250"/>
              </a:lnSpc>
              <a:buNone/>
            </a:pPr>
            <a:r>
              <a:rPr lang="en-US" sz="1100" dirty="0">
                <a:solidFill>
                  <a:srgbClr val="2B2E3C"/>
                </a:solidFill>
                <a:latin typeface="Bitter Light" pitchFamily="34" charset="0"/>
                <a:ea typeface="Bitter Light" pitchFamily="34" charset="-122"/>
                <a:cs typeface="Bitter Light" pitchFamily="34" charset="-120"/>
              </a:rPr>
              <a:t>04</a:t>
            </a:r>
            <a:endParaRPr lang="en-US" sz="1100" dirty="0"/>
          </a:p>
        </p:txBody>
      </p:sp>
      <p:sp>
        <p:nvSpPr>
          <p:cNvPr id="15" name="Shape 13"/>
          <p:cNvSpPr/>
          <p:nvPr/>
        </p:nvSpPr>
        <p:spPr>
          <a:xfrm>
            <a:off x="434132" y="3473351"/>
            <a:ext cx="4090392" cy="14288"/>
          </a:xfrm>
          <a:prstGeom prst="rect">
            <a:avLst/>
          </a:prstGeom>
          <a:solidFill>
            <a:srgbClr val="D2600F"/>
          </a:solidFill>
          <a:ln/>
        </p:spPr>
      </p:sp>
      <p:sp>
        <p:nvSpPr>
          <p:cNvPr id="16" name="Text 14"/>
          <p:cNvSpPr/>
          <p:nvPr/>
        </p:nvSpPr>
        <p:spPr>
          <a:xfrm>
            <a:off x="434132" y="3556174"/>
            <a:ext cx="4090392" cy="488454"/>
          </a:xfrm>
          <a:prstGeom prst="rect">
            <a:avLst/>
          </a:prstGeom>
          <a:noFill/>
          <a:ln/>
        </p:spPr>
        <p:txBody>
          <a:bodyPr wrap="square" lIns="0" tIns="0" rIns="0" bIns="0" rtlCol="0" anchor="t"/>
          <a:lstStyle/>
          <a:p>
            <a:pPr marL="0" indent="0" algn="l">
              <a:lnSpc>
                <a:spcPts val="1250"/>
              </a:lnSpc>
              <a:buNone/>
            </a:pPr>
            <a:r>
              <a:rPr lang="en-US" sz="1100" b="1" dirty="0">
                <a:solidFill>
                  <a:srgbClr val="2B2E3C"/>
                </a:solidFill>
                <a:latin typeface="Open Sans" pitchFamily="34" charset="0"/>
                <a:ea typeface="Open Sans" pitchFamily="34" charset="-122"/>
                <a:cs typeface="Open Sans" pitchFamily="34" charset="-120"/>
              </a:rPr>
              <a:t>«Стретч проти Сполученого Королівства» (2003)</a:t>
            </a:r>
            <a:r>
              <a:rPr lang="en-US" sz="1100" dirty="0">
                <a:solidFill>
                  <a:srgbClr val="2B2E3C"/>
                </a:solidFill>
                <a:latin typeface="Open Sans" pitchFamily="34" charset="0"/>
                <a:ea typeface="Open Sans" pitchFamily="34" charset="-122"/>
                <a:cs typeface="Open Sans" pitchFamily="34" charset="-120"/>
              </a:rPr>
              <a:t> — добросовісні очікування орендаря у договірних відносинах з публічно-правовою стороною</a:t>
            </a:r>
            <a:endParaRPr lang="en-US" sz="1100" dirty="0"/>
          </a:p>
        </p:txBody>
      </p:sp>
      <p:sp>
        <p:nvSpPr>
          <p:cNvPr id="17" name="Text 15"/>
          <p:cNvSpPr/>
          <p:nvPr/>
        </p:nvSpPr>
        <p:spPr>
          <a:xfrm>
            <a:off x="4619476" y="3303240"/>
            <a:ext cx="217066" cy="135657"/>
          </a:xfrm>
          <a:prstGeom prst="rect">
            <a:avLst/>
          </a:prstGeom>
          <a:noFill/>
          <a:ln/>
        </p:spPr>
        <p:txBody>
          <a:bodyPr wrap="none" lIns="0" tIns="0" rIns="0" bIns="0" rtlCol="0" anchor="ctr"/>
          <a:lstStyle/>
          <a:p>
            <a:pPr marL="0" indent="0" algn="l">
              <a:lnSpc>
                <a:spcPts val="1250"/>
              </a:lnSpc>
              <a:buNone/>
            </a:pPr>
            <a:r>
              <a:rPr lang="en-US" sz="1100" dirty="0">
                <a:solidFill>
                  <a:srgbClr val="2B2E3C"/>
                </a:solidFill>
                <a:latin typeface="Bitter Light" pitchFamily="34" charset="0"/>
                <a:ea typeface="Bitter Light" pitchFamily="34" charset="-122"/>
                <a:cs typeface="Bitter Light" pitchFamily="34" charset="-120"/>
              </a:rPr>
              <a:t>05</a:t>
            </a:r>
            <a:endParaRPr lang="en-US" sz="1100" dirty="0"/>
          </a:p>
        </p:txBody>
      </p:sp>
      <p:sp>
        <p:nvSpPr>
          <p:cNvPr id="18" name="Shape 16"/>
          <p:cNvSpPr/>
          <p:nvPr/>
        </p:nvSpPr>
        <p:spPr>
          <a:xfrm>
            <a:off x="4619476" y="3473351"/>
            <a:ext cx="4090392" cy="14288"/>
          </a:xfrm>
          <a:prstGeom prst="rect">
            <a:avLst/>
          </a:prstGeom>
          <a:solidFill>
            <a:srgbClr val="D2600F"/>
          </a:solidFill>
          <a:ln/>
        </p:spPr>
      </p:sp>
      <p:sp>
        <p:nvSpPr>
          <p:cNvPr id="19" name="Text 17"/>
          <p:cNvSpPr/>
          <p:nvPr/>
        </p:nvSpPr>
        <p:spPr>
          <a:xfrm>
            <a:off x="4619476" y="3556174"/>
            <a:ext cx="4090392" cy="325636"/>
          </a:xfrm>
          <a:prstGeom prst="rect">
            <a:avLst/>
          </a:prstGeom>
          <a:noFill/>
          <a:ln/>
        </p:spPr>
        <p:txBody>
          <a:bodyPr wrap="square" lIns="0" tIns="0" rIns="0" bIns="0" rtlCol="0" anchor="t"/>
          <a:lstStyle/>
          <a:p>
            <a:pPr marL="0" indent="0" algn="l">
              <a:lnSpc>
                <a:spcPts val="1250"/>
              </a:lnSpc>
              <a:buNone/>
            </a:pPr>
            <a:r>
              <a:rPr lang="en-US" sz="1100" b="1" dirty="0">
                <a:solidFill>
                  <a:srgbClr val="2B2E3C"/>
                </a:solidFill>
                <a:latin typeface="Open Sans" pitchFamily="34" charset="0"/>
                <a:ea typeface="Open Sans" pitchFamily="34" charset="-122"/>
                <a:cs typeface="Open Sans" pitchFamily="34" charset="-120"/>
              </a:rPr>
              <a:t>«Святі монастирі проти Греції» (1994)</a:t>
            </a:r>
            <a:r>
              <a:rPr lang="en-US" sz="1100" dirty="0">
                <a:solidFill>
                  <a:srgbClr val="2B2E3C"/>
                </a:solidFill>
                <a:latin typeface="Open Sans" pitchFamily="34" charset="0"/>
                <a:ea typeface="Open Sans" pitchFamily="34" charset="-122"/>
                <a:cs typeface="Open Sans" pitchFamily="34" charset="-120"/>
              </a:rPr>
              <a:t>, </a:t>
            </a:r>
            <a:r>
              <a:rPr lang="en-US" sz="1100" b="1" dirty="0">
                <a:solidFill>
                  <a:srgbClr val="2B2E3C"/>
                </a:solidFill>
                <a:latin typeface="Open Sans" pitchFamily="34" charset="0"/>
                <a:ea typeface="Open Sans" pitchFamily="34" charset="-122"/>
                <a:cs typeface="Open Sans" pitchFamily="34" charset="-120"/>
              </a:rPr>
              <a:t>«Ян та інші проти Німеччини» (2005)</a:t>
            </a:r>
            <a:r>
              <a:rPr lang="en-US" sz="1100" dirty="0">
                <a:solidFill>
                  <a:srgbClr val="2B2E3C"/>
                </a:solidFill>
                <a:latin typeface="Open Sans" pitchFamily="34" charset="0"/>
                <a:ea typeface="Open Sans" pitchFamily="34" charset="-122"/>
                <a:cs typeface="Open Sans" pitchFamily="34" charset="-120"/>
              </a:rPr>
              <a:t> — стандарти ефективної компенсації</a:t>
            </a:r>
            <a:endParaRPr lang="en-US" sz="1100" dirty="0"/>
          </a:p>
        </p:txBody>
      </p:sp>
      <p:sp>
        <p:nvSpPr>
          <p:cNvPr id="20" name="Shape 18"/>
          <p:cNvSpPr/>
          <p:nvPr/>
        </p:nvSpPr>
        <p:spPr>
          <a:xfrm>
            <a:off x="434132" y="4232746"/>
            <a:ext cx="8275737" cy="651272"/>
          </a:xfrm>
          <a:prstGeom prst="roundRect">
            <a:avLst>
              <a:gd name="adj" fmla="val 7761"/>
            </a:avLst>
          </a:prstGeom>
          <a:solidFill>
            <a:srgbClr val="B6D6FC"/>
          </a:solidFill>
          <a:ln/>
        </p:spPr>
      </p:sp>
      <p:pic>
        <p:nvPicPr>
          <p:cNvPr id="21" name="Image 0" descr="preencoded.png"/>
          <p:cNvPicPr>
            <a:picLocks noChangeAspect="1"/>
          </p:cNvPicPr>
          <p:nvPr/>
        </p:nvPicPr>
        <p:blipFill>
          <a:blip r:embed="rId3"/>
          <a:stretch>
            <a:fillRect/>
          </a:stretch>
        </p:blipFill>
        <p:spPr>
          <a:xfrm>
            <a:off x="542627" y="4392439"/>
            <a:ext cx="135657" cy="108496"/>
          </a:xfrm>
          <a:prstGeom prst="rect">
            <a:avLst/>
          </a:prstGeom>
        </p:spPr>
      </p:pic>
      <p:sp>
        <p:nvSpPr>
          <p:cNvPr id="22" name="Text 19"/>
          <p:cNvSpPr/>
          <p:nvPr/>
        </p:nvSpPr>
        <p:spPr>
          <a:xfrm>
            <a:off x="786780" y="4354785"/>
            <a:ext cx="7814593" cy="325636"/>
          </a:xfrm>
          <a:prstGeom prst="rect">
            <a:avLst/>
          </a:prstGeom>
          <a:noFill/>
          <a:ln/>
        </p:spPr>
        <p:txBody>
          <a:bodyPr wrap="square" lIns="0" tIns="0" rIns="0" bIns="0" rtlCol="0" anchor="t"/>
          <a:lstStyle/>
          <a:p>
            <a:pPr marL="0" indent="0" algn="l">
              <a:lnSpc>
                <a:spcPts val="1250"/>
              </a:lnSpc>
              <a:buNone/>
            </a:pPr>
            <a:r>
              <a:rPr lang="en-US" sz="1100" b="1" dirty="0">
                <a:solidFill>
                  <a:srgbClr val="000000"/>
                </a:solidFill>
                <a:latin typeface="Open Sans" pitchFamily="34" charset="0"/>
                <a:ea typeface="Open Sans" pitchFamily="34" charset="-122"/>
                <a:cs typeface="Open Sans" pitchFamily="34" charset="-120"/>
              </a:rPr>
              <a:t>Доктрина обов'язкового однакового тлумачення норм Конвенції, інкорпорована у правову систему України, означає принципову неможливість селективного застосування лише «вузької» лінії практики Суду проти України.</a:t>
            </a:r>
            <a:endParaRPr lang="en-US" sz="11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786052" y="34900"/>
            <a:ext cx="4908798" cy="629841"/>
          </a:xfrm>
          <a:prstGeom prst="rect">
            <a:avLst/>
          </a:prstGeom>
          <a:noFill/>
          <a:ln/>
        </p:spPr>
        <p:txBody>
          <a:bodyPr wrap="square" lIns="0" tIns="0" rIns="0" bIns="0" rtlCol="0" anchor="t"/>
          <a:lstStyle/>
          <a:p>
            <a:pPr marL="0" indent="0" algn="l">
              <a:lnSpc>
                <a:spcPts val="2450"/>
              </a:lnSpc>
              <a:buNone/>
            </a:pPr>
            <a:r>
              <a:rPr lang="en-US" sz="2400" dirty="0">
                <a:solidFill>
                  <a:srgbClr val="2C3F42"/>
                </a:solidFill>
                <a:latin typeface="Bitter Medium" pitchFamily="34" charset="0"/>
                <a:ea typeface="Bitter Medium" pitchFamily="34" charset="-122"/>
                <a:cs typeface="Bitter Medium" pitchFamily="34" charset="-120"/>
              </a:rPr>
              <a:t>Законодавча відповідь: </a:t>
            </a:r>
            <a:endParaRPr lang="uk-UA" sz="2400" dirty="0">
              <a:solidFill>
                <a:srgbClr val="2C3F42"/>
              </a:solidFill>
              <a:latin typeface="Bitter Medium" pitchFamily="34" charset="0"/>
              <a:ea typeface="Bitter Medium" pitchFamily="34" charset="-122"/>
              <a:cs typeface="Bitter Medium" pitchFamily="34" charset="-120"/>
            </a:endParaRPr>
          </a:p>
          <a:p>
            <a:pPr marL="0" indent="0" algn="l">
              <a:lnSpc>
                <a:spcPts val="2450"/>
              </a:lnSpc>
              <a:buNone/>
            </a:pPr>
            <a:r>
              <a:rPr lang="en-US" sz="2400" dirty="0" err="1">
                <a:solidFill>
                  <a:srgbClr val="2C3F42"/>
                </a:solidFill>
                <a:latin typeface="Bitter Medium" pitchFamily="34" charset="0"/>
                <a:ea typeface="Bitter Medium" pitchFamily="34" charset="-122"/>
                <a:cs typeface="Bitter Medium" pitchFamily="34" charset="-120"/>
              </a:rPr>
              <a:t>Закон</a:t>
            </a:r>
            <a:r>
              <a:rPr lang="en-US" sz="2400" dirty="0">
                <a:solidFill>
                  <a:srgbClr val="2C3F42"/>
                </a:solidFill>
                <a:latin typeface="Bitter Medium" pitchFamily="34" charset="0"/>
                <a:ea typeface="Bitter Medium" pitchFamily="34" charset="-122"/>
                <a:cs typeface="Bitter Medium" pitchFamily="34" charset="-120"/>
              </a:rPr>
              <a:t> № 4292-IX від 12 березня 2025 р.</a:t>
            </a:r>
            <a:endParaRPr lang="en-US" sz="2400" dirty="0"/>
          </a:p>
        </p:txBody>
      </p:sp>
      <p:sp>
        <p:nvSpPr>
          <p:cNvPr id="4" name="Text 1"/>
          <p:cNvSpPr/>
          <p:nvPr/>
        </p:nvSpPr>
        <p:spPr>
          <a:xfrm>
            <a:off x="3832101" y="993949"/>
            <a:ext cx="4908798" cy="438224"/>
          </a:xfrm>
          <a:prstGeom prst="rect">
            <a:avLst/>
          </a:prstGeom>
          <a:noFill/>
          <a:ln/>
        </p:spPr>
        <p:txBody>
          <a:bodyPr wrap="square" lIns="0" tIns="0" rIns="0" bIns="0" rtlCol="0" anchor="t"/>
          <a:lstStyle/>
          <a:p>
            <a:pPr marL="0" indent="0" algn="l">
              <a:lnSpc>
                <a:spcPts val="1150"/>
              </a:lnSpc>
              <a:buNone/>
            </a:pPr>
            <a:r>
              <a:rPr lang="en-US" sz="1000" dirty="0">
                <a:solidFill>
                  <a:srgbClr val="2B2E3C"/>
                </a:solidFill>
                <a:latin typeface="Open Sans" pitchFamily="34" charset="0"/>
                <a:ea typeface="Open Sans" pitchFamily="34" charset="-122"/>
                <a:cs typeface="Open Sans" pitchFamily="34" charset="-120"/>
              </a:rPr>
              <a:t>Практика ЄСПЛ стала </a:t>
            </a:r>
            <a:r>
              <a:rPr lang="en-US" sz="1000" b="1" dirty="0">
                <a:solidFill>
                  <a:srgbClr val="2B2E3C"/>
                </a:solidFill>
                <a:latin typeface="Open Sans" pitchFamily="34" charset="0"/>
                <a:ea typeface="Open Sans" pitchFamily="34" charset="-122"/>
                <a:cs typeface="Open Sans" pitchFamily="34" charset="-120"/>
              </a:rPr>
              <a:t>безпосереднім каталізатором</a:t>
            </a:r>
            <a:r>
              <a:rPr lang="en-US" sz="1000" dirty="0">
                <a:solidFill>
                  <a:srgbClr val="2B2E3C"/>
                </a:solidFill>
                <a:latin typeface="Open Sans" pitchFamily="34" charset="0"/>
                <a:ea typeface="Open Sans" pitchFamily="34" charset="-122"/>
                <a:cs typeface="Open Sans" pitchFamily="34" charset="-120"/>
              </a:rPr>
              <a:t> законодавчих перетворень. Закон «Про внесення змін до ЦК України щодо посилення захисту прав добросовісного набувача» (набув чинності 9 квітня 2025 р.) концептуально втілив конвенційні принципи.</a:t>
            </a:r>
            <a:endParaRPr lang="en-US" sz="1000" dirty="0"/>
          </a:p>
        </p:txBody>
      </p:sp>
      <p:sp>
        <p:nvSpPr>
          <p:cNvPr id="5" name="Shape 2"/>
          <p:cNvSpPr/>
          <p:nvPr/>
        </p:nvSpPr>
        <p:spPr>
          <a:xfrm>
            <a:off x="3832101" y="1632793"/>
            <a:ext cx="4862749" cy="836525"/>
          </a:xfrm>
          <a:prstGeom prst="roundRect">
            <a:avLst>
              <a:gd name="adj" fmla="val 5808"/>
            </a:avLst>
          </a:prstGeom>
          <a:solidFill>
            <a:srgbClr val="FFF8F0"/>
          </a:solidFill>
          <a:ln w="14288">
            <a:solidFill>
              <a:srgbClr val="E2C8B5"/>
            </a:solidFill>
            <a:prstDash val="solid"/>
          </a:ln>
        </p:spPr>
      </p:sp>
      <p:sp>
        <p:nvSpPr>
          <p:cNvPr id="6" name="Shape 3"/>
          <p:cNvSpPr/>
          <p:nvPr/>
        </p:nvSpPr>
        <p:spPr>
          <a:xfrm>
            <a:off x="3846388" y="1647080"/>
            <a:ext cx="403101" cy="807949"/>
          </a:xfrm>
          <a:prstGeom prst="roundRect">
            <a:avLst>
              <a:gd name="adj" fmla="val 6248"/>
            </a:avLst>
          </a:prstGeom>
          <a:solidFill>
            <a:srgbClr val="FCE2CF"/>
          </a:solidFill>
          <a:ln/>
        </p:spPr>
      </p:sp>
      <p:sp>
        <p:nvSpPr>
          <p:cNvPr id="7" name="Text 4"/>
          <p:cNvSpPr/>
          <p:nvPr/>
        </p:nvSpPr>
        <p:spPr>
          <a:xfrm>
            <a:off x="3969990" y="1902693"/>
            <a:ext cx="151135" cy="188937"/>
          </a:xfrm>
          <a:prstGeom prst="rect">
            <a:avLst/>
          </a:prstGeom>
          <a:noFill/>
          <a:ln/>
        </p:spPr>
        <p:txBody>
          <a:bodyPr wrap="none" lIns="0" tIns="0" rIns="0" bIns="0" rtlCol="0" anchor="ctr"/>
          <a:lstStyle/>
          <a:p>
            <a:pPr marL="0" indent="0" algn="ctr">
              <a:lnSpc>
                <a:spcPts val="1150"/>
              </a:lnSpc>
              <a:buNone/>
            </a:pPr>
            <a:r>
              <a:rPr lang="en-US" sz="1600" dirty="0">
                <a:solidFill>
                  <a:srgbClr val="2B2E3C"/>
                </a:solidFill>
                <a:latin typeface="Bitter Medium" pitchFamily="34" charset="0"/>
                <a:ea typeface="Bitter Medium" pitchFamily="34" charset="-122"/>
                <a:cs typeface="Bitter Medium" pitchFamily="34" charset="-120"/>
              </a:rPr>
              <a:t>1</a:t>
            </a:r>
            <a:endParaRPr lang="en-US" sz="1600" dirty="0"/>
          </a:p>
        </p:txBody>
      </p:sp>
      <p:sp>
        <p:nvSpPr>
          <p:cNvPr id="8" name="Text 5"/>
          <p:cNvSpPr/>
          <p:nvPr/>
        </p:nvSpPr>
        <p:spPr>
          <a:xfrm>
            <a:off x="4331345" y="1747837"/>
            <a:ext cx="1342132" cy="157460"/>
          </a:xfrm>
          <a:prstGeom prst="rect">
            <a:avLst/>
          </a:prstGeom>
          <a:noFill/>
          <a:ln/>
        </p:spPr>
        <p:txBody>
          <a:bodyPr wrap="none" lIns="0" tIns="0" rIns="0" bIns="0" rtlCol="0" anchor="t"/>
          <a:lstStyle/>
          <a:p>
            <a:pPr marL="0" indent="0" algn="l">
              <a:lnSpc>
                <a:spcPts val="1200"/>
              </a:lnSpc>
              <a:buNone/>
            </a:pPr>
            <a:r>
              <a:rPr lang="en-US" sz="1100" dirty="0">
                <a:solidFill>
                  <a:srgbClr val="2B2E3C"/>
                </a:solidFill>
                <a:latin typeface="Bitter Medium" pitchFamily="34" charset="0"/>
                <a:ea typeface="Bitter Medium" pitchFamily="34" charset="-122"/>
                <a:cs typeface="Bitter Medium" pitchFamily="34" charset="-120"/>
              </a:rPr>
              <a:t>Преклюзивний строк</a:t>
            </a:r>
            <a:endParaRPr lang="en-US" sz="1100" dirty="0"/>
          </a:p>
        </p:txBody>
      </p:sp>
      <p:sp>
        <p:nvSpPr>
          <p:cNvPr id="9" name="Text 6"/>
          <p:cNvSpPr/>
          <p:nvPr/>
        </p:nvSpPr>
        <p:spPr>
          <a:xfrm>
            <a:off x="4331345" y="1954411"/>
            <a:ext cx="4294510" cy="292150"/>
          </a:xfrm>
          <a:prstGeom prst="rect">
            <a:avLst/>
          </a:prstGeom>
          <a:noFill/>
          <a:ln/>
        </p:spPr>
        <p:txBody>
          <a:bodyPr wrap="square" lIns="0" tIns="0" rIns="0" bIns="0" rtlCol="0" anchor="t"/>
          <a:lstStyle/>
          <a:p>
            <a:pPr marL="0" indent="0" algn="l">
              <a:lnSpc>
                <a:spcPts val="1150"/>
              </a:lnSpc>
              <a:buNone/>
            </a:pPr>
            <a:r>
              <a:rPr lang="en-US" sz="1000" dirty="0">
                <a:solidFill>
                  <a:srgbClr val="2B2E3C"/>
                </a:solidFill>
                <a:latin typeface="Open Sans" pitchFamily="34" charset="0"/>
                <a:ea typeface="Open Sans" pitchFamily="34" charset="-122"/>
                <a:cs typeface="Open Sans" pitchFamily="34" charset="-120"/>
              </a:rPr>
              <a:t>10-річний граничний строк для витребування державою нерухомості у добросовісного набувача (від дати реєстрації права першого набувача)</a:t>
            </a:r>
            <a:endParaRPr lang="en-US" sz="1000" dirty="0"/>
          </a:p>
        </p:txBody>
      </p:sp>
      <p:sp>
        <p:nvSpPr>
          <p:cNvPr id="10" name="Shape 7"/>
          <p:cNvSpPr/>
          <p:nvPr/>
        </p:nvSpPr>
        <p:spPr>
          <a:xfrm>
            <a:off x="3809076" y="2554594"/>
            <a:ext cx="4908798" cy="807504"/>
          </a:xfrm>
          <a:prstGeom prst="roundRect">
            <a:avLst>
              <a:gd name="adj" fmla="val 5808"/>
            </a:avLst>
          </a:prstGeom>
          <a:solidFill>
            <a:srgbClr val="FFF8F0"/>
          </a:solidFill>
          <a:ln w="14288">
            <a:solidFill>
              <a:srgbClr val="E2C8B5"/>
            </a:solidFill>
            <a:prstDash val="solid"/>
          </a:ln>
        </p:spPr>
      </p:sp>
      <p:sp>
        <p:nvSpPr>
          <p:cNvPr id="11" name="Shape 8"/>
          <p:cNvSpPr/>
          <p:nvPr/>
        </p:nvSpPr>
        <p:spPr>
          <a:xfrm>
            <a:off x="3830271" y="2561220"/>
            <a:ext cx="403101" cy="793216"/>
          </a:xfrm>
          <a:prstGeom prst="roundRect">
            <a:avLst>
              <a:gd name="adj" fmla="val 6248"/>
            </a:avLst>
          </a:prstGeom>
          <a:solidFill>
            <a:srgbClr val="FCE2CF"/>
          </a:solidFill>
          <a:ln/>
        </p:spPr>
      </p:sp>
      <p:sp>
        <p:nvSpPr>
          <p:cNvPr id="12" name="Text 9"/>
          <p:cNvSpPr/>
          <p:nvPr/>
        </p:nvSpPr>
        <p:spPr>
          <a:xfrm>
            <a:off x="3923941" y="2816832"/>
            <a:ext cx="151135" cy="188937"/>
          </a:xfrm>
          <a:prstGeom prst="rect">
            <a:avLst/>
          </a:prstGeom>
          <a:noFill/>
          <a:ln/>
        </p:spPr>
        <p:txBody>
          <a:bodyPr wrap="none" lIns="0" tIns="0" rIns="0" bIns="0" rtlCol="0" anchor="ctr"/>
          <a:lstStyle/>
          <a:p>
            <a:pPr marL="0" indent="0" algn="ctr">
              <a:lnSpc>
                <a:spcPts val="1150"/>
              </a:lnSpc>
              <a:buNone/>
            </a:pPr>
            <a:r>
              <a:rPr lang="en-US" sz="1600" dirty="0">
                <a:solidFill>
                  <a:srgbClr val="2B2E3C"/>
                </a:solidFill>
                <a:latin typeface="Bitter Medium" pitchFamily="34" charset="0"/>
                <a:ea typeface="Bitter Medium" pitchFamily="34" charset="-122"/>
                <a:cs typeface="Bitter Medium" pitchFamily="34" charset="-120"/>
              </a:rPr>
              <a:t>2</a:t>
            </a:r>
            <a:endParaRPr lang="en-US" sz="1600" dirty="0"/>
          </a:p>
        </p:txBody>
      </p:sp>
      <p:sp>
        <p:nvSpPr>
          <p:cNvPr id="13" name="Text 10"/>
          <p:cNvSpPr/>
          <p:nvPr/>
        </p:nvSpPr>
        <p:spPr>
          <a:xfrm>
            <a:off x="4285296" y="2661976"/>
            <a:ext cx="1575867" cy="157460"/>
          </a:xfrm>
          <a:prstGeom prst="rect">
            <a:avLst/>
          </a:prstGeom>
          <a:noFill/>
          <a:ln/>
        </p:spPr>
        <p:txBody>
          <a:bodyPr wrap="none" lIns="0" tIns="0" rIns="0" bIns="0" rtlCol="0" anchor="t"/>
          <a:lstStyle/>
          <a:p>
            <a:pPr marL="0" indent="0" algn="l">
              <a:lnSpc>
                <a:spcPts val="1200"/>
              </a:lnSpc>
              <a:buNone/>
            </a:pPr>
            <a:r>
              <a:rPr lang="en-US" sz="1100" dirty="0">
                <a:solidFill>
                  <a:srgbClr val="2B2E3C"/>
                </a:solidFill>
                <a:latin typeface="Bitter Medium" pitchFamily="34" charset="0"/>
                <a:ea typeface="Bitter Medium" pitchFamily="34" charset="-122"/>
                <a:cs typeface="Bitter Medium" pitchFamily="34" charset="-120"/>
              </a:rPr>
              <a:t>Обов'язкова компенсація</a:t>
            </a:r>
            <a:endParaRPr lang="en-US" sz="1100" dirty="0"/>
          </a:p>
        </p:txBody>
      </p:sp>
      <p:sp>
        <p:nvSpPr>
          <p:cNvPr id="14" name="Text 11"/>
          <p:cNvSpPr/>
          <p:nvPr/>
        </p:nvSpPr>
        <p:spPr>
          <a:xfrm>
            <a:off x="4285296" y="2868550"/>
            <a:ext cx="4294510" cy="292150"/>
          </a:xfrm>
          <a:prstGeom prst="rect">
            <a:avLst/>
          </a:prstGeom>
          <a:noFill/>
          <a:ln/>
        </p:spPr>
        <p:txBody>
          <a:bodyPr wrap="square" lIns="0" tIns="0" rIns="0" bIns="0" rtlCol="0" anchor="t"/>
          <a:lstStyle/>
          <a:p>
            <a:pPr marL="0" indent="0" algn="l">
              <a:lnSpc>
                <a:spcPts val="1150"/>
              </a:lnSpc>
              <a:buNone/>
            </a:pPr>
            <a:r>
              <a:rPr lang="en-US" sz="1000" dirty="0">
                <a:solidFill>
                  <a:srgbClr val="2B2E3C"/>
                </a:solidFill>
                <a:latin typeface="Open Sans" pitchFamily="34" charset="0"/>
                <a:ea typeface="Open Sans" pitchFamily="34" charset="-122"/>
                <a:cs typeface="Open Sans" pitchFamily="34" charset="-120"/>
              </a:rPr>
              <a:t>При задоволенні позову про витребування — одночасне вирішення питання компенсації у розмірі ринкової вартості (для землі — за експертно-грошовою оцінкою)</a:t>
            </a:r>
            <a:endParaRPr lang="en-US" sz="1000" dirty="0"/>
          </a:p>
        </p:txBody>
      </p:sp>
      <p:sp>
        <p:nvSpPr>
          <p:cNvPr id="15" name="Shape 12"/>
          <p:cNvSpPr/>
          <p:nvPr/>
        </p:nvSpPr>
        <p:spPr>
          <a:xfrm>
            <a:off x="3832101" y="3403550"/>
            <a:ext cx="4908798" cy="728811"/>
          </a:xfrm>
          <a:prstGeom prst="roundRect">
            <a:avLst>
              <a:gd name="adj" fmla="val 5808"/>
            </a:avLst>
          </a:prstGeom>
          <a:solidFill>
            <a:srgbClr val="FFF8F0"/>
          </a:solidFill>
          <a:ln w="14288">
            <a:solidFill>
              <a:srgbClr val="E2C8B5"/>
            </a:solidFill>
            <a:prstDash val="solid"/>
          </a:ln>
        </p:spPr>
      </p:sp>
      <p:sp>
        <p:nvSpPr>
          <p:cNvPr id="16" name="Shape 13"/>
          <p:cNvSpPr/>
          <p:nvPr/>
        </p:nvSpPr>
        <p:spPr>
          <a:xfrm>
            <a:off x="3846388" y="3417837"/>
            <a:ext cx="403101" cy="700236"/>
          </a:xfrm>
          <a:prstGeom prst="roundRect">
            <a:avLst>
              <a:gd name="adj" fmla="val 6248"/>
            </a:avLst>
          </a:prstGeom>
          <a:solidFill>
            <a:srgbClr val="FCE2CF"/>
          </a:solidFill>
          <a:ln/>
        </p:spPr>
      </p:sp>
      <p:sp>
        <p:nvSpPr>
          <p:cNvPr id="17" name="Text 14"/>
          <p:cNvSpPr/>
          <p:nvPr/>
        </p:nvSpPr>
        <p:spPr>
          <a:xfrm>
            <a:off x="3969990" y="3673450"/>
            <a:ext cx="151135" cy="188937"/>
          </a:xfrm>
          <a:prstGeom prst="rect">
            <a:avLst/>
          </a:prstGeom>
          <a:noFill/>
          <a:ln/>
        </p:spPr>
        <p:txBody>
          <a:bodyPr wrap="none" lIns="0" tIns="0" rIns="0" bIns="0" rtlCol="0" anchor="ctr"/>
          <a:lstStyle/>
          <a:p>
            <a:pPr marL="0" indent="0" algn="ctr">
              <a:lnSpc>
                <a:spcPts val="1150"/>
              </a:lnSpc>
              <a:buNone/>
            </a:pPr>
            <a:r>
              <a:rPr lang="en-US" sz="1600" dirty="0">
                <a:solidFill>
                  <a:srgbClr val="2B2E3C"/>
                </a:solidFill>
                <a:latin typeface="Bitter Medium" pitchFamily="34" charset="0"/>
                <a:ea typeface="Bitter Medium" pitchFamily="34" charset="-122"/>
                <a:cs typeface="Bitter Medium" pitchFamily="34" charset="-120"/>
              </a:rPr>
              <a:t>3</a:t>
            </a:r>
            <a:endParaRPr lang="en-US" sz="1600" dirty="0"/>
          </a:p>
        </p:txBody>
      </p:sp>
      <p:sp>
        <p:nvSpPr>
          <p:cNvPr id="18" name="Text 15"/>
          <p:cNvSpPr/>
          <p:nvPr/>
        </p:nvSpPr>
        <p:spPr>
          <a:xfrm>
            <a:off x="4331345" y="3518594"/>
            <a:ext cx="1599605" cy="157460"/>
          </a:xfrm>
          <a:prstGeom prst="rect">
            <a:avLst/>
          </a:prstGeom>
          <a:noFill/>
          <a:ln/>
        </p:spPr>
        <p:txBody>
          <a:bodyPr wrap="none" lIns="0" tIns="0" rIns="0" bIns="0" rtlCol="0" anchor="t"/>
          <a:lstStyle/>
          <a:p>
            <a:pPr marL="0" indent="0" algn="l">
              <a:lnSpc>
                <a:spcPts val="1200"/>
              </a:lnSpc>
              <a:buNone/>
            </a:pPr>
            <a:r>
              <a:rPr lang="en-US" sz="1100" dirty="0">
                <a:solidFill>
                  <a:srgbClr val="2B2E3C"/>
                </a:solidFill>
                <a:latin typeface="Bitter Medium" pitchFamily="34" charset="0"/>
                <a:ea typeface="Bitter Medium" pitchFamily="34" charset="-122"/>
                <a:cs typeface="Bitter Medium" pitchFamily="34" charset="-120"/>
              </a:rPr>
              <a:t>Депозит до витребування</a:t>
            </a:r>
            <a:endParaRPr lang="en-US" sz="1100" dirty="0"/>
          </a:p>
        </p:txBody>
      </p:sp>
      <p:sp>
        <p:nvSpPr>
          <p:cNvPr id="19" name="Text 16"/>
          <p:cNvSpPr/>
          <p:nvPr/>
        </p:nvSpPr>
        <p:spPr>
          <a:xfrm>
            <a:off x="4331345" y="3725168"/>
            <a:ext cx="4294510" cy="292150"/>
          </a:xfrm>
          <a:prstGeom prst="rect">
            <a:avLst/>
          </a:prstGeom>
          <a:noFill/>
          <a:ln/>
        </p:spPr>
        <p:txBody>
          <a:bodyPr wrap="square" lIns="0" tIns="0" rIns="0" bIns="0" rtlCol="0" anchor="t"/>
          <a:lstStyle/>
          <a:p>
            <a:pPr marL="0" indent="0" algn="l">
              <a:lnSpc>
                <a:spcPts val="1150"/>
              </a:lnSpc>
              <a:buNone/>
            </a:pPr>
            <a:r>
              <a:rPr lang="en-US" sz="1000" dirty="0">
                <a:solidFill>
                  <a:srgbClr val="2B2E3C"/>
                </a:solidFill>
                <a:latin typeface="Open Sans" pitchFamily="34" charset="0"/>
                <a:ea typeface="Open Sans" pitchFamily="34" charset="-122"/>
                <a:cs typeface="Open Sans" pitchFamily="34" charset="-120"/>
              </a:rPr>
              <a:t>Позивач (держава/громада) вносить суму компенсації на депозит суду </a:t>
            </a:r>
            <a:r>
              <a:rPr lang="en-US" sz="1000" b="1" dirty="0">
                <a:solidFill>
                  <a:srgbClr val="2B2E3C"/>
                </a:solidFill>
                <a:latin typeface="Open Sans" pitchFamily="34" charset="0"/>
                <a:ea typeface="Open Sans" pitchFamily="34" charset="-122"/>
                <a:cs typeface="Open Sans" pitchFamily="34" charset="-120"/>
              </a:rPr>
              <a:t>до</a:t>
            </a:r>
            <a:r>
              <a:rPr lang="en-US" sz="1000" dirty="0">
                <a:solidFill>
                  <a:srgbClr val="2B2E3C"/>
                </a:solidFill>
                <a:latin typeface="Open Sans" pitchFamily="34" charset="0"/>
                <a:ea typeface="Open Sans" pitchFamily="34" charset="-122"/>
                <a:cs typeface="Open Sans" pitchFamily="34" charset="-120"/>
              </a:rPr>
              <a:t> фактичного витребування майна</a:t>
            </a:r>
            <a:endParaRPr lang="en-US" sz="1000" dirty="0"/>
          </a:p>
        </p:txBody>
      </p:sp>
      <p:sp>
        <p:nvSpPr>
          <p:cNvPr id="20" name="Shape 17"/>
          <p:cNvSpPr/>
          <p:nvPr/>
        </p:nvSpPr>
        <p:spPr>
          <a:xfrm>
            <a:off x="3832101" y="4224263"/>
            <a:ext cx="4908798" cy="728811"/>
          </a:xfrm>
          <a:prstGeom prst="roundRect">
            <a:avLst>
              <a:gd name="adj" fmla="val 5808"/>
            </a:avLst>
          </a:prstGeom>
          <a:solidFill>
            <a:srgbClr val="FFF8F0"/>
          </a:solidFill>
          <a:ln w="14288">
            <a:solidFill>
              <a:srgbClr val="E2C8B5"/>
            </a:solidFill>
            <a:prstDash val="solid"/>
          </a:ln>
        </p:spPr>
      </p:sp>
      <p:sp>
        <p:nvSpPr>
          <p:cNvPr id="21" name="Shape 18"/>
          <p:cNvSpPr/>
          <p:nvPr/>
        </p:nvSpPr>
        <p:spPr>
          <a:xfrm>
            <a:off x="3846388" y="4238550"/>
            <a:ext cx="403101" cy="700236"/>
          </a:xfrm>
          <a:prstGeom prst="roundRect">
            <a:avLst>
              <a:gd name="adj" fmla="val 6248"/>
            </a:avLst>
          </a:prstGeom>
          <a:solidFill>
            <a:srgbClr val="FCE2CF"/>
          </a:solidFill>
          <a:ln/>
        </p:spPr>
      </p:sp>
      <p:sp>
        <p:nvSpPr>
          <p:cNvPr id="22" name="Text 19"/>
          <p:cNvSpPr/>
          <p:nvPr/>
        </p:nvSpPr>
        <p:spPr>
          <a:xfrm>
            <a:off x="3969990" y="4494163"/>
            <a:ext cx="151135" cy="188937"/>
          </a:xfrm>
          <a:prstGeom prst="rect">
            <a:avLst/>
          </a:prstGeom>
          <a:noFill/>
          <a:ln/>
        </p:spPr>
        <p:txBody>
          <a:bodyPr wrap="none" lIns="0" tIns="0" rIns="0" bIns="0" rtlCol="0" anchor="ctr"/>
          <a:lstStyle/>
          <a:p>
            <a:pPr marL="0" indent="0" algn="ctr">
              <a:lnSpc>
                <a:spcPts val="1150"/>
              </a:lnSpc>
              <a:buNone/>
            </a:pPr>
            <a:r>
              <a:rPr lang="en-US" sz="1600" dirty="0">
                <a:solidFill>
                  <a:srgbClr val="2B2E3C"/>
                </a:solidFill>
                <a:latin typeface="Bitter Medium" pitchFamily="34" charset="0"/>
                <a:ea typeface="Bitter Medium" pitchFamily="34" charset="-122"/>
                <a:cs typeface="Bitter Medium" pitchFamily="34" charset="-120"/>
              </a:rPr>
              <a:t>4</a:t>
            </a:r>
            <a:endParaRPr lang="en-US" sz="1600" dirty="0"/>
          </a:p>
        </p:txBody>
      </p:sp>
      <p:sp>
        <p:nvSpPr>
          <p:cNvPr id="23" name="Text 20"/>
          <p:cNvSpPr/>
          <p:nvPr/>
        </p:nvSpPr>
        <p:spPr>
          <a:xfrm>
            <a:off x="4331345" y="4339307"/>
            <a:ext cx="1259830" cy="157460"/>
          </a:xfrm>
          <a:prstGeom prst="rect">
            <a:avLst/>
          </a:prstGeom>
          <a:noFill/>
          <a:ln/>
        </p:spPr>
        <p:txBody>
          <a:bodyPr wrap="none" lIns="0" tIns="0" rIns="0" bIns="0" rtlCol="0" anchor="t"/>
          <a:lstStyle/>
          <a:p>
            <a:pPr marL="0" indent="0" algn="l">
              <a:lnSpc>
                <a:spcPts val="1200"/>
              </a:lnSpc>
              <a:buNone/>
            </a:pPr>
            <a:r>
              <a:rPr lang="en-US" sz="1100" dirty="0">
                <a:solidFill>
                  <a:srgbClr val="2B2E3C"/>
                </a:solidFill>
                <a:latin typeface="Bitter Medium" pitchFamily="34" charset="0"/>
                <a:ea typeface="Bitter Medium" pitchFamily="34" charset="-122"/>
                <a:cs typeface="Bitter Medium" pitchFamily="34" charset="-120"/>
              </a:rPr>
              <a:t>Право регресу</a:t>
            </a:r>
            <a:endParaRPr lang="en-US" sz="1100" dirty="0"/>
          </a:p>
        </p:txBody>
      </p:sp>
      <p:sp>
        <p:nvSpPr>
          <p:cNvPr id="24" name="Text 21"/>
          <p:cNvSpPr/>
          <p:nvPr/>
        </p:nvSpPr>
        <p:spPr>
          <a:xfrm>
            <a:off x="4331345" y="4545880"/>
            <a:ext cx="4294510" cy="292150"/>
          </a:xfrm>
          <a:prstGeom prst="rect">
            <a:avLst/>
          </a:prstGeom>
          <a:noFill/>
          <a:ln/>
        </p:spPr>
        <p:txBody>
          <a:bodyPr wrap="square" lIns="0" tIns="0" rIns="0" bIns="0" rtlCol="0" anchor="t"/>
          <a:lstStyle/>
          <a:p>
            <a:pPr marL="0" indent="0" algn="l">
              <a:lnSpc>
                <a:spcPts val="1150"/>
              </a:lnSpc>
              <a:buNone/>
            </a:pPr>
            <a:r>
              <a:rPr lang="en-US" sz="1000" dirty="0">
                <a:solidFill>
                  <a:srgbClr val="2B2E3C"/>
                </a:solidFill>
                <a:latin typeface="Open Sans" pitchFamily="34" charset="0"/>
                <a:ea typeface="Open Sans" pitchFamily="34" charset="-122"/>
                <a:cs typeface="Open Sans" pitchFamily="34" charset="-120"/>
              </a:rPr>
              <a:t>Перехід до держави/громади регресної вимоги до особи, з вини якої майно незаконно вибуло з публічної власності</a:t>
            </a:r>
            <a:endParaRPr lang="en-US"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07269" y="484344"/>
            <a:ext cx="4102745" cy="387548"/>
          </a:xfrm>
          <a:prstGeom prst="rect">
            <a:avLst/>
          </a:prstGeom>
          <a:noFill/>
          <a:ln/>
        </p:spPr>
        <p:txBody>
          <a:bodyPr wrap="none" lIns="0" tIns="0" rIns="0" bIns="0" rtlCol="0" anchor="t"/>
          <a:lstStyle/>
          <a:p>
            <a:pPr marL="0" indent="0" algn="l">
              <a:lnSpc>
                <a:spcPts val="3050"/>
              </a:lnSpc>
              <a:buNone/>
            </a:pPr>
            <a:r>
              <a:rPr lang="en-US" sz="2800" dirty="0">
                <a:solidFill>
                  <a:srgbClr val="2C3F42"/>
                </a:solidFill>
                <a:latin typeface="Bitter Medium" pitchFamily="34" charset="0"/>
                <a:ea typeface="Bitter Medium" pitchFamily="34" charset="-122"/>
                <a:cs typeface="Bitter Medium" pitchFamily="34" charset="-120"/>
              </a:rPr>
              <a:t>Мета та структура доповіді</a:t>
            </a:r>
            <a:endParaRPr lang="en-US" sz="2800" dirty="0"/>
          </a:p>
        </p:txBody>
      </p:sp>
      <p:sp>
        <p:nvSpPr>
          <p:cNvPr id="3" name="Text 1"/>
          <p:cNvSpPr/>
          <p:nvPr/>
        </p:nvSpPr>
        <p:spPr>
          <a:xfrm>
            <a:off x="496119" y="993341"/>
            <a:ext cx="8151763" cy="1016881"/>
          </a:xfrm>
          <a:prstGeom prst="rect">
            <a:avLst/>
          </a:prstGeom>
          <a:noFill/>
          <a:ln/>
        </p:spPr>
        <p:txBody>
          <a:bodyPr wrap="square" lIns="0" tIns="0" rIns="0" bIns="0" rtlCol="0" anchor="t"/>
          <a:lstStyle/>
          <a:p>
            <a:pPr marL="0" indent="0" algn="l">
              <a:lnSpc>
                <a:spcPts val="1800"/>
              </a:lnSpc>
              <a:buNone/>
            </a:pPr>
            <a:r>
              <a:rPr lang="en-US" dirty="0">
                <a:solidFill>
                  <a:srgbClr val="2B2E3C"/>
                </a:solidFill>
                <a:latin typeface="Open Sans" pitchFamily="34" charset="0"/>
                <a:ea typeface="Open Sans" pitchFamily="34" charset="-122"/>
                <a:cs typeface="Open Sans" pitchFamily="34" charset="-120"/>
              </a:rPr>
              <a:t>Мета — комплексне теоретико-прикладне представлення правових підходів, які ЄСПЛ послідовно імплементує у справах із земельно-правовим елементом, із наголосом на їх </a:t>
            </a:r>
            <a:r>
              <a:rPr lang="en-US" b="1" dirty="0">
                <a:solidFill>
                  <a:srgbClr val="2B2E3C"/>
                </a:solidFill>
                <a:latin typeface="Open Sans" pitchFamily="34" charset="0"/>
                <a:ea typeface="Open Sans" pitchFamily="34" charset="-122"/>
                <a:cs typeface="Open Sans" pitchFamily="34" charset="-120"/>
              </a:rPr>
              <a:t>інструментальній цінності для національного правозастосування</a:t>
            </a:r>
            <a:r>
              <a:rPr lang="en-US" dirty="0">
                <a:solidFill>
                  <a:srgbClr val="2B2E3C"/>
                </a:solidFill>
                <a:latin typeface="Open Sans" pitchFamily="34" charset="0"/>
                <a:ea typeface="Open Sans" pitchFamily="34" charset="-122"/>
                <a:cs typeface="Open Sans" pitchFamily="34" charset="-120"/>
              </a:rPr>
              <a:t>.</a:t>
            </a:r>
            <a:endParaRPr lang="en-US" dirty="0"/>
          </a:p>
        </p:txBody>
      </p:sp>
      <p:sp>
        <p:nvSpPr>
          <p:cNvPr id="4" name="Text 2"/>
          <p:cNvSpPr/>
          <p:nvPr/>
        </p:nvSpPr>
        <p:spPr>
          <a:xfrm>
            <a:off x="496119" y="2149748"/>
            <a:ext cx="248022" cy="155004"/>
          </a:xfrm>
          <a:prstGeom prst="rect">
            <a:avLst/>
          </a:prstGeom>
          <a:noFill/>
          <a:ln/>
        </p:spPr>
        <p:txBody>
          <a:bodyPr wrap="none" lIns="0" tIns="0" rIns="0" bIns="0" rtlCol="0" anchor="ctr"/>
          <a:lstStyle/>
          <a:p>
            <a:pPr marL="0" indent="0" algn="l">
              <a:lnSpc>
                <a:spcPts val="1550"/>
              </a:lnSpc>
              <a:buNone/>
            </a:pPr>
            <a:r>
              <a:rPr lang="en-US" sz="950" dirty="0">
                <a:solidFill>
                  <a:srgbClr val="2B2E3C"/>
                </a:solidFill>
                <a:latin typeface="Bitter Light" pitchFamily="34" charset="0"/>
                <a:ea typeface="Bitter Light" pitchFamily="34" charset="-122"/>
                <a:cs typeface="Bitter Light" pitchFamily="34" charset="-120"/>
              </a:rPr>
              <a:t>01</a:t>
            </a:r>
            <a:endParaRPr lang="en-US" sz="950" dirty="0"/>
          </a:p>
        </p:txBody>
      </p:sp>
      <p:sp>
        <p:nvSpPr>
          <p:cNvPr id="5" name="Shape 3"/>
          <p:cNvSpPr/>
          <p:nvPr/>
        </p:nvSpPr>
        <p:spPr>
          <a:xfrm>
            <a:off x="496119" y="2346201"/>
            <a:ext cx="4013895" cy="14288"/>
          </a:xfrm>
          <a:prstGeom prst="rect">
            <a:avLst/>
          </a:prstGeom>
          <a:solidFill>
            <a:srgbClr val="D2600F"/>
          </a:solidFill>
          <a:ln/>
        </p:spPr>
      </p:sp>
      <p:sp>
        <p:nvSpPr>
          <p:cNvPr id="6" name="Text 4"/>
          <p:cNvSpPr/>
          <p:nvPr/>
        </p:nvSpPr>
        <p:spPr>
          <a:xfrm>
            <a:off x="496119" y="2436763"/>
            <a:ext cx="2260327" cy="193849"/>
          </a:xfrm>
          <a:prstGeom prst="rect">
            <a:avLst/>
          </a:prstGeom>
          <a:noFill/>
          <a:ln/>
        </p:spPr>
        <p:txBody>
          <a:bodyPr wrap="none" lIns="0" tIns="0" rIns="0" bIns="0" rtlCol="0" anchor="t"/>
          <a:lstStyle/>
          <a:p>
            <a:pPr marL="0" indent="0" algn="l">
              <a:lnSpc>
                <a:spcPts val="1500"/>
              </a:lnSpc>
              <a:buNone/>
            </a:pPr>
            <a:r>
              <a:rPr lang="en-US" sz="1600" dirty="0">
                <a:solidFill>
                  <a:srgbClr val="2B2E3C"/>
                </a:solidFill>
                <a:latin typeface="Bitter Medium" pitchFamily="34" charset="0"/>
                <a:ea typeface="Bitter Medium" pitchFamily="34" charset="-122"/>
                <a:cs typeface="Bitter Medium" pitchFamily="34" charset="-120"/>
              </a:rPr>
              <a:t>Нормативно-правовий вимір</a:t>
            </a:r>
            <a:endParaRPr lang="en-US" sz="1600" dirty="0"/>
          </a:p>
        </p:txBody>
      </p:sp>
      <p:sp>
        <p:nvSpPr>
          <p:cNvPr id="7" name="Text 5"/>
          <p:cNvSpPr/>
          <p:nvPr/>
        </p:nvSpPr>
        <p:spPr>
          <a:xfrm>
            <a:off x="496119" y="2705026"/>
            <a:ext cx="4013895" cy="396925"/>
          </a:xfrm>
          <a:prstGeom prst="rect">
            <a:avLst/>
          </a:prstGeom>
          <a:noFill/>
          <a:ln/>
        </p:spPr>
        <p:txBody>
          <a:bodyPr wrap="square" lIns="0" tIns="0" rIns="0" bIns="0" rtlCol="0" anchor="t"/>
          <a:lstStyle/>
          <a:p>
            <a:pPr marL="0" indent="0" algn="l">
              <a:lnSpc>
                <a:spcPts val="1550"/>
              </a:lnSpc>
              <a:buNone/>
            </a:pPr>
            <a:r>
              <a:rPr lang="en-US" sz="1200" dirty="0">
                <a:solidFill>
                  <a:srgbClr val="2B2E3C"/>
                </a:solidFill>
                <a:latin typeface="Open Sans" pitchFamily="34" charset="0"/>
                <a:ea typeface="Open Sans" pitchFamily="34" charset="-122"/>
                <a:cs typeface="Open Sans" pitchFamily="34" charset="-120"/>
              </a:rPr>
              <a:t>Конституційні та процесуальні підстави застосування практики ЄСПЛ</a:t>
            </a:r>
            <a:endParaRPr lang="en-US" sz="1200" dirty="0"/>
          </a:p>
        </p:txBody>
      </p:sp>
      <p:sp>
        <p:nvSpPr>
          <p:cNvPr id="8" name="Text 6"/>
          <p:cNvSpPr/>
          <p:nvPr/>
        </p:nvSpPr>
        <p:spPr>
          <a:xfrm>
            <a:off x="4633987" y="2149748"/>
            <a:ext cx="248022" cy="155004"/>
          </a:xfrm>
          <a:prstGeom prst="rect">
            <a:avLst/>
          </a:prstGeom>
          <a:noFill/>
          <a:ln/>
        </p:spPr>
        <p:txBody>
          <a:bodyPr wrap="none" lIns="0" tIns="0" rIns="0" bIns="0" rtlCol="0" anchor="ctr"/>
          <a:lstStyle/>
          <a:p>
            <a:pPr marL="0" indent="0" algn="l">
              <a:lnSpc>
                <a:spcPts val="1550"/>
              </a:lnSpc>
              <a:buNone/>
            </a:pPr>
            <a:r>
              <a:rPr lang="en-US" sz="950" dirty="0">
                <a:solidFill>
                  <a:srgbClr val="2B2E3C"/>
                </a:solidFill>
                <a:latin typeface="Bitter Light" pitchFamily="34" charset="0"/>
                <a:ea typeface="Bitter Light" pitchFamily="34" charset="-122"/>
                <a:cs typeface="Bitter Light" pitchFamily="34" charset="-120"/>
              </a:rPr>
              <a:t>02</a:t>
            </a:r>
            <a:endParaRPr lang="en-US" sz="950" dirty="0"/>
          </a:p>
        </p:txBody>
      </p:sp>
      <p:sp>
        <p:nvSpPr>
          <p:cNvPr id="9" name="Shape 7"/>
          <p:cNvSpPr/>
          <p:nvPr/>
        </p:nvSpPr>
        <p:spPr>
          <a:xfrm>
            <a:off x="4633987" y="2346201"/>
            <a:ext cx="4013895" cy="14288"/>
          </a:xfrm>
          <a:prstGeom prst="rect">
            <a:avLst/>
          </a:prstGeom>
          <a:solidFill>
            <a:srgbClr val="D2600F"/>
          </a:solidFill>
          <a:ln/>
        </p:spPr>
      </p:sp>
      <p:sp>
        <p:nvSpPr>
          <p:cNvPr id="10" name="Text 8"/>
          <p:cNvSpPr/>
          <p:nvPr/>
        </p:nvSpPr>
        <p:spPr>
          <a:xfrm>
            <a:off x="4633987" y="2436763"/>
            <a:ext cx="1575197" cy="193849"/>
          </a:xfrm>
          <a:prstGeom prst="rect">
            <a:avLst/>
          </a:prstGeom>
          <a:noFill/>
          <a:ln/>
        </p:spPr>
        <p:txBody>
          <a:bodyPr wrap="none" lIns="0" tIns="0" rIns="0" bIns="0" rtlCol="0" anchor="t"/>
          <a:lstStyle/>
          <a:p>
            <a:pPr marL="0" indent="0" algn="l">
              <a:lnSpc>
                <a:spcPts val="1500"/>
              </a:lnSpc>
              <a:buNone/>
            </a:pPr>
            <a:r>
              <a:rPr lang="en-US" sz="1600" dirty="0">
                <a:solidFill>
                  <a:srgbClr val="2B2E3C"/>
                </a:solidFill>
                <a:latin typeface="Bitter Medium" pitchFamily="34" charset="0"/>
                <a:ea typeface="Bitter Medium" pitchFamily="34" charset="-122"/>
                <a:cs typeface="Bitter Medium" pitchFamily="34" charset="-120"/>
              </a:rPr>
              <a:t>Статистичний вимір</a:t>
            </a:r>
            <a:endParaRPr lang="en-US" sz="1600" dirty="0"/>
          </a:p>
        </p:txBody>
      </p:sp>
      <p:sp>
        <p:nvSpPr>
          <p:cNvPr id="11" name="Text 9"/>
          <p:cNvSpPr/>
          <p:nvPr/>
        </p:nvSpPr>
        <p:spPr>
          <a:xfrm>
            <a:off x="4633987" y="2705026"/>
            <a:ext cx="4013895" cy="198462"/>
          </a:xfrm>
          <a:prstGeom prst="rect">
            <a:avLst/>
          </a:prstGeom>
          <a:noFill/>
          <a:ln/>
        </p:spPr>
        <p:txBody>
          <a:bodyPr wrap="none" lIns="0" tIns="0" rIns="0" bIns="0" rtlCol="0" anchor="t"/>
          <a:lstStyle/>
          <a:p>
            <a:pPr marL="0" indent="0" algn="l">
              <a:lnSpc>
                <a:spcPts val="1550"/>
              </a:lnSpc>
              <a:buNone/>
            </a:pPr>
            <a:r>
              <a:rPr lang="en-US" sz="1200" dirty="0">
                <a:solidFill>
                  <a:srgbClr val="2B2E3C"/>
                </a:solidFill>
                <a:latin typeface="Open Sans" pitchFamily="34" charset="0"/>
                <a:ea typeface="Open Sans" pitchFamily="34" charset="-122"/>
                <a:cs typeface="Open Sans" pitchFamily="34" charset="-120"/>
              </a:rPr>
              <a:t>Рішення ЄСПЛ проти України у 2024–2025 роках</a:t>
            </a:r>
            <a:endParaRPr lang="en-US" sz="1200" dirty="0"/>
          </a:p>
        </p:txBody>
      </p:sp>
      <p:sp>
        <p:nvSpPr>
          <p:cNvPr id="12" name="Text 10"/>
          <p:cNvSpPr/>
          <p:nvPr/>
        </p:nvSpPr>
        <p:spPr>
          <a:xfrm>
            <a:off x="496119" y="3318942"/>
            <a:ext cx="248022" cy="155004"/>
          </a:xfrm>
          <a:prstGeom prst="rect">
            <a:avLst/>
          </a:prstGeom>
          <a:noFill/>
          <a:ln/>
        </p:spPr>
        <p:txBody>
          <a:bodyPr wrap="none" lIns="0" tIns="0" rIns="0" bIns="0" rtlCol="0" anchor="ctr"/>
          <a:lstStyle/>
          <a:p>
            <a:pPr marL="0" indent="0" algn="l">
              <a:lnSpc>
                <a:spcPts val="1550"/>
              </a:lnSpc>
              <a:buNone/>
            </a:pPr>
            <a:r>
              <a:rPr lang="en-US" sz="950" dirty="0">
                <a:solidFill>
                  <a:srgbClr val="2B2E3C"/>
                </a:solidFill>
                <a:latin typeface="Bitter Light" pitchFamily="34" charset="0"/>
                <a:ea typeface="Bitter Light" pitchFamily="34" charset="-122"/>
                <a:cs typeface="Bitter Light" pitchFamily="34" charset="-120"/>
              </a:rPr>
              <a:t>03</a:t>
            </a:r>
            <a:endParaRPr lang="en-US" sz="950" dirty="0"/>
          </a:p>
        </p:txBody>
      </p:sp>
      <p:sp>
        <p:nvSpPr>
          <p:cNvPr id="13" name="Shape 11"/>
          <p:cNvSpPr/>
          <p:nvPr/>
        </p:nvSpPr>
        <p:spPr>
          <a:xfrm>
            <a:off x="496119" y="3515395"/>
            <a:ext cx="4013895" cy="14288"/>
          </a:xfrm>
          <a:prstGeom prst="rect">
            <a:avLst/>
          </a:prstGeom>
          <a:solidFill>
            <a:srgbClr val="D2600F"/>
          </a:solidFill>
          <a:ln/>
        </p:spPr>
      </p:sp>
      <p:sp>
        <p:nvSpPr>
          <p:cNvPr id="14" name="Text 12"/>
          <p:cNvSpPr/>
          <p:nvPr/>
        </p:nvSpPr>
        <p:spPr>
          <a:xfrm>
            <a:off x="496119" y="3605957"/>
            <a:ext cx="1877169" cy="193849"/>
          </a:xfrm>
          <a:prstGeom prst="rect">
            <a:avLst/>
          </a:prstGeom>
          <a:noFill/>
          <a:ln/>
        </p:spPr>
        <p:txBody>
          <a:bodyPr wrap="none" lIns="0" tIns="0" rIns="0" bIns="0" rtlCol="0" anchor="t"/>
          <a:lstStyle/>
          <a:p>
            <a:pPr marL="0" indent="0" algn="l">
              <a:lnSpc>
                <a:spcPts val="1500"/>
              </a:lnSpc>
              <a:buNone/>
            </a:pPr>
            <a:r>
              <a:rPr lang="en-US" dirty="0">
                <a:solidFill>
                  <a:srgbClr val="2B2E3C"/>
                </a:solidFill>
                <a:latin typeface="Bitter Medium" pitchFamily="34" charset="0"/>
                <a:ea typeface="Bitter Medium" pitchFamily="34" charset="-122"/>
                <a:cs typeface="Bitter Medium" pitchFamily="34" charset="-120"/>
              </a:rPr>
              <a:t>П'ять ключових підходів</a:t>
            </a:r>
            <a:endParaRPr lang="en-US" dirty="0"/>
          </a:p>
        </p:txBody>
      </p:sp>
      <p:sp>
        <p:nvSpPr>
          <p:cNvPr id="15" name="Text 13"/>
          <p:cNvSpPr/>
          <p:nvPr/>
        </p:nvSpPr>
        <p:spPr>
          <a:xfrm>
            <a:off x="496119" y="3874219"/>
            <a:ext cx="4013895" cy="198462"/>
          </a:xfrm>
          <a:prstGeom prst="rect">
            <a:avLst/>
          </a:prstGeom>
          <a:noFill/>
          <a:ln/>
        </p:spPr>
        <p:txBody>
          <a:bodyPr wrap="none" lIns="0" tIns="0" rIns="0" bIns="0" rtlCol="0" anchor="t"/>
          <a:lstStyle/>
          <a:p>
            <a:pPr marL="0" indent="0" algn="l">
              <a:lnSpc>
                <a:spcPts val="1550"/>
              </a:lnSpc>
              <a:buNone/>
            </a:pPr>
            <a:r>
              <a:rPr lang="en-US" sz="1200" dirty="0">
                <a:solidFill>
                  <a:srgbClr val="2B2E3C"/>
                </a:solidFill>
                <a:latin typeface="Open Sans" pitchFamily="34" charset="0"/>
                <a:ea typeface="Open Sans" pitchFamily="34" charset="-122"/>
                <a:cs typeface="Open Sans" pitchFamily="34" charset="-120"/>
              </a:rPr>
              <a:t>Аналіз через призму конкретних рішень</a:t>
            </a:r>
            <a:endParaRPr lang="en-US" sz="1200" dirty="0"/>
          </a:p>
        </p:txBody>
      </p:sp>
      <p:sp>
        <p:nvSpPr>
          <p:cNvPr id="16" name="Text 14"/>
          <p:cNvSpPr/>
          <p:nvPr/>
        </p:nvSpPr>
        <p:spPr>
          <a:xfrm>
            <a:off x="4633987" y="3318942"/>
            <a:ext cx="248022" cy="155004"/>
          </a:xfrm>
          <a:prstGeom prst="rect">
            <a:avLst/>
          </a:prstGeom>
          <a:noFill/>
          <a:ln/>
        </p:spPr>
        <p:txBody>
          <a:bodyPr wrap="none" lIns="0" tIns="0" rIns="0" bIns="0" rtlCol="0" anchor="ctr"/>
          <a:lstStyle/>
          <a:p>
            <a:pPr marL="0" indent="0" algn="l">
              <a:lnSpc>
                <a:spcPts val="1550"/>
              </a:lnSpc>
              <a:buNone/>
            </a:pPr>
            <a:r>
              <a:rPr lang="en-US" sz="950" dirty="0">
                <a:solidFill>
                  <a:srgbClr val="2B2E3C"/>
                </a:solidFill>
                <a:latin typeface="Bitter Light" pitchFamily="34" charset="0"/>
                <a:ea typeface="Bitter Light" pitchFamily="34" charset="-122"/>
                <a:cs typeface="Bitter Light" pitchFamily="34" charset="-120"/>
              </a:rPr>
              <a:t>04</a:t>
            </a:r>
            <a:endParaRPr lang="en-US" sz="950" dirty="0"/>
          </a:p>
        </p:txBody>
      </p:sp>
      <p:sp>
        <p:nvSpPr>
          <p:cNvPr id="17" name="Shape 15"/>
          <p:cNvSpPr/>
          <p:nvPr/>
        </p:nvSpPr>
        <p:spPr>
          <a:xfrm>
            <a:off x="4633987" y="3515395"/>
            <a:ext cx="4013895" cy="14288"/>
          </a:xfrm>
          <a:prstGeom prst="rect">
            <a:avLst/>
          </a:prstGeom>
          <a:solidFill>
            <a:srgbClr val="D2600F"/>
          </a:solidFill>
          <a:ln/>
        </p:spPr>
      </p:sp>
      <p:sp>
        <p:nvSpPr>
          <p:cNvPr id="18" name="Text 16"/>
          <p:cNvSpPr/>
          <p:nvPr/>
        </p:nvSpPr>
        <p:spPr>
          <a:xfrm>
            <a:off x="4633987" y="3605957"/>
            <a:ext cx="2379836" cy="193849"/>
          </a:xfrm>
          <a:prstGeom prst="rect">
            <a:avLst/>
          </a:prstGeom>
          <a:noFill/>
          <a:ln/>
        </p:spPr>
        <p:txBody>
          <a:bodyPr wrap="none" lIns="0" tIns="0" rIns="0" bIns="0" rtlCol="0" anchor="t"/>
          <a:lstStyle/>
          <a:p>
            <a:pPr marL="0" indent="0" algn="l">
              <a:lnSpc>
                <a:spcPts val="1500"/>
              </a:lnSpc>
              <a:buNone/>
            </a:pPr>
            <a:r>
              <a:rPr lang="en-US" sz="1600" dirty="0">
                <a:solidFill>
                  <a:srgbClr val="2B2E3C"/>
                </a:solidFill>
                <a:latin typeface="Bitter Medium" pitchFamily="34" charset="0"/>
                <a:ea typeface="Bitter Medium" pitchFamily="34" charset="-122"/>
                <a:cs typeface="Bitter Medium" pitchFamily="34" charset="-120"/>
              </a:rPr>
              <a:t>Висновки та законодавчі зміни</a:t>
            </a:r>
            <a:endParaRPr lang="en-US" sz="1600" dirty="0"/>
          </a:p>
        </p:txBody>
      </p:sp>
      <p:sp>
        <p:nvSpPr>
          <p:cNvPr id="19" name="Text 17"/>
          <p:cNvSpPr/>
          <p:nvPr/>
        </p:nvSpPr>
        <p:spPr>
          <a:xfrm>
            <a:off x="4633987" y="3874219"/>
            <a:ext cx="4013895" cy="198462"/>
          </a:xfrm>
          <a:prstGeom prst="rect">
            <a:avLst/>
          </a:prstGeom>
          <a:noFill/>
          <a:ln/>
        </p:spPr>
        <p:txBody>
          <a:bodyPr wrap="none" lIns="0" tIns="0" rIns="0" bIns="0" rtlCol="0" anchor="t"/>
          <a:lstStyle/>
          <a:p>
            <a:pPr marL="0" indent="0" algn="l">
              <a:lnSpc>
                <a:spcPts val="1550"/>
              </a:lnSpc>
              <a:buNone/>
            </a:pPr>
            <a:r>
              <a:rPr lang="en-US" sz="1200" dirty="0" err="1">
                <a:solidFill>
                  <a:srgbClr val="2B2E3C"/>
                </a:solidFill>
                <a:latin typeface="Open Sans" pitchFamily="34" charset="0"/>
                <a:ea typeface="Open Sans" pitchFamily="34" charset="-122"/>
                <a:cs typeface="Open Sans" pitchFamily="34" charset="-120"/>
              </a:rPr>
              <a:t>Закон</a:t>
            </a:r>
            <a:r>
              <a:rPr lang="en-US" sz="1200" dirty="0">
                <a:solidFill>
                  <a:srgbClr val="2B2E3C"/>
                </a:solidFill>
                <a:latin typeface="Open Sans" pitchFamily="34" charset="0"/>
                <a:ea typeface="Open Sans" pitchFamily="34" charset="-122"/>
                <a:cs typeface="Open Sans" pitchFamily="34" charset="-120"/>
              </a:rPr>
              <a:t> </a:t>
            </a:r>
            <a:r>
              <a:rPr lang="uk-UA" sz="1200" dirty="0">
                <a:solidFill>
                  <a:srgbClr val="2B2E3C"/>
                </a:solidFill>
                <a:latin typeface="Open Sans" pitchFamily="34" charset="0"/>
                <a:ea typeface="Open Sans" pitchFamily="34" charset="-122"/>
                <a:cs typeface="Open Sans" pitchFamily="34" charset="-120"/>
              </a:rPr>
              <a:t>України «</a:t>
            </a:r>
            <a:r>
              <a:rPr lang="ru-RU" sz="1200" dirty="0">
                <a:solidFill>
                  <a:srgbClr val="2B2E3C"/>
                </a:solidFill>
                <a:latin typeface="Open Sans" pitchFamily="34" charset="0"/>
                <a:ea typeface="Open Sans" pitchFamily="34" charset="-122"/>
                <a:cs typeface="Open Sans" pitchFamily="34" charset="-120"/>
              </a:rPr>
              <a:t>Про </a:t>
            </a:r>
            <a:r>
              <a:rPr lang="ru-RU" sz="1200" dirty="0" err="1">
                <a:solidFill>
                  <a:srgbClr val="2B2E3C"/>
                </a:solidFill>
                <a:latin typeface="Open Sans" pitchFamily="34" charset="0"/>
                <a:ea typeface="Open Sans" pitchFamily="34" charset="-122"/>
                <a:cs typeface="Open Sans" pitchFamily="34" charset="-120"/>
              </a:rPr>
              <a:t>внесення</a:t>
            </a:r>
            <a:r>
              <a:rPr lang="ru-RU" sz="1200" dirty="0">
                <a:solidFill>
                  <a:srgbClr val="2B2E3C"/>
                </a:solidFill>
                <a:latin typeface="Open Sans" pitchFamily="34" charset="0"/>
                <a:ea typeface="Open Sans" pitchFamily="34" charset="-122"/>
                <a:cs typeface="Open Sans" pitchFamily="34" charset="-120"/>
              </a:rPr>
              <a:t> </a:t>
            </a:r>
            <a:r>
              <a:rPr lang="ru-RU" sz="1200" dirty="0" err="1">
                <a:solidFill>
                  <a:srgbClr val="2B2E3C"/>
                </a:solidFill>
                <a:latin typeface="Open Sans" pitchFamily="34" charset="0"/>
                <a:ea typeface="Open Sans" pitchFamily="34" charset="-122"/>
                <a:cs typeface="Open Sans" pitchFamily="34" charset="-120"/>
              </a:rPr>
              <a:t>змін</a:t>
            </a:r>
            <a:r>
              <a:rPr lang="ru-RU" sz="1200" dirty="0">
                <a:solidFill>
                  <a:srgbClr val="2B2E3C"/>
                </a:solidFill>
                <a:latin typeface="Open Sans" pitchFamily="34" charset="0"/>
                <a:ea typeface="Open Sans" pitchFamily="34" charset="-122"/>
                <a:cs typeface="Open Sans" pitchFamily="34" charset="-120"/>
              </a:rPr>
              <a:t> до </a:t>
            </a:r>
            <a:r>
              <a:rPr lang="ru-RU" sz="1200" dirty="0" err="1">
                <a:solidFill>
                  <a:srgbClr val="2B2E3C"/>
                </a:solidFill>
                <a:latin typeface="Open Sans" pitchFamily="34" charset="0"/>
                <a:ea typeface="Open Sans" pitchFamily="34" charset="-122"/>
                <a:cs typeface="Open Sans" pitchFamily="34" charset="-120"/>
              </a:rPr>
              <a:t>Цивільного</a:t>
            </a:r>
            <a:r>
              <a:rPr lang="ru-RU" sz="1200" dirty="0">
                <a:solidFill>
                  <a:srgbClr val="2B2E3C"/>
                </a:solidFill>
                <a:latin typeface="Open Sans" pitchFamily="34" charset="0"/>
                <a:ea typeface="Open Sans" pitchFamily="34" charset="-122"/>
                <a:cs typeface="Open Sans" pitchFamily="34" charset="-120"/>
              </a:rPr>
              <a:t> кодексу </a:t>
            </a:r>
          </a:p>
          <a:p>
            <a:pPr marL="0" indent="0" algn="l">
              <a:lnSpc>
                <a:spcPts val="1550"/>
              </a:lnSpc>
              <a:buNone/>
            </a:pPr>
            <a:r>
              <a:rPr lang="ru-RU" sz="1200" dirty="0" err="1">
                <a:solidFill>
                  <a:srgbClr val="2B2E3C"/>
                </a:solidFill>
                <a:latin typeface="Open Sans" pitchFamily="34" charset="0"/>
                <a:ea typeface="Open Sans" pitchFamily="34" charset="-122"/>
                <a:cs typeface="Open Sans" pitchFamily="34" charset="-120"/>
              </a:rPr>
              <a:t>України</a:t>
            </a:r>
            <a:r>
              <a:rPr lang="ru-RU" sz="1200" dirty="0">
                <a:solidFill>
                  <a:srgbClr val="2B2E3C"/>
                </a:solidFill>
                <a:latin typeface="Open Sans" pitchFamily="34" charset="0"/>
                <a:ea typeface="Open Sans" pitchFamily="34" charset="-122"/>
                <a:cs typeface="Open Sans" pitchFamily="34" charset="-120"/>
              </a:rPr>
              <a:t> </a:t>
            </a:r>
            <a:r>
              <a:rPr lang="ru-RU" sz="1200" dirty="0" err="1">
                <a:solidFill>
                  <a:srgbClr val="2B2E3C"/>
                </a:solidFill>
                <a:latin typeface="Open Sans" pitchFamily="34" charset="0"/>
                <a:ea typeface="Open Sans" pitchFamily="34" charset="-122"/>
                <a:cs typeface="Open Sans" pitchFamily="34" charset="-120"/>
              </a:rPr>
              <a:t>щодо</a:t>
            </a:r>
            <a:r>
              <a:rPr lang="ru-RU" sz="1200" dirty="0">
                <a:solidFill>
                  <a:srgbClr val="2B2E3C"/>
                </a:solidFill>
                <a:latin typeface="Open Sans" pitchFamily="34" charset="0"/>
                <a:ea typeface="Open Sans" pitchFamily="34" charset="-122"/>
                <a:cs typeface="Open Sans" pitchFamily="34" charset="-120"/>
              </a:rPr>
              <a:t> </a:t>
            </a:r>
            <a:r>
              <a:rPr lang="ru-RU" sz="1200" dirty="0" err="1">
                <a:solidFill>
                  <a:srgbClr val="2B2E3C"/>
                </a:solidFill>
                <a:latin typeface="Open Sans" pitchFamily="34" charset="0"/>
                <a:ea typeface="Open Sans" pitchFamily="34" charset="-122"/>
                <a:cs typeface="Open Sans" pitchFamily="34" charset="-120"/>
              </a:rPr>
              <a:t>посилення</a:t>
            </a:r>
            <a:r>
              <a:rPr lang="ru-RU" sz="1200" dirty="0">
                <a:solidFill>
                  <a:srgbClr val="2B2E3C"/>
                </a:solidFill>
                <a:latin typeface="Open Sans" pitchFamily="34" charset="0"/>
                <a:ea typeface="Open Sans" pitchFamily="34" charset="-122"/>
                <a:cs typeface="Open Sans" pitchFamily="34" charset="-120"/>
              </a:rPr>
              <a:t> </a:t>
            </a:r>
            <a:r>
              <a:rPr lang="ru-RU" sz="1200" dirty="0" err="1">
                <a:solidFill>
                  <a:srgbClr val="2B2E3C"/>
                </a:solidFill>
                <a:latin typeface="Open Sans" pitchFamily="34" charset="0"/>
                <a:ea typeface="Open Sans" pitchFamily="34" charset="-122"/>
                <a:cs typeface="Open Sans" pitchFamily="34" charset="-120"/>
              </a:rPr>
              <a:t>захисту</a:t>
            </a:r>
            <a:r>
              <a:rPr lang="ru-RU" sz="1200" dirty="0">
                <a:solidFill>
                  <a:srgbClr val="2B2E3C"/>
                </a:solidFill>
                <a:latin typeface="Open Sans" pitchFamily="34" charset="0"/>
                <a:ea typeface="Open Sans" pitchFamily="34" charset="-122"/>
                <a:cs typeface="Open Sans" pitchFamily="34" charset="-120"/>
              </a:rPr>
              <a:t> прав </a:t>
            </a:r>
            <a:r>
              <a:rPr lang="ru-RU" sz="1200" dirty="0" err="1">
                <a:solidFill>
                  <a:srgbClr val="2B2E3C"/>
                </a:solidFill>
                <a:latin typeface="Open Sans" pitchFamily="34" charset="0"/>
                <a:ea typeface="Open Sans" pitchFamily="34" charset="-122"/>
                <a:cs typeface="Open Sans" pitchFamily="34" charset="-120"/>
              </a:rPr>
              <a:t>добросовісного</a:t>
            </a:r>
            <a:r>
              <a:rPr lang="ru-RU" sz="1200" dirty="0">
                <a:solidFill>
                  <a:srgbClr val="2B2E3C"/>
                </a:solidFill>
                <a:latin typeface="Open Sans" pitchFamily="34" charset="0"/>
                <a:ea typeface="Open Sans" pitchFamily="34" charset="-122"/>
                <a:cs typeface="Open Sans" pitchFamily="34" charset="-120"/>
              </a:rPr>
              <a:t> </a:t>
            </a:r>
          </a:p>
          <a:p>
            <a:pPr marL="0" indent="0" algn="l">
              <a:lnSpc>
                <a:spcPts val="1550"/>
              </a:lnSpc>
              <a:buNone/>
            </a:pPr>
            <a:r>
              <a:rPr lang="ru-RU" sz="1200" dirty="0" err="1">
                <a:solidFill>
                  <a:srgbClr val="2B2E3C"/>
                </a:solidFill>
                <a:latin typeface="Open Sans" pitchFamily="34" charset="0"/>
                <a:ea typeface="Open Sans" pitchFamily="34" charset="-122"/>
                <a:cs typeface="Open Sans" pitchFamily="34" charset="-120"/>
              </a:rPr>
              <a:t>набувача</a:t>
            </a:r>
            <a:r>
              <a:rPr lang="ru-RU" sz="1200" dirty="0">
                <a:solidFill>
                  <a:srgbClr val="2B2E3C"/>
                </a:solidFill>
                <a:latin typeface="Open Sans" pitchFamily="34" charset="0"/>
                <a:ea typeface="Open Sans" pitchFamily="34" charset="-122"/>
                <a:cs typeface="Open Sans" pitchFamily="34" charset="-120"/>
              </a:rPr>
              <a:t>» (Закон</a:t>
            </a:r>
            <a:r>
              <a:rPr lang="en-US" sz="1200" dirty="0">
                <a:solidFill>
                  <a:srgbClr val="2B2E3C"/>
                </a:solidFill>
                <a:latin typeface="Open Sans" pitchFamily="34" charset="0"/>
                <a:ea typeface="Open Sans" pitchFamily="34" charset="-122"/>
                <a:cs typeface="Open Sans" pitchFamily="34" charset="-120"/>
              </a:rPr>
              <a:t>№ 4292-IX</a:t>
            </a:r>
            <a:r>
              <a:rPr lang="uk-UA" sz="1200" dirty="0">
                <a:solidFill>
                  <a:srgbClr val="2B2E3C"/>
                </a:solidFill>
                <a:latin typeface="Open Sans" pitchFamily="34" charset="0"/>
                <a:ea typeface="Open Sans" pitchFamily="34" charset="-122"/>
                <a:cs typeface="Open Sans" pitchFamily="34" charset="-120"/>
              </a:rPr>
              <a:t>)</a:t>
            </a:r>
          </a:p>
          <a:p>
            <a:pPr marL="0" indent="0" algn="l">
              <a:lnSpc>
                <a:spcPts val="1550"/>
              </a:lnSpc>
              <a:buNone/>
            </a:pPr>
            <a:r>
              <a:rPr lang="en-US" sz="1200" dirty="0">
                <a:solidFill>
                  <a:srgbClr val="2B2E3C"/>
                </a:solidFill>
                <a:latin typeface="Open Sans" pitchFamily="34" charset="0"/>
                <a:ea typeface="Open Sans" pitchFamily="34" charset="-122"/>
                <a:cs typeface="Open Sans" pitchFamily="34" charset="-120"/>
              </a:rPr>
              <a:t> </a:t>
            </a:r>
            <a:r>
              <a:rPr lang="en-US" sz="1200" dirty="0" err="1">
                <a:solidFill>
                  <a:srgbClr val="2B2E3C"/>
                </a:solidFill>
                <a:latin typeface="Open Sans" pitchFamily="34" charset="0"/>
                <a:ea typeface="Open Sans" pitchFamily="34" charset="-122"/>
                <a:cs typeface="Open Sans" pitchFamily="34" charset="-120"/>
              </a:rPr>
              <a:t>та</a:t>
            </a:r>
            <a:r>
              <a:rPr lang="en-US" sz="1200" dirty="0">
                <a:solidFill>
                  <a:srgbClr val="2B2E3C"/>
                </a:solidFill>
                <a:latin typeface="Open Sans" pitchFamily="34" charset="0"/>
                <a:ea typeface="Open Sans" pitchFamily="34" charset="-122"/>
                <a:cs typeface="Open Sans" pitchFamily="34" charset="-120"/>
              </a:rPr>
              <a:t> перспективи правозастосування</a:t>
            </a:r>
            <a:endParaRPr 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406822" y="355774"/>
            <a:ext cx="8116193" cy="387548"/>
          </a:xfrm>
          <a:prstGeom prst="rect">
            <a:avLst/>
          </a:prstGeom>
          <a:noFill/>
          <a:ln/>
        </p:spPr>
        <p:txBody>
          <a:bodyPr wrap="none" lIns="0" tIns="0" rIns="0" bIns="0" rtlCol="0" anchor="t"/>
          <a:lstStyle/>
          <a:p>
            <a:pPr marL="0" indent="0" algn="l">
              <a:lnSpc>
                <a:spcPts val="3050"/>
              </a:lnSpc>
              <a:buNone/>
            </a:pPr>
            <a:r>
              <a:rPr lang="en-US" sz="3200" dirty="0">
                <a:solidFill>
                  <a:srgbClr val="2C3F42"/>
                </a:solidFill>
                <a:latin typeface="Bitter Medium" pitchFamily="34" charset="0"/>
                <a:ea typeface="Bitter Medium" pitchFamily="34" charset="-122"/>
                <a:cs typeface="Bitter Medium" pitchFamily="34" charset="-120"/>
              </a:rPr>
              <a:t>Роль господарських </a:t>
            </a:r>
            <a:r>
              <a:rPr lang="en-US" sz="3200" dirty="0" err="1">
                <a:solidFill>
                  <a:srgbClr val="2C3F42"/>
                </a:solidFill>
                <a:latin typeface="Bitter Medium" pitchFamily="34" charset="0"/>
                <a:ea typeface="Bitter Medium" pitchFamily="34" charset="-122"/>
                <a:cs typeface="Bitter Medium" pitchFamily="34" charset="-120"/>
              </a:rPr>
              <a:t>судів</a:t>
            </a:r>
            <a:r>
              <a:rPr lang="en-US" sz="3200" dirty="0">
                <a:solidFill>
                  <a:srgbClr val="2C3F42"/>
                </a:solidFill>
                <a:latin typeface="Bitter Medium" pitchFamily="34" charset="0"/>
                <a:ea typeface="Bitter Medium" pitchFamily="34" charset="-122"/>
                <a:cs typeface="Bitter Medium" pitchFamily="34" charset="-120"/>
              </a:rPr>
              <a:t> </a:t>
            </a:r>
            <a:endParaRPr lang="uk-UA" sz="3200" dirty="0">
              <a:solidFill>
                <a:srgbClr val="2C3F42"/>
              </a:solidFill>
              <a:latin typeface="Bitter Medium" pitchFamily="34" charset="0"/>
              <a:ea typeface="Bitter Medium" pitchFamily="34" charset="-122"/>
              <a:cs typeface="Bitter Medium" pitchFamily="34" charset="-120"/>
            </a:endParaRPr>
          </a:p>
          <a:p>
            <a:pPr marL="0" indent="0" algn="l">
              <a:lnSpc>
                <a:spcPts val="3050"/>
              </a:lnSpc>
              <a:buNone/>
            </a:pPr>
            <a:r>
              <a:rPr lang="en-US" sz="3200" dirty="0" err="1">
                <a:solidFill>
                  <a:srgbClr val="2C3F42"/>
                </a:solidFill>
                <a:latin typeface="Bitter Medium" pitchFamily="34" charset="0"/>
                <a:ea typeface="Bitter Medium" pitchFamily="34" charset="-122"/>
                <a:cs typeface="Bitter Medium" pitchFamily="34" charset="-120"/>
              </a:rPr>
              <a:t>та</a:t>
            </a:r>
            <a:r>
              <a:rPr lang="en-US" sz="3200" dirty="0">
                <a:solidFill>
                  <a:srgbClr val="2C3F42"/>
                </a:solidFill>
                <a:latin typeface="Bitter Medium" pitchFamily="34" charset="0"/>
                <a:ea typeface="Bitter Medium" pitchFamily="34" charset="-122"/>
                <a:cs typeface="Bitter Medium" pitchFamily="34" charset="-120"/>
              </a:rPr>
              <a:t> наявний інструментарій</a:t>
            </a:r>
            <a:endParaRPr lang="en-US" sz="3200" dirty="0"/>
          </a:p>
        </p:txBody>
      </p:sp>
      <p:sp>
        <p:nvSpPr>
          <p:cNvPr id="3" name="Shape 1"/>
          <p:cNvSpPr/>
          <p:nvPr/>
        </p:nvSpPr>
        <p:spPr>
          <a:xfrm>
            <a:off x="406822" y="1353964"/>
            <a:ext cx="4103191" cy="3009081"/>
          </a:xfrm>
          <a:prstGeom prst="roundRect">
            <a:avLst>
              <a:gd name="adj" fmla="val 2968"/>
            </a:avLst>
          </a:prstGeom>
          <a:solidFill>
            <a:srgbClr val="D2600F"/>
          </a:solidFill>
          <a:ln/>
        </p:spPr>
      </p:sp>
      <p:sp>
        <p:nvSpPr>
          <p:cNvPr id="4" name="Text 2"/>
          <p:cNvSpPr/>
          <p:nvPr/>
        </p:nvSpPr>
        <p:spPr>
          <a:xfrm>
            <a:off x="458433" y="1477938"/>
            <a:ext cx="2714179" cy="193849"/>
          </a:xfrm>
          <a:prstGeom prst="rect">
            <a:avLst/>
          </a:prstGeom>
          <a:noFill/>
          <a:ln/>
        </p:spPr>
        <p:txBody>
          <a:bodyPr wrap="none" lIns="0" tIns="0" rIns="0" bIns="0" rtlCol="0" anchor="t"/>
          <a:lstStyle/>
          <a:p>
            <a:pPr marL="0" indent="0" algn="l">
              <a:lnSpc>
                <a:spcPts val="1500"/>
              </a:lnSpc>
              <a:buNone/>
            </a:pPr>
            <a:r>
              <a:rPr lang="en-US" dirty="0">
                <a:solidFill>
                  <a:srgbClr val="000000"/>
                </a:solidFill>
                <a:latin typeface="Bitter Medium" pitchFamily="34" charset="0"/>
                <a:ea typeface="Bitter Medium" pitchFamily="34" charset="-122"/>
                <a:cs typeface="Bitter Medium" pitchFamily="34" charset="-120"/>
              </a:rPr>
              <a:t>Особлива роль господарських судів</a:t>
            </a:r>
            <a:endParaRPr lang="en-US" dirty="0"/>
          </a:p>
        </p:txBody>
      </p:sp>
      <p:sp>
        <p:nvSpPr>
          <p:cNvPr id="5" name="Text 3"/>
          <p:cNvSpPr/>
          <p:nvPr/>
        </p:nvSpPr>
        <p:spPr>
          <a:xfrm>
            <a:off x="530796" y="1795760"/>
            <a:ext cx="3855244" cy="1190774"/>
          </a:xfrm>
          <a:prstGeom prst="rect">
            <a:avLst/>
          </a:prstGeom>
          <a:noFill/>
          <a:ln/>
        </p:spPr>
        <p:txBody>
          <a:bodyPr wrap="square" lIns="0" tIns="0" rIns="0" bIns="0" rtlCol="0" anchor="t"/>
          <a:lstStyle/>
          <a:p>
            <a:pPr marL="0" indent="0" algn="l">
              <a:lnSpc>
                <a:spcPts val="1550"/>
              </a:lnSpc>
              <a:buNone/>
            </a:pPr>
            <a:r>
              <a:rPr lang="en-US" sz="1100" dirty="0">
                <a:solidFill>
                  <a:srgbClr val="000000"/>
                </a:solidFill>
                <a:latin typeface="Open Sans" pitchFamily="34" charset="0"/>
                <a:ea typeface="Open Sans" pitchFamily="34" charset="-122"/>
                <a:cs typeface="Open Sans" pitchFamily="34" charset="-120"/>
              </a:rPr>
              <a:t>Саме господарські суди розглядають значну частку земельних спорів за участю органів публічної влади, прокурорів та юридичних осіб-інвесторів. Послідовне застосування п'яти конвенційних підходів — </a:t>
            </a:r>
            <a:r>
              <a:rPr lang="en-US" sz="1100" b="1" dirty="0">
                <a:solidFill>
                  <a:srgbClr val="000000"/>
                </a:solidFill>
                <a:latin typeface="Open Sans" pitchFamily="34" charset="0"/>
                <a:ea typeface="Open Sans" pitchFamily="34" charset="-122"/>
                <a:cs typeface="Open Sans" pitchFamily="34" charset="-120"/>
              </a:rPr>
              <a:t>найдієвіша превентивна міра</a:t>
            </a:r>
            <a:r>
              <a:rPr lang="en-US" sz="1100" dirty="0">
                <a:solidFill>
                  <a:srgbClr val="000000"/>
                </a:solidFill>
                <a:latin typeface="Open Sans" pitchFamily="34" charset="0"/>
                <a:ea typeface="Open Sans" pitchFamily="34" charset="-122"/>
                <a:cs typeface="Open Sans" pitchFamily="34" charset="-120"/>
              </a:rPr>
              <a:t> проти подальших звернень до ЄСПЛ та інструмент відновлення інвестиційної довіри.</a:t>
            </a:r>
            <a:endParaRPr lang="en-US" sz="1100" dirty="0"/>
          </a:p>
        </p:txBody>
      </p:sp>
      <p:sp>
        <p:nvSpPr>
          <p:cNvPr id="6" name="Text 4"/>
          <p:cNvSpPr/>
          <p:nvPr/>
        </p:nvSpPr>
        <p:spPr>
          <a:xfrm>
            <a:off x="4728046" y="1477938"/>
            <a:ext cx="2072432" cy="193849"/>
          </a:xfrm>
          <a:prstGeom prst="rect">
            <a:avLst/>
          </a:prstGeom>
          <a:noFill/>
          <a:ln/>
        </p:spPr>
        <p:txBody>
          <a:bodyPr wrap="none" lIns="0" tIns="0" rIns="0" bIns="0" rtlCol="0" anchor="t"/>
          <a:lstStyle/>
          <a:p>
            <a:pPr marL="0" indent="0" algn="l">
              <a:lnSpc>
                <a:spcPts val="1500"/>
              </a:lnSpc>
              <a:buNone/>
            </a:pPr>
            <a:r>
              <a:rPr lang="en-US" sz="2000" dirty="0">
                <a:solidFill>
                  <a:srgbClr val="2C3F42"/>
                </a:solidFill>
                <a:latin typeface="Bitter Medium" pitchFamily="34" charset="0"/>
                <a:ea typeface="Bitter Medium" pitchFamily="34" charset="-122"/>
                <a:cs typeface="Bitter Medium" pitchFamily="34" charset="-120"/>
              </a:rPr>
              <a:t>Доступний інструментарій</a:t>
            </a:r>
            <a:endParaRPr lang="en-US" sz="2000" dirty="0"/>
          </a:p>
        </p:txBody>
      </p:sp>
      <p:sp>
        <p:nvSpPr>
          <p:cNvPr id="7" name="Text 5"/>
          <p:cNvSpPr/>
          <p:nvPr/>
        </p:nvSpPr>
        <p:spPr>
          <a:xfrm>
            <a:off x="4728046" y="1795760"/>
            <a:ext cx="3924598" cy="1364307"/>
          </a:xfrm>
          <a:prstGeom prst="rect">
            <a:avLst/>
          </a:prstGeom>
          <a:noFill/>
          <a:ln/>
        </p:spPr>
        <p:txBody>
          <a:bodyPr wrap="square" lIns="0" tIns="0" rIns="0" bIns="0" rtlCol="0" anchor="t"/>
          <a:lstStyle/>
          <a:p>
            <a:pPr marL="342900" indent="-342900" algn="l">
              <a:lnSpc>
                <a:spcPts val="1550"/>
              </a:lnSpc>
              <a:buSzPct val="100000"/>
              <a:buChar char="•"/>
            </a:pPr>
            <a:r>
              <a:rPr lang="en-US" sz="1200" dirty="0">
                <a:solidFill>
                  <a:srgbClr val="2B2E3C"/>
                </a:solidFill>
                <a:latin typeface="Open Sans" pitchFamily="34" charset="0"/>
                <a:ea typeface="Open Sans" pitchFamily="34" charset="-122"/>
                <a:cs typeface="Open Sans" pitchFamily="34" charset="-120"/>
              </a:rPr>
              <a:t>Безпосередньо застосовні норми Конвенції</a:t>
            </a:r>
            <a:endParaRPr lang="en-US" sz="1200" dirty="0"/>
          </a:p>
          <a:p>
            <a:pPr marL="342900" indent="-342900" algn="l">
              <a:lnSpc>
                <a:spcPts val="1550"/>
              </a:lnSpc>
              <a:buSzPct val="100000"/>
              <a:buChar char="•"/>
            </a:pPr>
            <a:r>
              <a:rPr lang="en-US" sz="1200" dirty="0">
                <a:solidFill>
                  <a:srgbClr val="2B2E3C"/>
                </a:solidFill>
                <a:latin typeface="Open Sans" pitchFamily="34" charset="0"/>
                <a:ea typeface="Open Sans" pitchFamily="34" charset="-122"/>
                <a:cs typeface="Open Sans" pitchFamily="34" charset="-120"/>
              </a:rPr>
              <a:t>Закон № 4292-IX та оновлений ЦК України</a:t>
            </a:r>
            <a:endParaRPr lang="en-US" sz="1200" dirty="0"/>
          </a:p>
          <a:p>
            <a:pPr marL="342900" indent="-342900" algn="l">
              <a:lnSpc>
                <a:spcPts val="1550"/>
              </a:lnSpc>
              <a:buSzPct val="100000"/>
              <a:buChar char="•"/>
            </a:pPr>
            <a:r>
              <a:rPr lang="en-US" sz="1200" dirty="0">
                <a:solidFill>
                  <a:srgbClr val="2B2E3C"/>
                </a:solidFill>
                <a:latin typeface="Open Sans" pitchFamily="34" charset="0"/>
                <a:ea typeface="Open Sans" pitchFamily="34" charset="-122"/>
                <a:cs typeface="Open Sans" pitchFamily="34" charset="-120"/>
              </a:rPr>
              <a:t>Правові позиції Верховного Суду</a:t>
            </a:r>
            <a:endParaRPr lang="en-US" sz="1200" dirty="0"/>
          </a:p>
          <a:p>
            <a:pPr marL="342900" indent="-342900" algn="l">
              <a:lnSpc>
                <a:spcPts val="1550"/>
              </a:lnSpc>
              <a:buSzPct val="100000"/>
              <a:buChar char="•"/>
            </a:pPr>
            <a:r>
              <a:rPr lang="en-US" sz="1200" dirty="0">
                <a:solidFill>
                  <a:srgbClr val="2B2E3C"/>
                </a:solidFill>
                <a:latin typeface="Open Sans" pitchFamily="34" charset="0"/>
                <a:ea typeface="Open Sans" pitchFamily="34" charset="-122"/>
                <a:cs typeface="Open Sans" pitchFamily="34" charset="-120"/>
              </a:rPr>
              <a:t>База перекладів рішень ЄСПЛ на порталі ВС України</a:t>
            </a:r>
            <a:endParaRPr lang="en-US" sz="1200" dirty="0"/>
          </a:p>
          <a:p>
            <a:pPr marL="342900" indent="-342900" algn="l">
              <a:lnSpc>
                <a:spcPts val="1550"/>
              </a:lnSpc>
              <a:buSzPct val="100000"/>
              <a:buChar char="•"/>
            </a:pPr>
            <a:r>
              <a:rPr lang="en-US" sz="1200" dirty="0">
                <a:solidFill>
                  <a:srgbClr val="2B2E3C"/>
                </a:solidFill>
                <a:latin typeface="Open Sans" pitchFamily="34" charset="0"/>
                <a:ea typeface="Open Sans" pitchFamily="34" charset="-122"/>
                <a:cs typeface="Open Sans" pitchFamily="34" charset="-120"/>
              </a:rPr>
              <a:t>Щомісячні аналітичні огляди практики ЄСПЛ від Верховного Суду</a:t>
            </a:r>
            <a:endParaRPr lang="en-US" sz="1200" dirty="0"/>
          </a:p>
        </p:txBody>
      </p:sp>
      <p:sp>
        <p:nvSpPr>
          <p:cNvPr id="8" name="Shape 6"/>
          <p:cNvSpPr/>
          <p:nvPr/>
        </p:nvSpPr>
        <p:spPr>
          <a:xfrm>
            <a:off x="4728046" y="3299594"/>
            <a:ext cx="3924598" cy="923925"/>
          </a:xfrm>
          <a:prstGeom prst="roundRect">
            <a:avLst>
              <a:gd name="adj" fmla="val 5639"/>
            </a:avLst>
          </a:prstGeom>
          <a:solidFill>
            <a:srgbClr val="B6FCB8"/>
          </a:solidFill>
          <a:ln/>
        </p:spPr>
      </p:sp>
      <p:pic>
        <p:nvPicPr>
          <p:cNvPr id="9" name="Image 0" descr="preencoded.png"/>
          <p:cNvPicPr>
            <a:picLocks noChangeAspect="1"/>
          </p:cNvPicPr>
          <p:nvPr/>
        </p:nvPicPr>
        <p:blipFill>
          <a:blip r:embed="rId3"/>
          <a:stretch>
            <a:fillRect/>
          </a:stretch>
        </p:blipFill>
        <p:spPr>
          <a:xfrm>
            <a:off x="4852020" y="3488903"/>
            <a:ext cx="155004" cy="123974"/>
          </a:xfrm>
          <a:prstGeom prst="rect">
            <a:avLst/>
          </a:prstGeom>
        </p:spPr>
      </p:pic>
      <p:sp>
        <p:nvSpPr>
          <p:cNvPr id="10" name="Text 7"/>
          <p:cNvSpPr/>
          <p:nvPr/>
        </p:nvSpPr>
        <p:spPr>
          <a:xfrm>
            <a:off x="5130998" y="3454524"/>
            <a:ext cx="3397672" cy="595387"/>
          </a:xfrm>
          <a:prstGeom prst="rect">
            <a:avLst/>
          </a:prstGeom>
          <a:noFill/>
          <a:ln/>
        </p:spPr>
        <p:txBody>
          <a:bodyPr wrap="square" lIns="0" tIns="0" rIns="0" bIns="0" rtlCol="0" anchor="t"/>
          <a:lstStyle/>
          <a:p>
            <a:pPr marL="0" indent="0" algn="l">
              <a:lnSpc>
                <a:spcPts val="1550"/>
              </a:lnSpc>
              <a:buNone/>
            </a:pPr>
            <a:r>
              <a:rPr lang="en-US" sz="1100" dirty="0">
                <a:solidFill>
                  <a:srgbClr val="000000"/>
                </a:solidFill>
                <a:latin typeface="Open Sans" pitchFamily="34" charset="0"/>
                <a:ea typeface="Open Sans" pitchFamily="34" charset="-122"/>
                <a:cs typeface="Open Sans" pitchFamily="34" charset="-120"/>
              </a:rPr>
              <a:t>Національні суди мають увесь необхідний інструментарій для забезпечення конвенційного стандарту </a:t>
            </a:r>
            <a:r>
              <a:rPr lang="en-US" sz="1100" b="1" dirty="0">
                <a:solidFill>
                  <a:srgbClr val="000000"/>
                </a:solidFill>
                <a:latin typeface="Open Sans" pitchFamily="34" charset="0"/>
                <a:ea typeface="Open Sans" pitchFamily="34" charset="-122"/>
                <a:cs typeface="Open Sans" pitchFamily="34" charset="-120"/>
              </a:rPr>
              <a:t>без очікування рішення ЄСПЛ</a:t>
            </a:r>
            <a:r>
              <a:rPr lang="en-US" sz="1100" dirty="0">
                <a:solidFill>
                  <a:srgbClr val="000000"/>
                </a:solidFill>
                <a:latin typeface="Open Sans" pitchFamily="34" charset="0"/>
                <a:ea typeface="Open Sans" pitchFamily="34" charset="-122"/>
                <a:cs typeface="Open Sans" pitchFamily="34" charset="-120"/>
              </a:rPr>
              <a:t>.</a:t>
            </a:r>
            <a:endParaRPr lang="en-US" sz="11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325081" y="364418"/>
            <a:ext cx="3309268" cy="387548"/>
          </a:xfrm>
          <a:prstGeom prst="rect">
            <a:avLst/>
          </a:prstGeom>
          <a:noFill/>
          <a:ln/>
        </p:spPr>
        <p:txBody>
          <a:bodyPr wrap="none" lIns="0" tIns="0" rIns="0" bIns="0" rtlCol="0" anchor="t"/>
          <a:lstStyle/>
          <a:p>
            <a:pPr marL="0" indent="0" algn="l">
              <a:lnSpc>
                <a:spcPts val="3050"/>
              </a:lnSpc>
              <a:buNone/>
            </a:pPr>
            <a:r>
              <a:rPr lang="uk-UA" sz="4000" dirty="0">
                <a:solidFill>
                  <a:srgbClr val="2C3F42"/>
                </a:solidFill>
                <a:latin typeface="Bitter Medium" pitchFamily="34" charset="0"/>
              </a:rPr>
              <a:t>і на завершення…</a:t>
            </a:r>
            <a:endParaRPr lang="en-US" sz="4000" dirty="0"/>
          </a:p>
        </p:txBody>
      </p:sp>
      <p:sp>
        <p:nvSpPr>
          <p:cNvPr id="4" name="Text 1"/>
          <p:cNvSpPr/>
          <p:nvPr/>
        </p:nvSpPr>
        <p:spPr>
          <a:xfrm>
            <a:off x="630403" y="3278208"/>
            <a:ext cx="4536728" cy="966256"/>
          </a:xfrm>
          <a:prstGeom prst="rect">
            <a:avLst/>
          </a:prstGeom>
          <a:noFill/>
          <a:ln/>
        </p:spPr>
        <p:txBody>
          <a:bodyPr wrap="square" lIns="0" tIns="0" rIns="0" bIns="0" rtlCol="0" anchor="t"/>
          <a:lstStyle/>
          <a:p>
            <a:pPr marL="0" indent="0" algn="l">
              <a:lnSpc>
                <a:spcPts val="1550"/>
              </a:lnSpc>
              <a:buNone/>
            </a:pPr>
            <a:r>
              <a:rPr lang="en-US" sz="1200" dirty="0">
                <a:solidFill>
                  <a:srgbClr val="2B2E3C"/>
                </a:solidFill>
                <a:latin typeface="Open Sans" pitchFamily="34" charset="0"/>
                <a:ea typeface="Open Sans" pitchFamily="34" charset="-122"/>
                <a:cs typeface="Open Sans" pitchFamily="34" charset="-120"/>
              </a:rPr>
              <a:t>«За кожним кадастровим номером, за кожним державним актом, за кожним записом у Державному реєстрі речових прав на нерухоме майно стоїть людина — її праця, її легітимні очікування, її довіра до власній державі.»</a:t>
            </a:r>
            <a:endParaRPr lang="en-US" sz="1200" dirty="0"/>
          </a:p>
        </p:txBody>
      </p:sp>
      <p:sp>
        <p:nvSpPr>
          <p:cNvPr id="5" name="Shape 2"/>
          <p:cNvSpPr/>
          <p:nvPr/>
        </p:nvSpPr>
        <p:spPr>
          <a:xfrm>
            <a:off x="496119" y="3171562"/>
            <a:ext cx="14288" cy="1072902"/>
          </a:xfrm>
          <a:prstGeom prst="rect">
            <a:avLst/>
          </a:prstGeom>
          <a:solidFill>
            <a:srgbClr val="D2600F"/>
          </a:solidFill>
          <a:ln/>
        </p:spPr>
      </p:sp>
      <p:sp>
        <p:nvSpPr>
          <p:cNvPr id="7" name="Shape 4"/>
          <p:cNvSpPr/>
          <p:nvPr/>
        </p:nvSpPr>
        <p:spPr>
          <a:xfrm>
            <a:off x="390865" y="1449363"/>
            <a:ext cx="5194211" cy="1451719"/>
          </a:xfrm>
          <a:prstGeom prst="roundRect">
            <a:avLst>
              <a:gd name="adj" fmla="val 4642"/>
            </a:avLst>
          </a:prstGeom>
          <a:solidFill>
            <a:srgbClr val="B6D6FC"/>
          </a:solidFill>
          <a:ln/>
        </p:spPr>
      </p:sp>
      <p:pic>
        <p:nvPicPr>
          <p:cNvPr id="8" name="Image 1" descr="preencoded.png"/>
          <p:cNvPicPr>
            <a:picLocks noChangeAspect="1"/>
          </p:cNvPicPr>
          <p:nvPr/>
        </p:nvPicPr>
        <p:blipFill>
          <a:blip r:embed="rId4"/>
          <a:stretch>
            <a:fillRect/>
          </a:stretch>
        </p:blipFill>
        <p:spPr>
          <a:xfrm>
            <a:off x="475400" y="1556605"/>
            <a:ext cx="155004" cy="123974"/>
          </a:xfrm>
          <a:prstGeom prst="rect">
            <a:avLst/>
          </a:prstGeom>
        </p:spPr>
      </p:pic>
      <p:sp>
        <p:nvSpPr>
          <p:cNvPr id="6" name="Text 3"/>
          <p:cNvSpPr/>
          <p:nvPr/>
        </p:nvSpPr>
        <p:spPr>
          <a:xfrm>
            <a:off x="772118" y="1489301"/>
            <a:ext cx="4722763" cy="793849"/>
          </a:xfrm>
          <a:prstGeom prst="rect">
            <a:avLst/>
          </a:prstGeom>
          <a:noFill/>
          <a:ln/>
        </p:spPr>
        <p:txBody>
          <a:bodyPr wrap="square" lIns="0" tIns="0" rIns="0" bIns="0" rtlCol="0" anchor="t"/>
          <a:lstStyle/>
          <a:p>
            <a:pPr marL="0" indent="0" algn="ctr">
              <a:lnSpc>
                <a:spcPts val="1550"/>
              </a:lnSpc>
              <a:buNone/>
            </a:pPr>
            <a:r>
              <a:rPr lang="en-US" sz="1400" dirty="0">
                <a:solidFill>
                  <a:srgbClr val="2B2E3C"/>
                </a:solidFill>
                <a:latin typeface="Open Sans" pitchFamily="34" charset="0"/>
                <a:ea typeface="Open Sans" pitchFamily="34" charset="-122"/>
                <a:cs typeface="Open Sans" pitchFamily="34" charset="-120"/>
              </a:rPr>
              <a:t>ЄСПЛ у земельних спорах не «карає» </a:t>
            </a:r>
            <a:r>
              <a:rPr lang="en-US" sz="1400" dirty="0" err="1">
                <a:solidFill>
                  <a:srgbClr val="2B2E3C"/>
                </a:solidFill>
                <a:latin typeface="Open Sans" pitchFamily="34" charset="0"/>
                <a:ea typeface="Open Sans" pitchFamily="34" charset="-122"/>
                <a:cs typeface="Open Sans" pitchFamily="34" charset="-120"/>
              </a:rPr>
              <a:t>Україну</a:t>
            </a:r>
            <a:r>
              <a:rPr lang="uk-UA" sz="1400" dirty="0">
                <a:solidFill>
                  <a:srgbClr val="2B2E3C"/>
                </a:solidFill>
                <a:latin typeface="Open Sans" pitchFamily="34" charset="0"/>
                <a:ea typeface="Open Sans" pitchFamily="34" charset="-122"/>
                <a:cs typeface="Open Sans" pitchFamily="34" charset="-120"/>
              </a:rPr>
              <a:t>, а</a:t>
            </a:r>
            <a:r>
              <a:rPr lang="en-US" sz="1400" dirty="0">
                <a:solidFill>
                  <a:srgbClr val="2B2E3C"/>
                </a:solidFill>
                <a:latin typeface="Open Sans" pitchFamily="34" charset="0"/>
                <a:ea typeface="Open Sans" pitchFamily="34" charset="-122"/>
                <a:cs typeface="Open Sans" pitchFamily="34" charset="-120"/>
              </a:rPr>
              <a:t> систематично нагадує про просту, але концептуально </a:t>
            </a:r>
            <a:r>
              <a:rPr lang="en-US" sz="1400" dirty="0" err="1">
                <a:solidFill>
                  <a:srgbClr val="2B2E3C"/>
                </a:solidFill>
                <a:latin typeface="Open Sans" pitchFamily="34" charset="0"/>
                <a:ea typeface="Open Sans" pitchFamily="34" charset="-122"/>
                <a:cs typeface="Open Sans" pitchFamily="34" charset="-120"/>
              </a:rPr>
              <a:t>важливу</a:t>
            </a:r>
            <a:r>
              <a:rPr lang="en-US" sz="1400" dirty="0">
                <a:solidFill>
                  <a:srgbClr val="2B2E3C"/>
                </a:solidFill>
                <a:latin typeface="Open Sans" pitchFamily="34" charset="0"/>
                <a:ea typeface="Open Sans" pitchFamily="34" charset="-122"/>
                <a:cs typeface="Open Sans" pitchFamily="34" charset="-120"/>
              </a:rPr>
              <a:t> </a:t>
            </a:r>
            <a:r>
              <a:rPr lang="en-US" sz="1400" dirty="0" err="1">
                <a:solidFill>
                  <a:srgbClr val="2B2E3C"/>
                </a:solidFill>
                <a:latin typeface="Open Sans" pitchFamily="34" charset="0"/>
                <a:ea typeface="Open Sans" pitchFamily="34" charset="-122"/>
                <a:cs typeface="Open Sans" pitchFamily="34" charset="-120"/>
              </a:rPr>
              <a:t>обставину</a:t>
            </a:r>
            <a:r>
              <a:rPr lang="uk-UA" sz="1400" dirty="0">
                <a:solidFill>
                  <a:srgbClr val="2B2E3C"/>
                </a:solidFill>
                <a:latin typeface="Open Sans" pitchFamily="34" charset="0"/>
                <a:ea typeface="Open Sans" pitchFamily="34" charset="-122"/>
                <a:cs typeface="Open Sans" pitchFamily="34" charset="-120"/>
              </a:rPr>
              <a:t>:</a:t>
            </a:r>
          </a:p>
          <a:p>
            <a:pPr marL="0" indent="0" algn="ctr">
              <a:lnSpc>
                <a:spcPts val="1550"/>
              </a:lnSpc>
              <a:buNone/>
            </a:pPr>
            <a:endParaRPr lang="uk-UA" sz="1400" dirty="0">
              <a:solidFill>
                <a:srgbClr val="2B2E3C"/>
              </a:solidFill>
              <a:latin typeface="Open Sans" pitchFamily="34" charset="0"/>
              <a:ea typeface="Open Sans" pitchFamily="34" charset="-122"/>
              <a:cs typeface="Open Sans" pitchFamily="34" charset="-120"/>
            </a:endParaRPr>
          </a:p>
          <a:p>
            <a:pPr marL="0" indent="0" algn="ctr">
              <a:lnSpc>
                <a:spcPts val="1550"/>
              </a:lnSpc>
              <a:buNone/>
            </a:pPr>
            <a:r>
              <a:rPr lang="uk-UA" sz="1400" dirty="0">
                <a:solidFill>
                  <a:srgbClr val="2B2E3C"/>
                </a:solidFill>
                <a:latin typeface="Open Sans" pitchFamily="34" charset="0"/>
                <a:ea typeface="Open Sans" pitchFamily="34" charset="-122"/>
                <a:cs typeface="Open Sans" pitchFamily="34" charset="-120"/>
              </a:rPr>
              <a:t>«</a:t>
            </a:r>
            <a:r>
              <a:rPr lang="en-US" sz="1400" dirty="0" err="1">
                <a:solidFill>
                  <a:srgbClr val="2B2E3C"/>
                </a:solidFill>
                <a:latin typeface="Open Sans" pitchFamily="34" charset="0"/>
                <a:ea typeface="Open Sans" pitchFamily="34" charset="-122"/>
                <a:cs typeface="Open Sans" pitchFamily="34" charset="-120"/>
              </a:rPr>
              <a:t>Збереження</a:t>
            </a:r>
            <a:r>
              <a:rPr lang="en-US" sz="1400" dirty="0">
                <a:solidFill>
                  <a:srgbClr val="2B2E3C"/>
                </a:solidFill>
                <a:latin typeface="Open Sans" pitchFamily="34" charset="0"/>
                <a:ea typeface="Open Sans" pitchFamily="34" charset="-122"/>
                <a:cs typeface="Open Sans" pitchFamily="34" charset="-120"/>
              </a:rPr>
              <a:t> довіри людини до власної держави і є, по суті, головним завданням судді, який сьогодні розглядає земельний </a:t>
            </a:r>
            <a:r>
              <a:rPr lang="en-US" sz="1400" dirty="0" err="1">
                <a:solidFill>
                  <a:srgbClr val="2B2E3C"/>
                </a:solidFill>
                <a:latin typeface="Open Sans" pitchFamily="34" charset="0"/>
                <a:ea typeface="Open Sans" pitchFamily="34" charset="-122"/>
                <a:cs typeface="Open Sans" pitchFamily="34" charset="-120"/>
              </a:rPr>
              <a:t>спір</a:t>
            </a:r>
            <a:r>
              <a:rPr lang="en-US" sz="1400" dirty="0">
                <a:solidFill>
                  <a:srgbClr val="2B2E3C"/>
                </a:solidFill>
                <a:latin typeface="Open Sans" pitchFamily="34" charset="0"/>
                <a:ea typeface="Open Sans" pitchFamily="34" charset="-122"/>
                <a:cs typeface="Open Sans" pitchFamily="34" charset="-120"/>
              </a:rPr>
              <a:t>.</a:t>
            </a:r>
            <a:r>
              <a:rPr lang="uk-UA" sz="1400" dirty="0">
                <a:solidFill>
                  <a:srgbClr val="2B2E3C"/>
                </a:solidFill>
                <a:latin typeface="Open Sans" pitchFamily="34" charset="0"/>
                <a:ea typeface="Open Sans" pitchFamily="34" charset="-122"/>
                <a:cs typeface="Open Sans" pitchFamily="34" charset="-120"/>
              </a:rPr>
              <a:t>»</a:t>
            </a:r>
            <a:endParaRPr lang="en-US"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E2B3C-96C4-1FE0-F90D-4BF26A144E58}"/>
            </a:ext>
          </a:extLst>
        </p:cNvPr>
        <p:cNvGrpSpPr/>
        <p:nvPr/>
      </p:nvGrpSpPr>
      <p:grpSpPr>
        <a:xfrm>
          <a:off x="0" y="0"/>
          <a:ext cx="0" cy="0"/>
          <a:chOff x="0" y="0"/>
          <a:chExt cx="0" cy="0"/>
        </a:xfrm>
      </p:grpSpPr>
      <p:sp>
        <p:nvSpPr>
          <p:cNvPr id="12" name="Text 0">
            <a:extLst>
              <a:ext uri="{FF2B5EF4-FFF2-40B4-BE49-F238E27FC236}">
                <a16:creationId xmlns:a16="http://schemas.microsoft.com/office/drawing/2014/main" id="{F90E3A43-7DD8-F3FA-C19D-7EBF101CB63A}"/>
              </a:ext>
            </a:extLst>
          </p:cNvPr>
          <p:cNvSpPr/>
          <p:nvPr/>
        </p:nvSpPr>
        <p:spPr>
          <a:xfrm>
            <a:off x="2555028" y="2387375"/>
            <a:ext cx="4875981" cy="502435"/>
          </a:xfrm>
          <a:prstGeom prst="rect">
            <a:avLst/>
          </a:prstGeom>
          <a:noFill/>
          <a:ln/>
        </p:spPr>
        <p:txBody>
          <a:bodyPr wrap="none" lIns="0" tIns="0" rIns="0" bIns="0" rtlCol="0" anchor="t"/>
          <a:lstStyle/>
          <a:p>
            <a:pPr marL="0" indent="0" algn="l">
              <a:lnSpc>
                <a:spcPts val="3050"/>
              </a:lnSpc>
              <a:buNone/>
            </a:pPr>
            <a:r>
              <a:rPr lang="uk-UA" sz="3600" dirty="0">
                <a:solidFill>
                  <a:srgbClr val="2C3F42"/>
                </a:solidFill>
                <a:latin typeface="Bitter Medium" pitchFamily="34" charset="0"/>
              </a:rPr>
              <a:t>ДЯКУЮ ЗА УВАГУ</a:t>
            </a:r>
            <a:endParaRPr lang="en-US" sz="3600" dirty="0"/>
          </a:p>
        </p:txBody>
      </p:sp>
    </p:spTree>
    <p:extLst>
      <p:ext uri="{BB962C8B-B14F-4D97-AF65-F5344CB8AC3E}">
        <p14:creationId xmlns:p14="http://schemas.microsoft.com/office/powerpoint/2010/main" val="310687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301137" y="230432"/>
            <a:ext cx="6577831" cy="387548"/>
          </a:xfrm>
          <a:prstGeom prst="rect">
            <a:avLst/>
          </a:prstGeom>
          <a:noFill/>
          <a:ln/>
        </p:spPr>
        <p:txBody>
          <a:bodyPr wrap="none" lIns="0" tIns="0" rIns="0" bIns="0" rtlCol="0" anchor="t"/>
          <a:lstStyle/>
          <a:p>
            <a:pPr marL="0" indent="0" algn="l">
              <a:lnSpc>
                <a:spcPts val="3050"/>
              </a:lnSpc>
              <a:buNone/>
            </a:pPr>
            <a:r>
              <a:rPr lang="en-US" sz="3200" dirty="0">
                <a:solidFill>
                  <a:srgbClr val="2C3F42"/>
                </a:solidFill>
                <a:latin typeface="Bitter Medium" pitchFamily="34" charset="0"/>
                <a:ea typeface="Bitter Medium" pitchFamily="34" charset="-122"/>
                <a:cs typeface="Bitter Medium" pitchFamily="34" charset="-120"/>
              </a:rPr>
              <a:t>Нормативно-правовий вимір актуальності</a:t>
            </a:r>
            <a:endParaRPr lang="en-US" sz="3200" dirty="0"/>
          </a:p>
        </p:txBody>
      </p:sp>
      <p:sp>
        <p:nvSpPr>
          <p:cNvPr id="3" name="Shape 1"/>
          <p:cNvSpPr/>
          <p:nvPr/>
        </p:nvSpPr>
        <p:spPr>
          <a:xfrm>
            <a:off x="178222" y="1411582"/>
            <a:ext cx="4103191" cy="2185988"/>
          </a:xfrm>
          <a:prstGeom prst="roundRect">
            <a:avLst>
              <a:gd name="adj" fmla="val 4086"/>
            </a:avLst>
          </a:prstGeom>
          <a:solidFill>
            <a:srgbClr val="D2600F"/>
          </a:solidFill>
          <a:ln/>
        </p:spPr>
      </p:sp>
      <p:sp>
        <p:nvSpPr>
          <p:cNvPr id="4" name="Text 2"/>
          <p:cNvSpPr/>
          <p:nvPr/>
        </p:nvSpPr>
        <p:spPr>
          <a:xfrm>
            <a:off x="378639" y="1814389"/>
            <a:ext cx="2217986" cy="193849"/>
          </a:xfrm>
          <a:prstGeom prst="rect">
            <a:avLst/>
          </a:prstGeom>
          <a:noFill/>
          <a:ln/>
        </p:spPr>
        <p:txBody>
          <a:bodyPr wrap="none" lIns="0" tIns="0" rIns="0" bIns="0" rtlCol="0" anchor="t"/>
          <a:lstStyle/>
          <a:p>
            <a:pPr marL="0" indent="0" algn="l">
              <a:lnSpc>
                <a:spcPts val="1500"/>
              </a:lnSpc>
              <a:buNone/>
            </a:pPr>
            <a:r>
              <a:rPr lang="en-US" sz="1600" dirty="0">
                <a:solidFill>
                  <a:srgbClr val="000000"/>
                </a:solidFill>
                <a:latin typeface="Bitter Medium" pitchFamily="34" charset="0"/>
                <a:ea typeface="Bitter Medium" pitchFamily="34" charset="-122"/>
                <a:cs typeface="Bitter Medium" pitchFamily="34" charset="-120"/>
              </a:rPr>
              <a:t>Стаття 9 Конституції України</a:t>
            </a:r>
            <a:endParaRPr lang="en-US" sz="1600" dirty="0"/>
          </a:p>
        </p:txBody>
      </p:sp>
      <p:sp>
        <p:nvSpPr>
          <p:cNvPr id="5" name="Text 3"/>
          <p:cNvSpPr/>
          <p:nvPr/>
        </p:nvSpPr>
        <p:spPr>
          <a:xfrm>
            <a:off x="378639" y="2457546"/>
            <a:ext cx="3855244" cy="396925"/>
          </a:xfrm>
          <a:prstGeom prst="rect">
            <a:avLst/>
          </a:prstGeom>
          <a:noFill/>
          <a:ln/>
        </p:spPr>
        <p:txBody>
          <a:bodyPr wrap="square" lIns="0" tIns="0" rIns="0" bIns="0" rtlCol="0" anchor="t"/>
          <a:lstStyle/>
          <a:p>
            <a:pPr marL="0" indent="0" algn="l">
              <a:lnSpc>
                <a:spcPts val="1550"/>
              </a:lnSpc>
              <a:buNone/>
            </a:pPr>
            <a:r>
              <a:rPr lang="en-US" sz="1400" dirty="0">
                <a:solidFill>
                  <a:srgbClr val="000000"/>
                </a:solidFill>
                <a:latin typeface="Open Sans" pitchFamily="34" charset="0"/>
                <a:ea typeface="Open Sans" pitchFamily="34" charset="-122"/>
                <a:cs typeface="Open Sans" pitchFamily="34" charset="-120"/>
              </a:rPr>
              <a:t>Міжнародні договори, ратифіковані Верховною Радою, є частиною національного законодавства.</a:t>
            </a:r>
            <a:endParaRPr lang="en-US" sz="1400" dirty="0"/>
          </a:p>
        </p:txBody>
      </p:sp>
      <p:sp>
        <p:nvSpPr>
          <p:cNvPr id="6" name="Text 4"/>
          <p:cNvSpPr/>
          <p:nvPr/>
        </p:nvSpPr>
        <p:spPr>
          <a:xfrm>
            <a:off x="4502050" y="728296"/>
            <a:ext cx="4384128" cy="1101553"/>
          </a:xfrm>
          <a:prstGeom prst="rect">
            <a:avLst/>
          </a:prstGeom>
          <a:noFill/>
          <a:ln/>
        </p:spPr>
        <p:txBody>
          <a:bodyPr wrap="none" lIns="0" tIns="0" rIns="0" bIns="0" rtlCol="0" anchor="t"/>
          <a:lstStyle/>
          <a:p>
            <a:pPr marL="0" indent="0" algn="l">
              <a:lnSpc>
                <a:spcPts val="1800"/>
              </a:lnSpc>
              <a:buNone/>
            </a:pPr>
            <a:r>
              <a:rPr lang="en-US" dirty="0">
                <a:solidFill>
                  <a:srgbClr val="2C3F42"/>
                </a:solidFill>
                <a:latin typeface="Bitter Medium" pitchFamily="34" charset="0"/>
                <a:ea typeface="Bitter Medium" pitchFamily="34" charset="-122"/>
                <a:cs typeface="Bitter Medium" pitchFamily="34" charset="-120"/>
              </a:rPr>
              <a:t>Стаття 17 </a:t>
            </a:r>
            <a:r>
              <a:rPr lang="en-US" dirty="0" err="1">
                <a:solidFill>
                  <a:srgbClr val="2C3F42"/>
                </a:solidFill>
                <a:latin typeface="Bitter Medium" pitchFamily="34" charset="0"/>
                <a:ea typeface="Bitter Medium" pitchFamily="34" charset="-122"/>
                <a:cs typeface="Bitter Medium" pitchFamily="34" charset="-120"/>
              </a:rPr>
              <a:t>Закону</a:t>
            </a:r>
            <a:r>
              <a:rPr lang="en-US" dirty="0">
                <a:solidFill>
                  <a:srgbClr val="2C3F42"/>
                </a:solidFill>
                <a:latin typeface="Bitter Medium" pitchFamily="34" charset="0"/>
                <a:ea typeface="Bitter Medium" pitchFamily="34" charset="-122"/>
                <a:cs typeface="Bitter Medium" pitchFamily="34" charset="-120"/>
              </a:rPr>
              <a:t> </a:t>
            </a:r>
            <a:r>
              <a:rPr lang="uk-UA" dirty="0">
                <a:solidFill>
                  <a:srgbClr val="2C3F42"/>
                </a:solidFill>
                <a:latin typeface="Bitter Medium" pitchFamily="34" charset="0"/>
                <a:ea typeface="Bitter Medium" pitchFamily="34" charset="-122"/>
                <a:cs typeface="Bitter Medium" pitchFamily="34" charset="-120"/>
              </a:rPr>
              <a:t>України </a:t>
            </a:r>
          </a:p>
          <a:p>
            <a:pPr marL="0" indent="0" algn="l">
              <a:lnSpc>
                <a:spcPts val="1800"/>
              </a:lnSpc>
              <a:buNone/>
            </a:pPr>
            <a:r>
              <a:rPr lang="uk-UA" dirty="0">
                <a:solidFill>
                  <a:srgbClr val="2C3F42"/>
                </a:solidFill>
                <a:latin typeface="Bitter Medium" pitchFamily="34" charset="0"/>
                <a:ea typeface="Bitter Medium" pitchFamily="34" charset="-122"/>
                <a:cs typeface="Bitter Medium" pitchFamily="34" charset="-120"/>
              </a:rPr>
              <a:t>«</a:t>
            </a:r>
            <a:r>
              <a:rPr lang="ru-RU" dirty="0">
                <a:solidFill>
                  <a:srgbClr val="2C3F42"/>
                </a:solidFill>
                <a:latin typeface="Bitter Medium" pitchFamily="34" charset="0"/>
                <a:ea typeface="Bitter Medium" pitchFamily="34" charset="-122"/>
                <a:cs typeface="Bitter Medium" pitchFamily="34" charset="-120"/>
              </a:rPr>
              <a:t>Про </a:t>
            </a:r>
            <a:r>
              <a:rPr lang="ru-RU" dirty="0" err="1">
                <a:solidFill>
                  <a:srgbClr val="2C3F42"/>
                </a:solidFill>
                <a:latin typeface="Bitter Medium" pitchFamily="34" charset="0"/>
                <a:ea typeface="Bitter Medium" pitchFamily="34" charset="-122"/>
                <a:cs typeface="Bitter Medium" pitchFamily="34" charset="-120"/>
              </a:rPr>
              <a:t>виконання</a:t>
            </a:r>
            <a:r>
              <a:rPr lang="ru-RU" dirty="0">
                <a:solidFill>
                  <a:srgbClr val="2C3F42"/>
                </a:solidFill>
                <a:latin typeface="Bitter Medium" pitchFamily="34" charset="0"/>
                <a:ea typeface="Bitter Medium" pitchFamily="34" charset="-122"/>
                <a:cs typeface="Bitter Medium" pitchFamily="34" charset="-120"/>
              </a:rPr>
              <a:t> </a:t>
            </a:r>
            <a:r>
              <a:rPr lang="ru-RU" dirty="0" err="1">
                <a:solidFill>
                  <a:srgbClr val="2C3F42"/>
                </a:solidFill>
                <a:latin typeface="Bitter Medium" pitchFamily="34" charset="0"/>
                <a:ea typeface="Bitter Medium" pitchFamily="34" charset="-122"/>
                <a:cs typeface="Bitter Medium" pitchFamily="34" charset="-120"/>
              </a:rPr>
              <a:t>рішень</a:t>
            </a:r>
            <a:r>
              <a:rPr lang="ru-RU" dirty="0">
                <a:solidFill>
                  <a:srgbClr val="2C3F42"/>
                </a:solidFill>
                <a:latin typeface="Bitter Medium" pitchFamily="34" charset="0"/>
                <a:ea typeface="Bitter Medium" pitchFamily="34" charset="-122"/>
                <a:cs typeface="Bitter Medium" pitchFamily="34" charset="-120"/>
              </a:rPr>
              <a:t> та </a:t>
            </a:r>
          </a:p>
          <a:p>
            <a:pPr marL="0" indent="0" algn="l">
              <a:lnSpc>
                <a:spcPts val="1800"/>
              </a:lnSpc>
              <a:buNone/>
            </a:pPr>
            <a:r>
              <a:rPr lang="ru-RU" dirty="0" err="1">
                <a:solidFill>
                  <a:srgbClr val="2C3F42"/>
                </a:solidFill>
                <a:latin typeface="Bitter Medium" pitchFamily="34" charset="0"/>
                <a:ea typeface="Bitter Medium" pitchFamily="34" charset="-122"/>
                <a:cs typeface="Bitter Medium" pitchFamily="34" charset="-120"/>
              </a:rPr>
              <a:t>застосування</a:t>
            </a:r>
            <a:r>
              <a:rPr lang="ru-RU" dirty="0">
                <a:solidFill>
                  <a:srgbClr val="2C3F42"/>
                </a:solidFill>
                <a:latin typeface="Bitter Medium" pitchFamily="34" charset="0"/>
                <a:ea typeface="Bitter Medium" pitchFamily="34" charset="-122"/>
                <a:cs typeface="Bitter Medium" pitchFamily="34" charset="-120"/>
              </a:rPr>
              <a:t> практики </a:t>
            </a:r>
          </a:p>
          <a:p>
            <a:pPr marL="0" indent="0" algn="l">
              <a:lnSpc>
                <a:spcPts val="1800"/>
              </a:lnSpc>
              <a:buNone/>
            </a:pPr>
            <a:r>
              <a:rPr lang="ru-RU" dirty="0" err="1">
                <a:solidFill>
                  <a:srgbClr val="2C3F42"/>
                </a:solidFill>
                <a:latin typeface="Bitter Medium" pitchFamily="34" charset="0"/>
                <a:ea typeface="Bitter Medium" pitchFamily="34" charset="-122"/>
                <a:cs typeface="Bitter Medium" pitchFamily="34" charset="-120"/>
              </a:rPr>
              <a:t>Європейського</a:t>
            </a:r>
            <a:r>
              <a:rPr lang="ru-RU" dirty="0">
                <a:solidFill>
                  <a:srgbClr val="2C3F42"/>
                </a:solidFill>
                <a:latin typeface="Bitter Medium" pitchFamily="34" charset="0"/>
                <a:ea typeface="Bitter Medium" pitchFamily="34" charset="-122"/>
                <a:cs typeface="Bitter Medium" pitchFamily="34" charset="-120"/>
              </a:rPr>
              <a:t> суду з прав </a:t>
            </a:r>
            <a:r>
              <a:rPr lang="ru-RU" dirty="0" err="1">
                <a:solidFill>
                  <a:srgbClr val="2C3F42"/>
                </a:solidFill>
                <a:latin typeface="Bitter Medium" pitchFamily="34" charset="0"/>
                <a:ea typeface="Bitter Medium" pitchFamily="34" charset="-122"/>
                <a:cs typeface="Bitter Medium" pitchFamily="34" charset="-120"/>
              </a:rPr>
              <a:t>людини</a:t>
            </a:r>
            <a:endParaRPr lang="ru-RU" dirty="0">
              <a:solidFill>
                <a:srgbClr val="2C3F42"/>
              </a:solidFill>
              <a:latin typeface="Bitter Medium" pitchFamily="34" charset="0"/>
              <a:ea typeface="Bitter Medium" pitchFamily="34" charset="-122"/>
              <a:cs typeface="Bitter Medium" pitchFamily="34" charset="-120"/>
            </a:endParaRPr>
          </a:p>
          <a:p>
            <a:pPr marL="0" indent="0" algn="l">
              <a:lnSpc>
                <a:spcPts val="1800"/>
              </a:lnSpc>
              <a:buNone/>
            </a:pPr>
            <a:r>
              <a:rPr lang="uk-UA" sz="1600" dirty="0"/>
              <a:t>(Закон № 3477-</a:t>
            </a:r>
            <a:r>
              <a:rPr lang="en-US" sz="1600" dirty="0"/>
              <a:t>IV</a:t>
            </a:r>
            <a:r>
              <a:rPr lang="uk-UA" sz="1600" dirty="0"/>
              <a:t>)</a:t>
            </a:r>
            <a:endParaRPr lang="en-US" sz="1600" dirty="0"/>
          </a:p>
        </p:txBody>
      </p:sp>
      <p:sp>
        <p:nvSpPr>
          <p:cNvPr id="7" name="Text 5"/>
          <p:cNvSpPr/>
          <p:nvPr/>
        </p:nvSpPr>
        <p:spPr>
          <a:xfrm>
            <a:off x="4491500" y="2008238"/>
            <a:ext cx="4314178" cy="531457"/>
          </a:xfrm>
          <a:prstGeom prst="rect">
            <a:avLst/>
          </a:prstGeom>
          <a:noFill/>
          <a:ln/>
        </p:spPr>
        <p:txBody>
          <a:bodyPr wrap="square" lIns="0" tIns="0" rIns="0" bIns="0" rtlCol="0" anchor="t"/>
          <a:lstStyle/>
          <a:p>
            <a:pPr marL="0" indent="0" algn="l">
              <a:lnSpc>
                <a:spcPts val="1550"/>
              </a:lnSpc>
              <a:buNone/>
            </a:pPr>
            <a:r>
              <a:rPr lang="en-US" sz="1200" dirty="0">
                <a:solidFill>
                  <a:srgbClr val="2B2E3C"/>
                </a:solidFill>
                <a:latin typeface="Open Sans" pitchFamily="34" charset="0"/>
                <a:ea typeface="Open Sans" pitchFamily="34" charset="-122"/>
                <a:cs typeface="Open Sans" pitchFamily="34" charset="-120"/>
              </a:rPr>
              <a:t>Суди </a:t>
            </a:r>
            <a:r>
              <a:rPr lang="en-US" sz="1200" b="1" dirty="0">
                <a:solidFill>
                  <a:srgbClr val="2B2E3C"/>
                </a:solidFill>
                <a:latin typeface="Open Sans" pitchFamily="34" charset="0"/>
                <a:ea typeface="Open Sans" pitchFamily="34" charset="-122"/>
                <a:cs typeface="Open Sans" pitchFamily="34" charset="-120"/>
              </a:rPr>
              <a:t>зобов'язані</a:t>
            </a:r>
            <a:r>
              <a:rPr lang="en-US" sz="1200" dirty="0">
                <a:solidFill>
                  <a:srgbClr val="2B2E3C"/>
                </a:solidFill>
                <a:latin typeface="Open Sans" pitchFamily="34" charset="0"/>
                <a:ea typeface="Open Sans" pitchFamily="34" charset="-122"/>
                <a:cs typeface="Open Sans" pitchFamily="34" charset="-120"/>
              </a:rPr>
              <a:t> застосовувати Конвенцію та практику ЄСПЛ як джерело права — безпосередньо у мотивувальній частині рішення.</a:t>
            </a:r>
            <a:endParaRPr lang="en-US" sz="1200" dirty="0"/>
          </a:p>
        </p:txBody>
      </p:sp>
      <p:sp>
        <p:nvSpPr>
          <p:cNvPr id="8" name="Text 6"/>
          <p:cNvSpPr/>
          <p:nvPr/>
        </p:nvSpPr>
        <p:spPr>
          <a:xfrm>
            <a:off x="4572000" y="2896473"/>
            <a:ext cx="1707728" cy="193849"/>
          </a:xfrm>
          <a:prstGeom prst="rect">
            <a:avLst/>
          </a:prstGeom>
          <a:noFill/>
          <a:ln/>
        </p:spPr>
        <p:txBody>
          <a:bodyPr wrap="none" lIns="0" tIns="0" rIns="0" bIns="0" rtlCol="0" anchor="t"/>
          <a:lstStyle/>
          <a:p>
            <a:pPr marL="0" indent="0" algn="l">
              <a:lnSpc>
                <a:spcPts val="1500"/>
              </a:lnSpc>
              <a:buNone/>
            </a:pPr>
            <a:r>
              <a:rPr lang="en-US" dirty="0">
                <a:solidFill>
                  <a:srgbClr val="2C3F42"/>
                </a:solidFill>
                <a:latin typeface="Bitter Medium" pitchFamily="34" charset="0"/>
                <a:ea typeface="Bitter Medium" pitchFamily="34" charset="-122"/>
                <a:cs typeface="Bitter Medium" pitchFamily="34" charset="-120"/>
              </a:rPr>
              <a:t>Процесуальні кодекси</a:t>
            </a:r>
            <a:endParaRPr lang="en-US" dirty="0"/>
          </a:p>
        </p:txBody>
      </p:sp>
      <p:sp>
        <p:nvSpPr>
          <p:cNvPr id="9" name="Text 7"/>
          <p:cNvSpPr/>
          <p:nvPr/>
        </p:nvSpPr>
        <p:spPr>
          <a:xfrm>
            <a:off x="4572000" y="3244980"/>
            <a:ext cx="4314178" cy="725463"/>
          </a:xfrm>
          <a:prstGeom prst="rect">
            <a:avLst/>
          </a:prstGeom>
          <a:noFill/>
          <a:ln/>
        </p:spPr>
        <p:txBody>
          <a:bodyPr wrap="square" lIns="0" tIns="0" rIns="0" bIns="0" rtlCol="0" anchor="t"/>
          <a:lstStyle/>
          <a:p>
            <a:pPr marL="0" indent="0" algn="l">
              <a:lnSpc>
                <a:spcPts val="1550"/>
              </a:lnSpc>
              <a:buNone/>
            </a:pPr>
            <a:r>
              <a:rPr lang="en-US" sz="1200" dirty="0">
                <a:solidFill>
                  <a:srgbClr val="2B2E3C"/>
                </a:solidFill>
                <a:latin typeface="Open Sans" pitchFamily="34" charset="0"/>
                <a:ea typeface="Open Sans" pitchFamily="34" charset="-122"/>
                <a:cs typeface="Open Sans" pitchFamily="34" charset="-120"/>
              </a:rPr>
              <a:t>ГПК (ч. 4 ст. 11), ЦПК (ч. 4 ст. 10), КАС (ч. 2 ст. 6) — конвенційні стандарти є обов'язковим елементом судового тлумачення, а не лише міжнародним зобов'язанням </a:t>
            </a:r>
            <a:r>
              <a:rPr lang="en-US" sz="1200" i="1" dirty="0">
                <a:solidFill>
                  <a:srgbClr val="2B2E3C"/>
                </a:solidFill>
                <a:latin typeface="Open Sans" pitchFamily="34" charset="0"/>
                <a:ea typeface="Open Sans" pitchFamily="34" charset="-122"/>
                <a:cs typeface="Open Sans" pitchFamily="34" charset="-120"/>
              </a:rPr>
              <a:t>erga omnes</a:t>
            </a:r>
            <a:r>
              <a:rPr lang="en-US" sz="1200" dirty="0">
                <a:solidFill>
                  <a:srgbClr val="2B2E3C"/>
                </a:solidFill>
                <a:latin typeface="Open Sans" pitchFamily="34" charset="0"/>
                <a:ea typeface="Open Sans" pitchFamily="34" charset="-122"/>
                <a:cs typeface="Open Sans" pitchFamily="34" charset="-120"/>
              </a:rPr>
              <a:t>.</a:t>
            </a:r>
            <a:endParaRPr lang="en-US" sz="1200" dirty="0"/>
          </a:p>
        </p:txBody>
      </p:sp>
      <p:sp>
        <p:nvSpPr>
          <p:cNvPr id="10" name="Shape 8"/>
          <p:cNvSpPr/>
          <p:nvPr/>
        </p:nvSpPr>
        <p:spPr>
          <a:xfrm>
            <a:off x="178223" y="4212689"/>
            <a:ext cx="8452000" cy="725463"/>
          </a:xfrm>
          <a:prstGeom prst="roundRect">
            <a:avLst>
              <a:gd name="adj" fmla="val 7182"/>
            </a:avLst>
          </a:prstGeom>
          <a:solidFill>
            <a:srgbClr val="B6D6FC"/>
          </a:solidFill>
          <a:ln/>
        </p:spPr>
      </p:sp>
      <p:pic>
        <p:nvPicPr>
          <p:cNvPr id="11" name="Image 0" descr="preencoded.png"/>
          <p:cNvPicPr>
            <a:picLocks noChangeAspect="1"/>
          </p:cNvPicPr>
          <p:nvPr/>
        </p:nvPicPr>
        <p:blipFill>
          <a:blip r:embed="rId3"/>
          <a:stretch>
            <a:fillRect/>
          </a:stretch>
        </p:blipFill>
        <p:spPr>
          <a:xfrm>
            <a:off x="301137" y="4324476"/>
            <a:ext cx="155004" cy="123974"/>
          </a:xfrm>
          <a:prstGeom prst="rect">
            <a:avLst/>
          </a:prstGeom>
        </p:spPr>
      </p:pic>
      <p:sp>
        <p:nvSpPr>
          <p:cNvPr id="12" name="Text 9"/>
          <p:cNvSpPr/>
          <p:nvPr/>
        </p:nvSpPr>
        <p:spPr>
          <a:xfrm>
            <a:off x="513778" y="4274241"/>
            <a:ext cx="8045276" cy="559977"/>
          </a:xfrm>
          <a:prstGeom prst="rect">
            <a:avLst/>
          </a:prstGeom>
          <a:noFill/>
          <a:ln/>
        </p:spPr>
        <p:txBody>
          <a:bodyPr wrap="square" lIns="0" tIns="0" rIns="0" bIns="0" rtlCol="0" anchor="t"/>
          <a:lstStyle/>
          <a:p>
            <a:pPr marL="0" indent="0" algn="l">
              <a:lnSpc>
                <a:spcPts val="1550"/>
              </a:lnSpc>
              <a:buNone/>
            </a:pPr>
            <a:r>
              <a:rPr lang="en-US" sz="1200" dirty="0">
                <a:solidFill>
                  <a:srgbClr val="000000"/>
                </a:solidFill>
                <a:latin typeface="Open Sans" pitchFamily="34" charset="0"/>
                <a:ea typeface="Open Sans" pitchFamily="34" charset="-122"/>
                <a:cs typeface="Open Sans" pitchFamily="34" charset="-120"/>
              </a:rPr>
              <a:t>Стаття 18 Закону № 3477-IV: за відсутності офіційного перекладу суди використовують оригінальний текст рішення ЄСПЛ. Уся практика Суду — незалежно від держави-відповідача — є джерелом права в Україні.</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793331" y="308000"/>
            <a:ext cx="4986338" cy="569268"/>
          </a:xfrm>
          <a:prstGeom prst="rect">
            <a:avLst/>
          </a:prstGeom>
          <a:noFill/>
          <a:ln/>
        </p:spPr>
        <p:txBody>
          <a:bodyPr wrap="square" lIns="0" tIns="0" rIns="0" bIns="0" rtlCol="0" anchor="t"/>
          <a:lstStyle/>
          <a:p>
            <a:pPr marL="0" indent="0" algn="l">
              <a:lnSpc>
                <a:spcPts val="2200"/>
              </a:lnSpc>
              <a:buNone/>
            </a:pPr>
            <a:r>
              <a:rPr lang="en-US" sz="2400" dirty="0">
                <a:solidFill>
                  <a:srgbClr val="2C3F42"/>
                </a:solidFill>
                <a:latin typeface="Bitter Medium" pitchFamily="34" charset="0"/>
                <a:ea typeface="Bitter Medium" pitchFamily="34" charset="-122"/>
                <a:cs typeface="Bitter Medium" pitchFamily="34" charset="-120"/>
              </a:rPr>
              <a:t>Статистичний вимір: Україна у практиці ЄСПЛ</a:t>
            </a:r>
            <a:endParaRPr lang="en-US" sz="2400" dirty="0"/>
          </a:p>
        </p:txBody>
      </p:sp>
      <p:sp>
        <p:nvSpPr>
          <p:cNvPr id="4" name="Text 1"/>
          <p:cNvSpPr/>
          <p:nvPr/>
        </p:nvSpPr>
        <p:spPr>
          <a:xfrm>
            <a:off x="3793331" y="1023119"/>
            <a:ext cx="4986338" cy="300558"/>
          </a:xfrm>
          <a:prstGeom prst="rect">
            <a:avLst/>
          </a:prstGeom>
          <a:noFill/>
          <a:ln/>
        </p:spPr>
        <p:txBody>
          <a:bodyPr wrap="none" lIns="0" tIns="0" rIns="0" bIns="0" rtlCol="0" anchor="t"/>
          <a:lstStyle/>
          <a:p>
            <a:pPr marL="0" indent="0" algn="ctr">
              <a:lnSpc>
                <a:spcPts val="2350"/>
              </a:lnSpc>
              <a:buNone/>
            </a:pPr>
            <a:r>
              <a:rPr lang="en-US" sz="3200" dirty="0">
                <a:solidFill>
                  <a:srgbClr val="2B2E3C"/>
                </a:solidFill>
                <a:latin typeface="Bitter Medium" pitchFamily="34" charset="0"/>
                <a:ea typeface="Bitter Medium" pitchFamily="34" charset="-122"/>
                <a:cs typeface="Bitter Medium" pitchFamily="34" charset="-120"/>
              </a:rPr>
              <a:t>164</a:t>
            </a:r>
            <a:endParaRPr lang="en-US" sz="3200" dirty="0"/>
          </a:p>
        </p:txBody>
      </p:sp>
      <p:sp>
        <p:nvSpPr>
          <p:cNvPr id="5" name="Text 2"/>
          <p:cNvSpPr/>
          <p:nvPr/>
        </p:nvSpPr>
        <p:spPr>
          <a:xfrm>
            <a:off x="5625033" y="1419374"/>
            <a:ext cx="1322933" cy="142280"/>
          </a:xfrm>
          <a:prstGeom prst="rect">
            <a:avLst/>
          </a:prstGeom>
          <a:noFill/>
          <a:ln/>
        </p:spPr>
        <p:txBody>
          <a:bodyPr wrap="none" lIns="0" tIns="0" rIns="0" bIns="0" rtlCol="0" anchor="t"/>
          <a:lstStyle/>
          <a:p>
            <a:pPr marL="0" indent="0" algn="ctr">
              <a:lnSpc>
                <a:spcPts val="1100"/>
              </a:lnSpc>
              <a:buNone/>
            </a:pPr>
            <a:r>
              <a:rPr lang="en-US" sz="1050" dirty="0">
                <a:solidFill>
                  <a:srgbClr val="2B2E3C"/>
                </a:solidFill>
                <a:latin typeface="Bitter Medium" pitchFamily="34" charset="0"/>
                <a:ea typeface="Bitter Medium" pitchFamily="34" charset="-122"/>
                <a:cs typeface="Bitter Medium" pitchFamily="34" charset="-120"/>
              </a:rPr>
              <a:t>Рішення проти України</a:t>
            </a:r>
            <a:endParaRPr lang="en-US" sz="1050" dirty="0"/>
          </a:p>
        </p:txBody>
      </p:sp>
      <p:sp>
        <p:nvSpPr>
          <p:cNvPr id="6" name="Text 3"/>
          <p:cNvSpPr/>
          <p:nvPr/>
        </p:nvSpPr>
        <p:spPr>
          <a:xfrm>
            <a:off x="3793331" y="1601763"/>
            <a:ext cx="4986338" cy="126355"/>
          </a:xfrm>
          <a:prstGeom prst="rect">
            <a:avLst/>
          </a:prstGeom>
          <a:noFill/>
          <a:ln/>
        </p:spPr>
        <p:txBody>
          <a:bodyPr wrap="none" lIns="0" tIns="0" rIns="0" bIns="0" rtlCol="0" anchor="t"/>
          <a:lstStyle/>
          <a:p>
            <a:pPr marL="0" indent="0" algn="ctr">
              <a:lnSpc>
                <a:spcPts val="950"/>
              </a:lnSpc>
              <a:buNone/>
            </a:pPr>
            <a:r>
              <a:rPr lang="en-US" sz="1000" dirty="0">
                <a:solidFill>
                  <a:srgbClr val="2B2E3C"/>
                </a:solidFill>
                <a:latin typeface="Open Sans" pitchFamily="34" charset="0"/>
                <a:ea typeface="Open Sans" pitchFamily="34" charset="-122"/>
                <a:cs typeface="Open Sans" pitchFamily="34" charset="-120"/>
              </a:rPr>
              <a:t>За 2025 рік (річний звіт ЄСПЛ)</a:t>
            </a:r>
            <a:endParaRPr lang="en-US" sz="1000" dirty="0"/>
          </a:p>
        </p:txBody>
      </p:sp>
      <p:sp>
        <p:nvSpPr>
          <p:cNvPr id="7" name="Text 4"/>
          <p:cNvSpPr/>
          <p:nvPr/>
        </p:nvSpPr>
        <p:spPr>
          <a:xfrm>
            <a:off x="3793331" y="1907456"/>
            <a:ext cx="4986338" cy="300558"/>
          </a:xfrm>
          <a:prstGeom prst="rect">
            <a:avLst/>
          </a:prstGeom>
          <a:noFill/>
          <a:ln/>
        </p:spPr>
        <p:txBody>
          <a:bodyPr wrap="none" lIns="0" tIns="0" rIns="0" bIns="0" rtlCol="0" anchor="t"/>
          <a:lstStyle/>
          <a:p>
            <a:pPr marL="0" indent="0" algn="ctr">
              <a:lnSpc>
                <a:spcPts val="2350"/>
              </a:lnSpc>
              <a:buNone/>
            </a:pPr>
            <a:r>
              <a:rPr lang="en-US" sz="3200" dirty="0">
                <a:solidFill>
                  <a:srgbClr val="2B2E3C"/>
                </a:solidFill>
                <a:latin typeface="Bitter Medium" pitchFamily="34" charset="0"/>
                <a:ea typeface="Bitter Medium" pitchFamily="34" charset="-122"/>
                <a:cs typeface="Bitter Medium" pitchFamily="34" charset="-120"/>
              </a:rPr>
              <a:t>97.6%</a:t>
            </a:r>
            <a:endParaRPr lang="en-US" sz="3200" dirty="0"/>
          </a:p>
        </p:txBody>
      </p:sp>
      <p:sp>
        <p:nvSpPr>
          <p:cNvPr id="8" name="Text 5"/>
          <p:cNvSpPr/>
          <p:nvPr/>
        </p:nvSpPr>
        <p:spPr>
          <a:xfrm>
            <a:off x="5560814" y="2303711"/>
            <a:ext cx="1451297" cy="142280"/>
          </a:xfrm>
          <a:prstGeom prst="rect">
            <a:avLst/>
          </a:prstGeom>
          <a:noFill/>
          <a:ln/>
        </p:spPr>
        <p:txBody>
          <a:bodyPr wrap="none" lIns="0" tIns="0" rIns="0" bIns="0" rtlCol="0" anchor="t"/>
          <a:lstStyle/>
          <a:p>
            <a:pPr marL="0" indent="0" algn="ctr">
              <a:lnSpc>
                <a:spcPts val="1100"/>
              </a:lnSpc>
              <a:buNone/>
            </a:pPr>
            <a:r>
              <a:rPr lang="en-US" sz="1050" dirty="0">
                <a:solidFill>
                  <a:srgbClr val="2B2E3C"/>
                </a:solidFill>
                <a:latin typeface="Bitter Medium" pitchFamily="34" charset="0"/>
                <a:ea typeface="Bitter Medium" pitchFamily="34" charset="-122"/>
                <a:cs typeface="Bitter Medium" pitchFamily="34" charset="-120"/>
              </a:rPr>
              <a:t>Констатовано порушення</a:t>
            </a:r>
            <a:endParaRPr lang="en-US" sz="1050" dirty="0"/>
          </a:p>
        </p:txBody>
      </p:sp>
      <p:sp>
        <p:nvSpPr>
          <p:cNvPr id="9" name="Text 6"/>
          <p:cNvSpPr/>
          <p:nvPr/>
        </p:nvSpPr>
        <p:spPr>
          <a:xfrm>
            <a:off x="3793331" y="2486099"/>
            <a:ext cx="4986338" cy="126355"/>
          </a:xfrm>
          <a:prstGeom prst="rect">
            <a:avLst/>
          </a:prstGeom>
          <a:noFill/>
          <a:ln/>
        </p:spPr>
        <p:txBody>
          <a:bodyPr wrap="none" lIns="0" tIns="0" rIns="0" bIns="0" rtlCol="0" anchor="t"/>
          <a:lstStyle/>
          <a:p>
            <a:pPr marL="0" indent="0" algn="ctr">
              <a:lnSpc>
                <a:spcPts val="950"/>
              </a:lnSpc>
              <a:buNone/>
            </a:pPr>
            <a:r>
              <a:rPr lang="en-US" sz="1000" dirty="0">
                <a:solidFill>
                  <a:srgbClr val="2B2E3C"/>
                </a:solidFill>
                <a:latin typeface="Open Sans" pitchFamily="34" charset="0"/>
                <a:ea typeface="Open Sans" pitchFamily="34" charset="-122"/>
                <a:cs typeface="Open Sans" pitchFamily="34" charset="-120"/>
              </a:rPr>
              <a:t>160 із 164 рішень — </a:t>
            </a:r>
            <a:r>
              <a:rPr lang="en-US" sz="1000" b="1" dirty="0">
                <a:solidFill>
                  <a:srgbClr val="2B2E3C"/>
                </a:solidFill>
                <a:latin typeface="Open Sans" pitchFamily="34" charset="0"/>
                <a:ea typeface="Open Sans" pitchFamily="34" charset="-122"/>
                <a:cs typeface="Open Sans" pitchFamily="34" charset="-120"/>
              </a:rPr>
              <a:t>1-ше місце</a:t>
            </a:r>
            <a:r>
              <a:rPr lang="en-US" sz="1000" dirty="0">
                <a:solidFill>
                  <a:srgbClr val="2B2E3C"/>
                </a:solidFill>
                <a:latin typeface="Open Sans" pitchFamily="34" charset="0"/>
                <a:ea typeface="Open Sans" pitchFamily="34" charset="-122"/>
                <a:cs typeface="Open Sans" pitchFamily="34" charset="-120"/>
              </a:rPr>
              <a:t> серед 46 держав Ради Європи</a:t>
            </a:r>
            <a:endParaRPr lang="en-US" sz="1000" dirty="0"/>
          </a:p>
        </p:txBody>
      </p:sp>
      <p:sp>
        <p:nvSpPr>
          <p:cNvPr id="10" name="Text 7"/>
          <p:cNvSpPr/>
          <p:nvPr/>
        </p:nvSpPr>
        <p:spPr>
          <a:xfrm>
            <a:off x="3793331" y="2791792"/>
            <a:ext cx="4986338" cy="300558"/>
          </a:xfrm>
          <a:prstGeom prst="rect">
            <a:avLst/>
          </a:prstGeom>
          <a:noFill/>
          <a:ln/>
        </p:spPr>
        <p:txBody>
          <a:bodyPr wrap="none" lIns="0" tIns="0" rIns="0" bIns="0" rtlCol="0" anchor="t"/>
          <a:lstStyle/>
          <a:p>
            <a:pPr marL="0" indent="0" algn="ctr">
              <a:lnSpc>
                <a:spcPts val="2350"/>
              </a:lnSpc>
              <a:buNone/>
            </a:pPr>
            <a:r>
              <a:rPr lang="en-US" sz="3200" dirty="0">
                <a:solidFill>
                  <a:srgbClr val="2B2E3C"/>
                </a:solidFill>
                <a:latin typeface="Bitter Medium" pitchFamily="34" charset="0"/>
                <a:ea typeface="Bitter Medium" pitchFamily="34" charset="-122"/>
                <a:cs typeface="Bitter Medium" pitchFamily="34" charset="-120"/>
              </a:rPr>
              <a:t>5 997</a:t>
            </a:r>
            <a:endParaRPr lang="en-US" sz="3200" dirty="0"/>
          </a:p>
        </p:txBody>
      </p:sp>
      <p:sp>
        <p:nvSpPr>
          <p:cNvPr id="11" name="Text 8"/>
          <p:cNvSpPr/>
          <p:nvPr/>
        </p:nvSpPr>
        <p:spPr>
          <a:xfrm>
            <a:off x="5717158" y="3188047"/>
            <a:ext cx="1138684" cy="142280"/>
          </a:xfrm>
          <a:prstGeom prst="rect">
            <a:avLst/>
          </a:prstGeom>
          <a:noFill/>
          <a:ln/>
        </p:spPr>
        <p:txBody>
          <a:bodyPr wrap="none" lIns="0" tIns="0" rIns="0" bIns="0" rtlCol="0" anchor="t"/>
          <a:lstStyle/>
          <a:p>
            <a:pPr marL="0" indent="0" algn="ctr">
              <a:lnSpc>
                <a:spcPts val="1100"/>
              </a:lnSpc>
              <a:buNone/>
            </a:pPr>
            <a:r>
              <a:rPr lang="en-US" sz="1050" dirty="0">
                <a:solidFill>
                  <a:srgbClr val="2B2E3C"/>
                </a:solidFill>
                <a:latin typeface="Bitter Medium" pitchFamily="34" charset="0"/>
                <a:ea typeface="Bitter Medium" pitchFamily="34" charset="-122"/>
                <a:cs typeface="Bitter Medium" pitchFamily="34" charset="-120"/>
              </a:rPr>
              <a:t>Заяв опрацьовано</a:t>
            </a:r>
            <a:endParaRPr lang="en-US" sz="1050" dirty="0"/>
          </a:p>
        </p:txBody>
      </p:sp>
      <p:sp>
        <p:nvSpPr>
          <p:cNvPr id="12" name="Text 9"/>
          <p:cNvSpPr/>
          <p:nvPr/>
        </p:nvSpPr>
        <p:spPr>
          <a:xfrm>
            <a:off x="3793331" y="3370436"/>
            <a:ext cx="4986338" cy="126355"/>
          </a:xfrm>
          <a:prstGeom prst="rect">
            <a:avLst/>
          </a:prstGeom>
          <a:noFill/>
          <a:ln/>
        </p:spPr>
        <p:txBody>
          <a:bodyPr wrap="none" lIns="0" tIns="0" rIns="0" bIns="0" rtlCol="0" anchor="t"/>
          <a:lstStyle/>
          <a:p>
            <a:pPr marL="0" indent="0" algn="ctr">
              <a:lnSpc>
                <a:spcPts val="950"/>
              </a:lnSpc>
              <a:buNone/>
            </a:pPr>
            <a:r>
              <a:rPr lang="en-US" sz="1000" dirty="0">
                <a:solidFill>
                  <a:srgbClr val="2B2E3C"/>
                </a:solidFill>
                <a:latin typeface="Open Sans" pitchFamily="34" charset="0"/>
                <a:ea typeface="Open Sans" pitchFamily="34" charset="-122"/>
                <a:cs typeface="Open Sans" pitchFamily="34" charset="-120"/>
              </a:rPr>
              <a:t>У 2025 році; 766 повідомлено Уряду</a:t>
            </a:r>
            <a:endParaRPr lang="en-US" sz="1000" dirty="0"/>
          </a:p>
        </p:txBody>
      </p:sp>
      <p:sp>
        <p:nvSpPr>
          <p:cNvPr id="13" name="Text 10"/>
          <p:cNvSpPr/>
          <p:nvPr/>
        </p:nvSpPr>
        <p:spPr>
          <a:xfrm>
            <a:off x="3793331" y="3676129"/>
            <a:ext cx="4986338" cy="300558"/>
          </a:xfrm>
          <a:prstGeom prst="rect">
            <a:avLst/>
          </a:prstGeom>
          <a:noFill/>
          <a:ln/>
        </p:spPr>
        <p:txBody>
          <a:bodyPr wrap="none" lIns="0" tIns="0" rIns="0" bIns="0" rtlCol="0" anchor="t"/>
          <a:lstStyle/>
          <a:p>
            <a:pPr marL="0" indent="0" algn="ctr">
              <a:lnSpc>
                <a:spcPts val="2350"/>
              </a:lnSpc>
              <a:buNone/>
            </a:pPr>
            <a:r>
              <a:rPr lang="en-US" sz="3200" dirty="0">
                <a:solidFill>
                  <a:srgbClr val="2B2E3C"/>
                </a:solidFill>
                <a:latin typeface="Bitter Medium" pitchFamily="34" charset="0"/>
                <a:ea typeface="Bitter Medium" pitchFamily="34" charset="-122"/>
                <a:cs typeface="Bitter Medium" pitchFamily="34" charset="-120"/>
              </a:rPr>
              <a:t>4 004</a:t>
            </a:r>
            <a:endParaRPr lang="en-US" sz="3200" dirty="0"/>
          </a:p>
        </p:txBody>
      </p:sp>
      <p:sp>
        <p:nvSpPr>
          <p:cNvPr id="14" name="Text 11"/>
          <p:cNvSpPr/>
          <p:nvPr/>
        </p:nvSpPr>
        <p:spPr>
          <a:xfrm>
            <a:off x="5717158" y="4072384"/>
            <a:ext cx="1138684" cy="142280"/>
          </a:xfrm>
          <a:prstGeom prst="rect">
            <a:avLst/>
          </a:prstGeom>
          <a:noFill/>
          <a:ln/>
        </p:spPr>
        <p:txBody>
          <a:bodyPr wrap="none" lIns="0" tIns="0" rIns="0" bIns="0" rtlCol="0" anchor="t"/>
          <a:lstStyle/>
          <a:p>
            <a:pPr marL="0" indent="0" algn="ctr">
              <a:lnSpc>
                <a:spcPts val="1100"/>
              </a:lnSpc>
              <a:buNone/>
            </a:pPr>
            <a:r>
              <a:rPr lang="en-US" sz="1050" dirty="0">
                <a:solidFill>
                  <a:srgbClr val="2B2E3C"/>
                </a:solidFill>
                <a:latin typeface="Bitter Medium" pitchFamily="34" charset="0"/>
                <a:ea typeface="Bitter Medium" pitchFamily="34" charset="-122"/>
                <a:cs typeface="Bitter Medium" pitchFamily="34" charset="-120"/>
              </a:rPr>
              <a:t>Заяв у провадженні</a:t>
            </a:r>
            <a:endParaRPr lang="en-US" sz="1050" dirty="0"/>
          </a:p>
        </p:txBody>
      </p:sp>
      <p:sp>
        <p:nvSpPr>
          <p:cNvPr id="15" name="Text 12"/>
          <p:cNvSpPr/>
          <p:nvPr/>
        </p:nvSpPr>
        <p:spPr>
          <a:xfrm>
            <a:off x="3793331" y="4254773"/>
            <a:ext cx="4986338" cy="126355"/>
          </a:xfrm>
          <a:prstGeom prst="rect">
            <a:avLst/>
          </a:prstGeom>
          <a:noFill/>
          <a:ln/>
        </p:spPr>
        <p:txBody>
          <a:bodyPr wrap="none" lIns="0" tIns="0" rIns="0" bIns="0" rtlCol="0" anchor="t"/>
          <a:lstStyle/>
          <a:p>
            <a:pPr marL="0" indent="0" algn="ctr">
              <a:lnSpc>
                <a:spcPts val="950"/>
              </a:lnSpc>
              <a:buNone/>
            </a:pPr>
            <a:r>
              <a:rPr lang="en-US" sz="1000" dirty="0">
                <a:solidFill>
                  <a:srgbClr val="2B2E3C"/>
                </a:solidFill>
                <a:latin typeface="Open Sans" pitchFamily="34" charset="0"/>
                <a:ea typeface="Open Sans" pitchFamily="34" charset="-122"/>
                <a:cs typeface="Open Sans" pitchFamily="34" charset="-120"/>
              </a:rPr>
              <a:t>Станом на 1 січня 2026 року — 3-тє місце в РЄ</a:t>
            </a:r>
            <a:endParaRPr lang="en-US" sz="1000" dirty="0"/>
          </a:p>
        </p:txBody>
      </p:sp>
      <p:sp>
        <p:nvSpPr>
          <p:cNvPr id="16" name="Text 13"/>
          <p:cNvSpPr/>
          <p:nvPr/>
        </p:nvSpPr>
        <p:spPr>
          <a:xfrm>
            <a:off x="3793331" y="4456361"/>
            <a:ext cx="4986338" cy="379065"/>
          </a:xfrm>
          <a:prstGeom prst="rect">
            <a:avLst/>
          </a:prstGeom>
          <a:noFill/>
          <a:ln/>
        </p:spPr>
        <p:txBody>
          <a:bodyPr wrap="square" lIns="0" tIns="0" rIns="0" bIns="0" rtlCol="0" anchor="t"/>
          <a:lstStyle/>
          <a:p>
            <a:pPr marL="0" indent="0" algn="l">
              <a:lnSpc>
                <a:spcPts val="950"/>
              </a:lnSpc>
              <a:buNone/>
            </a:pPr>
            <a:r>
              <a:rPr lang="en-US" sz="1000" dirty="0">
                <a:solidFill>
                  <a:srgbClr val="2B2E3C"/>
                </a:solidFill>
                <a:latin typeface="Open Sans" pitchFamily="34" charset="0"/>
                <a:ea typeface="Open Sans" pitchFamily="34" charset="-122"/>
                <a:cs typeface="Open Sans" pitchFamily="34" charset="-120"/>
              </a:rPr>
              <a:t>Дві позиції стабільно домінують у структурі порушень: </a:t>
            </a:r>
            <a:r>
              <a:rPr lang="en-US" sz="1000" b="1" dirty="0">
                <a:solidFill>
                  <a:srgbClr val="2B2E3C"/>
                </a:solidFill>
                <a:latin typeface="Open Sans" pitchFamily="34" charset="0"/>
                <a:ea typeface="Open Sans" pitchFamily="34" charset="-122"/>
                <a:cs typeface="Open Sans" pitchFamily="34" charset="-120"/>
              </a:rPr>
              <a:t>стаття 6 Конвенції</a:t>
            </a:r>
            <a:r>
              <a:rPr lang="en-US" sz="1000" dirty="0">
                <a:solidFill>
                  <a:srgbClr val="2B2E3C"/>
                </a:solidFill>
                <a:latin typeface="Open Sans" pitchFamily="34" charset="0"/>
                <a:ea typeface="Open Sans" pitchFamily="34" charset="-122"/>
                <a:cs typeface="Open Sans" pitchFamily="34" charset="-120"/>
              </a:rPr>
              <a:t> (право на справедливий суд) — 92 порушення, та </a:t>
            </a:r>
            <a:r>
              <a:rPr lang="en-US" sz="1000" b="1" dirty="0">
                <a:solidFill>
                  <a:srgbClr val="2B2E3C"/>
                </a:solidFill>
                <a:latin typeface="Open Sans" pitchFamily="34" charset="0"/>
                <a:ea typeface="Open Sans" pitchFamily="34" charset="-122"/>
                <a:cs typeface="Open Sans" pitchFamily="34" charset="-120"/>
              </a:rPr>
              <a:t>стаття 1 Першого протоколу</a:t>
            </a:r>
            <a:r>
              <a:rPr lang="en-US" sz="1000" dirty="0">
                <a:solidFill>
                  <a:srgbClr val="2B2E3C"/>
                </a:solidFill>
                <a:latin typeface="Open Sans" pitchFamily="34" charset="0"/>
                <a:ea typeface="Open Sans" pitchFamily="34" charset="-122"/>
                <a:cs typeface="Open Sans" pitchFamily="34" charset="-120"/>
              </a:rPr>
              <a:t> (право на мирне володіння майном), до якої належить переважна частина «земельних» справ.</a:t>
            </a:r>
            <a:endParaRPr lang="en-US"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65162" y="321469"/>
            <a:ext cx="6169298" cy="363364"/>
          </a:xfrm>
          <a:prstGeom prst="rect">
            <a:avLst/>
          </a:prstGeom>
          <a:noFill/>
          <a:ln/>
        </p:spPr>
        <p:txBody>
          <a:bodyPr wrap="none" lIns="0" tIns="0" rIns="0" bIns="0" rtlCol="0" anchor="t"/>
          <a:lstStyle/>
          <a:p>
            <a:pPr marL="0" indent="0" algn="l">
              <a:lnSpc>
                <a:spcPts val="2850"/>
              </a:lnSpc>
              <a:buNone/>
            </a:pPr>
            <a:r>
              <a:rPr lang="en-US" sz="2800" dirty="0">
                <a:solidFill>
                  <a:srgbClr val="2C3F42"/>
                </a:solidFill>
                <a:latin typeface="Bitter Medium" pitchFamily="34" charset="0"/>
                <a:ea typeface="Bitter Medium" pitchFamily="34" charset="-122"/>
                <a:cs typeface="Bitter Medium" pitchFamily="34" charset="-120"/>
              </a:rPr>
              <a:t>Земельні справи проти України: 2024–2025</a:t>
            </a:r>
            <a:endParaRPr lang="en-US" sz="2800" dirty="0"/>
          </a:p>
        </p:txBody>
      </p:sp>
      <p:sp>
        <p:nvSpPr>
          <p:cNvPr id="3" name="Text 1"/>
          <p:cNvSpPr/>
          <p:nvPr/>
        </p:nvSpPr>
        <p:spPr>
          <a:xfrm>
            <a:off x="465162" y="902866"/>
            <a:ext cx="8213675" cy="360462"/>
          </a:xfrm>
          <a:prstGeom prst="rect">
            <a:avLst/>
          </a:prstGeom>
          <a:noFill/>
          <a:ln/>
        </p:spPr>
        <p:txBody>
          <a:bodyPr wrap="square" lIns="0" tIns="0" rIns="0" bIns="0" rtlCol="0" anchor="t"/>
          <a:lstStyle/>
          <a:p>
            <a:pPr marL="0" indent="0" algn="l">
              <a:lnSpc>
                <a:spcPts val="1400"/>
              </a:lnSpc>
              <a:buNone/>
            </a:pPr>
            <a:r>
              <a:rPr lang="en-US" sz="1200" dirty="0">
                <a:solidFill>
                  <a:srgbClr val="2B2E3C"/>
                </a:solidFill>
                <a:latin typeface="Open Sans" pitchFamily="34" charset="0"/>
                <a:ea typeface="Open Sans" pitchFamily="34" charset="-122"/>
                <a:cs typeface="Open Sans" pitchFamily="34" charset="-120"/>
              </a:rPr>
              <a:t>За цей період ЄСПЛ ухвалив щонайменше </a:t>
            </a:r>
            <a:r>
              <a:rPr lang="en-US" sz="1200" b="1" dirty="0">
                <a:solidFill>
                  <a:srgbClr val="2B2E3C"/>
                </a:solidFill>
                <a:latin typeface="Open Sans" pitchFamily="34" charset="0"/>
                <a:ea typeface="Open Sans" pitchFamily="34" charset="-122"/>
                <a:cs typeface="Open Sans" pitchFamily="34" charset="-120"/>
              </a:rPr>
              <a:t>десять рішень</a:t>
            </a:r>
            <a:r>
              <a:rPr lang="en-US" sz="1200" dirty="0">
                <a:solidFill>
                  <a:srgbClr val="2B2E3C"/>
                </a:solidFill>
                <a:latin typeface="Open Sans" pitchFamily="34" charset="0"/>
                <a:ea typeface="Open Sans" pitchFamily="34" charset="-122"/>
                <a:cs typeface="Open Sans" pitchFamily="34" charset="-120"/>
              </a:rPr>
              <a:t>, безпосереднім предметом яких стали земельно-правові правовідносини. У переважній більшості констатовано порушення </a:t>
            </a:r>
            <a:r>
              <a:rPr lang="en-US" sz="1200" dirty="0">
                <a:solidFill>
                  <a:srgbClr val="D2600F"/>
                </a:solidFill>
                <a:latin typeface="Open Sans" pitchFamily="34" charset="0"/>
                <a:ea typeface="Open Sans" pitchFamily="34" charset="-122"/>
                <a:cs typeface="Open Sans" pitchFamily="34" charset="-120"/>
              </a:rPr>
              <a:t>статті 1 Першого протоколу</a:t>
            </a:r>
            <a:r>
              <a:rPr lang="en-US" sz="1200" dirty="0">
                <a:solidFill>
                  <a:srgbClr val="2B2E3C"/>
                </a:solidFill>
                <a:latin typeface="Open Sans" pitchFamily="34" charset="0"/>
                <a:ea typeface="Open Sans" pitchFamily="34" charset="-122"/>
                <a:cs typeface="Open Sans" pitchFamily="34" charset="-120"/>
              </a:rPr>
              <a:t>.</a:t>
            </a:r>
            <a:endParaRPr lang="en-US" sz="1200" dirty="0"/>
          </a:p>
        </p:txBody>
      </p:sp>
      <p:sp>
        <p:nvSpPr>
          <p:cNvPr id="4" name="Shape 2"/>
          <p:cNvSpPr/>
          <p:nvPr/>
        </p:nvSpPr>
        <p:spPr>
          <a:xfrm>
            <a:off x="4564856" y="1385962"/>
            <a:ext cx="14288" cy="3436069"/>
          </a:xfrm>
          <a:prstGeom prst="roundRect">
            <a:avLst>
              <a:gd name="adj" fmla="val 341848"/>
            </a:avLst>
          </a:prstGeom>
          <a:solidFill>
            <a:srgbClr val="E2C8B5"/>
          </a:solidFill>
          <a:ln/>
        </p:spPr>
      </p:sp>
      <p:sp>
        <p:nvSpPr>
          <p:cNvPr id="5" name="Shape 3"/>
          <p:cNvSpPr/>
          <p:nvPr/>
        </p:nvSpPr>
        <p:spPr>
          <a:xfrm>
            <a:off x="4353744" y="1509638"/>
            <a:ext cx="232544" cy="14288"/>
          </a:xfrm>
          <a:prstGeom prst="roundRect">
            <a:avLst>
              <a:gd name="adj" fmla="val 341848"/>
            </a:avLst>
          </a:prstGeom>
          <a:solidFill>
            <a:srgbClr val="E2C8B5"/>
          </a:solidFill>
          <a:ln/>
        </p:spPr>
      </p:sp>
      <p:sp>
        <p:nvSpPr>
          <p:cNvPr id="6" name="Shape 4"/>
          <p:cNvSpPr/>
          <p:nvPr/>
        </p:nvSpPr>
        <p:spPr>
          <a:xfrm>
            <a:off x="4528393" y="1473175"/>
            <a:ext cx="87213" cy="87213"/>
          </a:xfrm>
          <a:prstGeom prst="roundRect">
            <a:avLst>
              <a:gd name="adj" fmla="val 327646"/>
            </a:avLst>
          </a:prstGeom>
          <a:solidFill>
            <a:srgbClr val="D2600F"/>
          </a:solidFill>
          <a:ln/>
        </p:spPr>
      </p:sp>
      <p:sp>
        <p:nvSpPr>
          <p:cNvPr id="7" name="Text 5"/>
          <p:cNvSpPr/>
          <p:nvPr/>
        </p:nvSpPr>
        <p:spPr>
          <a:xfrm>
            <a:off x="2215604" y="1425922"/>
            <a:ext cx="1891233" cy="181645"/>
          </a:xfrm>
          <a:prstGeom prst="rect">
            <a:avLst/>
          </a:prstGeom>
          <a:noFill/>
          <a:ln/>
        </p:spPr>
        <p:txBody>
          <a:bodyPr wrap="none" lIns="0" tIns="0" rIns="0" bIns="0" rtlCol="0" anchor="t"/>
          <a:lstStyle/>
          <a:p>
            <a:pPr marL="0" indent="0" algn="r">
              <a:lnSpc>
                <a:spcPts val="1400"/>
              </a:lnSpc>
              <a:buNone/>
            </a:pPr>
            <a:r>
              <a:rPr lang="en-US" sz="1400" dirty="0">
                <a:solidFill>
                  <a:srgbClr val="2B2E3C"/>
                </a:solidFill>
                <a:latin typeface="Bitter Medium" pitchFamily="34" charset="0"/>
                <a:ea typeface="Bitter Medium" pitchFamily="34" charset="-122"/>
                <a:cs typeface="Bitter Medium" pitchFamily="34" charset="-120"/>
              </a:rPr>
              <a:t>«Шмакова проти України»</a:t>
            </a:r>
            <a:endParaRPr lang="en-US" sz="1400" dirty="0"/>
          </a:p>
        </p:txBody>
      </p:sp>
      <p:sp>
        <p:nvSpPr>
          <p:cNvPr id="8" name="Text 6"/>
          <p:cNvSpPr/>
          <p:nvPr/>
        </p:nvSpPr>
        <p:spPr>
          <a:xfrm>
            <a:off x="465162" y="1672977"/>
            <a:ext cx="3641675" cy="180231"/>
          </a:xfrm>
          <a:prstGeom prst="rect">
            <a:avLst/>
          </a:prstGeom>
          <a:noFill/>
          <a:ln/>
        </p:spPr>
        <p:txBody>
          <a:bodyPr wrap="none" lIns="0" tIns="0" rIns="0" bIns="0" rtlCol="0" anchor="t"/>
          <a:lstStyle/>
          <a:p>
            <a:pPr marL="0" indent="0" algn="r">
              <a:lnSpc>
                <a:spcPts val="1400"/>
              </a:lnSpc>
              <a:buNone/>
            </a:pPr>
            <a:r>
              <a:rPr lang="en-US" sz="1050" dirty="0">
                <a:solidFill>
                  <a:srgbClr val="2B2E3C"/>
                </a:solidFill>
                <a:latin typeface="Open Sans" pitchFamily="34" charset="0"/>
                <a:ea typeface="Open Sans" pitchFamily="34" charset="-122"/>
                <a:cs typeface="Open Sans" pitchFamily="34" charset="-120"/>
              </a:rPr>
              <a:t>11 січня 2024 р. </a:t>
            </a:r>
            <a:endParaRPr lang="en-US" sz="1050" dirty="0"/>
          </a:p>
        </p:txBody>
      </p:sp>
      <p:sp>
        <p:nvSpPr>
          <p:cNvPr id="9" name="Shape 7"/>
          <p:cNvSpPr/>
          <p:nvPr/>
        </p:nvSpPr>
        <p:spPr>
          <a:xfrm>
            <a:off x="4557713" y="2192834"/>
            <a:ext cx="232544" cy="14288"/>
          </a:xfrm>
          <a:prstGeom prst="roundRect">
            <a:avLst>
              <a:gd name="adj" fmla="val 341848"/>
            </a:avLst>
          </a:prstGeom>
          <a:solidFill>
            <a:srgbClr val="E2C8B5"/>
          </a:solidFill>
          <a:ln/>
        </p:spPr>
      </p:sp>
      <p:sp>
        <p:nvSpPr>
          <p:cNvPr id="10" name="Shape 8"/>
          <p:cNvSpPr/>
          <p:nvPr/>
        </p:nvSpPr>
        <p:spPr>
          <a:xfrm>
            <a:off x="4528393" y="2156371"/>
            <a:ext cx="87213" cy="87213"/>
          </a:xfrm>
          <a:prstGeom prst="roundRect">
            <a:avLst>
              <a:gd name="adj" fmla="val 327646"/>
            </a:avLst>
          </a:prstGeom>
          <a:solidFill>
            <a:srgbClr val="D2600F"/>
          </a:solidFill>
          <a:ln/>
        </p:spPr>
      </p:sp>
      <p:sp>
        <p:nvSpPr>
          <p:cNvPr id="11" name="Text 9"/>
          <p:cNvSpPr/>
          <p:nvPr/>
        </p:nvSpPr>
        <p:spPr>
          <a:xfrm>
            <a:off x="5037162" y="2109118"/>
            <a:ext cx="2435944" cy="181645"/>
          </a:xfrm>
          <a:prstGeom prst="rect">
            <a:avLst/>
          </a:prstGeom>
          <a:noFill/>
          <a:ln/>
        </p:spPr>
        <p:txBody>
          <a:bodyPr wrap="none" lIns="0" tIns="0" rIns="0" bIns="0" rtlCol="0" anchor="t"/>
          <a:lstStyle/>
          <a:p>
            <a:pPr marL="0" indent="0" algn="l">
              <a:lnSpc>
                <a:spcPts val="1400"/>
              </a:lnSpc>
              <a:buNone/>
            </a:pPr>
            <a:r>
              <a:rPr lang="en-US" sz="1400" dirty="0">
                <a:solidFill>
                  <a:srgbClr val="2B2E3C"/>
                </a:solidFill>
                <a:latin typeface="Bitter Medium" pitchFamily="34" charset="0"/>
                <a:ea typeface="Bitter Medium" pitchFamily="34" charset="-122"/>
                <a:cs typeface="Bitter Medium" pitchFamily="34" charset="-120"/>
              </a:rPr>
              <a:t>«Дроздик і Мікула проти України»</a:t>
            </a:r>
            <a:endParaRPr lang="en-US" sz="1400" dirty="0"/>
          </a:p>
        </p:txBody>
      </p:sp>
      <p:sp>
        <p:nvSpPr>
          <p:cNvPr id="12" name="Text 10"/>
          <p:cNvSpPr/>
          <p:nvPr/>
        </p:nvSpPr>
        <p:spPr>
          <a:xfrm>
            <a:off x="5037162" y="2356172"/>
            <a:ext cx="3641675" cy="180231"/>
          </a:xfrm>
          <a:prstGeom prst="rect">
            <a:avLst/>
          </a:prstGeom>
          <a:noFill/>
          <a:ln/>
        </p:spPr>
        <p:txBody>
          <a:bodyPr wrap="none" lIns="0" tIns="0" rIns="0" bIns="0" rtlCol="0" anchor="t"/>
          <a:lstStyle/>
          <a:p>
            <a:pPr marL="0" indent="0" algn="l">
              <a:lnSpc>
                <a:spcPts val="1400"/>
              </a:lnSpc>
              <a:buNone/>
            </a:pPr>
            <a:r>
              <a:rPr lang="en-US" sz="1050" dirty="0">
                <a:solidFill>
                  <a:srgbClr val="2B2E3C"/>
                </a:solidFill>
                <a:latin typeface="Open Sans" pitchFamily="34" charset="0"/>
                <a:ea typeface="Open Sans" pitchFamily="34" charset="-122"/>
                <a:cs typeface="Open Sans" pitchFamily="34" charset="-120"/>
              </a:rPr>
              <a:t>24 жовтня 2024 р. </a:t>
            </a:r>
            <a:endParaRPr lang="en-US" sz="1050" dirty="0"/>
          </a:p>
        </p:txBody>
      </p:sp>
      <p:sp>
        <p:nvSpPr>
          <p:cNvPr id="13" name="Shape 11"/>
          <p:cNvSpPr/>
          <p:nvPr/>
        </p:nvSpPr>
        <p:spPr>
          <a:xfrm>
            <a:off x="4353744" y="2786955"/>
            <a:ext cx="232544" cy="14288"/>
          </a:xfrm>
          <a:prstGeom prst="roundRect">
            <a:avLst>
              <a:gd name="adj" fmla="val 341848"/>
            </a:avLst>
          </a:prstGeom>
          <a:solidFill>
            <a:srgbClr val="E2C8B5"/>
          </a:solidFill>
          <a:ln/>
        </p:spPr>
      </p:sp>
      <p:sp>
        <p:nvSpPr>
          <p:cNvPr id="14" name="Shape 12"/>
          <p:cNvSpPr/>
          <p:nvPr/>
        </p:nvSpPr>
        <p:spPr>
          <a:xfrm>
            <a:off x="4528393" y="2750493"/>
            <a:ext cx="87213" cy="87213"/>
          </a:xfrm>
          <a:prstGeom prst="roundRect">
            <a:avLst>
              <a:gd name="adj" fmla="val 327646"/>
            </a:avLst>
          </a:prstGeom>
          <a:solidFill>
            <a:srgbClr val="D2600F"/>
          </a:solidFill>
          <a:ln/>
        </p:spPr>
      </p:sp>
      <p:sp>
        <p:nvSpPr>
          <p:cNvPr id="15" name="Text 13"/>
          <p:cNvSpPr/>
          <p:nvPr/>
        </p:nvSpPr>
        <p:spPr>
          <a:xfrm>
            <a:off x="1808708" y="2703240"/>
            <a:ext cx="2298129" cy="181645"/>
          </a:xfrm>
          <a:prstGeom prst="rect">
            <a:avLst/>
          </a:prstGeom>
          <a:noFill/>
          <a:ln/>
        </p:spPr>
        <p:txBody>
          <a:bodyPr wrap="none" lIns="0" tIns="0" rIns="0" bIns="0" rtlCol="0" anchor="t"/>
          <a:lstStyle/>
          <a:p>
            <a:pPr marL="0" indent="0" algn="r">
              <a:lnSpc>
                <a:spcPts val="1400"/>
              </a:lnSpc>
              <a:buNone/>
            </a:pPr>
            <a:r>
              <a:rPr lang="en-US" sz="1400" dirty="0">
                <a:solidFill>
                  <a:srgbClr val="2B2E3C"/>
                </a:solidFill>
                <a:latin typeface="Bitter Medium" pitchFamily="34" charset="0"/>
                <a:ea typeface="Bitter Medium" pitchFamily="34" charset="-122"/>
                <a:cs typeface="Bitter Medium" pitchFamily="34" charset="-120"/>
              </a:rPr>
              <a:t>«Твердохлєбова проти України»</a:t>
            </a:r>
            <a:endParaRPr lang="en-US" sz="1400" dirty="0"/>
          </a:p>
        </p:txBody>
      </p:sp>
      <p:sp>
        <p:nvSpPr>
          <p:cNvPr id="16" name="Text 14"/>
          <p:cNvSpPr/>
          <p:nvPr/>
        </p:nvSpPr>
        <p:spPr>
          <a:xfrm>
            <a:off x="465162" y="2950294"/>
            <a:ext cx="3641675" cy="180231"/>
          </a:xfrm>
          <a:prstGeom prst="rect">
            <a:avLst/>
          </a:prstGeom>
          <a:noFill/>
          <a:ln/>
        </p:spPr>
        <p:txBody>
          <a:bodyPr wrap="none" lIns="0" tIns="0" rIns="0" bIns="0" rtlCol="0" anchor="t"/>
          <a:lstStyle/>
          <a:p>
            <a:pPr marL="0" indent="0" algn="r">
              <a:lnSpc>
                <a:spcPts val="1400"/>
              </a:lnSpc>
              <a:buNone/>
            </a:pPr>
            <a:r>
              <a:rPr lang="en-US" sz="1050" dirty="0">
                <a:solidFill>
                  <a:srgbClr val="2B2E3C"/>
                </a:solidFill>
                <a:latin typeface="Open Sans" pitchFamily="34" charset="0"/>
                <a:ea typeface="Open Sans" pitchFamily="34" charset="-122"/>
                <a:cs typeface="Open Sans" pitchFamily="34" charset="-120"/>
              </a:rPr>
              <a:t>16 січня 2025 р. </a:t>
            </a:r>
            <a:endParaRPr lang="en-US" sz="1050" dirty="0"/>
          </a:p>
        </p:txBody>
      </p:sp>
      <p:sp>
        <p:nvSpPr>
          <p:cNvPr id="17" name="Shape 15"/>
          <p:cNvSpPr/>
          <p:nvPr/>
        </p:nvSpPr>
        <p:spPr>
          <a:xfrm>
            <a:off x="4557713" y="3381152"/>
            <a:ext cx="232544" cy="14288"/>
          </a:xfrm>
          <a:prstGeom prst="roundRect">
            <a:avLst>
              <a:gd name="adj" fmla="val 341848"/>
            </a:avLst>
          </a:prstGeom>
          <a:solidFill>
            <a:srgbClr val="E2C8B5"/>
          </a:solidFill>
          <a:ln/>
        </p:spPr>
      </p:sp>
      <p:sp>
        <p:nvSpPr>
          <p:cNvPr id="18" name="Shape 16"/>
          <p:cNvSpPr/>
          <p:nvPr/>
        </p:nvSpPr>
        <p:spPr>
          <a:xfrm>
            <a:off x="4528393" y="3344689"/>
            <a:ext cx="87213" cy="87213"/>
          </a:xfrm>
          <a:prstGeom prst="roundRect">
            <a:avLst>
              <a:gd name="adj" fmla="val 327646"/>
            </a:avLst>
          </a:prstGeom>
          <a:solidFill>
            <a:srgbClr val="D2600F"/>
          </a:solidFill>
          <a:ln/>
        </p:spPr>
      </p:sp>
      <p:sp>
        <p:nvSpPr>
          <p:cNvPr id="19" name="Text 17"/>
          <p:cNvSpPr/>
          <p:nvPr/>
        </p:nvSpPr>
        <p:spPr>
          <a:xfrm>
            <a:off x="5037162" y="3297436"/>
            <a:ext cx="2047577" cy="181645"/>
          </a:xfrm>
          <a:prstGeom prst="rect">
            <a:avLst/>
          </a:prstGeom>
          <a:noFill/>
          <a:ln/>
        </p:spPr>
        <p:txBody>
          <a:bodyPr wrap="none" lIns="0" tIns="0" rIns="0" bIns="0" rtlCol="0" anchor="t"/>
          <a:lstStyle/>
          <a:p>
            <a:pPr marL="0" indent="0" algn="l">
              <a:lnSpc>
                <a:spcPts val="1400"/>
              </a:lnSpc>
              <a:buNone/>
            </a:pPr>
            <a:r>
              <a:rPr lang="en-US" sz="1400" dirty="0">
                <a:solidFill>
                  <a:srgbClr val="2B2E3C"/>
                </a:solidFill>
                <a:latin typeface="Bitter Medium" pitchFamily="34" charset="0"/>
                <a:ea typeface="Bitter Medium" pitchFamily="34" charset="-122"/>
                <a:cs typeface="Bitter Medium" pitchFamily="34" charset="-120"/>
              </a:rPr>
              <a:t>«Горопашин проти України»</a:t>
            </a:r>
            <a:endParaRPr lang="en-US" sz="1400" dirty="0"/>
          </a:p>
        </p:txBody>
      </p:sp>
      <p:sp>
        <p:nvSpPr>
          <p:cNvPr id="20" name="Text 18"/>
          <p:cNvSpPr/>
          <p:nvPr/>
        </p:nvSpPr>
        <p:spPr>
          <a:xfrm>
            <a:off x="5037162" y="3544491"/>
            <a:ext cx="3641675" cy="180231"/>
          </a:xfrm>
          <a:prstGeom prst="rect">
            <a:avLst/>
          </a:prstGeom>
          <a:noFill/>
          <a:ln/>
        </p:spPr>
        <p:txBody>
          <a:bodyPr wrap="none" lIns="0" tIns="0" rIns="0" bIns="0" rtlCol="0" anchor="t"/>
          <a:lstStyle/>
          <a:p>
            <a:pPr marL="0" indent="0" algn="l">
              <a:lnSpc>
                <a:spcPts val="1400"/>
              </a:lnSpc>
              <a:buNone/>
            </a:pPr>
            <a:r>
              <a:rPr lang="en-US" sz="1050" dirty="0">
                <a:solidFill>
                  <a:srgbClr val="2B2E3C"/>
                </a:solidFill>
                <a:latin typeface="Open Sans" pitchFamily="34" charset="0"/>
                <a:ea typeface="Open Sans" pitchFamily="34" charset="-122"/>
                <a:cs typeface="Open Sans" pitchFamily="34" charset="-120"/>
              </a:rPr>
              <a:t>24 квітня 2025 р. </a:t>
            </a:r>
            <a:endParaRPr lang="en-US" sz="1050" dirty="0"/>
          </a:p>
        </p:txBody>
      </p:sp>
      <p:sp>
        <p:nvSpPr>
          <p:cNvPr id="21" name="Shape 19"/>
          <p:cNvSpPr/>
          <p:nvPr/>
        </p:nvSpPr>
        <p:spPr>
          <a:xfrm>
            <a:off x="4353744" y="3975348"/>
            <a:ext cx="232544" cy="14288"/>
          </a:xfrm>
          <a:prstGeom prst="roundRect">
            <a:avLst>
              <a:gd name="adj" fmla="val 341848"/>
            </a:avLst>
          </a:prstGeom>
          <a:solidFill>
            <a:srgbClr val="E2C8B5"/>
          </a:solidFill>
          <a:ln/>
        </p:spPr>
      </p:sp>
      <p:sp>
        <p:nvSpPr>
          <p:cNvPr id="22" name="Shape 20"/>
          <p:cNvSpPr/>
          <p:nvPr/>
        </p:nvSpPr>
        <p:spPr>
          <a:xfrm>
            <a:off x="4528393" y="3938885"/>
            <a:ext cx="87213" cy="87213"/>
          </a:xfrm>
          <a:prstGeom prst="roundRect">
            <a:avLst>
              <a:gd name="adj" fmla="val 327646"/>
            </a:avLst>
          </a:prstGeom>
          <a:solidFill>
            <a:srgbClr val="D2600F"/>
          </a:solidFill>
          <a:ln/>
        </p:spPr>
      </p:sp>
      <p:sp>
        <p:nvSpPr>
          <p:cNvPr id="23" name="Text 21"/>
          <p:cNvSpPr/>
          <p:nvPr/>
        </p:nvSpPr>
        <p:spPr>
          <a:xfrm>
            <a:off x="1817266" y="3891632"/>
            <a:ext cx="2289572" cy="181645"/>
          </a:xfrm>
          <a:prstGeom prst="rect">
            <a:avLst/>
          </a:prstGeom>
          <a:noFill/>
          <a:ln/>
        </p:spPr>
        <p:txBody>
          <a:bodyPr wrap="none" lIns="0" tIns="0" rIns="0" bIns="0" rtlCol="0" anchor="t"/>
          <a:lstStyle/>
          <a:p>
            <a:pPr marL="0" indent="0" algn="r">
              <a:lnSpc>
                <a:spcPts val="1400"/>
              </a:lnSpc>
              <a:buNone/>
            </a:pPr>
            <a:r>
              <a:rPr lang="en-US" sz="1400" dirty="0">
                <a:solidFill>
                  <a:srgbClr val="2B2E3C"/>
                </a:solidFill>
                <a:latin typeface="Bitter Medium" pitchFamily="34" charset="0"/>
                <a:ea typeface="Bitter Medium" pitchFamily="34" charset="-122"/>
                <a:cs typeface="Bitter Medium" pitchFamily="34" charset="-120"/>
              </a:rPr>
              <a:t>«Кулик», «Космацька», «Звонар»</a:t>
            </a:r>
            <a:endParaRPr lang="en-US" sz="1400" dirty="0"/>
          </a:p>
        </p:txBody>
      </p:sp>
      <p:sp>
        <p:nvSpPr>
          <p:cNvPr id="24" name="Text 22"/>
          <p:cNvSpPr/>
          <p:nvPr/>
        </p:nvSpPr>
        <p:spPr>
          <a:xfrm>
            <a:off x="465162" y="4138687"/>
            <a:ext cx="3641675" cy="180231"/>
          </a:xfrm>
          <a:prstGeom prst="rect">
            <a:avLst/>
          </a:prstGeom>
          <a:noFill/>
          <a:ln/>
        </p:spPr>
        <p:txBody>
          <a:bodyPr wrap="none" lIns="0" tIns="0" rIns="0" bIns="0" rtlCol="0" anchor="t"/>
          <a:lstStyle/>
          <a:p>
            <a:pPr algn="r">
              <a:lnSpc>
                <a:spcPts val="1400"/>
              </a:lnSpc>
            </a:pPr>
            <a:r>
              <a:rPr lang="uk-UA" sz="1050" dirty="0">
                <a:solidFill>
                  <a:srgbClr val="2B2E3C"/>
                </a:solidFill>
                <a:latin typeface="Open Sans" pitchFamily="34" charset="0"/>
                <a:ea typeface="Open Sans" pitchFamily="34" charset="-122"/>
                <a:cs typeface="Open Sans" pitchFamily="34" charset="-120"/>
              </a:rPr>
              <a:t>Г</a:t>
            </a:r>
            <a:r>
              <a:rPr lang="en-US" sz="1050" dirty="0" err="1">
                <a:solidFill>
                  <a:srgbClr val="2B2E3C"/>
                </a:solidFill>
                <a:latin typeface="Open Sans" pitchFamily="34" charset="0"/>
                <a:ea typeface="Open Sans" pitchFamily="34" charset="-122"/>
                <a:cs typeface="Open Sans" pitchFamily="34" charset="-120"/>
              </a:rPr>
              <a:t>рудень</a:t>
            </a:r>
            <a:r>
              <a:rPr lang="en-US" sz="1050" dirty="0">
                <a:solidFill>
                  <a:srgbClr val="2B2E3C"/>
                </a:solidFill>
                <a:latin typeface="Open Sans" pitchFamily="34" charset="0"/>
                <a:ea typeface="Open Sans" pitchFamily="34" charset="-122"/>
                <a:cs typeface="Open Sans" pitchFamily="34" charset="-120"/>
              </a:rPr>
              <a:t> — </a:t>
            </a:r>
            <a:r>
              <a:rPr lang="en-US" sz="1050" dirty="0" err="1">
                <a:solidFill>
                  <a:srgbClr val="2B2E3C"/>
                </a:solidFill>
                <a:latin typeface="Open Sans" pitchFamily="34" charset="0"/>
                <a:ea typeface="Open Sans" pitchFamily="34" charset="-122"/>
                <a:cs typeface="Open Sans" pitchFamily="34" charset="-120"/>
              </a:rPr>
              <a:t>Травень</a:t>
            </a:r>
            <a:r>
              <a:rPr lang="en-US" sz="1050" dirty="0">
                <a:solidFill>
                  <a:srgbClr val="2B2E3C"/>
                </a:solidFill>
                <a:latin typeface="Open Sans" pitchFamily="34" charset="0"/>
                <a:ea typeface="Open Sans" pitchFamily="34" charset="-122"/>
                <a:cs typeface="Open Sans" pitchFamily="34" charset="-120"/>
              </a:rPr>
              <a:t> 2025 р.  </a:t>
            </a:r>
            <a:endParaRPr lang="en-US" sz="10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2986199" y="170556"/>
            <a:ext cx="3171602" cy="193849"/>
          </a:xfrm>
          <a:prstGeom prst="rect">
            <a:avLst/>
          </a:prstGeom>
          <a:noFill/>
          <a:ln/>
        </p:spPr>
        <p:txBody>
          <a:bodyPr wrap="none" lIns="0" tIns="0" rIns="0" bIns="0" rtlCol="0" anchor="t"/>
          <a:lstStyle/>
          <a:p>
            <a:pPr marL="0" indent="0" algn="l">
              <a:lnSpc>
                <a:spcPts val="1500"/>
              </a:lnSpc>
              <a:buNone/>
            </a:pPr>
            <a:r>
              <a:rPr lang="uk-UA" dirty="0">
                <a:solidFill>
                  <a:srgbClr val="2C3F42"/>
                </a:solidFill>
                <a:latin typeface="Bitter Medium" pitchFamily="34" charset="0"/>
                <a:ea typeface="Bitter Medium" pitchFamily="34" charset="-122"/>
                <a:cs typeface="Bitter Medium" pitchFamily="34" charset="-120"/>
              </a:rPr>
              <a:t>Основні правові підходи</a:t>
            </a:r>
            <a:endParaRPr lang="en-US" dirty="0"/>
          </a:p>
        </p:txBody>
      </p:sp>
      <p:pic>
        <p:nvPicPr>
          <p:cNvPr id="6" name="Image 1" descr="preencoded.png"/>
          <p:cNvPicPr>
            <a:picLocks noChangeAspect="1"/>
          </p:cNvPicPr>
          <p:nvPr/>
        </p:nvPicPr>
        <p:blipFill>
          <a:blip r:embed="rId3"/>
          <a:stretch>
            <a:fillRect/>
          </a:stretch>
        </p:blipFill>
        <p:spPr>
          <a:xfrm>
            <a:off x="1651183" y="1167734"/>
            <a:ext cx="4790103" cy="3611360"/>
          </a:xfrm>
          <a:prstGeom prst="rect">
            <a:avLst/>
          </a:prstGeom>
        </p:spPr>
      </p:pic>
      <p:pic>
        <p:nvPicPr>
          <p:cNvPr id="4" name="Рисунок 3">
            <a:extLst>
              <a:ext uri="{FF2B5EF4-FFF2-40B4-BE49-F238E27FC236}">
                <a16:creationId xmlns:a16="http://schemas.microsoft.com/office/drawing/2014/main" id="{24D16E7F-C7D4-6F02-3915-8CEA26112948}"/>
              </a:ext>
            </a:extLst>
          </p:cNvPr>
          <p:cNvPicPr>
            <a:picLocks noChangeAspect="1"/>
          </p:cNvPicPr>
          <p:nvPr/>
        </p:nvPicPr>
        <p:blipFill>
          <a:blip r:embed="rId4"/>
          <a:stretch>
            <a:fillRect/>
          </a:stretch>
        </p:blipFill>
        <p:spPr>
          <a:xfrm>
            <a:off x="1420939" y="364405"/>
            <a:ext cx="6071878" cy="45539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49610" y="313953"/>
            <a:ext cx="4815780" cy="702618"/>
          </a:xfrm>
          <a:prstGeom prst="rect">
            <a:avLst/>
          </a:prstGeom>
          <a:noFill/>
          <a:ln/>
        </p:spPr>
        <p:txBody>
          <a:bodyPr wrap="square" lIns="0" tIns="0" rIns="0" bIns="0" rtlCol="0" anchor="t"/>
          <a:lstStyle/>
          <a:p>
            <a:pPr marL="0" indent="0" algn="l">
              <a:lnSpc>
                <a:spcPts val="2750"/>
              </a:lnSpc>
              <a:buNone/>
            </a:pPr>
            <a:r>
              <a:rPr lang="en-US" sz="2800" dirty="0">
                <a:solidFill>
                  <a:srgbClr val="2C3F42"/>
                </a:solidFill>
                <a:latin typeface="Bitter Medium" pitchFamily="34" charset="0"/>
                <a:ea typeface="Bitter Medium" pitchFamily="34" charset="-122"/>
                <a:cs typeface="Bitter Medium" pitchFamily="34" charset="-120"/>
              </a:rPr>
              <a:t>Підхід 1: Принцип належного урядування</a:t>
            </a:r>
            <a:endParaRPr lang="en-US" sz="2800" dirty="0"/>
          </a:p>
        </p:txBody>
      </p:sp>
      <p:sp>
        <p:nvSpPr>
          <p:cNvPr id="4" name="Shape 1"/>
          <p:cNvSpPr/>
          <p:nvPr/>
        </p:nvSpPr>
        <p:spPr>
          <a:xfrm>
            <a:off x="449610" y="1169343"/>
            <a:ext cx="1227886" cy="214089"/>
          </a:xfrm>
          <a:prstGeom prst="roundRect">
            <a:avLst>
              <a:gd name="adj" fmla="val 17643"/>
            </a:avLst>
          </a:prstGeom>
          <a:noFill/>
          <a:ln w="4763">
            <a:solidFill>
              <a:srgbClr val="D2600F"/>
            </a:solidFill>
            <a:prstDash val="solid"/>
          </a:ln>
        </p:spPr>
      </p:sp>
      <p:sp>
        <p:nvSpPr>
          <p:cNvPr id="5" name="Text 2"/>
          <p:cNvSpPr/>
          <p:nvPr/>
        </p:nvSpPr>
        <p:spPr>
          <a:xfrm>
            <a:off x="521791" y="1207815"/>
            <a:ext cx="886867" cy="137145"/>
          </a:xfrm>
          <a:prstGeom prst="rect">
            <a:avLst/>
          </a:prstGeom>
          <a:noFill/>
          <a:ln/>
        </p:spPr>
        <p:txBody>
          <a:bodyPr wrap="none" lIns="0" tIns="0" rIns="0" bIns="0" rtlCol="0" anchor="t"/>
          <a:lstStyle/>
          <a:p>
            <a:pPr marL="0" indent="0" algn="l">
              <a:lnSpc>
                <a:spcPts val="1050"/>
              </a:lnSpc>
              <a:buNone/>
            </a:pPr>
            <a:r>
              <a:rPr lang="en-US" sz="900" dirty="0">
                <a:solidFill>
                  <a:srgbClr val="D2600F"/>
                </a:solidFill>
                <a:latin typeface="Open Sans" pitchFamily="34" charset="0"/>
                <a:ea typeface="Open Sans" pitchFamily="34" charset="-122"/>
                <a:cs typeface="Open Sans" pitchFamily="34" charset="-120"/>
              </a:rPr>
              <a:t>GOOD GOVERNANCE</a:t>
            </a:r>
            <a:endParaRPr lang="en-US" sz="900" dirty="0"/>
          </a:p>
        </p:txBody>
      </p:sp>
      <p:sp>
        <p:nvSpPr>
          <p:cNvPr id="6" name="Text 3"/>
          <p:cNvSpPr/>
          <p:nvPr/>
        </p:nvSpPr>
        <p:spPr>
          <a:xfrm>
            <a:off x="449610" y="1498029"/>
            <a:ext cx="4815780" cy="514350"/>
          </a:xfrm>
          <a:prstGeom prst="rect">
            <a:avLst/>
          </a:prstGeom>
          <a:noFill/>
          <a:ln/>
        </p:spPr>
        <p:txBody>
          <a:bodyPr wrap="square" lIns="0" tIns="0" rIns="0" bIns="0" rtlCol="0" anchor="t"/>
          <a:lstStyle/>
          <a:p>
            <a:pPr marL="0" indent="0" algn="l">
              <a:lnSpc>
                <a:spcPts val="1300"/>
              </a:lnSpc>
              <a:buNone/>
            </a:pPr>
            <a:r>
              <a:rPr lang="en-US" sz="1000" dirty="0">
                <a:solidFill>
                  <a:srgbClr val="2B2E3C"/>
                </a:solidFill>
                <a:latin typeface="Open Sans" pitchFamily="34" charset="0"/>
                <a:ea typeface="Open Sans" pitchFamily="34" charset="-122"/>
                <a:cs typeface="Open Sans" pitchFamily="34" charset="-120"/>
              </a:rPr>
              <a:t>Сформульований у справі </a:t>
            </a:r>
            <a:r>
              <a:rPr lang="en-US" sz="1000" b="1" dirty="0">
                <a:solidFill>
                  <a:srgbClr val="2B2E3C"/>
                </a:solidFill>
                <a:latin typeface="Open Sans" pitchFamily="34" charset="0"/>
                <a:ea typeface="Open Sans" pitchFamily="34" charset="-122"/>
                <a:cs typeface="Open Sans" pitchFamily="34" charset="-120"/>
              </a:rPr>
              <a:t>«Рисовський проти України»</a:t>
            </a:r>
            <a:r>
              <a:rPr lang="en-US" sz="1000" dirty="0">
                <a:solidFill>
                  <a:srgbClr val="2B2E3C"/>
                </a:solidFill>
                <a:latin typeface="Open Sans" pitchFamily="34" charset="0"/>
                <a:ea typeface="Open Sans" pitchFamily="34" charset="-122"/>
                <a:cs typeface="Open Sans" pitchFamily="34" charset="-120"/>
              </a:rPr>
              <a:t> (2011) та розвинений у серії рішень 2024–2025 років. Ключова конструкція: </a:t>
            </a:r>
            <a:r>
              <a:rPr lang="en-US" sz="1000" b="1" dirty="0">
                <a:solidFill>
                  <a:srgbClr val="2B2E3C"/>
                </a:solidFill>
                <a:latin typeface="Open Sans" pitchFamily="34" charset="0"/>
                <a:ea typeface="Open Sans" pitchFamily="34" charset="-122"/>
                <a:cs typeface="Open Sans" pitchFamily="34" charset="-120"/>
              </a:rPr>
              <a:t>ризик помилки органу публічної влади покладається на державу, а не на добросовісного набувача.</a:t>
            </a:r>
            <a:endParaRPr lang="en-US" sz="1000" dirty="0"/>
          </a:p>
        </p:txBody>
      </p:sp>
      <p:sp>
        <p:nvSpPr>
          <p:cNvPr id="7" name="Shape 4"/>
          <p:cNvSpPr/>
          <p:nvPr/>
        </p:nvSpPr>
        <p:spPr>
          <a:xfrm>
            <a:off x="449610" y="2177987"/>
            <a:ext cx="4815780" cy="832917"/>
          </a:xfrm>
          <a:prstGeom prst="roundRect">
            <a:avLst>
              <a:gd name="adj" fmla="val 8234"/>
            </a:avLst>
          </a:prstGeom>
          <a:solidFill>
            <a:srgbClr val="FFF8F0"/>
          </a:solidFill>
          <a:ln w="14288">
            <a:solidFill>
              <a:srgbClr val="E2C8B5"/>
            </a:solidFill>
            <a:prstDash val="solid"/>
          </a:ln>
        </p:spPr>
      </p:sp>
      <p:sp>
        <p:nvSpPr>
          <p:cNvPr id="8" name="Shape 5"/>
          <p:cNvSpPr/>
          <p:nvPr/>
        </p:nvSpPr>
        <p:spPr>
          <a:xfrm>
            <a:off x="435322" y="2167278"/>
            <a:ext cx="57150" cy="832917"/>
          </a:xfrm>
          <a:prstGeom prst="roundRect">
            <a:avLst>
              <a:gd name="adj" fmla="val 82616"/>
            </a:avLst>
          </a:prstGeom>
          <a:solidFill>
            <a:srgbClr val="D2600F"/>
          </a:solidFill>
          <a:ln/>
        </p:spPr>
      </p:sp>
      <p:sp>
        <p:nvSpPr>
          <p:cNvPr id="9" name="Text 6"/>
          <p:cNvSpPr/>
          <p:nvPr/>
        </p:nvSpPr>
        <p:spPr>
          <a:xfrm>
            <a:off x="619125" y="2253630"/>
            <a:ext cx="1405161" cy="175617"/>
          </a:xfrm>
          <a:prstGeom prst="rect">
            <a:avLst/>
          </a:prstGeom>
          <a:noFill/>
          <a:ln/>
        </p:spPr>
        <p:txBody>
          <a:bodyPr wrap="none" lIns="0" tIns="0" rIns="0" bIns="0" rtlCol="0" anchor="t"/>
          <a:lstStyle/>
          <a:p>
            <a:pPr marL="0" indent="0" algn="l">
              <a:lnSpc>
                <a:spcPts val="1350"/>
              </a:lnSpc>
              <a:buNone/>
            </a:pPr>
            <a:r>
              <a:rPr lang="en-US" sz="1400" dirty="0">
                <a:solidFill>
                  <a:srgbClr val="2B2E3C"/>
                </a:solidFill>
                <a:latin typeface="Bitter Medium" pitchFamily="34" charset="0"/>
                <a:ea typeface="Bitter Medium" pitchFamily="34" charset="-122"/>
                <a:cs typeface="Bitter Medium" pitchFamily="34" charset="-120"/>
              </a:rPr>
              <a:t>Обов'язок держави</a:t>
            </a:r>
            <a:endParaRPr lang="en-US" sz="1400" dirty="0"/>
          </a:p>
        </p:txBody>
      </p:sp>
      <p:sp>
        <p:nvSpPr>
          <p:cNvPr id="10" name="Text 7"/>
          <p:cNvSpPr/>
          <p:nvPr/>
        </p:nvSpPr>
        <p:spPr>
          <a:xfrm>
            <a:off x="619125" y="2490341"/>
            <a:ext cx="4519613" cy="342900"/>
          </a:xfrm>
          <a:prstGeom prst="rect">
            <a:avLst/>
          </a:prstGeom>
          <a:noFill/>
          <a:ln/>
        </p:spPr>
        <p:txBody>
          <a:bodyPr wrap="square" lIns="0" tIns="0" rIns="0" bIns="0" rtlCol="0" anchor="t"/>
          <a:lstStyle/>
          <a:p>
            <a:pPr marL="0" indent="0" algn="l">
              <a:lnSpc>
                <a:spcPts val="1300"/>
              </a:lnSpc>
              <a:buNone/>
            </a:pPr>
            <a:r>
              <a:rPr lang="en-US" sz="1000" dirty="0">
                <a:solidFill>
                  <a:srgbClr val="2B2E3C"/>
                </a:solidFill>
                <a:latin typeface="Open Sans" pitchFamily="34" charset="0"/>
                <a:ea typeface="Open Sans" pitchFamily="34" charset="-122"/>
                <a:cs typeface="Open Sans" pitchFamily="34" charset="-120"/>
              </a:rPr>
              <a:t>Виправлення помилки публічної адміністрації не може непропорційно покладатися на </a:t>
            </a:r>
            <a:r>
              <a:rPr lang="en-US" sz="1000" i="1" dirty="0">
                <a:solidFill>
                  <a:srgbClr val="2B2E3C"/>
                </a:solidFill>
                <a:latin typeface="Open Sans" pitchFamily="34" charset="0"/>
                <a:ea typeface="Open Sans" pitchFamily="34" charset="-122"/>
                <a:cs typeface="Open Sans" pitchFamily="34" charset="-120"/>
              </a:rPr>
              <a:t>acquéreur de bonne foi</a:t>
            </a:r>
            <a:r>
              <a:rPr lang="en-US" sz="1000" dirty="0">
                <a:solidFill>
                  <a:srgbClr val="2B2E3C"/>
                </a:solidFill>
                <a:latin typeface="Open Sans" pitchFamily="34" charset="0"/>
                <a:ea typeface="Open Sans" pitchFamily="34" charset="-122"/>
                <a:cs typeface="Open Sans" pitchFamily="34" charset="-120"/>
              </a:rPr>
              <a:t>.</a:t>
            </a:r>
            <a:endParaRPr lang="en-US" sz="1000" dirty="0"/>
          </a:p>
        </p:txBody>
      </p:sp>
      <p:sp>
        <p:nvSpPr>
          <p:cNvPr id="11" name="Shape 8"/>
          <p:cNvSpPr/>
          <p:nvPr/>
        </p:nvSpPr>
        <p:spPr>
          <a:xfrm>
            <a:off x="449610" y="3061767"/>
            <a:ext cx="4815780" cy="832917"/>
          </a:xfrm>
          <a:prstGeom prst="roundRect">
            <a:avLst>
              <a:gd name="adj" fmla="val 8234"/>
            </a:avLst>
          </a:prstGeom>
          <a:solidFill>
            <a:srgbClr val="FFF8F0"/>
          </a:solidFill>
          <a:ln w="14288">
            <a:solidFill>
              <a:srgbClr val="E2C8B5"/>
            </a:solidFill>
            <a:prstDash val="solid"/>
          </a:ln>
        </p:spPr>
      </p:sp>
      <p:sp>
        <p:nvSpPr>
          <p:cNvPr id="12" name="Shape 9"/>
          <p:cNvSpPr/>
          <p:nvPr/>
        </p:nvSpPr>
        <p:spPr>
          <a:xfrm>
            <a:off x="435322" y="3061767"/>
            <a:ext cx="57150" cy="832917"/>
          </a:xfrm>
          <a:prstGeom prst="roundRect">
            <a:avLst>
              <a:gd name="adj" fmla="val 82616"/>
            </a:avLst>
          </a:prstGeom>
          <a:solidFill>
            <a:srgbClr val="D2600F"/>
          </a:solidFill>
          <a:ln/>
        </p:spPr>
      </p:sp>
      <p:sp>
        <p:nvSpPr>
          <p:cNvPr id="13" name="Text 10"/>
          <p:cNvSpPr/>
          <p:nvPr/>
        </p:nvSpPr>
        <p:spPr>
          <a:xfrm>
            <a:off x="619125" y="3188419"/>
            <a:ext cx="2070943" cy="175617"/>
          </a:xfrm>
          <a:prstGeom prst="rect">
            <a:avLst/>
          </a:prstGeom>
          <a:noFill/>
          <a:ln/>
        </p:spPr>
        <p:txBody>
          <a:bodyPr wrap="none" lIns="0" tIns="0" rIns="0" bIns="0" rtlCol="0" anchor="t"/>
          <a:lstStyle/>
          <a:p>
            <a:pPr marL="0" indent="0" algn="l">
              <a:lnSpc>
                <a:spcPts val="1350"/>
              </a:lnSpc>
              <a:buNone/>
            </a:pPr>
            <a:r>
              <a:rPr lang="en-US" sz="1400" dirty="0">
                <a:solidFill>
                  <a:srgbClr val="2B2E3C"/>
                </a:solidFill>
                <a:latin typeface="Bitter Medium" pitchFamily="34" charset="0"/>
                <a:ea typeface="Bitter Medium" pitchFamily="34" charset="-122"/>
                <a:cs typeface="Bitter Medium" pitchFamily="34" charset="-120"/>
              </a:rPr>
              <a:t>Невідкладність і компенсація</a:t>
            </a:r>
            <a:endParaRPr lang="en-US" sz="1400" dirty="0"/>
          </a:p>
        </p:txBody>
      </p:sp>
      <p:sp>
        <p:nvSpPr>
          <p:cNvPr id="14" name="Text 11"/>
          <p:cNvSpPr/>
          <p:nvPr/>
        </p:nvSpPr>
        <p:spPr>
          <a:xfrm>
            <a:off x="619125" y="3425130"/>
            <a:ext cx="4519613" cy="342900"/>
          </a:xfrm>
          <a:prstGeom prst="rect">
            <a:avLst/>
          </a:prstGeom>
          <a:noFill/>
          <a:ln/>
        </p:spPr>
        <p:txBody>
          <a:bodyPr wrap="square" lIns="0" tIns="0" rIns="0" bIns="0" rtlCol="0" anchor="t"/>
          <a:lstStyle/>
          <a:p>
            <a:pPr marL="0" indent="0" algn="l">
              <a:lnSpc>
                <a:spcPts val="1300"/>
              </a:lnSpc>
              <a:buNone/>
            </a:pPr>
            <a:r>
              <a:rPr lang="en-US" sz="1000" dirty="0">
                <a:solidFill>
                  <a:srgbClr val="2B2E3C"/>
                </a:solidFill>
                <a:latin typeface="Open Sans" pitchFamily="34" charset="0"/>
                <a:ea typeface="Open Sans" pitchFamily="34" charset="-122"/>
                <a:cs typeface="Open Sans" pitchFamily="34" charset="-120"/>
              </a:rPr>
              <a:t>Якщо виправлення помилки супроводжується припиненням права власності — держава зобов'язана діяти невідкладно та забезпечити належне відшкодування.</a:t>
            </a:r>
            <a:endParaRPr lang="en-US" sz="1000" dirty="0"/>
          </a:p>
        </p:txBody>
      </p:sp>
      <p:sp>
        <p:nvSpPr>
          <p:cNvPr id="15" name="Shape 12"/>
          <p:cNvSpPr/>
          <p:nvPr/>
        </p:nvSpPr>
        <p:spPr>
          <a:xfrm>
            <a:off x="480636" y="3934984"/>
            <a:ext cx="4815780" cy="832917"/>
          </a:xfrm>
          <a:prstGeom prst="roundRect">
            <a:avLst>
              <a:gd name="adj" fmla="val 8234"/>
            </a:avLst>
          </a:prstGeom>
          <a:solidFill>
            <a:srgbClr val="FFF8F0"/>
          </a:solidFill>
          <a:ln w="14288">
            <a:solidFill>
              <a:srgbClr val="E2C8B5"/>
            </a:solidFill>
            <a:prstDash val="solid"/>
          </a:ln>
        </p:spPr>
      </p:sp>
      <p:sp>
        <p:nvSpPr>
          <p:cNvPr id="16" name="Shape 13"/>
          <p:cNvSpPr/>
          <p:nvPr/>
        </p:nvSpPr>
        <p:spPr>
          <a:xfrm>
            <a:off x="435322" y="3996556"/>
            <a:ext cx="57150" cy="832917"/>
          </a:xfrm>
          <a:prstGeom prst="roundRect">
            <a:avLst>
              <a:gd name="adj" fmla="val 82616"/>
            </a:avLst>
          </a:prstGeom>
          <a:solidFill>
            <a:srgbClr val="D2600F"/>
          </a:solidFill>
          <a:ln/>
        </p:spPr>
      </p:sp>
      <p:sp>
        <p:nvSpPr>
          <p:cNvPr id="17" name="Text 14"/>
          <p:cNvSpPr/>
          <p:nvPr/>
        </p:nvSpPr>
        <p:spPr>
          <a:xfrm>
            <a:off x="619125" y="4123209"/>
            <a:ext cx="1405161" cy="175617"/>
          </a:xfrm>
          <a:prstGeom prst="rect">
            <a:avLst/>
          </a:prstGeom>
          <a:noFill/>
          <a:ln/>
        </p:spPr>
        <p:txBody>
          <a:bodyPr wrap="none" lIns="0" tIns="0" rIns="0" bIns="0" rtlCol="0" anchor="t"/>
          <a:lstStyle/>
          <a:p>
            <a:pPr marL="0" indent="0" algn="l">
              <a:lnSpc>
                <a:spcPts val="1350"/>
              </a:lnSpc>
              <a:buNone/>
            </a:pPr>
            <a:r>
              <a:rPr lang="en-US" sz="1400" dirty="0">
                <a:solidFill>
                  <a:srgbClr val="2B2E3C"/>
                </a:solidFill>
                <a:latin typeface="Bitter Medium" pitchFamily="34" charset="0"/>
                <a:ea typeface="Bitter Medium" pitchFamily="34" charset="-122"/>
                <a:cs typeface="Bitter Medium" pitchFamily="34" charset="-120"/>
              </a:rPr>
              <a:t>Ширші вимоги</a:t>
            </a:r>
            <a:endParaRPr lang="en-US" sz="1400" dirty="0"/>
          </a:p>
        </p:txBody>
      </p:sp>
      <p:sp>
        <p:nvSpPr>
          <p:cNvPr id="18" name="Text 15"/>
          <p:cNvSpPr/>
          <p:nvPr/>
        </p:nvSpPr>
        <p:spPr>
          <a:xfrm>
            <a:off x="619125" y="4359920"/>
            <a:ext cx="4519613" cy="342900"/>
          </a:xfrm>
          <a:prstGeom prst="rect">
            <a:avLst/>
          </a:prstGeom>
          <a:noFill/>
          <a:ln/>
        </p:spPr>
        <p:txBody>
          <a:bodyPr wrap="square" lIns="0" tIns="0" rIns="0" bIns="0" rtlCol="0" anchor="t"/>
          <a:lstStyle/>
          <a:p>
            <a:pPr marL="0" indent="0" algn="l">
              <a:lnSpc>
                <a:spcPts val="1300"/>
              </a:lnSpc>
              <a:buNone/>
            </a:pPr>
            <a:r>
              <a:rPr lang="en-US" sz="1000" dirty="0">
                <a:solidFill>
                  <a:srgbClr val="2B2E3C"/>
                </a:solidFill>
                <a:latin typeface="Open Sans" pitchFamily="34" charset="0"/>
                <a:ea typeface="Open Sans" pitchFamily="34" charset="-122"/>
                <a:cs typeface="Open Sans" pitchFamily="34" charset="-120"/>
              </a:rPr>
              <a:t>Транспарентність, передбачуваність та відповідальність публічної адміністрації (Recommendation CM/Rec(2007)7).</a:t>
            </a:r>
            <a:endParaRPr lang="en-US"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96119" y="908356"/>
            <a:ext cx="6503417" cy="387548"/>
          </a:xfrm>
          <a:prstGeom prst="rect">
            <a:avLst/>
          </a:prstGeom>
          <a:noFill/>
          <a:ln/>
        </p:spPr>
        <p:txBody>
          <a:bodyPr wrap="none" lIns="0" tIns="0" rIns="0" bIns="0" rtlCol="0" anchor="t"/>
          <a:lstStyle/>
          <a:p>
            <a:pPr marL="0" indent="0" algn="l">
              <a:lnSpc>
                <a:spcPts val="3050"/>
              </a:lnSpc>
              <a:buNone/>
            </a:pPr>
            <a:r>
              <a:rPr lang="en-US" sz="3200" dirty="0">
                <a:solidFill>
                  <a:srgbClr val="2C3F42"/>
                </a:solidFill>
                <a:latin typeface="Bitter Medium" pitchFamily="34" charset="0"/>
                <a:ea typeface="Bitter Medium" pitchFamily="34" charset="-122"/>
                <a:cs typeface="Bitter Medium" pitchFamily="34" charset="-120"/>
              </a:rPr>
              <a:t>«Шмакова проти </a:t>
            </a:r>
            <a:r>
              <a:rPr lang="en-US" sz="3200" dirty="0" err="1">
                <a:solidFill>
                  <a:srgbClr val="2C3F42"/>
                </a:solidFill>
                <a:latin typeface="Bitter Medium" pitchFamily="34" charset="0"/>
                <a:ea typeface="Bitter Medium" pitchFamily="34" charset="-122"/>
                <a:cs typeface="Bitter Medium" pitchFamily="34" charset="-120"/>
              </a:rPr>
              <a:t>України</a:t>
            </a:r>
            <a:r>
              <a:rPr lang="en-US" sz="3200" dirty="0">
                <a:solidFill>
                  <a:srgbClr val="2C3F42"/>
                </a:solidFill>
                <a:latin typeface="Bitter Medium" pitchFamily="34" charset="0"/>
                <a:ea typeface="Bitter Medium" pitchFamily="34" charset="-122"/>
                <a:cs typeface="Bitter Medium" pitchFamily="34" charset="-120"/>
              </a:rPr>
              <a:t>»</a:t>
            </a:r>
            <a:endParaRPr lang="en-US" sz="3200" dirty="0"/>
          </a:p>
        </p:txBody>
      </p:sp>
      <p:sp>
        <p:nvSpPr>
          <p:cNvPr id="3" name="Text 1"/>
          <p:cNvSpPr/>
          <p:nvPr/>
        </p:nvSpPr>
        <p:spPr>
          <a:xfrm>
            <a:off x="496119" y="1605914"/>
            <a:ext cx="1550566" cy="193849"/>
          </a:xfrm>
          <a:prstGeom prst="rect">
            <a:avLst/>
          </a:prstGeom>
          <a:noFill/>
          <a:ln/>
        </p:spPr>
        <p:txBody>
          <a:bodyPr wrap="none" lIns="0" tIns="0" rIns="0" bIns="0" rtlCol="0" anchor="t"/>
          <a:lstStyle/>
          <a:p>
            <a:pPr marL="0" indent="0" algn="l">
              <a:lnSpc>
                <a:spcPts val="1500"/>
              </a:lnSpc>
              <a:buNone/>
            </a:pPr>
            <a:r>
              <a:rPr lang="en-US" sz="1600" dirty="0">
                <a:solidFill>
                  <a:srgbClr val="2C3F42"/>
                </a:solidFill>
                <a:latin typeface="Bitter Medium" pitchFamily="34" charset="0"/>
                <a:ea typeface="Bitter Medium" pitchFamily="34" charset="-122"/>
                <a:cs typeface="Bitter Medium" pitchFamily="34" charset="-120"/>
              </a:rPr>
              <a:t>Фабула</a:t>
            </a:r>
            <a:endParaRPr lang="en-US" sz="1600" dirty="0"/>
          </a:p>
        </p:txBody>
      </p:sp>
      <p:sp>
        <p:nvSpPr>
          <p:cNvPr id="4" name="Text 2"/>
          <p:cNvSpPr/>
          <p:nvPr/>
        </p:nvSpPr>
        <p:spPr>
          <a:xfrm>
            <a:off x="496119" y="1923736"/>
            <a:ext cx="3924598" cy="992312"/>
          </a:xfrm>
          <a:prstGeom prst="rect">
            <a:avLst/>
          </a:prstGeom>
          <a:noFill/>
          <a:ln/>
        </p:spPr>
        <p:txBody>
          <a:bodyPr wrap="square" lIns="0" tIns="0" rIns="0" bIns="0" rtlCol="0" anchor="t"/>
          <a:lstStyle/>
          <a:p>
            <a:pPr marL="0" indent="0" algn="l">
              <a:lnSpc>
                <a:spcPts val="1550"/>
              </a:lnSpc>
              <a:buNone/>
            </a:pPr>
            <a:r>
              <a:rPr lang="en-US" sz="1050" dirty="0">
                <a:solidFill>
                  <a:srgbClr val="2B2E3C"/>
                </a:solidFill>
                <a:latin typeface="Open Sans" pitchFamily="34" charset="0"/>
                <a:ea typeface="Open Sans" pitchFamily="34" charset="-122"/>
                <a:cs typeface="Open Sans" pitchFamily="34" charset="-120"/>
              </a:rPr>
              <a:t>У 1994 р. ділянку виділено заводу для будівництва школи та дитсадка — будівництво не розпочиналося. У 2009 р. та сама рада передала ділянку заявниці. Вона оформила дозволи, збудувала будинок. Прокурор оскаржив рішення ради 2009 р. як </a:t>
            </a:r>
            <a:r>
              <a:rPr lang="en-US" sz="1050" i="1" dirty="0">
                <a:solidFill>
                  <a:srgbClr val="2B2E3C"/>
                </a:solidFill>
                <a:latin typeface="Open Sans" pitchFamily="34" charset="0"/>
                <a:ea typeface="Open Sans" pitchFamily="34" charset="-122"/>
                <a:cs typeface="Open Sans" pitchFamily="34" charset="-120"/>
              </a:rPr>
              <a:t>ultra vires</a:t>
            </a:r>
            <a:r>
              <a:rPr lang="en-US" sz="1050" dirty="0">
                <a:solidFill>
                  <a:srgbClr val="2B2E3C"/>
                </a:solidFill>
                <a:latin typeface="Open Sans" pitchFamily="34" charset="0"/>
                <a:ea typeface="Open Sans" pitchFamily="34" charset="-122"/>
                <a:cs typeface="Open Sans" pitchFamily="34" charset="-120"/>
              </a:rPr>
              <a:t>.</a:t>
            </a:r>
            <a:endParaRPr lang="en-US" sz="1050" dirty="0"/>
          </a:p>
        </p:txBody>
      </p:sp>
      <p:sp>
        <p:nvSpPr>
          <p:cNvPr id="5" name="Text 3"/>
          <p:cNvSpPr/>
          <p:nvPr/>
        </p:nvSpPr>
        <p:spPr>
          <a:xfrm>
            <a:off x="496119" y="3040021"/>
            <a:ext cx="1550566" cy="193849"/>
          </a:xfrm>
          <a:prstGeom prst="rect">
            <a:avLst/>
          </a:prstGeom>
          <a:noFill/>
          <a:ln/>
        </p:spPr>
        <p:txBody>
          <a:bodyPr wrap="none" lIns="0" tIns="0" rIns="0" bIns="0" rtlCol="0" anchor="t"/>
          <a:lstStyle/>
          <a:p>
            <a:pPr marL="0" indent="0" algn="l">
              <a:lnSpc>
                <a:spcPts val="1500"/>
              </a:lnSpc>
              <a:buNone/>
            </a:pPr>
            <a:r>
              <a:rPr lang="en-US" sz="1600" dirty="0">
                <a:solidFill>
                  <a:srgbClr val="2C3F42"/>
                </a:solidFill>
                <a:latin typeface="Bitter Medium" pitchFamily="34" charset="0"/>
                <a:ea typeface="Bitter Medium" pitchFamily="34" charset="-122"/>
                <a:cs typeface="Bitter Medium" pitchFamily="34" charset="-120"/>
              </a:rPr>
              <a:t>Висновок ЄСПЛ</a:t>
            </a:r>
            <a:endParaRPr lang="en-US" sz="1600" dirty="0"/>
          </a:p>
        </p:txBody>
      </p:sp>
      <p:sp>
        <p:nvSpPr>
          <p:cNvPr id="6" name="Text 4"/>
          <p:cNvSpPr/>
          <p:nvPr/>
        </p:nvSpPr>
        <p:spPr>
          <a:xfrm>
            <a:off x="496119" y="3357844"/>
            <a:ext cx="3924598" cy="595387"/>
          </a:xfrm>
          <a:prstGeom prst="rect">
            <a:avLst/>
          </a:prstGeom>
          <a:noFill/>
          <a:ln/>
        </p:spPr>
        <p:txBody>
          <a:bodyPr wrap="square" lIns="0" tIns="0" rIns="0" bIns="0" rtlCol="0" anchor="t"/>
          <a:lstStyle/>
          <a:p>
            <a:pPr marL="0" indent="0" algn="l">
              <a:lnSpc>
                <a:spcPts val="1550"/>
              </a:lnSpc>
              <a:buNone/>
            </a:pPr>
            <a:r>
              <a:rPr lang="en-US" sz="1050" dirty="0">
                <a:solidFill>
                  <a:srgbClr val="2B2E3C"/>
                </a:solidFill>
                <a:latin typeface="Open Sans" pitchFamily="34" charset="0"/>
                <a:ea typeface="Open Sans" pitchFamily="34" charset="-122"/>
                <a:cs typeface="Open Sans" pitchFamily="34" charset="-120"/>
              </a:rPr>
              <a:t>Порушення ст. 1 Першого протоколу. Ділянка роками не використовувалася; заявниця — добросовісний набувач; жодної компенсації не присуджено.</a:t>
            </a:r>
            <a:endParaRPr lang="en-US" sz="1050" dirty="0"/>
          </a:p>
        </p:txBody>
      </p:sp>
      <p:sp>
        <p:nvSpPr>
          <p:cNvPr id="7" name="Shape 5"/>
          <p:cNvSpPr/>
          <p:nvPr/>
        </p:nvSpPr>
        <p:spPr>
          <a:xfrm>
            <a:off x="4638749" y="1481940"/>
            <a:ext cx="4103191" cy="2582912"/>
          </a:xfrm>
          <a:prstGeom prst="roundRect">
            <a:avLst>
              <a:gd name="adj" fmla="val 3458"/>
            </a:avLst>
          </a:prstGeom>
          <a:solidFill>
            <a:srgbClr val="D2600F"/>
          </a:solidFill>
          <a:ln/>
        </p:spPr>
      </p:sp>
      <p:sp>
        <p:nvSpPr>
          <p:cNvPr id="8" name="Text 6"/>
          <p:cNvSpPr/>
          <p:nvPr/>
        </p:nvSpPr>
        <p:spPr>
          <a:xfrm>
            <a:off x="4762723" y="1605914"/>
            <a:ext cx="2077269" cy="193849"/>
          </a:xfrm>
          <a:prstGeom prst="rect">
            <a:avLst/>
          </a:prstGeom>
          <a:noFill/>
          <a:ln/>
        </p:spPr>
        <p:txBody>
          <a:bodyPr wrap="none" lIns="0" tIns="0" rIns="0" bIns="0" rtlCol="0" anchor="t"/>
          <a:lstStyle/>
          <a:p>
            <a:pPr marL="0" indent="0" algn="l">
              <a:lnSpc>
                <a:spcPts val="1500"/>
              </a:lnSpc>
              <a:buNone/>
            </a:pPr>
            <a:r>
              <a:rPr lang="en-US" sz="1600" dirty="0">
                <a:solidFill>
                  <a:srgbClr val="000000"/>
                </a:solidFill>
                <a:latin typeface="Bitter Medium" pitchFamily="34" charset="0"/>
                <a:ea typeface="Bitter Medium" pitchFamily="34" charset="-122"/>
                <a:cs typeface="Bitter Medium" pitchFamily="34" charset="-120"/>
              </a:rPr>
              <a:t>Інструментальне значення</a:t>
            </a:r>
            <a:endParaRPr lang="en-US" sz="1600" dirty="0"/>
          </a:p>
        </p:txBody>
      </p:sp>
      <p:sp>
        <p:nvSpPr>
          <p:cNvPr id="9" name="Text 7"/>
          <p:cNvSpPr/>
          <p:nvPr/>
        </p:nvSpPr>
        <p:spPr>
          <a:xfrm>
            <a:off x="4762723" y="1923736"/>
            <a:ext cx="3855244" cy="198462"/>
          </a:xfrm>
          <a:prstGeom prst="rect">
            <a:avLst/>
          </a:prstGeom>
          <a:noFill/>
          <a:ln/>
        </p:spPr>
        <p:txBody>
          <a:bodyPr wrap="none" lIns="0" tIns="0" rIns="0" bIns="0" rtlCol="0" anchor="t"/>
          <a:lstStyle/>
          <a:p>
            <a:pPr marL="0" indent="0" algn="l">
              <a:lnSpc>
                <a:spcPts val="1550"/>
              </a:lnSpc>
              <a:buNone/>
            </a:pPr>
            <a:r>
              <a:rPr lang="en-US" sz="1050" dirty="0">
                <a:solidFill>
                  <a:srgbClr val="000000"/>
                </a:solidFill>
                <a:latin typeface="Open Sans" pitchFamily="34" charset="0"/>
                <a:ea typeface="Open Sans" pitchFamily="34" charset="-122"/>
                <a:cs typeface="Open Sans" pitchFamily="34" charset="-120"/>
              </a:rPr>
              <a:t>Суд зобов'язаний перевірити:</a:t>
            </a:r>
            <a:endParaRPr lang="en-US" sz="1050" dirty="0"/>
          </a:p>
        </p:txBody>
      </p:sp>
      <p:sp>
        <p:nvSpPr>
          <p:cNvPr id="10" name="Text 8"/>
          <p:cNvSpPr/>
          <p:nvPr/>
        </p:nvSpPr>
        <p:spPr>
          <a:xfrm>
            <a:off x="4762723" y="2233819"/>
            <a:ext cx="3855244" cy="923999"/>
          </a:xfrm>
          <a:prstGeom prst="rect">
            <a:avLst/>
          </a:prstGeom>
          <a:noFill/>
          <a:ln/>
        </p:spPr>
        <p:txBody>
          <a:bodyPr wrap="square" lIns="0" tIns="0" rIns="0" bIns="0" rtlCol="0" anchor="t"/>
          <a:lstStyle/>
          <a:p>
            <a:pPr marL="342900" indent="-342900" algn="l">
              <a:lnSpc>
                <a:spcPts val="1550"/>
              </a:lnSpc>
              <a:buSzPct val="100000"/>
              <a:buChar char="•"/>
            </a:pPr>
            <a:r>
              <a:rPr lang="en-US" sz="1050" dirty="0">
                <a:solidFill>
                  <a:srgbClr val="000000"/>
                </a:solidFill>
                <a:latin typeface="Open Sans" pitchFamily="34" charset="0"/>
                <a:ea typeface="Open Sans" pitchFamily="34" charset="-122"/>
                <a:cs typeface="Open Sans" pitchFamily="34" charset="-120"/>
              </a:rPr>
              <a:t>добросовісність набувача (presumptio bonae fidei)</a:t>
            </a:r>
            <a:endParaRPr lang="en-US" sz="1050" dirty="0"/>
          </a:p>
          <a:p>
            <a:pPr marL="342900" indent="-342900" algn="l">
              <a:lnSpc>
                <a:spcPts val="1550"/>
              </a:lnSpc>
              <a:buSzPct val="100000"/>
              <a:buChar char="•"/>
            </a:pPr>
            <a:r>
              <a:rPr lang="en-US" sz="1050" dirty="0">
                <a:solidFill>
                  <a:srgbClr val="000000"/>
                </a:solidFill>
                <a:latin typeface="Open Sans" pitchFamily="34" charset="0"/>
                <a:ea typeface="Open Sans" pitchFamily="34" charset="-122"/>
                <a:cs typeface="Open Sans" pitchFamily="34" charset="-120"/>
              </a:rPr>
              <a:t>тривалість і характер фактичного володіння</a:t>
            </a:r>
            <a:endParaRPr lang="en-US" sz="1050" dirty="0"/>
          </a:p>
          <a:p>
            <a:pPr marL="342900" indent="-342900" algn="l">
              <a:lnSpc>
                <a:spcPts val="1550"/>
              </a:lnSpc>
              <a:buSzPct val="100000"/>
              <a:buChar char="•"/>
            </a:pPr>
            <a:r>
              <a:rPr lang="en-US" sz="1050" dirty="0">
                <a:solidFill>
                  <a:srgbClr val="000000"/>
                </a:solidFill>
                <a:latin typeface="Open Sans" pitchFamily="34" charset="0"/>
                <a:ea typeface="Open Sans" pitchFamily="34" charset="-122"/>
                <a:cs typeface="Open Sans" pitchFamily="34" charset="-120"/>
              </a:rPr>
              <a:t>реальність та актуальність суспільного інтересу</a:t>
            </a:r>
            <a:endParaRPr lang="en-US" sz="1050" dirty="0"/>
          </a:p>
          <a:p>
            <a:pPr marL="342900" indent="-342900" algn="l">
              <a:lnSpc>
                <a:spcPts val="1550"/>
              </a:lnSpc>
              <a:buSzPct val="100000"/>
              <a:buChar char="•"/>
            </a:pPr>
            <a:r>
              <a:rPr lang="en-US" sz="1050" dirty="0">
                <a:solidFill>
                  <a:srgbClr val="000000"/>
                </a:solidFill>
                <a:latin typeface="Open Sans" pitchFamily="34" charset="0"/>
                <a:ea typeface="Open Sans" pitchFamily="34" charset="-122"/>
                <a:cs typeface="Open Sans" pitchFamily="34" charset="-120"/>
              </a:rPr>
              <a:t>наявність дієвого компенсаційного механізму</a:t>
            </a:r>
            <a:endParaRPr lang="en-US" sz="1050" dirty="0"/>
          </a:p>
        </p:txBody>
      </p:sp>
      <p:sp>
        <p:nvSpPr>
          <p:cNvPr id="11" name="Text 9"/>
          <p:cNvSpPr/>
          <p:nvPr/>
        </p:nvSpPr>
        <p:spPr>
          <a:xfrm>
            <a:off x="4762723" y="3269440"/>
            <a:ext cx="3855244" cy="396925"/>
          </a:xfrm>
          <a:prstGeom prst="rect">
            <a:avLst/>
          </a:prstGeom>
          <a:noFill/>
          <a:ln/>
        </p:spPr>
        <p:txBody>
          <a:bodyPr wrap="square" lIns="0" tIns="0" rIns="0" bIns="0" rtlCol="0" anchor="t"/>
          <a:lstStyle/>
          <a:p>
            <a:pPr marL="0" indent="0" algn="l">
              <a:lnSpc>
                <a:spcPts val="1550"/>
              </a:lnSpc>
              <a:buNone/>
            </a:pPr>
            <a:r>
              <a:rPr lang="en-US" sz="1050" dirty="0">
                <a:solidFill>
                  <a:srgbClr val="000000"/>
                </a:solidFill>
                <a:latin typeface="Open Sans" pitchFamily="34" charset="0"/>
                <a:ea typeface="Open Sans" pitchFamily="34" charset="-122"/>
                <a:cs typeface="Open Sans" pitchFamily="34" charset="-120"/>
              </a:rPr>
              <a:t>Відсутність хоча б однієї обставини — підстава для відмови у позові прокурора.</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444624"/>
            <a:ext cx="4722763" cy="775097"/>
          </a:xfrm>
          <a:prstGeom prst="rect">
            <a:avLst/>
          </a:prstGeom>
          <a:noFill/>
          <a:ln/>
        </p:spPr>
        <p:txBody>
          <a:bodyPr wrap="square" lIns="0" tIns="0" rIns="0" bIns="0" rtlCol="0" anchor="t"/>
          <a:lstStyle/>
          <a:p>
            <a:pPr marL="0" indent="0" algn="l">
              <a:lnSpc>
                <a:spcPts val="3050"/>
              </a:lnSpc>
              <a:buNone/>
            </a:pPr>
            <a:r>
              <a:rPr lang="en-US" sz="2800" dirty="0">
                <a:solidFill>
                  <a:srgbClr val="2C3F42"/>
                </a:solidFill>
                <a:latin typeface="Bitter Medium" pitchFamily="34" charset="0"/>
                <a:ea typeface="Bitter Medium" pitchFamily="34" charset="-122"/>
                <a:cs typeface="Bitter Medium" pitchFamily="34" charset="-120"/>
              </a:rPr>
              <a:t>Підхід 2: Тест пропорційності та справедливого балансу</a:t>
            </a:r>
            <a:endParaRPr lang="en-US" sz="2800" dirty="0"/>
          </a:p>
        </p:txBody>
      </p:sp>
      <p:sp>
        <p:nvSpPr>
          <p:cNvPr id="4" name="Shape 1"/>
          <p:cNvSpPr/>
          <p:nvPr/>
        </p:nvSpPr>
        <p:spPr>
          <a:xfrm>
            <a:off x="3845942" y="1653249"/>
            <a:ext cx="1285503" cy="242739"/>
          </a:xfrm>
          <a:prstGeom prst="roundRect">
            <a:avLst>
              <a:gd name="adj" fmla="val 17171"/>
            </a:avLst>
          </a:prstGeom>
          <a:noFill/>
          <a:ln w="4763">
            <a:solidFill>
              <a:srgbClr val="D2600F"/>
            </a:solidFill>
            <a:prstDash val="solid"/>
          </a:ln>
        </p:spPr>
      </p:sp>
      <p:sp>
        <p:nvSpPr>
          <p:cNvPr id="5" name="Text 2"/>
          <p:cNvSpPr/>
          <p:nvPr/>
        </p:nvSpPr>
        <p:spPr>
          <a:xfrm>
            <a:off x="3937178" y="1678228"/>
            <a:ext cx="1127150" cy="158800"/>
          </a:xfrm>
          <a:prstGeom prst="rect">
            <a:avLst/>
          </a:prstGeom>
          <a:noFill/>
          <a:ln/>
        </p:spPr>
        <p:txBody>
          <a:bodyPr wrap="none" lIns="0" tIns="0" rIns="0" bIns="0" rtlCol="0" anchor="t"/>
          <a:lstStyle/>
          <a:p>
            <a:pPr marL="0" indent="0" algn="l">
              <a:lnSpc>
                <a:spcPts val="1250"/>
              </a:lnSpc>
              <a:buNone/>
            </a:pPr>
            <a:r>
              <a:rPr lang="en-US" sz="800" dirty="0">
                <a:solidFill>
                  <a:srgbClr val="D2600F"/>
                </a:solidFill>
                <a:latin typeface="Open Sans" pitchFamily="34" charset="0"/>
                <a:ea typeface="Open Sans" pitchFamily="34" charset="-122"/>
                <a:cs typeface="Open Sans" pitchFamily="34" charset="-120"/>
              </a:rPr>
              <a:t>PROPORTIONALITY TEST</a:t>
            </a:r>
            <a:endParaRPr lang="en-US" sz="800" dirty="0"/>
          </a:p>
        </p:txBody>
      </p:sp>
      <p:pic>
        <p:nvPicPr>
          <p:cNvPr id="6" name="Image 1" descr="preencoded.png"/>
          <p:cNvPicPr>
            <a:picLocks noChangeAspect="1"/>
          </p:cNvPicPr>
          <p:nvPr/>
        </p:nvPicPr>
        <p:blipFill>
          <a:blip r:embed="rId4"/>
          <a:stretch>
            <a:fillRect/>
          </a:stretch>
        </p:blipFill>
        <p:spPr>
          <a:xfrm>
            <a:off x="4307493" y="1920134"/>
            <a:ext cx="3666232" cy="2175942"/>
          </a:xfrm>
          <a:prstGeom prst="rect">
            <a:avLst/>
          </a:prstGeom>
        </p:spPr>
      </p:pic>
      <p:pic>
        <p:nvPicPr>
          <p:cNvPr id="7"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3211" y="2319857"/>
            <a:ext cx="312106" cy="312106"/>
          </a:xfrm>
          <a:prstGeom prst="rect">
            <a:avLst/>
          </a:prstGeom>
        </p:spPr>
      </p:pic>
      <p:sp>
        <p:nvSpPr>
          <p:cNvPr id="8" name="Text 3"/>
          <p:cNvSpPr/>
          <p:nvPr/>
        </p:nvSpPr>
        <p:spPr>
          <a:xfrm>
            <a:off x="7005143" y="3371461"/>
            <a:ext cx="911351" cy="351120"/>
          </a:xfrm>
          <a:prstGeom prst="rect">
            <a:avLst/>
          </a:prstGeom>
          <a:noFill/>
          <a:ln/>
        </p:spPr>
        <p:txBody>
          <a:bodyPr wrap="square" lIns="0" tIns="0" rIns="0" bIns="0" rtlCol="0" anchor="t"/>
          <a:lstStyle/>
          <a:p>
            <a:pPr marL="0" indent="0" algn="ctr">
              <a:lnSpc>
                <a:spcPts val="1350"/>
              </a:lnSpc>
              <a:buNone/>
            </a:pPr>
            <a:r>
              <a:rPr lang="en-US" sz="1200" dirty="0">
                <a:solidFill>
                  <a:srgbClr val="2B2E3C"/>
                </a:solidFill>
                <a:latin typeface="Bitter Medium" pitchFamily="34" charset="0"/>
                <a:ea typeface="Bitter Medium" pitchFamily="34" charset="-122"/>
                <a:cs typeface="Bitter Medium" pitchFamily="34" charset="-120"/>
              </a:rPr>
              <a:t>Пропорційність</a:t>
            </a:r>
            <a:endParaRPr lang="en-US" sz="1200" dirty="0"/>
          </a:p>
        </p:txBody>
      </p:sp>
      <p:pic>
        <p:nvPicPr>
          <p:cNvPr id="9"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0609" y="2320443"/>
            <a:ext cx="312107" cy="312106"/>
          </a:xfrm>
          <a:prstGeom prst="rect">
            <a:avLst/>
          </a:prstGeom>
        </p:spPr>
      </p:pic>
      <p:sp>
        <p:nvSpPr>
          <p:cNvPr id="10" name="Text 4"/>
          <p:cNvSpPr/>
          <p:nvPr/>
        </p:nvSpPr>
        <p:spPr>
          <a:xfrm>
            <a:off x="5856593" y="3371461"/>
            <a:ext cx="911350" cy="351120"/>
          </a:xfrm>
          <a:prstGeom prst="rect">
            <a:avLst/>
          </a:prstGeom>
          <a:noFill/>
          <a:ln/>
        </p:spPr>
        <p:txBody>
          <a:bodyPr wrap="square" lIns="0" tIns="0" rIns="0" bIns="0" rtlCol="0" anchor="t"/>
          <a:lstStyle/>
          <a:p>
            <a:pPr marL="0" indent="0" algn="ctr">
              <a:lnSpc>
                <a:spcPts val="1350"/>
              </a:lnSpc>
              <a:buNone/>
            </a:pPr>
            <a:r>
              <a:rPr lang="en-US" sz="1200" dirty="0">
                <a:solidFill>
                  <a:srgbClr val="2B2E3C"/>
                </a:solidFill>
                <a:latin typeface="Bitter Medium" pitchFamily="34" charset="0"/>
                <a:ea typeface="Bitter Medium" pitchFamily="34" charset="-122"/>
                <a:cs typeface="Bitter Medium" pitchFamily="34" charset="-120"/>
              </a:rPr>
              <a:t>Легітимна мета</a:t>
            </a:r>
            <a:endParaRPr lang="en-US" sz="1200" dirty="0"/>
          </a:p>
        </p:txBody>
      </p:sp>
      <p:pic>
        <p:nvPicPr>
          <p:cNvPr id="11" name="Image 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92057" y="2320443"/>
            <a:ext cx="312107" cy="312106"/>
          </a:xfrm>
          <a:prstGeom prst="rect">
            <a:avLst/>
          </a:prstGeom>
        </p:spPr>
      </p:pic>
      <p:sp>
        <p:nvSpPr>
          <p:cNvPr id="12" name="Text 5"/>
          <p:cNvSpPr/>
          <p:nvPr/>
        </p:nvSpPr>
        <p:spPr>
          <a:xfrm>
            <a:off x="4689314" y="3459241"/>
            <a:ext cx="911351" cy="175560"/>
          </a:xfrm>
          <a:prstGeom prst="rect">
            <a:avLst/>
          </a:prstGeom>
          <a:noFill/>
          <a:ln/>
        </p:spPr>
        <p:txBody>
          <a:bodyPr wrap="none" lIns="0" tIns="0" rIns="0" bIns="0" rtlCol="0" anchor="t"/>
          <a:lstStyle/>
          <a:p>
            <a:pPr marL="0" indent="0" algn="ctr">
              <a:lnSpc>
                <a:spcPts val="1350"/>
              </a:lnSpc>
              <a:buNone/>
            </a:pPr>
            <a:r>
              <a:rPr lang="en-US" sz="1200" dirty="0">
                <a:solidFill>
                  <a:srgbClr val="2B2E3C"/>
                </a:solidFill>
                <a:latin typeface="Bitter Medium" pitchFamily="34" charset="0"/>
                <a:ea typeface="Bitter Medium" pitchFamily="34" charset="-122"/>
                <a:cs typeface="Bitter Medium" pitchFamily="34" charset="-120"/>
              </a:rPr>
              <a:t>Законність</a:t>
            </a:r>
            <a:endParaRPr lang="en-US" sz="1200" dirty="0"/>
          </a:p>
        </p:txBody>
      </p:sp>
      <p:sp>
        <p:nvSpPr>
          <p:cNvPr id="13" name="Text 6"/>
          <p:cNvSpPr/>
          <p:nvPr/>
        </p:nvSpPr>
        <p:spPr>
          <a:xfrm>
            <a:off x="3925119" y="4103489"/>
            <a:ext cx="4722763" cy="595387"/>
          </a:xfrm>
          <a:prstGeom prst="rect">
            <a:avLst/>
          </a:prstGeom>
          <a:noFill/>
          <a:ln/>
        </p:spPr>
        <p:txBody>
          <a:bodyPr wrap="square" lIns="0" tIns="0" rIns="0" bIns="0" rtlCol="0" anchor="t"/>
          <a:lstStyle/>
          <a:p>
            <a:pPr marL="0" indent="0" algn="l">
              <a:lnSpc>
                <a:spcPts val="1550"/>
              </a:lnSpc>
              <a:buNone/>
            </a:pPr>
            <a:r>
              <a:rPr lang="en-US" sz="1000" dirty="0">
                <a:solidFill>
                  <a:srgbClr val="2B2E3C"/>
                </a:solidFill>
                <a:latin typeface="Open Sans" pitchFamily="34" charset="0"/>
                <a:ea typeface="Open Sans" pitchFamily="34" charset="-122"/>
                <a:cs typeface="Open Sans" pitchFamily="34" charset="-120"/>
              </a:rPr>
              <a:t>Класичний інструмент ЄСПЛ, найбільш виразно ілюстрований у справі </a:t>
            </a:r>
            <a:r>
              <a:rPr lang="en-US" sz="1000" b="1" dirty="0">
                <a:solidFill>
                  <a:srgbClr val="2B2E3C"/>
                </a:solidFill>
                <a:latin typeface="Open Sans" pitchFamily="34" charset="0"/>
                <a:ea typeface="Open Sans" pitchFamily="34" charset="-122"/>
                <a:cs typeface="Open Sans" pitchFamily="34" charset="-120"/>
              </a:rPr>
              <a:t>«Будівельно-інвестиційна група 1» проти України»</a:t>
            </a:r>
            <a:r>
              <a:rPr lang="en-US" sz="1000" dirty="0">
                <a:solidFill>
                  <a:srgbClr val="2B2E3C"/>
                </a:solidFill>
                <a:latin typeface="Open Sans" pitchFamily="34" charset="0"/>
                <a:ea typeface="Open Sans" pitchFamily="34" charset="-122"/>
                <a:cs typeface="Open Sans" pitchFamily="34" charset="-120"/>
              </a:rPr>
              <a:t> (рішення від 17 грудня 2020 р., остаточне 17 березня 2021 р.).</a:t>
            </a:r>
            <a:endParaRPr lang="en-US" sz="1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2268</Words>
  <Application>Microsoft Office PowerPoint</Application>
  <PresentationFormat>Екран (16:9)</PresentationFormat>
  <Paragraphs>217</Paragraphs>
  <Slides>22</Slides>
  <Notes>22</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22</vt:i4>
      </vt:variant>
    </vt:vector>
  </HeadingPairs>
  <TitlesOfParts>
    <vt:vector size="27" baseType="lpstr">
      <vt:lpstr>Open Sans</vt:lpstr>
      <vt:lpstr>Bitter Light</vt:lpstr>
      <vt:lpstr>Bitter Medium</vt:lpstr>
      <vt:lpstr>Arial</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Федорович Ю.С</cp:lastModifiedBy>
  <cp:revision>6</cp:revision>
  <cp:lastPrinted>2026-05-06T11:15:10Z</cp:lastPrinted>
  <dcterms:created xsi:type="dcterms:W3CDTF">2026-05-06T11:09:43Z</dcterms:created>
  <dcterms:modified xsi:type="dcterms:W3CDTF">2026-05-12T10:00:20Z</dcterms:modified>
</cp:coreProperties>
</file>