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0"/>
  </p:notesMasterIdLst>
  <p:sldIdLst>
    <p:sldId id="258" r:id="rId2"/>
    <p:sldId id="260" r:id="rId3"/>
    <p:sldId id="261" r:id="rId4"/>
    <p:sldId id="262" r:id="rId5"/>
    <p:sldId id="263" r:id="rId6"/>
    <p:sldId id="264" r:id="rId7"/>
    <p:sldId id="265" r:id="rId8"/>
    <p:sldId id="266" r:id="rId9"/>
  </p:sldIdLst>
  <p:sldSz cx="9144000" cy="6858000" type="screen4x3"/>
  <p:notesSz cx="6810375" cy="9942513"/>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4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C6FF"/>
    <a:srgbClr val="0089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99" autoAdjust="0"/>
    <p:restoredTop sz="86437" autoAdjust="0"/>
  </p:normalViewPr>
  <p:slideViewPr>
    <p:cSldViewPr>
      <p:cViewPr varScale="1">
        <p:scale>
          <a:sx n="111" d="100"/>
          <a:sy n="111" d="100"/>
        </p:scale>
        <p:origin x="1644" y="102"/>
      </p:cViewPr>
      <p:guideLst>
        <p:guide orient="horz" pos="2160"/>
        <p:guide pos="2880"/>
      </p:guideLst>
    </p:cSldViewPr>
  </p:slideViewPr>
  <p:outlineViewPr>
    <p:cViewPr>
      <p:scale>
        <a:sx n="33" d="100"/>
        <a:sy n="33" d="100"/>
      </p:scale>
      <p:origin x="210" y="67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8" d="100"/>
          <a:sy n="88" d="100"/>
        </p:scale>
        <p:origin x="-3822" y="-108"/>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_rels/data10.xml.rels><?xml version="1.0" encoding="UTF-8" standalone="yes"?>
<Relationships xmlns="http://schemas.openxmlformats.org/package/2006/relationships"><Relationship Id="rId2" Type="http://schemas.openxmlformats.org/officeDocument/2006/relationships/hyperlink" Target="http://reestr.court.gov.ua/Review/76266133" TargetMode="External"/><Relationship Id="rId1" Type="http://schemas.openxmlformats.org/officeDocument/2006/relationships/hyperlink" Target="https://reyestr.court.gov.ua/Review/132391394" TargetMode="External"/></Relationships>
</file>

<file path=ppt/diagrams/_rels/data14.xml.rels><?xml version="1.0" encoding="UTF-8" standalone="yes"?>
<Relationships xmlns="http://schemas.openxmlformats.org/package/2006/relationships"><Relationship Id="rId1" Type="http://schemas.openxmlformats.org/officeDocument/2006/relationships/hyperlink" Target="https://reyestr.court.gov.ua/Review/132746774" TargetMode="External"/></Relationships>
</file>

<file path=ppt/diagrams/_rels/data18.xml.rels><?xml version="1.0" encoding="UTF-8" standalone="yes"?>
<Relationships xmlns="http://schemas.openxmlformats.org/package/2006/relationships"><Relationship Id="rId1" Type="http://schemas.openxmlformats.org/officeDocument/2006/relationships/hyperlink" Target="https://reyestr.court.gov.ua/Review/131130798" TargetMode="External"/></Relationships>
</file>

<file path=ppt/diagrams/_rels/data2.xml.rels><?xml version="1.0" encoding="UTF-8" standalone="yes"?>
<Relationships xmlns="http://schemas.openxmlformats.org/package/2006/relationships"><Relationship Id="rId2" Type="http://schemas.openxmlformats.org/officeDocument/2006/relationships/hyperlink" Target="http://reestr.court.gov.ua/Review/76266133" TargetMode="External"/><Relationship Id="rId1" Type="http://schemas.openxmlformats.org/officeDocument/2006/relationships/hyperlink" Target="https://reyestr.court.gov.ua/Review/134124018" TargetMode="External"/></Relationships>
</file>

<file path=ppt/diagrams/_rels/data22.xml.rels><?xml version="1.0" encoding="UTF-8" standalone="yes"?>
<Relationships xmlns="http://schemas.openxmlformats.org/package/2006/relationships"><Relationship Id="rId1" Type="http://schemas.openxmlformats.org/officeDocument/2006/relationships/hyperlink" Target="https://reyestr.court.gov.ua/Review/133908580" TargetMode="External"/></Relationships>
</file>

<file path=ppt/diagrams/_rels/data26.xml.rels><?xml version="1.0" encoding="UTF-8" standalone="yes"?>
<Relationships xmlns="http://schemas.openxmlformats.org/package/2006/relationships"><Relationship Id="rId1" Type="http://schemas.openxmlformats.org/officeDocument/2006/relationships/hyperlink" Target="https://reyestr.court.gov.ua/Review/133212583" TargetMode="External"/></Relationships>
</file>

<file path=ppt/diagrams/_rels/data6.xml.rels><?xml version="1.0" encoding="UTF-8" standalone="yes"?>
<Relationships xmlns="http://schemas.openxmlformats.org/package/2006/relationships"><Relationship Id="rId2" Type="http://schemas.openxmlformats.org/officeDocument/2006/relationships/hyperlink" Target="http://reestr.court.gov.ua/Review/76266133" TargetMode="External"/><Relationship Id="rId1" Type="http://schemas.openxmlformats.org/officeDocument/2006/relationships/hyperlink" Target="https://reyestr.court.gov.ua/Review/134266626" TargetMode="External"/></Relationships>
</file>

<file path=ppt/diagrams/_rels/drawing10.xml.rels><?xml version="1.0" encoding="UTF-8" standalone="yes"?>
<Relationships xmlns="http://schemas.openxmlformats.org/package/2006/relationships"><Relationship Id="rId2" Type="http://schemas.openxmlformats.org/officeDocument/2006/relationships/hyperlink" Target="http://reestr.court.gov.ua/Review/76266133" TargetMode="External"/><Relationship Id="rId1" Type="http://schemas.openxmlformats.org/officeDocument/2006/relationships/hyperlink" Target="https://reyestr.court.gov.ua/Review/132391394" TargetMode="External"/></Relationships>
</file>

<file path=ppt/diagrams/_rels/drawing14.xml.rels><?xml version="1.0" encoding="UTF-8" standalone="yes"?>
<Relationships xmlns="http://schemas.openxmlformats.org/package/2006/relationships"><Relationship Id="rId1" Type="http://schemas.openxmlformats.org/officeDocument/2006/relationships/hyperlink" Target="https://reyestr.court.gov.ua/Review/132746774" TargetMode="External"/></Relationships>
</file>

<file path=ppt/diagrams/_rels/drawing18.xml.rels><?xml version="1.0" encoding="UTF-8" standalone="yes"?>
<Relationships xmlns="http://schemas.openxmlformats.org/package/2006/relationships"><Relationship Id="rId1" Type="http://schemas.openxmlformats.org/officeDocument/2006/relationships/hyperlink" Target="https://reyestr.court.gov.ua/Review/131130798" TargetMode="External"/></Relationships>
</file>

<file path=ppt/diagrams/_rels/drawing2.xml.rels><?xml version="1.0" encoding="UTF-8" standalone="yes"?>
<Relationships xmlns="http://schemas.openxmlformats.org/package/2006/relationships"><Relationship Id="rId2" Type="http://schemas.openxmlformats.org/officeDocument/2006/relationships/hyperlink" Target="http://reestr.court.gov.ua/Review/76266133" TargetMode="External"/><Relationship Id="rId1" Type="http://schemas.openxmlformats.org/officeDocument/2006/relationships/hyperlink" Target="https://reyestr.court.gov.ua/Review/134124018" TargetMode="External"/></Relationships>
</file>

<file path=ppt/diagrams/_rels/drawing22.xml.rels><?xml version="1.0" encoding="UTF-8" standalone="yes"?>
<Relationships xmlns="http://schemas.openxmlformats.org/package/2006/relationships"><Relationship Id="rId1" Type="http://schemas.openxmlformats.org/officeDocument/2006/relationships/hyperlink" Target="https://reyestr.court.gov.ua/Review/133908580" TargetMode="External"/></Relationships>
</file>

<file path=ppt/diagrams/_rels/drawing26.xml.rels><?xml version="1.0" encoding="UTF-8" standalone="yes"?>
<Relationships xmlns="http://schemas.openxmlformats.org/package/2006/relationships"><Relationship Id="rId1" Type="http://schemas.openxmlformats.org/officeDocument/2006/relationships/hyperlink" Target="https://reyestr.court.gov.ua/Review/133212583" TargetMode="External"/></Relationships>
</file>

<file path=ppt/diagrams/_rels/drawing6.xml.rels><?xml version="1.0" encoding="UTF-8" standalone="yes"?>
<Relationships xmlns="http://schemas.openxmlformats.org/package/2006/relationships"><Relationship Id="rId2" Type="http://schemas.openxmlformats.org/officeDocument/2006/relationships/hyperlink" Target="http://reestr.court.gov.ua/Review/76266133" TargetMode="External"/><Relationship Id="rId1" Type="http://schemas.openxmlformats.org/officeDocument/2006/relationships/hyperlink" Target="https://reyestr.court.gov.ua/Review/134266626"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A615780-D022-4AFF-8D48-AB7A7B171E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uk-UA"/>
        </a:p>
      </dgm:t>
    </dgm:pt>
    <dgm:pt modelId="{4BC3F7BD-86BF-47FB-9DB0-44B4694B5F1C}">
      <dgm:prSet custT="1"/>
      <dgm:spPr>
        <a:solidFill>
          <a:schemeClr val="tx2">
            <a:lumMod val="25000"/>
            <a:alpha val="29000"/>
          </a:schemeClr>
        </a:solidFill>
        <a:ln>
          <a:noFill/>
        </a:ln>
      </dgm:spPr>
      <dgm:t>
        <a:bodyPr/>
        <a:lstStyle/>
        <a:p>
          <a:pPr algn="just" rtl="0"/>
          <a:r>
            <a:rPr lang="uk-UA" sz="1100" kern="1200" dirty="0">
              <a:solidFill>
                <a:schemeClr val="bg2">
                  <a:lumMod val="20000"/>
                  <a:lumOff val="80000"/>
                </a:schemeClr>
              </a:solidFill>
              <a:latin typeface="Times New Roman" pitchFamily="18" charset="0"/>
              <a:cs typeface="Times New Roman" pitchFamily="18" charset="0"/>
            </a:rPr>
            <a:t>	</a:t>
          </a:r>
          <a:r>
            <a:rPr lang="uk-UA" sz="1100" b="1" kern="1200" dirty="0">
              <a:solidFill>
                <a:schemeClr val="bg2">
                  <a:lumMod val="20000"/>
                  <a:lumOff val="80000"/>
                </a:schemeClr>
              </a:solidFill>
              <a:latin typeface="Times New Roman" pitchFamily="18" charset="0"/>
              <a:cs typeface="Times New Roman" pitchFamily="18" charset="0"/>
            </a:rPr>
            <a:t>ВС у складі колегії суддів Касаційного цивільного суду у справі № 266/4331/17 дійшов висновку, що за наявності на підприємстві, установі, організації декількох профспілкових організацій первинна профспілкова організація, яка не була членом спільного представницького органу профспілок та не брала участі у погодженні та підписанні колективного договору, не набуває передбаченого законом права приймати рішення про вимогу до власника або уповноваженого ним органу про розірвання трудового договору (контракту) з виконувачем обов`язків директора підприємства. Крім того, вимога про розірвання трудового договору (контракту) стосується тільки керівника підприємства (директора), а не виконувача обов`язків керівника підприємства.</a:t>
          </a:r>
          <a:endParaRPr lang="uk-UA" sz="11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gm:t>
    </dgm:pt>
    <dgm:pt modelId="{93D310BB-F2F2-40D7-B5C0-A53F040FE199}" type="parTrans" cxnId="{FC6DDEF0-0EF9-4614-AC36-B420574CBCCA}">
      <dgm:prSet/>
      <dgm:spPr/>
      <dgm:t>
        <a:bodyPr/>
        <a:lstStyle/>
        <a:p>
          <a:endParaRPr lang="uk-UA"/>
        </a:p>
      </dgm:t>
    </dgm:pt>
    <dgm:pt modelId="{0DD68BEC-700B-48CB-BAFF-CD805A664C0F}" type="sibTrans" cxnId="{FC6DDEF0-0EF9-4614-AC36-B420574CBCCA}">
      <dgm:prSet/>
      <dgm:spPr/>
      <dgm:t>
        <a:bodyPr/>
        <a:lstStyle/>
        <a:p>
          <a:endParaRPr lang="uk-UA"/>
        </a:p>
      </dgm:t>
    </dgm:pt>
    <dgm:pt modelId="{548A3B55-16F6-480F-B82A-08DB5D3007E9}" type="pres">
      <dgm:prSet presAssocID="{7A615780-D022-4AFF-8D48-AB7A7B171E5F}" presName="Name0" presStyleCnt="0">
        <dgm:presLayoutVars>
          <dgm:chPref val="3"/>
          <dgm:dir/>
          <dgm:animLvl val="lvl"/>
          <dgm:resizeHandles/>
        </dgm:presLayoutVars>
      </dgm:prSet>
      <dgm:spPr/>
    </dgm:pt>
    <dgm:pt modelId="{A3C4AD7B-2E3E-44E9-8180-719FA0B03778}" type="pres">
      <dgm:prSet presAssocID="{4BC3F7BD-86BF-47FB-9DB0-44B4694B5F1C}" presName="horFlow" presStyleCnt="0"/>
      <dgm:spPr/>
    </dgm:pt>
    <dgm:pt modelId="{3EF56D4A-9A76-4414-A5F2-8066BE125047}" type="pres">
      <dgm:prSet presAssocID="{4BC3F7BD-86BF-47FB-9DB0-44B4694B5F1C}" presName="bigChev" presStyleLbl="node1" presStyleIdx="0" presStyleCnt="1" custScaleX="106010" custScaleY="370833" custLinFactNeighborX="-419" custLinFactNeighborY="-61"/>
      <dgm:spPr>
        <a:prstGeom prst="homePlate">
          <a:avLst/>
        </a:prstGeom>
      </dgm:spPr>
    </dgm:pt>
  </dgm:ptLst>
  <dgm:cxnLst>
    <dgm:cxn modelId="{118C491F-87BB-4A5E-8007-A239D564F041}" type="presOf" srcId="{4BC3F7BD-86BF-47FB-9DB0-44B4694B5F1C}" destId="{3EF56D4A-9A76-4414-A5F2-8066BE125047}" srcOrd="0" destOrd="0" presId="urn:microsoft.com/office/officeart/2005/8/layout/lProcess3"/>
    <dgm:cxn modelId="{0D3D19DE-600F-4017-AB64-9EEC4AC56C04}" type="presOf" srcId="{7A615780-D022-4AFF-8D48-AB7A7B171E5F}" destId="{548A3B55-16F6-480F-B82A-08DB5D3007E9}" srcOrd="0" destOrd="0" presId="urn:microsoft.com/office/officeart/2005/8/layout/lProcess3"/>
    <dgm:cxn modelId="{FC6DDEF0-0EF9-4614-AC36-B420574CBCCA}" srcId="{7A615780-D022-4AFF-8D48-AB7A7B171E5F}" destId="{4BC3F7BD-86BF-47FB-9DB0-44B4694B5F1C}" srcOrd="0" destOrd="0" parTransId="{93D310BB-F2F2-40D7-B5C0-A53F040FE199}" sibTransId="{0DD68BEC-700B-48CB-BAFF-CD805A664C0F}"/>
    <dgm:cxn modelId="{456BE50D-9531-4D75-8921-CD1DF283BECA}" type="presParOf" srcId="{548A3B55-16F6-480F-B82A-08DB5D3007E9}" destId="{A3C4AD7B-2E3E-44E9-8180-719FA0B03778}" srcOrd="0" destOrd="0" presId="urn:microsoft.com/office/officeart/2005/8/layout/lProcess3"/>
    <dgm:cxn modelId="{21460960-58E6-4D11-97DC-F30BB6613810}" type="presParOf" srcId="{A3C4AD7B-2E3E-44E9-8180-719FA0B03778}" destId="{3EF56D4A-9A76-4414-A5F2-8066BE125047}"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626830C-0EB7-49A5-8B47-6224EDCCDD6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uk-UA"/>
        </a:p>
      </dgm:t>
    </dgm:pt>
    <dgm:pt modelId="{109A425D-96BE-4C4C-B32F-69B188308839}">
      <dgm:prSet custT="1"/>
      <dgm:spPr>
        <a:solidFill>
          <a:schemeClr val="tx2">
            <a:lumMod val="25000"/>
            <a:alpha val="44000"/>
          </a:schemeClr>
        </a:solidFill>
        <a:ln>
          <a:noFill/>
        </a:ln>
      </dgm:spPr>
      <dgm:t>
        <a:bodyPr/>
        <a:lstStyle/>
        <a:p>
          <a:pPr algn="just" rtl="0">
            <a:spcAft>
              <a:spcPts val="0"/>
            </a:spcAft>
          </a:pPr>
          <a:r>
            <a:rPr lang="uk-UA"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ВП ВС зазначає </a:t>
          </a:r>
          <a:r>
            <a:rPr lang="x-none" sz="1200" b="1" kern="1200" dirty="0">
              <a:solidFill>
                <a:schemeClr val="bg2">
                  <a:lumMod val="20000"/>
                  <a:lumOff val="80000"/>
                </a:schemeClr>
              </a:solidFill>
              <a:latin typeface="Times New Roman" pitchFamily="18" charset="0"/>
              <a:cs typeface="Times New Roman" pitchFamily="18" charset="0"/>
            </a:rPr>
            <a:t>, що  вирішуючи питання стосовно можливості апеляційного оскарження ухвали про виправлення описки чи арифметичної помилки в судовому рішенні, суд має виходити з того, до якого саме процесуального документа відповідні виправлення вносяться, яким за своїм змістом є відповідне судове рішення внаслідок внесення до нього виправлення та, відповідно, чи передбачає процесуальний кодекс можливість оскарження цього документа (зокрема, якщо йдеться про ухвалу окремо від рішення суду).    </a:t>
          </a:r>
          <a:endParaRPr lang="uk-UA" sz="1200" b="1" kern="1200" dirty="0">
            <a:solidFill>
              <a:schemeClr val="bg2">
                <a:lumMod val="20000"/>
                <a:lumOff val="80000"/>
              </a:schemeClr>
            </a:solidFill>
            <a:latin typeface="Times New Roman" pitchFamily="18" charset="0"/>
            <a:cs typeface="Times New Roman" pitchFamily="18" charset="0"/>
          </a:endParaRPr>
        </a:p>
        <a:p>
          <a:pPr algn="just" rtl="0">
            <a:spcAft>
              <a:spcPts val="0"/>
            </a:spcAft>
          </a:pPr>
          <a:r>
            <a:rPr lang="uk-UA" sz="1200" b="1" kern="1200" dirty="0">
              <a:solidFill>
                <a:schemeClr val="bg2">
                  <a:lumMod val="20000"/>
                  <a:lumOff val="80000"/>
                </a:schemeClr>
              </a:solidFill>
              <a:latin typeface="Times New Roman" pitchFamily="18" charset="0"/>
              <a:cs typeface="Times New Roman" pitchFamily="18" charset="0"/>
            </a:rPr>
            <a:t>	</a:t>
          </a:r>
          <a:r>
            <a:rPr lang="x-none" sz="1200" b="1" kern="1200" dirty="0">
              <a:solidFill>
                <a:schemeClr val="bg2">
                  <a:lumMod val="20000"/>
                  <a:lumOff val="80000"/>
                </a:schemeClr>
              </a:solidFill>
              <a:latin typeface="Times New Roman" pitchFamily="18" charset="0"/>
              <a:cs typeface="Times New Roman" pitchFamily="18" charset="0"/>
            </a:rPr>
            <a:t>Велика Палата Верховного Суду відступає від інших підходів у застосуванні вказаних норм, зокрема, викладених у постановах Верховного Суду від 22.02.2022 у справі № 918/753/21, від 01.03.2023 у справі № 910/11980/21 та від 29.03.2023 у справі № </a:t>
          </a:r>
          <a:r>
            <a:rPr lang="x-none" sz="1200" b="1" kern="1200">
              <a:solidFill>
                <a:schemeClr val="bg2">
                  <a:lumMod val="20000"/>
                  <a:lumOff val="80000"/>
                </a:schemeClr>
              </a:solidFill>
              <a:latin typeface="Times New Roman" pitchFamily="18" charset="0"/>
              <a:cs typeface="Times New Roman" pitchFamily="18" charset="0"/>
            </a:rPr>
            <a:t>910/13847/21.</a:t>
          </a:r>
          <a:endParaRPr lang="uk-UA" sz="1200" b="1" kern="1200" dirty="0">
            <a:solidFill>
              <a:schemeClr val="bg2">
                <a:lumMod val="20000"/>
                <a:lumOff val="80000"/>
              </a:schemeClr>
            </a:solidFill>
            <a:latin typeface="Times New Roman" pitchFamily="18" charset="0"/>
            <a:cs typeface="Times New Roman" pitchFamily="18" charset="0"/>
          </a:endParaRPr>
        </a:p>
        <a:p>
          <a:pPr algn="just" rtl="0">
            <a:spcAft>
              <a:spcPts val="0"/>
            </a:spcAft>
          </a:pPr>
          <a:endParaRPr lang="uk-UA" sz="1200" b="1" kern="1200" dirty="0">
            <a:solidFill>
              <a:schemeClr val="bg2">
                <a:lumMod val="20000"/>
                <a:lumOff val="80000"/>
              </a:schemeClr>
            </a:solidFill>
            <a:latin typeface="Times New Roman" pitchFamily="18" charset="0"/>
            <a:cs typeface="Times New Roman" pitchFamily="18" charset="0"/>
          </a:endParaRPr>
        </a:p>
        <a:p>
          <a:pPr algn="just" rtl="0">
            <a:spcAft>
              <a:spcPts val="0"/>
            </a:spcAft>
          </a:pPr>
          <a:r>
            <a:rPr lang="en-US" sz="1200" b="1" kern="1200" dirty="0">
              <a:latin typeface="Times New Roman" pitchFamily="18" charset="0"/>
              <a:cs typeface="Times New Roman" pitchFamily="18" charset="0"/>
              <a:hlinkClick xmlns:r="http://schemas.openxmlformats.org/officeDocument/2006/relationships" r:id="rId1"/>
            </a:rPr>
            <a:t>https://reyestr.court.gov.ua/Review/132391394</a:t>
          </a:r>
          <a:endParaRPr lang="uk-UA" sz="1400" b="0"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hlinkClick xmlns:r="http://schemas.openxmlformats.org/officeDocument/2006/relationships" r:id="rId2"/>
          </a:endParaRPr>
        </a:p>
      </dgm:t>
    </dgm:pt>
    <dgm:pt modelId="{AAD9ED62-5B0A-4BC1-A656-67F32C8B7778}" type="parTrans" cxnId="{F812E7C1-1F1A-4B36-A8A6-C52A37B79082}">
      <dgm:prSet/>
      <dgm:spPr/>
      <dgm:t>
        <a:bodyPr/>
        <a:lstStyle/>
        <a:p>
          <a:endParaRPr lang="uk-UA"/>
        </a:p>
      </dgm:t>
    </dgm:pt>
    <dgm:pt modelId="{A6233E8E-61FC-444A-BBF4-B9591E116B57}" type="sibTrans" cxnId="{F812E7C1-1F1A-4B36-A8A6-C52A37B79082}">
      <dgm:prSet/>
      <dgm:spPr/>
      <dgm:t>
        <a:bodyPr/>
        <a:lstStyle/>
        <a:p>
          <a:endParaRPr lang="uk-UA"/>
        </a:p>
      </dgm:t>
    </dgm:pt>
    <dgm:pt modelId="{77B318FB-71D7-41D0-AA84-1F15136221FC}" type="pres">
      <dgm:prSet presAssocID="{2626830C-0EB7-49A5-8B47-6224EDCCDD67}" presName="cycle" presStyleCnt="0">
        <dgm:presLayoutVars>
          <dgm:dir/>
          <dgm:resizeHandles val="exact"/>
        </dgm:presLayoutVars>
      </dgm:prSet>
      <dgm:spPr/>
    </dgm:pt>
    <dgm:pt modelId="{4532A5CD-ED12-4521-B172-187366941F6A}" type="pres">
      <dgm:prSet presAssocID="{109A425D-96BE-4C4C-B32F-69B188308839}" presName="node" presStyleLbl="node1" presStyleIdx="0" presStyleCnt="1" custScaleX="199222" custScaleY="174174" custRadScaleRad="100521" custRadScaleInc="-29">
        <dgm:presLayoutVars>
          <dgm:bulletEnabled val="1"/>
        </dgm:presLayoutVars>
      </dgm:prSet>
      <dgm:spPr>
        <a:prstGeom prst="flowChartAlternateProcess">
          <a:avLst/>
        </a:prstGeom>
      </dgm:spPr>
    </dgm:pt>
  </dgm:ptLst>
  <dgm:cxnLst>
    <dgm:cxn modelId="{C0F6E420-3061-4AC2-8593-4D56C1BB97D2}" type="presOf" srcId="{109A425D-96BE-4C4C-B32F-69B188308839}" destId="{4532A5CD-ED12-4521-B172-187366941F6A}" srcOrd="0" destOrd="0" presId="urn:microsoft.com/office/officeart/2005/8/layout/cycle2"/>
    <dgm:cxn modelId="{9FFA6B52-B762-4886-928A-389D71F86F37}" type="presOf" srcId="{2626830C-0EB7-49A5-8B47-6224EDCCDD67}" destId="{77B318FB-71D7-41D0-AA84-1F15136221FC}" srcOrd="0" destOrd="0" presId="urn:microsoft.com/office/officeart/2005/8/layout/cycle2"/>
    <dgm:cxn modelId="{F812E7C1-1F1A-4B36-A8A6-C52A37B79082}" srcId="{2626830C-0EB7-49A5-8B47-6224EDCCDD67}" destId="{109A425D-96BE-4C4C-B32F-69B188308839}" srcOrd="0" destOrd="0" parTransId="{AAD9ED62-5B0A-4BC1-A656-67F32C8B7778}" sibTransId="{A6233E8E-61FC-444A-BBF4-B9591E116B57}"/>
    <dgm:cxn modelId="{47DEAC63-368E-4126-9F45-588076D436DC}" type="presParOf" srcId="{77B318FB-71D7-41D0-AA84-1F15136221FC}" destId="{4532A5CD-ED12-4521-B172-187366941F6A}" srcOrd="0" destOrd="0" presId="urn:microsoft.com/office/officeart/2005/8/layout/cycle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A52989D-F7FB-4581-A78D-5AA2820D833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7D6ACE49-2C7D-4B55-8258-8FF78D2D3F87}">
      <dgm:prSet custT="1"/>
      <dgm:spPr>
        <a:solidFill>
          <a:schemeClr val="tx2">
            <a:lumMod val="25000"/>
            <a:alpha val="17000"/>
          </a:schemeClr>
        </a:solidFill>
        <a:ln>
          <a:noFill/>
        </a:ln>
      </dgm:spPr>
      <dgm:t>
        <a:bodyPr/>
        <a:lstStyle/>
        <a:p>
          <a:pPr algn="ctr" rtl="0">
            <a:spcAft>
              <a:spcPts val="0"/>
            </a:spcAft>
          </a:pPr>
          <a:r>
            <a:rPr kumimoji="0" lang="uk-UA" sz="14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Постанови КГС ВС від 22.02.2022 у справі №918/753/21,від 01.03.2023 у справі №910/11980/21 від 29.03.2023 у справі №910/13847/21</a:t>
          </a:r>
        </a:p>
      </dgm:t>
    </dgm:pt>
    <dgm:pt modelId="{AE0B5837-A785-4B6F-9FDA-6EBC8B068F4A}" type="parTrans" cxnId="{011F26B8-4074-4349-855E-A9921E5DB3AF}">
      <dgm:prSet/>
      <dgm:spPr/>
      <dgm:t>
        <a:bodyPr/>
        <a:lstStyle/>
        <a:p>
          <a:pPr algn="ctr"/>
          <a:endParaRPr lang="uk-UA"/>
        </a:p>
      </dgm:t>
    </dgm:pt>
    <dgm:pt modelId="{7C224D5F-3567-4E13-A4F5-740B4796CA85}" type="sibTrans" cxnId="{011F26B8-4074-4349-855E-A9921E5DB3AF}">
      <dgm:prSet/>
      <dgm:spPr/>
      <dgm:t>
        <a:bodyPr/>
        <a:lstStyle/>
        <a:p>
          <a:pPr algn="ctr"/>
          <a:endParaRPr lang="uk-UA"/>
        </a:p>
      </dgm:t>
    </dgm:pt>
    <dgm:pt modelId="{D3023C26-3E73-4E84-8F9D-13921BA3731C}" type="pres">
      <dgm:prSet presAssocID="{2A52989D-F7FB-4581-A78D-5AA2820D8337}" presName="linear" presStyleCnt="0">
        <dgm:presLayoutVars>
          <dgm:animLvl val="lvl"/>
          <dgm:resizeHandles val="exact"/>
        </dgm:presLayoutVars>
      </dgm:prSet>
      <dgm:spPr/>
    </dgm:pt>
    <dgm:pt modelId="{7A20DE31-9AEC-4203-B692-5715756E6C53}" type="pres">
      <dgm:prSet presAssocID="{7D6ACE49-2C7D-4B55-8258-8FF78D2D3F87}" presName="parentText" presStyleLbl="node1" presStyleIdx="0" presStyleCnt="1" custScaleY="407904">
        <dgm:presLayoutVars>
          <dgm:chMax val="0"/>
          <dgm:bulletEnabled val="1"/>
        </dgm:presLayoutVars>
      </dgm:prSet>
      <dgm:spPr/>
    </dgm:pt>
  </dgm:ptLst>
  <dgm:cxnLst>
    <dgm:cxn modelId="{0AB20D2D-80E9-4CD4-8C84-2585AF3671F3}" type="presOf" srcId="{7D6ACE49-2C7D-4B55-8258-8FF78D2D3F87}" destId="{7A20DE31-9AEC-4203-B692-5715756E6C53}" srcOrd="0" destOrd="0" presId="urn:microsoft.com/office/officeart/2005/8/layout/vList2"/>
    <dgm:cxn modelId="{011F26B8-4074-4349-855E-A9921E5DB3AF}" srcId="{2A52989D-F7FB-4581-A78D-5AA2820D8337}" destId="{7D6ACE49-2C7D-4B55-8258-8FF78D2D3F87}" srcOrd="0" destOrd="0" parTransId="{AE0B5837-A785-4B6F-9FDA-6EBC8B068F4A}" sibTransId="{7C224D5F-3567-4E13-A4F5-740B4796CA85}"/>
    <dgm:cxn modelId="{1263C1C9-E39E-4BA6-8732-C70A6E5975AF}" type="presOf" srcId="{2A52989D-F7FB-4581-A78D-5AA2820D8337}" destId="{D3023C26-3E73-4E84-8F9D-13921BA3731C}" srcOrd="0" destOrd="0" presId="urn:microsoft.com/office/officeart/2005/8/layout/vList2"/>
    <dgm:cxn modelId="{0FCFEEC7-0719-4BCB-B0AC-3C63F58E7786}" type="presParOf" srcId="{D3023C26-3E73-4E84-8F9D-13921BA3731C}" destId="{7A20DE31-9AEC-4203-B692-5715756E6C53}" srcOrd="0"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4E5C34E-DA21-45B9-B55D-F89D03FA1B3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CEC9EB15-5746-4F36-8AFD-EACA623DA04B}">
      <dgm:prSet custT="1"/>
      <dgm:spPr>
        <a:solidFill>
          <a:schemeClr val="tx2">
            <a:lumMod val="25000"/>
            <a:alpha val="16000"/>
          </a:schemeClr>
        </a:solidFill>
        <a:ln>
          <a:noFill/>
        </a:ln>
      </dgm:spPr>
      <dgm:t>
        <a:bodyPr/>
        <a:lstStyle/>
        <a:p>
          <a:pPr algn="ctr" rtl="0">
            <a:spcAft>
              <a:spcPts val="0"/>
            </a:spcAft>
          </a:pPr>
          <a:r>
            <a:rPr lang="uk-UA" sz="16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Постанова ВП ВС від 19.11.2025 №916/992/25</a:t>
          </a:r>
        </a:p>
      </dgm:t>
    </dgm:pt>
    <dgm:pt modelId="{E33750B9-1477-455F-81C8-4D2BC9085203}" type="parTrans" cxnId="{A26E2DD8-ABF8-4519-816D-D7B1EAAFC0FE}">
      <dgm:prSet/>
      <dgm:spPr/>
      <dgm:t>
        <a:bodyPr/>
        <a:lstStyle/>
        <a:p>
          <a:endParaRPr lang="uk-UA"/>
        </a:p>
      </dgm:t>
    </dgm:pt>
    <dgm:pt modelId="{B7D23C7B-0A90-4076-AC62-5D4A740C24FC}" type="sibTrans" cxnId="{A26E2DD8-ABF8-4519-816D-D7B1EAAFC0FE}">
      <dgm:prSet/>
      <dgm:spPr/>
      <dgm:t>
        <a:bodyPr/>
        <a:lstStyle/>
        <a:p>
          <a:endParaRPr lang="uk-UA"/>
        </a:p>
      </dgm:t>
    </dgm:pt>
    <dgm:pt modelId="{3C8EE393-9385-4B7F-8750-BF622842E9AB}" type="pres">
      <dgm:prSet presAssocID="{24E5C34E-DA21-45B9-B55D-F89D03FA1B3A}" presName="linear" presStyleCnt="0">
        <dgm:presLayoutVars>
          <dgm:animLvl val="lvl"/>
          <dgm:resizeHandles val="exact"/>
        </dgm:presLayoutVars>
      </dgm:prSet>
      <dgm:spPr/>
    </dgm:pt>
    <dgm:pt modelId="{491186E1-D2E0-4DE9-9FD1-C23BC272EA6B}" type="pres">
      <dgm:prSet presAssocID="{CEC9EB15-5746-4F36-8AFD-EACA623DA04B}" presName="parentText" presStyleLbl="node1" presStyleIdx="0" presStyleCnt="1" custScaleY="307608" custLinFactY="-36270" custLinFactNeighborY="-100000">
        <dgm:presLayoutVars>
          <dgm:chMax val="0"/>
          <dgm:bulletEnabled val="1"/>
        </dgm:presLayoutVars>
      </dgm:prSet>
      <dgm:spPr/>
    </dgm:pt>
  </dgm:ptLst>
  <dgm:cxnLst>
    <dgm:cxn modelId="{7A9EE772-EB4D-472F-9E52-F4A248A9EC24}" type="presOf" srcId="{CEC9EB15-5746-4F36-8AFD-EACA623DA04B}" destId="{491186E1-D2E0-4DE9-9FD1-C23BC272EA6B}" srcOrd="0" destOrd="0" presId="urn:microsoft.com/office/officeart/2005/8/layout/vList2"/>
    <dgm:cxn modelId="{EE928C8E-3A5B-4F2E-AAF4-3C07D36A3AB8}" type="presOf" srcId="{24E5C34E-DA21-45B9-B55D-F89D03FA1B3A}" destId="{3C8EE393-9385-4B7F-8750-BF622842E9AB}" srcOrd="0" destOrd="0" presId="urn:microsoft.com/office/officeart/2005/8/layout/vList2"/>
    <dgm:cxn modelId="{A26E2DD8-ABF8-4519-816D-D7B1EAAFC0FE}" srcId="{24E5C34E-DA21-45B9-B55D-F89D03FA1B3A}" destId="{CEC9EB15-5746-4F36-8AFD-EACA623DA04B}" srcOrd="0" destOrd="0" parTransId="{E33750B9-1477-455F-81C8-4D2BC9085203}" sibTransId="{B7D23C7B-0A90-4076-AC62-5D4A740C24FC}"/>
    <dgm:cxn modelId="{3C6DE895-C91F-49D6-ACB0-6BD33FDF8768}" type="presParOf" srcId="{3C8EE393-9385-4B7F-8750-BF622842E9AB}" destId="{491186E1-D2E0-4DE9-9FD1-C23BC272EA6B}" srcOrd="0" destOrd="0" presId="urn:microsoft.com/office/officeart/2005/8/layout/vList2"/>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7A615780-D022-4AFF-8D48-AB7A7B171E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uk-UA"/>
        </a:p>
      </dgm:t>
    </dgm:pt>
    <dgm:pt modelId="{4BC3F7BD-86BF-47FB-9DB0-44B4694B5F1C}">
      <dgm:prSet custT="1"/>
      <dgm:spPr>
        <a:solidFill>
          <a:schemeClr val="tx2">
            <a:lumMod val="25000"/>
            <a:alpha val="29000"/>
          </a:schemeClr>
        </a:solidFill>
        <a:ln>
          <a:noFill/>
        </a:ln>
      </dgm:spPr>
      <dgm:t>
        <a:bodyPr/>
        <a:lstStyle/>
        <a:p>
          <a:pPr indent="450000" algn="just" rtl="0">
            <a:lnSpc>
              <a:spcPct val="100000"/>
            </a:lnSpc>
            <a:spcAft>
              <a:spcPts val="0"/>
            </a:spcAft>
          </a:pPr>
          <a:r>
            <a:rPr lang="uk-UA" sz="1200" b="1" kern="1200" dirty="0">
              <a:solidFill>
                <a:schemeClr val="bg2">
                  <a:lumMod val="20000"/>
                  <a:lumOff val="80000"/>
                </a:schemeClr>
              </a:solidFill>
              <a:latin typeface="Times New Roman" pitchFamily="18" charset="0"/>
              <a:cs typeface="Times New Roman" pitchFamily="18" charset="0"/>
            </a:rPr>
            <a:t>Касаційний господарський суд, аналізуючи положення ч.3 ст. 18 Закону № 1404-</a:t>
          </a:r>
          <a:r>
            <a:rPr lang="en-US" sz="1200" b="1" kern="1200" dirty="0">
              <a:solidFill>
                <a:schemeClr val="bg2">
                  <a:lumMod val="20000"/>
                  <a:lumOff val="80000"/>
                </a:schemeClr>
              </a:solidFill>
              <a:latin typeface="Times New Roman" pitchFamily="18" charset="0"/>
              <a:cs typeface="Times New Roman" pitchFamily="18" charset="0"/>
            </a:rPr>
            <a:t>V</a:t>
          </a:r>
          <a:r>
            <a:rPr lang="uk-UA" sz="1200" b="1" kern="1200" dirty="0">
              <a:solidFill>
                <a:schemeClr val="bg2">
                  <a:lumMod val="20000"/>
                  <a:lumOff val="80000"/>
                </a:schemeClr>
              </a:solidFill>
              <a:latin typeface="Times New Roman" pitchFamily="18" charset="0"/>
              <a:cs typeface="Times New Roman" pitchFamily="18" charset="0"/>
            </a:rPr>
            <a:t>І</a:t>
          </a:r>
          <a:r>
            <a:rPr lang="en-US" sz="1200" b="1" kern="1200" dirty="0">
              <a:solidFill>
                <a:schemeClr val="bg2">
                  <a:lumMod val="20000"/>
                  <a:lumOff val="80000"/>
                </a:schemeClr>
              </a:solidFill>
              <a:latin typeface="Times New Roman" pitchFamily="18" charset="0"/>
              <a:cs typeface="Times New Roman" pitchFamily="18" charset="0"/>
            </a:rPr>
            <a:t>II, </a:t>
          </a:r>
          <a:r>
            <a:rPr lang="uk-UA" sz="1200" b="1" kern="1200" dirty="0">
              <a:solidFill>
                <a:schemeClr val="bg2">
                  <a:lumMod val="20000"/>
                  <a:lumOff val="80000"/>
                </a:schemeClr>
              </a:solidFill>
              <a:latin typeface="Times New Roman" pitchFamily="18" charset="0"/>
              <a:cs typeface="Times New Roman" pitchFamily="18" charset="0"/>
            </a:rPr>
            <a:t>у своїй постанові від 01 квітня 2024 року у справі № 4/69/07 сформулював правовий висновок про те, що невиконання державним виконавцем обов`язку з перевірки фактичного стану виконання судових рішень боржником перед прийняттям постанови про арешт майна боржника є порушенням принципів справедливості, неупередженості, об`єктивності та співмірності заходів примусового виконання судових рішень.</a:t>
          </a:r>
          <a:endParaRPr lang="uk-UA"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gm:t>
    </dgm:pt>
    <dgm:pt modelId="{93D310BB-F2F2-40D7-B5C0-A53F040FE199}" type="parTrans" cxnId="{FC6DDEF0-0EF9-4614-AC36-B420574CBCCA}">
      <dgm:prSet/>
      <dgm:spPr/>
      <dgm:t>
        <a:bodyPr/>
        <a:lstStyle/>
        <a:p>
          <a:endParaRPr lang="uk-UA"/>
        </a:p>
      </dgm:t>
    </dgm:pt>
    <dgm:pt modelId="{0DD68BEC-700B-48CB-BAFF-CD805A664C0F}" type="sibTrans" cxnId="{FC6DDEF0-0EF9-4614-AC36-B420574CBCCA}">
      <dgm:prSet/>
      <dgm:spPr/>
      <dgm:t>
        <a:bodyPr/>
        <a:lstStyle/>
        <a:p>
          <a:endParaRPr lang="uk-UA"/>
        </a:p>
      </dgm:t>
    </dgm:pt>
    <dgm:pt modelId="{548A3B55-16F6-480F-B82A-08DB5D3007E9}" type="pres">
      <dgm:prSet presAssocID="{7A615780-D022-4AFF-8D48-AB7A7B171E5F}" presName="Name0" presStyleCnt="0">
        <dgm:presLayoutVars>
          <dgm:chPref val="3"/>
          <dgm:dir/>
          <dgm:animLvl val="lvl"/>
          <dgm:resizeHandles/>
        </dgm:presLayoutVars>
      </dgm:prSet>
      <dgm:spPr/>
    </dgm:pt>
    <dgm:pt modelId="{A3C4AD7B-2E3E-44E9-8180-719FA0B03778}" type="pres">
      <dgm:prSet presAssocID="{4BC3F7BD-86BF-47FB-9DB0-44B4694B5F1C}" presName="horFlow" presStyleCnt="0"/>
      <dgm:spPr/>
    </dgm:pt>
    <dgm:pt modelId="{3EF56D4A-9A76-4414-A5F2-8066BE125047}" type="pres">
      <dgm:prSet presAssocID="{4BC3F7BD-86BF-47FB-9DB0-44B4694B5F1C}" presName="bigChev" presStyleLbl="node1" presStyleIdx="0" presStyleCnt="1" custScaleX="106010" custScaleY="380896" custLinFactNeighborX="-419" custLinFactNeighborY="-61"/>
      <dgm:spPr>
        <a:prstGeom prst="homePlate">
          <a:avLst/>
        </a:prstGeom>
      </dgm:spPr>
    </dgm:pt>
  </dgm:ptLst>
  <dgm:cxnLst>
    <dgm:cxn modelId="{8E172779-F31A-4E59-94A6-C5BBBF14563B}" type="presOf" srcId="{7A615780-D022-4AFF-8D48-AB7A7B171E5F}" destId="{548A3B55-16F6-480F-B82A-08DB5D3007E9}" srcOrd="0" destOrd="0" presId="urn:microsoft.com/office/officeart/2005/8/layout/lProcess3"/>
    <dgm:cxn modelId="{EEF69082-1D82-4BEC-9593-FAE97724C3BC}" type="presOf" srcId="{4BC3F7BD-86BF-47FB-9DB0-44B4694B5F1C}" destId="{3EF56D4A-9A76-4414-A5F2-8066BE125047}" srcOrd="0" destOrd="0" presId="urn:microsoft.com/office/officeart/2005/8/layout/lProcess3"/>
    <dgm:cxn modelId="{FC6DDEF0-0EF9-4614-AC36-B420574CBCCA}" srcId="{7A615780-D022-4AFF-8D48-AB7A7B171E5F}" destId="{4BC3F7BD-86BF-47FB-9DB0-44B4694B5F1C}" srcOrd="0" destOrd="0" parTransId="{93D310BB-F2F2-40D7-B5C0-A53F040FE199}" sibTransId="{0DD68BEC-700B-48CB-BAFF-CD805A664C0F}"/>
    <dgm:cxn modelId="{A4C00C5B-8982-424D-B8A9-97A2EEDF2F83}" type="presParOf" srcId="{548A3B55-16F6-480F-B82A-08DB5D3007E9}" destId="{A3C4AD7B-2E3E-44E9-8180-719FA0B03778}" srcOrd="0" destOrd="0" presId="urn:microsoft.com/office/officeart/2005/8/layout/lProcess3"/>
    <dgm:cxn modelId="{5B39D17D-D2AA-4CFF-AD3F-61C2E2C72A5D}" type="presParOf" srcId="{A3C4AD7B-2E3E-44E9-8180-719FA0B03778}" destId="{3EF56D4A-9A76-4414-A5F2-8066BE125047}"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2626830C-0EB7-49A5-8B47-6224EDCCDD6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uk-UA"/>
        </a:p>
      </dgm:t>
    </dgm:pt>
    <dgm:pt modelId="{109A425D-96BE-4C4C-B32F-69B188308839}">
      <dgm:prSet custT="1"/>
      <dgm:spPr>
        <a:solidFill>
          <a:schemeClr val="tx2">
            <a:lumMod val="25000"/>
            <a:alpha val="44000"/>
          </a:schemeClr>
        </a:solidFill>
        <a:ln>
          <a:noFill/>
        </a:ln>
      </dgm:spPr>
      <dgm:t>
        <a:bodyPr/>
        <a:lstStyle/>
        <a:p>
          <a:pPr algn="just" rtl="0">
            <a:spcAft>
              <a:spcPts val="0"/>
            </a:spcAft>
          </a:pPr>
          <a:r>
            <a:rPr lang="uk-UA" sz="1200" b="1" kern="1200" dirty="0">
              <a:solidFill>
                <a:schemeClr val="tx2">
                  <a:lumMod val="90000"/>
                </a:schemeClr>
              </a:solidFill>
              <a:latin typeface="Times New Roman" pitchFamily="18" charset="0"/>
              <a:cs typeface="Times New Roman" pitchFamily="18" charset="0"/>
            </a:rPr>
            <a:t>	</a:t>
          </a:r>
          <a:r>
            <a:rPr lang="uk-UA" sz="1200" b="1" kern="1200" dirty="0">
              <a:solidFill>
                <a:schemeClr val="bg2">
                  <a:lumMod val="20000"/>
                  <a:lumOff val="80000"/>
                </a:schemeClr>
              </a:solidFill>
              <a:latin typeface="Times New Roman" pitchFamily="18" charset="0"/>
              <a:cs typeface="Times New Roman" pitchFamily="18" charset="0"/>
            </a:rPr>
            <a:t>Перевірка виконання боржником судового рішення під час виконавчого провадження не має імперативного характеру, а є дискреційним повноваженням державного виконавця. Тому вона не є обов’язковою процесуальною дією перед винесенням постанови про арешт майна (коштів). Закон не пов’язує прийняття постанови про арешт із проведенням такої перевірки, оскільки арешт має забезпечувальний характер і здійснюється після відкриття виконавчого провадження або виявлення майна. Відсутність перевірки сама по собі не свідчить про порушення виконавцем закону.</a:t>
          </a:r>
        </a:p>
        <a:p>
          <a:pPr algn="just" rtl="0">
            <a:spcAft>
              <a:spcPts val="0"/>
            </a:spcAft>
          </a:pPr>
          <a:r>
            <a:rPr lang="uk-UA" sz="1200" b="1" kern="1200" dirty="0">
              <a:solidFill>
                <a:schemeClr val="bg2">
                  <a:lumMod val="20000"/>
                  <a:lumOff val="80000"/>
                </a:schemeClr>
              </a:solidFill>
              <a:latin typeface="Times New Roman" pitchFamily="18" charset="0"/>
              <a:cs typeface="Times New Roman" pitchFamily="18" charset="0"/>
            </a:rPr>
            <a:t>	Велика Палата Верховного Суду вважає за необхідне відступити від висновку Касаційного господарського суду, викладеного в постанові від 01 квітня 2024 року у справі № 4/69/07, щодо застосування пункту 1 частини третьої статті 18 Закону № 1404-</a:t>
          </a:r>
          <a:r>
            <a:rPr lang="en-US" sz="1200" b="1" kern="1200" dirty="0">
              <a:solidFill>
                <a:schemeClr val="bg2">
                  <a:lumMod val="20000"/>
                  <a:lumOff val="80000"/>
                </a:schemeClr>
              </a:solidFill>
              <a:latin typeface="Times New Roman" pitchFamily="18" charset="0"/>
              <a:cs typeface="Times New Roman" pitchFamily="18" charset="0"/>
            </a:rPr>
            <a:t>VIII, </a:t>
          </a:r>
          <a:r>
            <a:rPr lang="uk-UA" sz="1200" b="1" kern="1200" dirty="0">
              <a:solidFill>
                <a:schemeClr val="bg2">
                  <a:lumMod val="20000"/>
                  <a:lumOff val="80000"/>
                </a:schemeClr>
              </a:solidFill>
              <a:latin typeface="Times New Roman" pitchFamily="18" charset="0"/>
              <a:cs typeface="Times New Roman" pitchFamily="18" charset="0"/>
            </a:rPr>
            <a:t>вказавши, що проведення перевірки виконавцем під час здійснення виконавчого провадження виконання боржниками рішень, що підлягають виконанню відповідно до цього Закону, не має імперативного характеру, а є дискреційним повноваженням виконавця, і, відповідно, не є обов`язковою процесуальною дією в кожному випадку.</a:t>
          </a:r>
        </a:p>
        <a:p>
          <a:pPr algn="just" rtl="0">
            <a:spcAft>
              <a:spcPts val="0"/>
            </a:spcAft>
          </a:pPr>
          <a:endParaRPr lang="uk-UA" sz="1200" b="1" kern="1200" dirty="0">
            <a:solidFill>
              <a:schemeClr val="tx2">
                <a:lumMod val="90000"/>
              </a:schemeClr>
            </a:solidFill>
            <a:latin typeface="Times New Roman" pitchFamily="18" charset="0"/>
            <a:cs typeface="Times New Roman" pitchFamily="18" charset="0"/>
          </a:endParaRPr>
        </a:p>
        <a:p>
          <a:pPr algn="just" rtl="0">
            <a:spcAft>
              <a:spcPts val="0"/>
            </a:spcAft>
          </a:pPr>
          <a:r>
            <a:rPr lang="uk-UA" sz="1200" b="1" kern="1200" dirty="0">
              <a:solidFill>
                <a:schemeClr val="tx2">
                  <a:lumMod val="90000"/>
                </a:schemeClr>
              </a:solidFill>
              <a:latin typeface="Times New Roman" pitchFamily="18" charset="0"/>
              <a:cs typeface="Times New Roman" pitchFamily="18" charset="0"/>
            </a:rPr>
            <a:t> </a:t>
          </a:r>
          <a:r>
            <a:rPr lang="en-US" sz="1200" b="1" kern="1200" dirty="0">
              <a:latin typeface="Times New Roman" pitchFamily="18" charset="0"/>
              <a:cs typeface="Times New Roman" pitchFamily="18" charset="0"/>
              <a:hlinkClick xmlns:r="http://schemas.openxmlformats.org/officeDocument/2006/relationships" r:id="rId1"/>
            </a:rPr>
            <a:t>https://reyestr.court.gov.ua/Review/132746774</a:t>
          </a:r>
          <a:endParaRPr lang="uk-UA" sz="1200" b="1" kern="1200" dirty="0">
            <a:latin typeface="Times New Roman" pitchFamily="18" charset="0"/>
            <a:cs typeface="Times New Roman" pitchFamily="18" charset="0"/>
          </a:endParaRPr>
        </a:p>
        <a:p>
          <a:pPr algn="just" rtl="0">
            <a:spcAft>
              <a:spcPts val="0"/>
            </a:spcAft>
          </a:pPr>
          <a:endParaRPr lang="uk-UA" sz="1200" b="1" kern="1200" dirty="0">
            <a:solidFill>
              <a:schemeClr val="bg2">
                <a:lumMod val="20000"/>
                <a:lumOff val="80000"/>
              </a:schemeClr>
            </a:solidFill>
            <a:latin typeface="Times New Roman" pitchFamily="18" charset="0"/>
            <a:cs typeface="Times New Roman" pitchFamily="18" charset="0"/>
          </a:endParaRPr>
        </a:p>
      </dgm:t>
    </dgm:pt>
    <dgm:pt modelId="{AAD9ED62-5B0A-4BC1-A656-67F32C8B7778}" type="parTrans" cxnId="{F812E7C1-1F1A-4B36-A8A6-C52A37B79082}">
      <dgm:prSet/>
      <dgm:spPr/>
      <dgm:t>
        <a:bodyPr/>
        <a:lstStyle/>
        <a:p>
          <a:endParaRPr lang="uk-UA"/>
        </a:p>
      </dgm:t>
    </dgm:pt>
    <dgm:pt modelId="{A6233E8E-61FC-444A-BBF4-B9591E116B57}" type="sibTrans" cxnId="{F812E7C1-1F1A-4B36-A8A6-C52A37B79082}">
      <dgm:prSet/>
      <dgm:spPr/>
      <dgm:t>
        <a:bodyPr/>
        <a:lstStyle/>
        <a:p>
          <a:endParaRPr lang="uk-UA"/>
        </a:p>
      </dgm:t>
    </dgm:pt>
    <dgm:pt modelId="{77B318FB-71D7-41D0-AA84-1F15136221FC}" type="pres">
      <dgm:prSet presAssocID="{2626830C-0EB7-49A5-8B47-6224EDCCDD67}" presName="cycle" presStyleCnt="0">
        <dgm:presLayoutVars>
          <dgm:dir/>
          <dgm:resizeHandles val="exact"/>
        </dgm:presLayoutVars>
      </dgm:prSet>
      <dgm:spPr/>
    </dgm:pt>
    <dgm:pt modelId="{4532A5CD-ED12-4521-B172-187366941F6A}" type="pres">
      <dgm:prSet presAssocID="{109A425D-96BE-4C4C-B32F-69B188308839}" presName="node" presStyleLbl="node1" presStyleIdx="0" presStyleCnt="1" custScaleX="199222" custScaleY="174174" custRadScaleRad="99962" custRadScaleInc="-3">
        <dgm:presLayoutVars>
          <dgm:bulletEnabled val="1"/>
        </dgm:presLayoutVars>
      </dgm:prSet>
      <dgm:spPr>
        <a:prstGeom prst="flowChartAlternateProcess">
          <a:avLst/>
        </a:prstGeom>
      </dgm:spPr>
    </dgm:pt>
  </dgm:ptLst>
  <dgm:cxnLst>
    <dgm:cxn modelId="{968A3B31-BC2F-49C2-A22B-0D7BD0460376}" type="presOf" srcId="{109A425D-96BE-4C4C-B32F-69B188308839}" destId="{4532A5CD-ED12-4521-B172-187366941F6A}" srcOrd="0" destOrd="0" presId="urn:microsoft.com/office/officeart/2005/8/layout/cycle2"/>
    <dgm:cxn modelId="{E0A409B2-6240-42AE-B5C8-917D94B7EBE4}" type="presOf" srcId="{2626830C-0EB7-49A5-8B47-6224EDCCDD67}" destId="{77B318FB-71D7-41D0-AA84-1F15136221FC}" srcOrd="0" destOrd="0" presId="urn:microsoft.com/office/officeart/2005/8/layout/cycle2"/>
    <dgm:cxn modelId="{F812E7C1-1F1A-4B36-A8A6-C52A37B79082}" srcId="{2626830C-0EB7-49A5-8B47-6224EDCCDD67}" destId="{109A425D-96BE-4C4C-B32F-69B188308839}" srcOrd="0" destOrd="0" parTransId="{AAD9ED62-5B0A-4BC1-A656-67F32C8B7778}" sibTransId="{A6233E8E-61FC-444A-BBF4-B9591E116B57}"/>
    <dgm:cxn modelId="{43081AF2-26EB-4530-9C45-2727B7A6304E}" type="presParOf" srcId="{77B318FB-71D7-41D0-AA84-1F15136221FC}" destId="{4532A5CD-ED12-4521-B172-187366941F6A}" srcOrd="0" destOrd="0" presId="urn:microsoft.com/office/officeart/2005/8/layout/cycle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2A52989D-F7FB-4581-A78D-5AA2820D833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7D6ACE49-2C7D-4B55-8258-8FF78D2D3F87}">
      <dgm:prSet custT="1"/>
      <dgm:spPr>
        <a:solidFill>
          <a:schemeClr val="tx2">
            <a:lumMod val="25000"/>
            <a:alpha val="17000"/>
          </a:schemeClr>
        </a:solidFill>
        <a:ln>
          <a:noFill/>
        </a:ln>
      </dgm:spPr>
      <dgm:t>
        <a:bodyPr/>
        <a:lstStyle/>
        <a:p>
          <a:pPr algn="ctr" rtl="0">
            <a:spcAft>
              <a:spcPts val="0"/>
            </a:spcAft>
          </a:pPr>
          <a:r>
            <a:rPr kumimoji="0" lang="uk-UA" sz="14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Постанови КГС ВС від 01.04.2024 у справі №4/69/07</a:t>
          </a:r>
        </a:p>
      </dgm:t>
    </dgm:pt>
    <dgm:pt modelId="{AE0B5837-A785-4B6F-9FDA-6EBC8B068F4A}" type="parTrans" cxnId="{011F26B8-4074-4349-855E-A9921E5DB3AF}">
      <dgm:prSet/>
      <dgm:spPr/>
      <dgm:t>
        <a:bodyPr/>
        <a:lstStyle/>
        <a:p>
          <a:pPr algn="ctr"/>
          <a:endParaRPr lang="uk-UA"/>
        </a:p>
      </dgm:t>
    </dgm:pt>
    <dgm:pt modelId="{7C224D5F-3567-4E13-A4F5-740B4796CA85}" type="sibTrans" cxnId="{011F26B8-4074-4349-855E-A9921E5DB3AF}">
      <dgm:prSet/>
      <dgm:spPr/>
      <dgm:t>
        <a:bodyPr/>
        <a:lstStyle/>
        <a:p>
          <a:pPr algn="ctr"/>
          <a:endParaRPr lang="uk-UA"/>
        </a:p>
      </dgm:t>
    </dgm:pt>
    <dgm:pt modelId="{D3023C26-3E73-4E84-8F9D-13921BA3731C}" type="pres">
      <dgm:prSet presAssocID="{2A52989D-F7FB-4581-A78D-5AA2820D8337}" presName="linear" presStyleCnt="0">
        <dgm:presLayoutVars>
          <dgm:animLvl val="lvl"/>
          <dgm:resizeHandles val="exact"/>
        </dgm:presLayoutVars>
      </dgm:prSet>
      <dgm:spPr/>
    </dgm:pt>
    <dgm:pt modelId="{7A20DE31-9AEC-4203-B692-5715756E6C53}" type="pres">
      <dgm:prSet presAssocID="{7D6ACE49-2C7D-4B55-8258-8FF78D2D3F87}" presName="parentText" presStyleLbl="node1" presStyleIdx="0" presStyleCnt="1" custScaleY="407904">
        <dgm:presLayoutVars>
          <dgm:chMax val="0"/>
          <dgm:bulletEnabled val="1"/>
        </dgm:presLayoutVars>
      </dgm:prSet>
      <dgm:spPr/>
    </dgm:pt>
  </dgm:ptLst>
  <dgm:cxnLst>
    <dgm:cxn modelId="{011F26B8-4074-4349-855E-A9921E5DB3AF}" srcId="{2A52989D-F7FB-4581-A78D-5AA2820D8337}" destId="{7D6ACE49-2C7D-4B55-8258-8FF78D2D3F87}" srcOrd="0" destOrd="0" parTransId="{AE0B5837-A785-4B6F-9FDA-6EBC8B068F4A}" sibTransId="{7C224D5F-3567-4E13-A4F5-740B4796CA85}"/>
    <dgm:cxn modelId="{B414D5C7-7DC3-463B-9AB4-82ED5D3B05B7}" type="presOf" srcId="{7D6ACE49-2C7D-4B55-8258-8FF78D2D3F87}" destId="{7A20DE31-9AEC-4203-B692-5715756E6C53}" srcOrd="0" destOrd="0" presId="urn:microsoft.com/office/officeart/2005/8/layout/vList2"/>
    <dgm:cxn modelId="{5C1299E3-9068-4E54-99AC-3D6B8DF03354}" type="presOf" srcId="{2A52989D-F7FB-4581-A78D-5AA2820D8337}" destId="{D3023C26-3E73-4E84-8F9D-13921BA3731C}" srcOrd="0" destOrd="0" presId="urn:microsoft.com/office/officeart/2005/8/layout/vList2"/>
    <dgm:cxn modelId="{825560C5-023D-48FD-A276-350C7226B22B}" type="presParOf" srcId="{D3023C26-3E73-4E84-8F9D-13921BA3731C}" destId="{7A20DE31-9AEC-4203-B692-5715756E6C53}" srcOrd="0"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24E5C34E-DA21-45B9-B55D-F89D03FA1B3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CEC9EB15-5746-4F36-8AFD-EACA623DA04B}">
      <dgm:prSet custT="1"/>
      <dgm:spPr>
        <a:solidFill>
          <a:schemeClr val="tx2">
            <a:lumMod val="25000"/>
            <a:alpha val="16000"/>
          </a:schemeClr>
        </a:solidFill>
        <a:ln>
          <a:noFill/>
        </a:ln>
      </dgm:spPr>
      <dgm:t>
        <a:bodyPr/>
        <a:lstStyle/>
        <a:p>
          <a:pPr algn="ctr" rtl="0">
            <a:spcAft>
              <a:spcPts val="0"/>
            </a:spcAft>
          </a:pPr>
          <a:r>
            <a:rPr lang="uk-UA" sz="16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Постанова ВП ВС від 18.12.2025 №580/3888/24</a:t>
          </a:r>
        </a:p>
      </dgm:t>
    </dgm:pt>
    <dgm:pt modelId="{E33750B9-1477-455F-81C8-4D2BC9085203}" type="parTrans" cxnId="{A26E2DD8-ABF8-4519-816D-D7B1EAAFC0FE}">
      <dgm:prSet/>
      <dgm:spPr/>
      <dgm:t>
        <a:bodyPr/>
        <a:lstStyle/>
        <a:p>
          <a:endParaRPr lang="uk-UA"/>
        </a:p>
      </dgm:t>
    </dgm:pt>
    <dgm:pt modelId="{B7D23C7B-0A90-4076-AC62-5D4A740C24FC}" type="sibTrans" cxnId="{A26E2DD8-ABF8-4519-816D-D7B1EAAFC0FE}">
      <dgm:prSet/>
      <dgm:spPr/>
      <dgm:t>
        <a:bodyPr/>
        <a:lstStyle/>
        <a:p>
          <a:endParaRPr lang="uk-UA"/>
        </a:p>
      </dgm:t>
    </dgm:pt>
    <dgm:pt modelId="{3C8EE393-9385-4B7F-8750-BF622842E9AB}" type="pres">
      <dgm:prSet presAssocID="{24E5C34E-DA21-45B9-B55D-F89D03FA1B3A}" presName="linear" presStyleCnt="0">
        <dgm:presLayoutVars>
          <dgm:animLvl val="lvl"/>
          <dgm:resizeHandles val="exact"/>
        </dgm:presLayoutVars>
      </dgm:prSet>
      <dgm:spPr/>
    </dgm:pt>
    <dgm:pt modelId="{491186E1-D2E0-4DE9-9FD1-C23BC272EA6B}" type="pres">
      <dgm:prSet presAssocID="{CEC9EB15-5746-4F36-8AFD-EACA623DA04B}" presName="parentText" presStyleLbl="node1" presStyleIdx="0" presStyleCnt="1" custScaleY="307608" custLinFactY="-36270" custLinFactNeighborY="-100000">
        <dgm:presLayoutVars>
          <dgm:chMax val="0"/>
          <dgm:bulletEnabled val="1"/>
        </dgm:presLayoutVars>
      </dgm:prSet>
      <dgm:spPr/>
    </dgm:pt>
  </dgm:ptLst>
  <dgm:cxnLst>
    <dgm:cxn modelId="{06818D69-5DF5-475F-8445-DAF2127DC13F}" type="presOf" srcId="{24E5C34E-DA21-45B9-B55D-F89D03FA1B3A}" destId="{3C8EE393-9385-4B7F-8750-BF622842E9AB}" srcOrd="0" destOrd="0" presId="urn:microsoft.com/office/officeart/2005/8/layout/vList2"/>
    <dgm:cxn modelId="{D0DF636E-9CB1-4783-8E2D-3DC06611D7DD}" type="presOf" srcId="{CEC9EB15-5746-4F36-8AFD-EACA623DA04B}" destId="{491186E1-D2E0-4DE9-9FD1-C23BC272EA6B}" srcOrd="0" destOrd="0" presId="urn:microsoft.com/office/officeart/2005/8/layout/vList2"/>
    <dgm:cxn modelId="{A26E2DD8-ABF8-4519-816D-D7B1EAAFC0FE}" srcId="{24E5C34E-DA21-45B9-B55D-F89D03FA1B3A}" destId="{CEC9EB15-5746-4F36-8AFD-EACA623DA04B}" srcOrd="0" destOrd="0" parTransId="{E33750B9-1477-455F-81C8-4D2BC9085203}" sibTransId="{B7D23C7B-0A90-4076-AC62-5D4A740C24FC}"/>
    <dgm:cxn modelId="{F9050F7B-C5B3-46F5-AAFA-455CF5AA73F6}" type="presParOf" srcId="{3C8EE393-9385-4B7F-8750-BF622842E9AB}" destId="{491186E1-D2E0-4DE9-9FD1-C23BC272EA6B}" srcOrd="0" destOrd="0" presId="urn:microsoft.com/office/officeart/2005/8/layout/vList2"/>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7A615780-D022-4AFF-8D48-AB7A7B171E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uk-UA"/>
        </a:p>
      </dgm:t>
    </dgm:pt>
    <dgm:pt modelId="{4BC3F7BD-86BF-47FB-9DB0-44B4694B5F1C}">
      <dgm:prSet custT="1"/>
      <dgm:spPr>
        <a:solidFill>
          <a:schemeClr val="tx2">
            <a:lumMod val="25000"/>
            <a:alpha val="29000"/>
          </a:schemeClr>
        </a:solidFill>
        <a:ln>
          <a:noFill/>
        </a:ln>
      </dgm:spPr>
      <dgm:t>
        <a:bodyPr/>
        <a:lstStyle/>
        <a:p>
          <a:pPr algn="just" rtl="0"/>
          <a:r>
            <a:rPr lang="ru-RU" sz="1400" b="1" kern="1200" dirty="0">
              <a:solidFill>
                <a:schemeClr val="tx2">
                  <a:lumMod val="75000"/>
                </a:schemeClr>
              </a:solidFill>
              <a:latin typeface="Times New Roman" pitchFamily="18" charset="0"/>
              <a:cs typeface="Times New Roman" pitchFamily="18" charset="0"/>
            </a:rPr>
            <a:t>	</a:t>
          </a:r>
          <a:r>
            <a:rPr lang="ru-RU" sz="1400" b="1" kern="1200" dirty="0">
              <a:solidFill>
                <a:schemeClr val="bg2">
                  <a:lumMod val="20000"/>
                  <a:lumOff val="80000"/>
                </a:schemeClr>
              </a:solidFill>
              <a:latin typeface="Times New Roman" pitchFamily="18" charset="0"/>
              <a:cs typeface="Times New Roman" pitchFamily="18" charset="0"/>
            </a:rPr>
            <a:t>У постановах КАС ВС від 19.01.2023 у справі № 803/806/17 та від 28.03.2024 у справі №160/240/23 викладено висновки щодо необхідності державної реєстрації додаткової угоди до договору оренди землі, укладеного після 01.01.2013.</a:t>
          </a:r>
          <a:endParaRPr lang="uk-UA" sz="14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gm:t>
    </dgm:pt>
    <dgm:pt modelId="{93D310BB-F2F2-40D7-B5C0-A53F040FE199}" type="parTrans" cxnId="{FC6DDEF0-0EF9-4614-AC36-B420574CBCCA}">
      <dgm:prSet/>
      <dgm:spPr/>
      <dgm:t>
        <a:bodyPr/>
        <a:lstStyle/>
        <a:p>
          <a:endParaRPr lang="uk-UA"/>
        </a:p>
      </dgm:t>
    </dgm:pt>
    <dgm:pt modelId="{0DD68BEC-700B-48CB-BAFF-CD805A664C0F}" type="sibTrans" cxnId="{FC6DDEF0-0EF9-4614-AC36-B420574CBCCA}">
      <dgm:prSet/>
      <dgm:spPr/>
      <dgm:t>
        <a:bodyPr/>
        <a:lstStyle/>
        <a:p>
          <a:endParaRPr lang="uk-UA"/>
        </a:p>
      </dgm:t>
    </dgm:pt>
    <dgm:pt modelId="{548A3B55-16F6-480F-B82A-08DB5D3007E9}" type="pres">
      <dgm:prSet presAssocID="{7A615780-D022-4AFF-8D48-AB7A7B171E5F}" presName="Name0" presStyleCnt="0">
        <dgm:presLayoutVars>
          <dgm:chPref val="3"/>
          <dgm:dir/>
          <dgm:animLvl val="lvl"/>
          <dgm:resizeHandles/>
        </dgm:presLayoutVars>
      </dgm:prSet>
      <dgm:spPr/>
    </dgm:pt>
    <dgm:pt modelId="{A3C4AD7B-2E3E-44E9-8180-719FA0B03778}" type="pres">
      <dgm:prSet presAssocID="{4BC3F7BD-86BF-47FB-9DB0-44B4694B5F1C}" presName="horFlow" presStyleCnt="0"/>
      <dgm:spPr/>
    </dgm:pt>
    <dgm:pt modelId="{3EF56D4A-9A76-4414-A5F2-8066BE125047}" type="pres">
      <dgm:prSet presAssocID="{4BC3F7BD-86BF-47FB-9DB0-44B4694B5F1C}" presName="bigChev" presStyleLbl="node1" presStyleIdx="0" presStyleCnt="1" custScaleX="106010" custScaleY="380896" custLinFactNeighborX="52" custLinFactNeighborY="-952"/>
      <dgm:spPr>
        <a:prstGeom prst="homePlate">
          <a:avLst/>
        </a:prstGeom>
      </dgm:spPr>
    </dgm:pt>
  </dgm:ptLst>
  <dgm:cxnLst>
    <dgm:cxn modelId="{9D8CF713-EE6B-4341-9F33-C502330740E5}" type="presOf" srcId="{4BC3F7BD-86BF-47FB-9DB0-44B4694B5F1C}" destId="{3EF56D4A-9A76-4414-A5F2-8066BE125047}" srcOrd="0" destOrd="0" presId="urn:microsoft.com/office/officeart/2005/8/layout/lProcess3"/>
    <dgm:cxn modelId="{4500BC22-1241-49B8-B3A8-C7E1B58EE497}" type="presOf" srcId="{7A615780-D022-4AFF-8D48-AB7A7B171E5F}" destId="{548A3B55-16F6-480F-B82A-08DB5D3007E9}" srcOrd="0" destOrd="0" presId="urn:microsoft.com/office/officeart/2005/8/layout/lProcess3"/>
    <dgm:cxn modelId="{FC6DDEF0-0EF9-4614-AC36-B420574CBCCA}" srcId="{7A615780-D022-4AFF-8D48-AB7A7B171E5F}" destId="{4BC3F7BD-86BF-47FB-9DB0-44B4694B5F1C}" srcOrd="0" destOrd="0" parTransId="{93D310BB-F2F2-40D7-B5C0-A53F040FE199}" sibTransId="{0DD68BEC-700B-48CB-BAFF-CD805A664C0F}"/>
    <dgm:cxn modelId="{DAFA2C25-3A43-4A15-9510-7B1EEBB5A176}" type="presParOf" srcId="{548A3B55-16F6-480F-B82A-08DB5D3007E9}" destId="{A3C4AD7B-2E3E-44E9-8180-719FA0B03778}" srcOrd="0" destOrd="0" presId="urn:microsoft.com/office/officeart/2005/8/layout/lProcess3"/>
    <dgm:cxn modelId="{77963EA8-C7A7-41A8-8136-A0A4042036E5}" type="presParOf" srcId="{A3C4AD7B-2E3E-44E9-8180-719FA0B03778}" destId="{3EF56D4A-9A76-4414-A5F2-8066BE125047}"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2626830C-0EB7-49A5-8B47-6224EDCCDD6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uk-UA"/>
        </a:p>
      </dgm:t>
    </dgm:pt>
    <dgm:pt modelId="{109A425D-96BE-4C4C-B32F-69B188308839}">
      <dgm:prSet custT="1"/>
      <dgm:spPr>
        <a:solidFill>
          <a:schemeClr val="tx2">
            <a:lumMod val="25000"/>
            <a:alpha val="44000"/>
          </a:schemeClr>
        </a:solidFill>
        <a:ln>
          <a:noFill/>
        </a:ln>
      </dgm:spPr>
      <dgm:t>
        <a:bodyPr/>
        <a:lstStyle/>
        <a:p>
          <a:pPr algn="just" rtl="0">
            <a:spcAft>
              <a:spcPts val="0"/>
            </a:spcAft>
          </a:pPr>
          <a:r>
            <a:rPr lang="uk-UA" sz="1050" b="1" kern="1200" dirty="0">
              <a:solidFill>
                <a:schemeClr val="tx1"/>
              </a:solidFill>
              <a:latin typeface="Times New Roman" pitchFamily="18" charset="0"/>
              <a:cs typeface="Times New Roman" pitchFamily="18" charset="0"/>
            </a:rPr>
            <a:t>	</a:t>
          </a:r>
          <a:r>
            <a:rPr lang="ru-RU" sz="1100" b="1" kern="1200" dirty="0">
              <a:solidFill>
                <a:schemeClr val="bg2">
                  <a:lumMod val="20000"/>
                  <a:lumOff val="80000"/>
                </a:schemeClr>
              </a:solidFill>
              <a:latin typeface="Times New Roman" pitchFamily="18" charset="0"/>
              <a:cs typeface="Times New Roman" pitchFamily="18" charset="0"/>
            </a:rPr>
            <a:t>01.01.2013 державній реєстрації підлягає не сам договір оренди землі, а право оренди земельної ділянки. Такий договір є укладеним з моменту досягнення сторонами згоди з усіх його істотних умов та його підписання у простій письмовій формі, якщо інше не узгоджено між сторонами, тобто за умови дотримання ними вимог статей 638, 759 і 792 ЦК України та статті 15 Закону 161-ХIV. З моменту укладення договору оренди землі в орендодавця виникає обов`язок передати орендарю земельну ділянку в користування на визначений у договорі строк, а в орендаря - отримати право користування земельною ділянкою.</a:t>
          </a:r>
          <a:endParaRPr lang="uk-UA" sz="1100" b="1" kern="1200" dirty="0">
            <a:solidFill>
              <a:schemeClr val="bg2">
                <a:lumMod val="20000"/>
                <a:lumOff val="80000"/>
              </a:schemeClr>
            </a:solidFill>
            <a:latin typeface="Times New Roman" pitchFamily="18" charset="0"/>
            <a:cs typeface="Times New Roman" pitchFamily="18" charset="0"/>
          </a:endParaRPr>
        </a:p>
        <a:p>
          <a:pPr algn="just"/>
          <a:r>
            <a:rPr lang="ru-RU" sz="1100" b="1" kern="1200" dirty="0">
              <a:solidFill>
                <a:schemeClr val="bg2">
                  <a:lumMod val="20000"/>
                  <a:lumOff val="80000"/>
                </a:schemeClr>
              </a:solidFill>
              <a:latin typeface="Times New Roman" pitchFamily="18" charset="0"/>
              <a:cs typeface="Times New Roman" pitchFamily="18" charset="0"/>
            </a:rPr>
            <a:t>	Водночас Велика Палата Верховного Суду наголосила на тому, що вказані висновки стосуються чинності договору оренди землі, укладеного після 01.01.2013, тобто після зміни законодавчого регулювання, а саме виключення із Закону № 161-XIV вимог про необхідність державної реєстрації договору оренди із вказівкою на необхідність реєстрації права оренди, а також виключення з тексту цього Закону посилання на укладеність такого правочину з дня його державної реєстрації.</a:t>
          </a:r>
        </a:p>
        <a:p>
          <a:pPr algn="just"/>
          <a:r>
            <a:rPr lang="uk-UA" sz="1100" b="1" kern="1200" dirty="0">
              <a:solidFill>
                <a:schemeClr val="bg2">
                  <a:lumMod val="20000"/>
                  <a:lumOff val="80000"/>
                </a:schemeClr>
              </a:solidFill>
              <a:latin typeface="Times New Roman" pitchFamily="18" charset="0"/>
              <a:cs typeface="Times New Roman" pitchFamily="18" charset="0"/>
            </a:rPr>
            <a:t>	Натомість висновки КАС ВС щодо необхідності державної реєстрації додаткових угод до договорів оренди землі зроблені </a:t>
          </a:r>
          <a:r>
            <a:rPr lang="en-US" sz="1100" b="1" kern="1200" dirty="0">
              <a:solidFill>
                <a:schemeClr val="bg2">
                  <a:lumMod val="20000"/>
                  <a:lumOff val="80000"/>
                </a:schemeClr>
              </a:solidFill>
              <a:latin typeface="Times New Roman" pitchFamily="18" charset="0"/>
              <a:cs typeface="Times New Roman" pitchFamily="18" charset="0"/>
            </a:rPr>
            <a:t>per incuriam</a:t>
          </a:r>
          <a:r>
            <a:rPr lang="uk-UA" sz="1100" b="1" kern="1200" dirty="0">
              <a:solidFill>
                <a:schemeClr val="bg2">
                  <a:lumMod val="20000"/>
                  <a:lumOff val="80000"/>
                </a:schemeClr>
              </a:solidFill>
              <a:latin typeface="Times New Roman" pitchFamily="18" charset="0"/>
              <a:cs typeface="Times New Roman" pitchFamily="18" charset="0"/>
            </a:rPr>
            <a:t> </a:t>
          </a:r>
          <a:r>
            <a:rPr lang="ru-RU" sz="1100" b="1" kern="1200" dirty="0">
              <a:solidFill>
                <a:schemeClr val="bg2">
                  <a:lumMod val="20000"/>
                  <a:lumOff val="80000"/>
                </a:schemeClr>
              </a:solidFill>
              <a:latin typeface="Times New Roman" pitchFamily="18" charset="0"/>
              <a:cs typeface="Times New Roman" pitchFamily="18" charset="0"/>
            </a:rPr>
            <a:t>(внаслідок застосування несумісних положень закону)</a:t>
          </a:r>
          <a:r>
            <a:rPr lang="en-US" sz="1100" b="1" kern="1200" dirty="0">
              <a:solidFill>
                <a:schemeClr val="bg2">
                  <a:lumMod val="20000"/>
                  <a:lumOff val="80000"/>
                </a:schemeClr>
              </a:solidFill>
              <a:latin typeface="Times New Roman" pitchFamily="18" charset="0"/>
              <a:cs typeface="Times New Roman" pitchFamily="18" charset="0"/>
            </a:rPr>
            <a:t>, </a:t>
          </a:r>
          <a:r>
            <a:rPr lang="uk-UA" sz="1100" b="1" kern="1200" dirty="0">
              <a:solidFill>
                <a:schemeClr val="bg2">
                  <a:lumMod val="20000"/>
                  <a:lumOff val="80000"/>
                </a:schemeClr>
              </a:solidFill>
              <a:latin typeface="Times New Roman" pitchFamily="18" charset="0"/>
              <a:cs typeface="Times New Roman" pitchFamily="18" charset="0"/>
            </a:rPr>
            <a:t>оскільки вони ґрунтуються на нормах статей 18 та 20 Закону № 161-</a:t>
          </a:r>
          <a:r>
            <a:rPr lang="en-US" sz="1100" b="1" kern="1200" dirty="0">
              <a:solidFill>
                <a:schemeClr val="bg2">
                  <a:lumMod val="20000"/>
                  <a:lumOff val="80000"/>
                </a:schemeClr>
              </a:solidFill>
              <a:latin typeface="Times New Roman" pitchFamily="18" charset="0"/>
              <a:cs typeface="Times New Roman" pitchFamily="18" charset="0"/>
            </a:rPr>
            <a:t>XIV, </a:t>
          </a:r>
          <a:r>
            <a:rPr lang="uk-UA" sz="1100" b="1" kern="1200" dirty="0">
              <a:solidFill>
                <a:schemeClr val="bg2">
                  <a:lumMod val="20000"/>
                  <a:lumOff val="80000"/>
                </a:schemeClr>
              </a:solidFill>
              <a:latin typeface="Times New Roman" pitchFamily="18" charset="0"/>
              <a:cs typeface="Times New Roman" pitchFamily="18" charset="0"/>
            </a:rPr>
            <a:t>які з 01.01.2013 були виключені Законом № 1878-</a:t>
          </a:r>
          <a:r>
            <a:rPr lang="en-US" sz="1100" b="1" kern="1200" dirty="0">
              <a:solidFill>
                <a:schemeClr val="bg2">
                  <a:lumMod val="20000"/>
                  <a:lumOff val="80000"/>
                </a:schemeClr>
              </a:solidFill>
              <a:latin typeface="Times New Roman" pitchFamily="18" charset="0"/>
              <a:cs typeface="Times New Roman" pitchFamily="18" charset="0"/>
            </a:rPr>
            <a:t>VI, </a:t>
          </a:r>
          <a:r>
            <a:rPr lang="uk-UA" sz="1100" b="1" kern="1200" dirty="0">
              <a:solidFill>
                <a:schemeClr val="bg2">
                  <a:lumMod val="20000"/>
                  <a:lumOff val="80000"/>
                </a:schemeClr>
              </a:solidFill>
              <a:latin typeface="Times New Roman" pitchFamily="18" charset="0"/>
              <a:cs typeface="Times New Roman" pitchFamily="18" charset="0"/>
            </a:rPr>
            <a:t>що вочевидь унеможливило їх застосування у вказаних справах.</a:t>
          </a:r>
        </a:p>
        <a:p>
          <a:pPr algn="just"/>
          <a:endParaRPr lang="uk-UA" sz="1050" b="1" kern="1200" dirty="0">
            <a:solidFill>
              <a:schemeClr val="bg2">
                <a:lumMod val="20000"/>
                <a:lumOff val="80000"/>
              </a:schemeClr>
            </a:solidFill>
            <a:latin typeface="Times New Roman" pitchFamily="18" charset="0"/>
            <a:cs typeface="Times New Roman" pitchFamily="18" charset="0"/>
          </a:endParaRPr>
        </a:p>
        <a:p>
          <a:pPr algn="just" rtl="0">
            <a:spcAft>
              <a:spcPts val="0"/>
            </a:spcAft>
          </a:pPr>
          <a:r>
            <a:rPr lang="en-US" sz="1050" b="1" kern="1200" dirty="0">
              <a:solidFill>
                <a:schemeClr val="tx2">
                  <a:lumMod val="75000"/>
                </a:schemeClr>
              </a:solidFill>
              <a:latin typeface="Times New Roman" pitchFamily="18" charset="0"/>
              <a:cs typeface="Times New Roman" pitchFamily="18" charset="0"/>
              <a:hlinkClick xmlns:r="http://schemas.openxmlformats.org/officeDocument/2006/relationships" r:id="rId1"/>
            </a:rPr>
            <a:t>https://reyestr.court.gov.ua/Review/131130798</a:t>
          </a:r>
          <a:endParaRPr lang="uk-UA" sz="1050" b="1" kern="1200" dirty="0">
            <a:solidFill>
              <a:schemeClr val="tx2">
                <a:lumMod val="75000"/>
              </a:schemeClr>
            </a:solidFill>
            <a:latin typeface="Times New Roman" pitchFamily="18" charset="0"/>
            <a:cs typeface="Times New Roman" pitchFamily="18" charset="0"/>
          </a:endParaRPr>
        </a:p>
        <a:p>
          <a:pPr algn="just" rtl="0">
            <a:spcAft>
              <a:spcPts val="0"/>
            </a:spcAft>
          </a:pPr>
          <a:endParaRPr lang="uk-UA" sz="1050" b="1" kern="1200" dirty="0">
            <a:solidFill>
              <a:schemeClr val="tx2">
                <a:lumMod val="75000"/>
              </a:schemeClr>
            </a:solidFill>
            <a:latin typeface="Times New Roman" pitchFamily="18" charset="0"/>
            <a:cs typeface="Times New Roman" pitchFamily="18" charset="0"/>
          </a:endParaRPr>
        </a:p>
      </dgm:t>
    </dgm:pt>
    <dgm:pt modelId="{AAD9ED62-5B0A-4BC1-A656-67F32C8B7778}" type="parTrans" cxnId="{F812E7C1-1F1A-4B36-A8A6-C52A37B79082}">
      <dgm:prSet/>
      <dgm:spPr/>
      <dgm:t>
        <a:bodyPr/>
        <a:lstStyle/>
        <a:p>
          <a:endParaRPr lang="uk-UA"/>
        </a:p>
      </dgm:t>
    </dgm:pt>
    <dgm:pt modelId="{A6233E8E-61FC-444A-BBF4-B9591E116B57}" type="sibTrans" cxnId="{F812E7C1-1F1A-4B36-A8A6-C52A37B79082}">
      <dgm:prSet/>
      <dgm:spPr/>
      <dgm:t>
        <a:bodyPr/>
        <a:lstStyle/>
        <a:p>
          <a:endParaRPr lang="uk-UA"/>
        </a:p>
      </dgm:t>
    </dgm:pt>
    <dgm:pt modelId="{77B318FB-71D7-41D0-AA84-1F15136221FC}" type="pres">
      <dgm:prSet presAssocID="{2626830C-0EB7-49A5-8B47-6224EDCCDD67}" presName="cycle" presStyleCnt="0">
        <dgm:presLayoutVars>
          <dgm:dir/>
          <dgm:resizeHandles val="exact"/>
        </dgm:presLayoutVars>
      </dgm:prSet>
      <dgm:spPr/>
    </dgm:pt>
    <dgm:pt modelId="{4532A5CD-ED12-4521-B172-187366941F6A}" type="pres">
      <dgm:prSet presAssocID="{109A425D-96BE-4C4C-B32F-69B188308839}" presName="node" presStyleLbl="node1" presStyleIdx="0" presStyleCnt="1" custScaleX="199222" custScaleY="174174" custRadScaleRad="100521" custRadScaleInc="-29">
        <dgm:presLayoutVars>
          <dgm:bulletEnabled val="1"/>
        </dgm:presLayoutVars>
      </dgm:prSet>
      <dgm:spPr>
        <a:prstGeom prst="flowChartAlternateProcess">
          <a:avLst/>
        </a:prstGeom>
      </dgm:spPr>
    </dgm:pt>
  </dgm:ptLst>
  <dgm:cxnLst>
    <dgm:cxn modelId="{AB29FF85-FF75-4147-9FFD-9E1E217A6727}" type="presOf" srcId="{2626830C-0EB7-49A5-8B47-6224EDCCDD67}" destId="{77B318FB-71D7-41D0-AA84-1F15136221FC}" srcOrd="0" destOrd="0" presId="urn:microsoft.com/office/officeart/2005/8/layout/cycle2"/>
    <dgm:cxn modelId="{F812E7C1-1F1A-4B36-A8A6-C52A37B79082}" srcId="{2626830C-0EB7-49A5-8B47-6224EDCCDD67}" destId="{109A425D-96BE-4C4C-B32F-69B188308839}" srcOrd="0" destOrd="0" parTransId="{AAD9ED62-5B0A-4BC1-A656-67F32C8B7778}" sibTransId="{A6233E8E-61FC-444A-BBF4-B9591E116B57}"/>
    <dgm:cxn modelId="{1BE31CC6-4B71-4335-A899-4ECED8D14925}" type="presOf" srcId="{109A425D-96BE-4C4C-B32F-69B188308839}" destId="{4532A5CD-ED12-4521-B172-187366941F6A}" srcOrd="0" destOrd="0" presId="urn:microsoft.com/office/officeart/2005/8/layout/cycle2"/>
    <dgm:cxn modelId="{5ECB521A-FE7C-4E21-BA55-704BEFC40643}" type="presParOf" srcId="{77B318FB-71D7-41D0-AA84-1F15136221FC}" destId="{4532A5CD-ED12-4521-B172-187366941F6A}" srcOrd="0" destOrd="0" presId="urn:microsoft.com/office/officeart/2005/8/layout/cycle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2A52989D-F7FB-4581-A78D-5AA2820D833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7D6ACE49-2C7D-4B55-8258-8FF78D2D3F87}">
      <dgm:prSet custT="1"/>
      <dgm:spPr>
        <a:solidFill>
          <a:schemeClr val="tx2">
            <a:lumMod val="25000"/>
            <a:alpha val="17000"/>
          </a:schemeClr>
        </a:solidFill>
        <a:ln>
          <a:noFill/>
        </a:ln>
      </dgm:spPr>
      <dgm:t>
        <a:bodyPr/>
        <a:lstStyle/>
        <a:p>
          <a:pPr algn="ctr" rtl="0">
            <a:spcAft>
              <a:spcPts val="0"/>
            </a:spcAft>
          </a:pPr>
          <a:r>
            <a:rPr kumimoji="0" lang="uk-UA" sz="14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КАС від 19.01.2023 у справі №803/806/17 від 28.03.2024 у справі №160/240/23)</a:t>
          </a:r>
        </a:p>
      </dgm:t>
    </dgm:pt>
    <dgm:pt modelId="{AE0B5837-A785-4B6F-9FDA-6EBC8B068F4A}" type="parTrans" cxnId="{011F26B8-4074-4349-855E-A9921E5DB3AF}">
      <dgm:prSet/>
      <dgm:spPr/>
      <dgm:t>
        <a:bodyPr/>
        <a:lstStyle/>
        <a:p>
          <a:pPr algn="ctr"/>
          <a:endParaRPr lang="uk-UA"/>
        </a:p>
      </dgm:t>
    </dgm:pt>
    <dgm:pt modelId="{7C224D5F-3567-4E13-A4F5-740B4796CA85}" type="sibTrans" cxnId="{011F26B8-4074-4349-855E-A9921E5DB3AF}">
      <dgm:prSet/>
      <dgm:spPr/>
      <dgm:t>
        <a:bodyPr/>
        <a:lstStyle/>
        <a:p>
          <a:pPr algn="ctr"/>
          <a:endParaRPr lang="uk-UA"/>
        </a:p>
      </dgm:t>
    </dgm:pt>
    <dgm:pt modelId="{D3023C26-3E73-4E84-8F9D-13921BA3731C}" type="pres">
      <dgm:prSet presAssocID="{2A52989D-F7FB-4581-A78D-5AA2820D8337}" presName="linear" presStyleCnt="0">
        <dgm:presLayoutVars>
          <dgm:animLvl val="lvl"/>
          <dgm:resizeHandles val="exact"/>
        </dgm:presLayoutVars>
      </dgm:prSet>
      <dgm:spPr/>
    </dgm:pt>
    <dgm:pt modelId="{7A20DE31-9AEC-4203-B692-5715756E6C53}" type="pres">
      <dgm:prSet presAssocID="{7D6ACE49-2C7D-4B55-8258-8FF78D2D3F87}" presName="parentText" presStyleLbl="node1" presStyleIdx="0" presStyleCnt="1" custScaleY="407904">
        <dgm:presLayoutVars>
          <dgm:chMax val="0"/>
          <dgm:bulletEnabled val="1"/>
        </dgm:presLayoutVars>
      </dgm:prSet>
      <dgm:spPr/>
    </dgm:pt>
  </dgm:ptLst>
  <dgm:cxnLst>
    <dgm:cxn modelId="{011F26B8-4074-4349-855E-A9921E5DB3AF}" srcId="{2A52989D-F7FB-4581-A78D-5AA2820D8337}" destId="{7D6ACE49-2C7D-4B55-8258-8FF78D2D3F87}" srcOrd="0" destOrd="0" parTransId="{AE0B5837-A785-4B6F-9FDA-6EBC8B068F4A}" sibTransId="{7C224D5F-3567-4E13-A4F5-740B4796CA85}"/>
    <dgm:cxn modelId="{F6A4A4D9-7612-4B21-A88E-D662888D6F9E}" type="presOf" srcId="{7D6ACE49-2C7D-4B55-8258-8FF78D2D3F87}" destId="{7A20DE31-9AEC-4203-B692-5715756E6C53}" srcOrd="0" destOrd="0" presId="urn:microsoft.com/office/officeart/2005/8/layout/vList2"/>
    <dgm:cxn modelId="{406AA1FF-0540-4907-BA2A-658951B734B0}" type="presOf" srcId="{2A52989D-F7FB-4581-A78D-5AA2820D8337}" destId="{D3023C26-3E73-4E84-8F9D-13921BA3731C}" srcOrd="0" destOrd="0" presId="urn:microsoft.com/office/officeart/2005/8/layout/vList2"/>
    <dgm:cxn modelId="{4D17C5BB-73D3-48BE-8F1F-7FB125CD79A4}" type="presParOf" srcId="{D3023C26-3E73-4E84-8F9D-13921BA3731C}" destId="{7A20DE31-9AEC-4203-B692-5715756E6C53}" srcOrd="0"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626830C-0EB7-49A5-8B47-6224EDCCDD6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uk-UA"/>
        </a:p>
      </dgm:t>
    </dgm:pt>
    <dgm:pt modelId="{109A425D-96BE-4C4C-B32F-69B188308839}">
      <dgm:prSet custT="1"/>
      <dgm:spPr>
        <a:solidFill>
          <a:schemeClr val="tx2">
            <a:lumMod val="25000"/>
            <a:alpha val="44000"/>
          </a:schemeClr>
        </a:solidFill>
        <a:ln>
          <a:noFill/>
        </a:ln>
      </dgm:spPr>
      <dgm:t>
        <a:bodyPr/>
        <a:lstStyle/>
        <a:p>
          <a:pPr algn="just" rtl="0">
            <a:spcAft>
              <a:spcPts val="0"/>
            </a:spcAft>
          </a:pPr>
          <a:r>
            <a:rPr lang="uk-UA"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200" b="1" kern="1200" dirty="0">
              <a:solidFill>
                <a:schemeClr val="bg2">
                  <a:lumMod val="20000"/>
                  <a:lumOff val="80000"/>
                </a:schemeClr>
              </a:solidFill>
              <a:latin typeface="Times New Roman" pitchFamily="18" charset="0"/>
              <a:cs typeface="Times New Roman" pitchFamily="18" charset="0"/>
            </a:rPr>
            <a:t>ВП ВС виснує, що: - якщо на підприємстві діє декілька первинних профспілкових організацій, кожна з них (через виборний орган або профспілкового представника) незалежно від членства у спільному представницькому органі та участі в укладенні колективного договору має право самостійно звертатися до власника або уповноваженого ним органу з вимогою про розірвання трудового договору з керівником підприємства відповідно до частини першої статті 45 (п. 9 ч.1 ст.247 КЗпП України, ч.1 ст.33,п.9 ч.1 ст.38 Закону України «Про професійні спілки ,їх права та гарантії діяльності »); </a:t>
          </a:r>
        </a:p>
        <a:p>
          <a:pPr algn="just" rtl="0">
            <a:spcAft>
              <a:spcPts val="0"/>
            </a:spcAft>
          </a:pPr>
          <a:r>
            <a:rPr lang="uk-UA" sz="1200" b="1" kern="1200" dirty="0">
              <a:solidFill>
                <a:schemeClr val="bg2">
                  <a:lumMod val="20000"/>
                  <a:lumOff val="80000"/>
                </a:schemeClr>
              </a:solidFill>
              <a:latin typeface="Times New Roman" pitchFamily="18" charset="0"/>
              <a:cs typeface="Times New Roman" pitchFamily="18" charset="0"/>
            </a:rPr>
            <a:t> - оскільки особа, яка тимчасово виконує обов`язки керівника підприємства за вакантною посадою, тобто «виконувач обов`язків керівника підприємства» підпадає під загальне поняття «керівник підприємства», то рішення виборного органу або профспілкового представника первинної профспілкової організації про звернення до власника або уповноваженого ним органу з вимогою про розірвання трудового договору (контракту) може стосуватись і виконувача обов`язків керівника підприємства. </a:t>
          </a:r>
        </a:p>
        <a:p>
          <a:pPr algn="just" rtl="0">
            <a:spcAft>
              <a:spcPts val="0"/>
            </a:spcAft>
          </a:pPr>
          <a:r>
            <a:rPr lang="uk-UA" sz="1200" b="1" kern="1200" dirty="0">
              <a:solidFill>
                <a:schemeClr val="bg2">
                  <a:lumMod val="20000"/>
                  <a:lumOff val="80000"/>
                </a:schemeClr>
              </a:solidFill>
              <a:latin typeface="Times New Roman" pitchFamily="18" charset="0"/>
              <a:cs typeface="Times New Roman" pitchFamily="18" charset="0"/>
            </a:rPr>
            <a:t>	Відтак, </a:t>
          </a:r>
          <a:r>
            <a:rPr lang="ru-RU" sz="1200" b="1" kern="1200" dirty="0">
              <a:solidFill>
                <a:schemeClr val="bg2">
                  <a:lumMod val="20000"/>
                  <a:lumOff val="80000"/>
                </a:schemeClr>
              </a:solidFill>
              <a:latin typeface="Times New Roman" pitchFamily="18" charset="0"/>
              <a:cs typeface="Times New Roman" pitchFamily="18" charset="0"/>
            </a:rPr>
            <a:t>Велика Палата Верховного Суду відступає від висновків, викладених Верховним Судом у складі колегії суддів Касаційного цивільного суду в постанові від 11.12.2019 у справі № 266/4331/17.</a:t>
          </a:r>
        </a:p>
        <a:p>
          <a:pPr algn="just" rtl="0">
            <a:spcAft>
              <a:spcPts val="0"/>
            </a:spcAft>
          </a:pPr>
          <a:endParaRPr lang="ru-RU" sz="1200" b="1" kern="1200" dirty="0">
            <a:solidFill>
              <a:schemeClr val="bg2">
                <a:lumMod val="20000"/>
                <a:lumOff val="80000"/>
              </a:schemeClr>
            </a:solidFill>
            <a:latin typeface="Times New Roman" pitchFamily="18" charset="0"/>
            <a:cs typeface="Times New Roman" pitchFamily="18" charset="0"/>
          </a:endParaRPr>
        </a:p>
        <a:p>
          <a:pPr algn="just" rtl="0">
            <a:spcAft>
              <a:spcPts val="0"/>
            </a:spcAft>
          </a:pPr>
          <a:r>
            <a:rPr lang="en-US" sz="1200" b="1" kern="1200" dirty="0">
              <a:latin typeface="Times New Roman" pitchFamily="18" charset="0"/>
              <a:cs typeface="Times New Roman" pitchFamily="18" charset="0"/>
              <a:hlinkClick xmlns:r="http://schemas.openxmlformats.org/officeDocument/2006/relationships" r:id="rId1"/>
            </a:rPr>
            <a:t>https://reyestr.court.gov.ua/Review/134124018</a:t>
          </a:r>
          <a:endParaRPr lang="uk-UA" sz="14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hlinkClick xmlns:r="http://schemas.openxmlformats.org/officeDocument/2006/relationships" r:id="rId2"/>
          </a:endParaRPr>
        </a:p>
      </dgm:t>
    </dgm:pt>
    <dgm:pt modelId="{AAD9ED62-5B0A-4BC1-A656-67F32C8B7778}" type="parTrans" cxnId="{F812E7C1-1F1A-4B36-A8A6-C52A37B79082}">
      <dgm:prSet/>
      <dgm:spPr/>
      <dgm:t>
        <a:bodyPr/>
        <a:lstStyle/>
        <a:p>
          <a:endParaRPr lang="uk-UA"/>
        </a:p>
      </dgm:t>
    </dgm:pt>
    <dgm:pt modelId="{A6233E8E-61FC-444A-BBF4-B9591E116B57}" type="sibTrans" cxnId="{F812E7C1-1F1A-4B36-A8A6-C52A37B79082}">
      <dgm:prSet/>
      <dgm:spPr/>
      <dgm:t>
        <a:bodyPr/>
        <a:lstStyle/>
        <a:p>
          <a:endParaRPr lang="uk-UA"/>
        </a:p>
      </dgm:t>
    </dgm:pt>
    <dgm:pt modelId="{77B318FB-71D7-41D0-AA84-1F15136221FC}" type="pres">
      <dgm:prSet presAssocID="{2626830C-0EB7-49A5-8B47-6224EDCCDD67}" presName="cycle" presStyleCnt="0">
        <dgm:presLayoutVars>
          <dgm:dir/>
          <dgm:resizeHandles val="exact"/>
        </dgm:presLayoutVars>
      </dgm:prSet>
      <dgm:spPr/>
    </dgm:pt>
    <dgm:pt modelId="{4532A5CD-ED12-4521-B172-187366941F6A}" type="pres">
      <dgm:prSet presAssocID="{109A425D-96BE-4C4C-B32F-69B188308839}" presName="node" presStyleLbl="node1" presStyleIdx="0" presStyleCnt="1" custScaleX="199222" custScaleY="174174" custRadScaleRad="100521" custRadScaleInc="-29">
        <dgm:presLayoutVars>
          <dgm:bulletEnabled val="1"/>
        </dgm:presLayoutVars>
      </dgm:prSet>
      <dgm:spPr>
        <a:prstGeom prst="flowChartAlternateProcess">
          <a:avLst/>
        </a:prstGeom>
      </dgm:spPr>
    </dgm:pt>
  </dgm:ptLst>
  <dgm:cxnLst>
    <dgm:cxn modelId="{743A5D6F-3275-4FAF-93C9-936A717F5D3D}" type="presOf" srcId="{109A425D-96BE-4C4C-B32F-69B188308839}" destId="{4532A5CD-ED12-4521-B172-187366941F6A}" srcOrd="0" destOrd="0" presId="urn:microsoft.com/office/officeart/2005/8/layout/cycle2"/>
    <dgm:cxn modelId="{AD872658-6741-4EB6-B5F3-071D29B54308}" type="presOf" srcId="{2626830C-0EB7-49A5-8B47-6224EDCCDD67}" destId="{77B318FB-71D7-41D0-AA84-1F15136221FC}" srcOrd="0" destOrd="0" presId="urn:microsoft.com/office/officeart/2005/8/layout/cycle2"/>
    <dgm:cxn modelId="{F812E7C1-1F1A-4B36-A8A6-C52A37B79082}" srcId="{2626830C-0EB7-49A5-8B47-6224EDCCDD67}" destId="{109A425D-96BE-4C4C-B32F-69B188308839}" srcOrd="0" destOrd="0" parTransId="{AAD9ED62-5B0A-4BC1-A656-67F32C8B7778}" sibTransId="{A6233E8E-61FC-444A-BBF4-B9591E116B57}"/>
    <dgm:cxn modelId="{803EC3EA-9573-43C2-B97B-BBCB0E5B004D}" type="presParOf" srcId="{77B318FB-71D7-41D0-AA84-1F15136221FC}" destId="{4532A5CD-ED12-4521-B172-187366941F6A}" srcOrd="0" destOrd="0" presId="urn:microsoft.com/office/officeart/2005/8/layout/cycle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24E5C34E-DA21-45B9-B55D-F89D03FA1B3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CEC9EB15-5746-4F36-8AFD-EACA623DA04B}">
      <dgm:prSet custT="1"/>
      <dgm:spPr>
        <a:solidFill>
          <a:schemeClr val="tx2">
            <a:lumMod val="25000"/>
            <a:alpha val="16000"/>
          </a:schemeClr>
        </a:solidFill>
        <a:ln>
          <a:noFill/>
        </a:ln>
      </dgm:spPr>
      <dgm:t>
        <a:bodyPr/>
        <a:lstStyle/>
        <a:p>
          <a:pPr algn="ctr" rtl="0">
            <a:spcAft>
              <a:spcPts val="0"/>
            </a:spcAft>
          </a:pPr>
          <a:r>
            <a:rPr lang="uk-UA" sz="16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Постанова ВП ВС №907/882/22 від 15.10.2025</a:t>
          </a:r>
        </a:p>
      </dgm:t>
    </dgm:pt>
    <dgm:pt modelId="{E33750B9-1477-455F-81C8-4D2BC9085203}" type="parTrans" cxnId="{A26E2DD8-ABF8-4519-816D-D7B1EAAFC0FE}">
      <dgm:prSet/>
      <dgm:spPr/>
      <dgm:t>
        <a:bodyPr/>
        <a:lstStyle/>
        <a:p>
          <a:endParaRPr lang="uk-UA"/>
        </a:p>
      </dgm:t>
    </dgm:pt>
    <dgm:pt modelId="{B7D23C7B-0A90-4076-AC62-5D4A740C24FC}" type="sibTrans" cxnId="{A26E2DD8-ABF8-4519-816D-D7B1EAAFC0FE}">
      <dgm:prSet/>
      <dgm:spPr/>
      <dgm:t>
        <a:bodyPr/>
        <a:lstStyle/>
        <a:p>
          <a:endParaRPr lang="uk-UA"/>
        </a:p>
      </dgm:t>
    </dgm:pt>
    <dgm:pt modelId="{3C8EE393-9385-4B7F-8750-BF622842E9AB}" type="pres">
      <dgm:prSet presAssocID="{24E5C34E-DA21-45B9-B55D-F89D03FA1B3A}" presName="linear" presStyleCnt="0">
        <dgm:presLayoutVars>
          <dgm:animLvl val="lvl"/>
          <dgm:resizeHandles val="exact"/>
        </dgm:presLayoutVars>
      </dgm:prSet>
      <dgm:spPr/>
    </dgm:pt>
    <dgm:pt modelId="{491186E1-D2E0-4DE9-9FD1-C23BC272EA6B}" type="pres">
      <dgm:prSet presAssocID="{CEC9EB15-5746-4F36-8AFD-EACA623DA04B}" presName="parentText" presStyleLbl="node1" presStyleIdx="0" presStyleCnt="1" custScaleY="307608" custLinFactY="-36270" custLinFactNeighborY="-100000">
        <dgm:presLayoutVars>
          <dgm:chMax val="0"/>
          <dgm:bulletEnabled val="1"/>
        </dgm:presLayoutVars>
      </dgm:prSet>
      <dgm:spPr/>
    </dgm:pt>
  </dgm:ptLst>
  <dgm:cxnLst>
    <dgm:cxn modelId="{9F320419-1EBB-45EB-B4D1-AB0A4313F077}" type="presOf" srcId="{24E5C34E-DA21-45B9-B55D-F89D03FA1B3A}" destId="{3C8EE393-9385-4B7F-8750-BF622842E9AB}" srcOrd="0" destOrd="0" presId="urn:microsoft.com/office/officeart/2005/8/layout/vList2"/>
    <dgm:cxn modelId="{02AD2476-9B46-49F1-8DA6-2C000CC2222D}" type="presOf" srcId="{CEC9EB15-5746-4F36-8AFD-EACA623DA04B}" destId="{491186E1-D2E0-4DE9-9FD1-C23BC272EA6B}" srcOrd="0" destOrd="0" presId="urn:microsoft.com/office/officeart/2005/8/layout/vList2"/>
    <dgm:cxn modelId="{A26E2DD8-ABF8-4519-816D-D7B1EAAFC0FE}" srcId="{24E5C34E-DA21-45B9-B55D-F89D03FA1B3A}" destId="{CEC9EB15-5746-4F36-8AFD-EACA623DA04B}" srcOrd="0" destOrd="0" parTransId="{E33750B9-1477-455F-81C8-4D2BC9085203}" sibTransId="{B7D23C7B-0A90-4076-AC62-5D4A740C24FC}"/>
    <dgm:cxn modelId="{89185850-54BA-4574-AE68-BF73CFCD92DF}" type="presParOf" srcId="{3C8EE393-9385-4B7F-8750-BF622842E9AB}" destId="{491186E1-D2E0-4DE9-9FD1-C23BC272EA6B}" srcOrd="0" destOrd="0" presId="urn:microsoft.com/office/officeart/2005/8/layout/vList2"/>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7A615780-D022-4AFF-8D48-AB7A7B171E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uk-UA"/>
        </a:p>
      </dgm:t>
    </dgm:pt>
    <dgm:pt modelId="{4BC3F7BD-86BF-47FB-9DB0-44B4694B5F1C}">
      <dgm:prSet custT="1"/>
      <dgm:spPr>
        <a:solidFill>
          <a:schemeClr val="tx2">
            <a:lumMod val="25000"/>
            <a:alpha val="29000"/>
          </a:schemeClr>
        </a:solidFill>
        <a:ln>
          <a:noFill/>
        </a:ln>
      </dgm:spPr>
      <dgm:t>
        <a:bodyPr/>
        <a:lstStyle/>
        <a:p>
          <a:pPr algn="just" rtl="0"/>
          <a:r>
            <a:rPr lang="ru-RU" sz="1200" b="1" kern="1200" dirty="0">
              <a:solidFill>
                <a:schemeClr val="bg2">
                  <a:lumMod val="20000"/>
                  <a:lumOff val="80000"/>
                </a:schemeClr>
              </a:solidFill>
              <a:latin typeface="Times New Roman" pitchFamily="18" charset="0"/>
              <a:cs typeface="Times New Roman" pitchFamily="18" charset="0"/>
            </a:rPr>
            <a:t>	У </a:t>
          </a:r>
          <a:r>
            <a:rPr lang="ru-RU" sz="1200" b="1" kern="1200" dirty="0" err="1">
              <a:solidFill>
                <a:schemeClr val="bg2">
                  <a:lumMod val="20000"/>
                  <a:lumOff val="80000"/>
                </a:schemeClr>
              </a:solidFill>
              <a:latin typeface="Times New Roman" pitchFamily="18" charset="0"/>
              <a:cs typeface="Times New Roman" pitchFamily="18" charset="0"/>
            </a:rPr>
            <a:t>постанові</a:t>
          </a:r>
          <a:r>
            <a:rPr lang="ru-RU" sz="1200" b="1" kern="1200" dirty="0">
              <a:solidFill>
                <a:schemeClr val="bg2">
                  <a:lumMod val="20000"/>
                  <a:lumOff val="80000"/>
                </a:schemeClr>
              </a:solidFill>
              <a:latin typeface="Times New Roman" pitchFamily="18" charset="0"/>
              <a:cs typeface="Times New Roman" pitchFamily="18" charset="0"/>
            </a:rPr>
            <a:t> Касаційного цивільного суду у складі Верховного Суду від 19 вересня 2018 року у справі № 2-190/2011 було зроблено висновок, що суди апеляційної та касаційної інстанцій не мають повноважень ухвалювати рішення по суті заяви про перегляд судового рішення за нововиявленими обставинами.</a:t>
          </a:r>
        </a:p>
        <a:p>
          <a:pPr algn="just"/>
          <a:r>
            <a:rPr lang="ru-RU" sz="1200" b="1" kern="1200" dirty="0">
              <a:solidFill>
                <a:schemeClr val="bg2">
                  <a:lumMod val="20000"/>
                  <a:lumOff val="80000"/>
                </a:schemeClr>
              </a:solidFill>
              <a:latin typeface="Times New Roman" pitchFamily="18" charset="0"/>
              <a:cs typeface="Times New Roman" pitchFamily="18" charset="0"/>
            </a:rPr>
            <a:t>У разі встановлення помилковості рішення суду першої інстанції вони могли лише скасувати таке рішення та передати справу на новий розгляд до суду першої інстанції, оскільки саме суд, який ухвалив рішення по суті, має вирішувати питання щодо перегляду за нововиявленими обставинами.</a:t>
          </a:r>
          <a:endParaRPr lang="uk-UA"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gm:t>
    </dgm:pt>
    <dgm:pt modelId="{93D310BB-F2F2-40D7-B5C0-A53F040FE199}" type="parTrans" cxnId="{FC6DDEF0-0EF9-4614-AC36-B420574CBCCA}">
      <dgm:prSet/>
      <dgm:spPr/>
      <dgm:t>
        <a:bodyPr/>
        <a:lstStyle/>
        <a:p>
          <a:endParaRPr lang="uk-UA"/>
        </a:p>
      </dgm:t>
    </dgm:pt>
    <dgm:pt modelId="{0DD68BEC-700B-48CB-BAFF-CD805A664C0F}" type="sibTrans" cxnId="{FC6DDEF0-0EF9-4614-AC36-B420574CBCCA}">
      <dgm:prSet/>
      <dgm:spPr/>
      <dgm:t>
        <a:bodyPr/>
        <a:lstStyle/>
        <a:p>
          <a:endParaRPr lang="uk-UA"/>
        </a:p>
      </dgm:t>
    </dgm:pt>
    <dgm:pt modelId="{548A3B55-16F6-480F-B82A-08DB5D3007E9}" type="pres">
      <dgm:prSet presAssocID="{7A615780-D022-4AFF-8D48-AB7A7B171E5F}" presName="Name0" presStyleCnt="0">
        <dgm:presLayoutVars>
          <dgm:chPref val="3"/>
          <dgm:dir/>
          <dgm:animLvl val="lvl"/>
          <dgm:resizeHandles/>
        </dgm:presLayoutVars>
      </dgm:prSet>
      <dgm:spPr/>
    </dgm:pt>
    <dgm:pt modelId="{A3C4AD7B-2E3E-44E9-8180-719FA0B03778}" type="pres">
      <dgm:prSet presAssocID="{4BC3F7BD-86BF-47FB-9DB0-44B4694B5F1C}" presName="horFlow" presStyleCnt="0"/>
      <dgm:spPr/>
    </dgm:pt>
    <dgm:pt modelId="{3EF56D4A-9A76-4414-A5F2-8066BE125047}" type="pres">
      <dgm:prSet presAssocID="{4BC3F7BD-86BF-47FB-9DB0-44B4694B5F1C}" presName="bigChev" presStyleLbl="node1" presStyleIdx="0" presStyleCnt="1" custScaleX="106010" custScaleY="380896" custLinFactNeighborX="-65" custLinFactNeighborY="-121"/>
      <dgm:spPr>
        <a:prstGeom prst="homePlate">
          <a:avLst/>
        </a:prstGeom>
      </dgm:spPr>
    </dgm:pt>
  </dgm:ptLst>
  <dgm:cxnLst>
    <dgm:cxn modelId="{411A2D18-D134-44FF-B00C-52A13A08BD69}" type="presOf" srcId="{4BC3F7BD-86BF-47FB-9DB0-44B4694B5F1C}" destId="{3EF56D4A-9A76-4414-A5F2-8066BE125047}" srcOrd="0" destOrd="0" presId="urn:microsoft.com/office/officeart/2005/8/layout/lProcess3"/>
    <dgm:cxn modelId="{245C2E43-0487-4A65-86B9-8EEE8527EF59}" type="presOf" srcId="{7A615780-D022-4AFF-8D48-AB7A7B171E5F}" destId="{548A3B55-16F6-480F-B82A-08DB5D3007E9}" srcOrd="0" destOrd="0" presId="urn:microsoft.com/office/officeart/2005/8/layout/lProcess3"/>
    <dgm:cxn modelId="{FC6DDEF0-0EF9-4614-AC36-B420574CBCCA}" srcId="{7A615780-D022-4AFF-8D48-AB7A7B171E5F}" destId="{4BC3F7BD-86BF-47FB-9DB0-44B4694B5F1C}" srcOrd="0" destOrd="0" parTransId="{93D310BB-F2F2-40D7-B5C0-A53F040FE199}" sibTransId="{0DD68BEC-700B-48CB-BAFF-CD805A664C0F}"/>
    <dgm:cxn modelId="{CE0B9A80-1DBA-471E-9E40-C7FD09A20FF2}" type="presParOf" srcId="{548A3B55-16F6-480F-B82A-08DB5D3007E9}" destId="{A3C4AD7B-2E3E-44E9-8180-719FA0B03778}" srcOrd="0" destOrd="0" presId="urn:microsoft.com/office/officeart/2005/8/layout/lProcess3"/>
    <dgm:cxn modelId="{69E52AEF-1B94-454F-99D4-C4CE46C680D6}" type="presParOf" srcId="{A3C4AD7B-2E3E-44E9-8180-719FA0B03778}" destId="{3EF56D4A-9A76-4414-A5F2-8066BE125047}"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2626830C-0EB7-49A5-8B47-6224EDCCDD6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uk-UA"/>
        </a:p>
      </dgm:t>
    </dgm:pt>
    <dgm:pt modelId="{109A425D-96BE-4C4C-B32F-69B188308839}">
      <dgm:prSet custT="1"/>
      <dgm:spPr>
        <a:solidFill>
          <a:schemeClr val="tx2">
            <a:lumMod val="25000"/>
            <a:alpha val="44000"/>
          </a:schemeClr>
        </a:solidFill>
        <a:ln>
          <a:noFill/>
        </a:ln>
      </dgm:spPr>
      <dgm:t>
        <a:bodyPr/>
        <a:lstStyle/>
        <a:p>
          <a:pPr indent="450000" algn="just" rtl="0">
            <a:lnSpc>
              <a:spcPct val="100000"/>
            </a:lnSpc>
            <a:spcAft>
              <a:spcPts val="0"/>
            </a:spcAft>
          </a:pPr>
          <a:r>
            <a:rPr lang="ru-RU" sz="1200" b="1" kern="1200" dirty="0">
              <a:solidFill>
                <a:schemeClr val="tx1"/>
              </a:solidFill>
              <a:latin typeface="Times New Roman" pitchFamily="18" charset="0"/>
              <a:cs typeface="Times New Roman" pitchFamily="18" charset="0"/>
            </a:rPr>
            <a:t>	</a:t>
          </a:r>
          <a:r>
            <a:rPr lang="ru-RU" sz="1200" b="1" kern="1200" dirty="0">
              <a:solidFill>
                <a:schemeClr val="bg2">
                  <a:lumMod val="20000"/>
                  <a:lumOff val="80000"/>
                </a:schemeClr>
              </a:solidFill>
              <a:latin typeface="Times New Roman" pitchFamily="18" charset="0"/>
              <a:cs typeface="Times New Roman" pitchFamily="18" charset="0"/>
            </a:rPr>
            <a:t>ВП ВС </a:t>
          </a:r>
          <a:r>
            <a:rPr lang="ru-RU" sz="1200" b="1" kern="1200" dirty="0" err="1">
              <a:solidFill>
                <a:schemeClr val="bg2">
                  <a:lumMod val="20000"/>
                  <a:lumOff val="80000"/>
                </a:schemeClr>
              </a:solidFill>
              <a:latin typeface="Times New Roman" pitchFamily="18" charset="0"/>
              <a:cs typeface="Times New Roman" pitchFamily="18" charset="0"/>
            </a:rPr>
            <a:t>зазначає</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що</a:t>
          </a:r>
          <a:r>
            <a:rPr lang="ru-RU" sz="1200" b="1" kern="1200" dirty="0">
              <a:solidFill>
                <a:schemeClr val="bg2">
                  <a:lumMod val="20000"/>
                  <a:lumOff val="80000"/>
                </a:schemeClr>
              </a:solidFill>
              <a:latin typeface="Times New Roman" pitchFamily="18" charset="0"/>
              <a:cs typeface="Times New Roman" pitchFamily="18" charset="0"/>
            </a:rPr>
            <a:t> суди апеляційної та касаційної інстанціїї мають повноваження не лише скасовувати рішення суду першої інстанції, ухвалене за результатами перегляду за нововиявленими обставинами, але й постановляти нове судове рішення по суті заяви</a:t>
          </a:r>
          <a:r>
            <a:rPr lang="ru-RU" sz="1200" kern="1200" dirty="0">
              <a:solidFill>
                <a:schemeClr val="bg2">
                  <a:lumMod val="20000"/>
                  <a:lumOff val="80000"/>
                </a:schemeClr>
              </a:solidFill>
              <a:latin typeface="Times New Roman" pitchFamily="18" charset="0"/>
              <a:cs typeface="Times New Roman" pitchFamily="18" charset="0"/>
            </a:rPr>
            <a:t>.</a:t>
          </a:r>
        </a:p>
        <a:p>
          <a:pPr indent="450000" algn="just">
            <a:lnSpc>
              <a:spcPct val="100000"/>
            </a:lnSpc>
            <a:spcAft>
              <a:spcPts val="0"/>
            </a:spcAft>
          </a:pPr>
          <a:r>
            <a:rPr lang="ru-RU" sz="1200" b="1" kern="1200" dirty="0">
              <a:solidFill>
                <a:schemeClr val="bg2">
                  <a:lumMod val="20000"/>
                  <a:lumOff val="80000"/>
                </a:schemeClr>
              </a:solidFill>
              <a:latin typeface="Times New Roman" pitchFamily="18" charset="0"/>
              <a:cs typeface="Times New Roman" pitchFamily="18" charset="0"/>
            </a:rPr>
            <a:t>Зокрема, суди вищих інстанцій можуть:</a:t>
          </a:r>
        </a:p>
        <a:p>
          <a:pPr indent="450000" algn="just">
            <a:lnSpc>
              <a:spcPct val="100000"/>
            </a:lnSpc>
            <a:spcAft>
              <a:spcPts val="0"/>
            </a:spcAft>
          </a:pPr>
          <a:r>
            <a:rPr lang="ru-RU" sz="1200" b="1" kern="1200" dirty="0">
              <a:solidFill>
                <a:schemeClr val="bg2">
                  <a:lumMod val="20000"/>
                  <a:lumOff val="80000"/>
                </a:schemeClr>
              </a:solidFill>
              <a:latin typeface="Times New Roman" pitchFamily="18" charset="0"/>
              <a:cs typeface="Times New Roman" pitchFamily="18" charset="0"/>
            </a:rPr>
            <a:t>-оцінювати наявність або відсутність нововиявлених обставин;</a:t>
          </a:r>
        </a:p>
        <a:p>
          <a:pPr indent="450000" algn="just">
            <a:lnSpc>
              <a:spcPct val="100000"/>
            </a:lnSpc>
            <a:spcAft>
              <a:spcPts val="0"/>
            </a:spcAft>
          </a:pPr>
          <a:r>
            <a:rPr lang="ru-RU" sz="1200" b="1" kern="1200" dirty="0">
              <a:solidFill>
                <a:schemeClr val="bg2">
                  <a:lumMod val="20000"/>
                  <a:lumOff val="80000"/>
                </a:schemeClr>
              </a:solidFill>
              <a:latin typeface="Times New Roman" pitchFamily="18" charset="0"/>
              <a:cs typeface="Times New Roman" pitchFamily="18" charset="0"/>
            </a:rPr>
            <a:t>-скасовувати рішення суду першої інстанції</a:t>
          </a:r>
          <a:r>
            <a:rPr lang="ru-RU" sz="1200" kern="1200" dirty="0">
              <a:solidFill>
                <a:schemeClr val="bg2">
                  <a:lumMod val="20000"/>
                  <a:lumOff val="80000"/>
                </a:schemeClr>
              </a:solidFill>
              <a:latin typeface="Times New Roman" pitchFamily="18" charset="0"/>
              <a:cs typeface="Times New Roman" pitchFamily="18" charset="0"/>
            </a:rPr>
            <a:t>;</a:t>
          </a:r>
        </a:p>
        <a:p>
          <a:pPr indent="450000" algn="just">
            <a:lnSpc>
              <a:spcPct val="100000"/>
            </a:lnSpc>
            <a:spcAft>
              <a:spcPts val="0"/>
            </a:spcAft>
          </a:pPr>
          <a:r>
            <a:rPr lang="ru-RU" sz="1200" b="1" kern="1200" dirty="0">
              <a:solidFill>
                <a:schemeClr val="bg2">
                  <a:lumMod val="20000"/>
                  <a:lumOff val="80000"/>
                </a:schemeClr>
              </a:solidFill>
              <a:latin typeface="Times New Roman" pitchFamily="18" charset="0"/>
              <a:cs typeface="Times New Roman" pitchFamily="18" charset="0"/>
            </a:rPr>
            <a:t>-ухвалювати нове рішення щодо заяви про перегляд за нововиявленими обставинами</a:t>
          </a:r>
          <a:r>
            <a:rPr lang="ru-RU" sz="1200" kern="1200" dirty="0">
              <a:solidFill>
                <a:schemeClr val="bg2">
                  <a:lumMod val="20000"/>
                  <a:lumOff val="80000"/>
                </a:schemeClr>
              </a:solidFill>
              <a:latin typeface="Times New Roman" pitchFamily="18" charset="0"/>
              <a:cs typeface="Times New Roman" pitchFamily="18" charset="0"/>
            </a:rPr>
            <a:t>, у тому числі </a:t>
          </a:r>
          <a:r>
            <a:rPr lang="ru-RU" sz="1200" b="1" kern="1200" dirty="0">
              <a:solidFill>
                <a:schemeClr val="bg2">
                  <a:lumMod val="20000"/>
                  <a:lumOff val="80000"/>
                </a:schemeClr>
              </a:solidFill>
              <a:latin typeface="Times New Roman" pitchFamily="18" charset="0"/>
              <a:cs typeface="Times New Roman" pitchFamily="18" charset="0"/>
            </a:rPr>
            <a:t>відмовляти в її задоволенні</a:t>
          </a:r>
          <a:r>
            <a:rPr lang="ru-RU" sz="1200" kern="1200" dirty="0">
              <a:solidFill>
                <a:schemeClr val="bg2">
                  <a:lumMod val="20000"/>
                  <a:lumOff val="80000"/>
                </a:schemeClr>
              </a:solidFill>
              <a:latin typeface="Times New Roman" pitchFamily="18" charset="0"/>
              <a:cs typeface="Times New Roman" pitchFamily="18" charset="0"/>
            </a:rPr>
            <a:t>. </a:t>
          </a:r>
        </a:p>
        <a:p>
          <a:pPr algn="just">
            <a:lnSpc>
              <a:spcPct val="90000"/>
            </a:lnSpc>
            <a:spcAft>
              <a:spcPts val="0"/>
            </a:spcAft>
          </a:pPr>
          <a:endParaRPr lang="ru-RU" sz="1200" b="1" kern="1200" dirty="0">
            <a:solidFill>
              <a:schemeClr val="bg2">
                <a:lumMod val="20000"/>
                <a:lumOff val="80000"/>
              </a:schemeClr>
            </a:solidFill>
            <a:latin typeface="Times New Roman" pitchFamily="18" charset="0"/>
            <a:cs typeface="Times New Roman" pitchFamily="18" charset="0"/>
            <a:hlinkClick xmlns:r="http://schemas.openxmlformats.org/officeDocument/2006/relationships" r:id="rId1"/>
          </a:endParaRPr>
        </a:p>
        <a:p>
          <a:pPr algn="just">
            <a:lnSpc>
              <a:spcPct val="90000"/>
            </a:lnSpc>
            <a:spcAft>
              <a:spcPts val="0"/>
            </a:spcAft>
          </a:pPr>
          <a:r>
            <a:rPr lang="en-US" sz="1200" b="1" kern="1200" dirty="0">
              <a:solidFill>
                <a:schemeClr val="bg2">
                  <a:lumMod val="20000"/>
                  <a:lumOff val="80000"/>
                </a:schemeClr>
              </a:solidFill>
              <a:latin typeface="Times New Roman" pitchFamily="18" charset="0"/>
              <a:cs typeface="Times New Roman" pitchFamily="18" charset="0"/>
              <a:hlinkClick xmlns:r="http://schemas.openxmlformats.org/officeDocument/2006/relationships" r:id="rId1"/>
            </a:rPr>
            <a:t>https://reyestr.court.gov.ua/Review/133908580</a:t>
          </a:r>
          <a:endParaRPr lang="uk-UA" sz="1200" b="1" kern="1200" dirty="0">
            <a:solidFill>
              <a:schemeClr val="tx2">
                <a:lumMod val="75000"/>
              </a:schemeClr>
            </a:solidFill>
            <a:latin typeface="Times New Roman" pitchFamily="18" charset="0"/>
            <a:cs typeface="Times New Roman" pitchFamily="18" charset="0"/>
          </a:endParaRPr>
        </a:p>
      </dgm:t>
    </dgm:pt>
    <dgm:pt modelId="{AAD9ED62-5B0A-4BC1-A656-67F32C8B7778}" type="parTrans" cxnId="{F812E7C1-1F1A-4B36-A8A6-C52A37B79082}">
      <dgm:prSet/>
      <dgm:spPr/>
      <dgm:t>
        <a:bodyPr/>
        <a:lstStyle/>
        <a:p>
          <a:endParaRPr lang="uk-UA"/>
        </a:p>
      </dgm:t>
    </dgm:pt>
    <dgm:pt modelId="{A6233E8E-61FC-444A-BBF4-B9591E116B57}" type="sibTrans" cxnId="{F812E7C1-1F1A-4B36-A8A6-C52A37B79082}">
      <dgm:prSet/>
      <dgm:spPr/>
      <dgm:t>
        <a:bodyPr/>
        <a:lstStyle/>
        <a:p>
          <a:endParaRPr lang="uk-UA"/>
        </a:p>
      </dgm:t>
    </dgm:pt>
    <dgm:pt modelId="{77B318FB-71D7-41D0-AA84-1F15136221FC}" type="pres">
      <dgm:prSet presAssocID="{2626830C-0EB7-49A5-8B47-6224EDCCDD67}" presName="cycle" presStyleCnt="0">
        <dgm:presLayoutVars>
          <dgm:dir/>
          <dgm:resizeHandles val="exact"/>
        </dgm:presLayoutVars>
      </dgm:prSet>
      <dgm:spPr/>
    </dgm:pt>
    <dgm:pt modelId="{4532A5CD-ED12-4521-B172-187366941F6A}" type="pres">
      <dgm:prSet presAssocID="{109A425D-96BE-4C4C-B32F-69B188308839}" presName="node" presStyleLbl="node1" presStyleIdx="0" presStyleCnt="1" custScaleX="199222" custScaleY="174174" custRadScaleRad="100395" custRadScaleInc="-603">
        <dgm:presLayoutVars>
          <dgm:bulletEnabled val="1"/>
        </dgm:presLayoutVars>
      </dgm:prSet>
      <dgm:spPr>
        <a:prstGeom prst="flowChartAlternateProcess">
          <a:avLst/>
        </a:prstGeom>
      </dgm:spPr>
    </dgm:pt>
  </dgm:ptLst>
  <dgm:cxnLst>
    <dgm:cxn modelId="{7588D651-9C5B-4797-BA2C-4AF8BCF9FCAF}" type="presOf" srcId="{2626830C-0EB7-49A5-8B47-6224EDCCDD67}" destId="{77B318FB-71D7-41D0-AA84-1F15136221FC}" srcOrd="0" destOrd="0" presId="urn:microsoft.com/office/officeart/2005/8/layout/cycle2"/>
    <dgm:cxn modelId="{E3EB2998-3B64-4E36-85E0-6E7D62A0A87F}" type="presOf" srcId="{109A425D-96BE-4C4C-B32F-69B188308839}" destId="{4532A5CD-ED12-4521-B172-187366941F6A}" srcOrd="0" destOrd="0" presId="urn:microsoft.com/office/officeart/2005/8/layout/cycle2"/>
    <dgm:cxn modelId="{F812E7C1-1F1A-4B36-A8A6-C52A37B79082}" srcId="{2626830C-0EB7-49A5-8B47-6224EDCCDD67}" destId="{109A425D-96BE-4C4C-B32F-69B188308839}" srcOrd="0" destOrd="0" parTransId="{AAD9ED62-5B0A-4BC1-A656-67F32C8B7778}" sibTransId="{A6233E8E-61FC-444A-BBF4-B9591E116B57}"/>
    <dgm:cxn modelId="{D02EA337-1798-4487-A059-345A30D077FD}" type="presParOf" srcId="{77B318FB-71D7-41D0-AA84-1F15136221FC}" destId="{4532A5CD-ED12-4521-B172-187366941F6A}" srcOrd="0" destOrd="0" presId="urn:microsoft.com/office/officeart/2005/8/layout/cycle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2A52989D-F7FB-4581-A78D-5AA2820D833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7D6ACE49-2C7D-4B55-8258-8FF78D2D3F87}">
      <dgm:prSet custT="1"/>
      <dgm:spPr>
        <a:solidFill>
          <a:schemeClr val="tx2">
            <a:lumMod val="25000"/>
            <a:alpha val="17000"/>
          </a:schemeClr>
        </a:solidFill>
        <a:ln>
          <a:noFill/>
        </a:ln>
      </dgm:spPr>
      <dgm:t>
        <a:bodyPr/>
        <a:lstStyle/>
        <a:p>
          <a:pPr algn="ctr" rtl="0">
            <a:spcAft>
              <a:spcPts val="0"/>
            </a:spcAft>
          </a:pPr>
          <a:r>
            <a:rPr kumimoji="0" lang="uk-UA" sz="14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Постанови КЦС ВС від 19.08.2018 у справі №2-190/2011</a:t>
          </a:r>
        </a:p>
      </dgm:t>
    </dgm:pt>
    <dgm:pt modelId="{AE0B5837-A785-4B6F-9FDA-6EBC8B068F4A}" type="parTrans" cxnId="{011F26B8-4074-4349-855E-A9921E5DB3AF}">
      <dgm:prSet/>
      <dgm:spPr/>
      <dgm:t>
        <a:bodyPr/>
        <a:lstStyle/>
        <a:p>
          <a:pPr algn="ctr"/>
          <a:endParaRPr lang="uk-UA"/>
        </a:p>
      </dgm:t>
    </dgm:pt>
    <dgm:pt modelId="{7C224D5F-3567-4E13-A4F5-740B4796CA85}" type="sibTrans" cxnId="{011F26B8-4074-4349-855E-A9921E5DB3AF}">
      <dgm:prSet/>
      <dgm:spPr/>
      <dgm:t>
        <a:bodyPr/>
        <a:lstStyle/>
        <a:p>
          <a:pPr algn="ctr"/>
          <a:endParaRPr lang="uk-UA"/>
        </a:p>
      </dgm:t>
    </dgm:pt>
    <dgm:pt modelId="{D3023C26-3E73-4E84-8F9D-13921BA3731C}" type="pres">
      <dgm:prSet presAssocID="{2A52989D-F7FB-4581-A78D-5AA2820D8337}" presName="linear" presStyleCnt="0">
        <dgm:presLayoutVars>
          <dgm:animLvl val="lvl"/>
          <dgm:resizeHandles val="exact"/>
        </dgm:presLayoutVars>
      </dgm:prSet>
      <dgm:spPr/>
    </dgm:pt>
    <dgm:pt modelId="{7A20DE31-9AEC-4203-B692-5715756E6C53}" type="pres">
      <dgm:prSet presAssocID="{7D6ACE49-2C7D-4B55-8258-8FF78D2D3F87}" presName="parentText" presStyleLbl="node1" presStyleIdx="0" presStyleCnt="1" custScaleY="407904">
        <dgm:presLayoutVars>
          <dgm:chMax val="0"/>
          <dgm:bulletEnabled val="1"/>
        </dgm:presLayoutVars>
      </dgm:prSet>
      <dgm:spPr/>
    </dgm:pt>
  </dgm:ptLst>
  <dgm:cxnLst>
    <dgm:cxn modelId="{308EB70F-13FB-4A6A-A83A-C76A81C57F18}" type="presOf" srcId="{2A52989D-F7FB-4581-A78D-5AA2820D8337}" destId="{D3023C26-3E73-4E84-8F9D-13921BA3731C}" srcOrd="0" destOrd="0" presId="urn:microsoft.com/office/officeart/2005/8/layout/vList2"/>
    <dgm:cxn modelId="{EDA30818-2142-48D0-A668-D1CB5943B072}" type="presOf" srcId="{7D6ACE49-2C7D-4B55-8258-8FF78D2D3F87}" destId="{7A20DE31-9AEC-4203-B692-5715756E6C53}" srcOrd="0" destOrd="0" presId="urn:microsoft.com/office/officeart/2005/8/layout/vList2"/>
    <dgm:cxn modelId="{011F26B8-4074-4349-855E-A9921E5DB3AF}" srcId="{2A52989D-F7FB-4581-A78D-5AA2820D8337}" destId="{7D6ACE49-2C7D-4B55-8258-8FF78D2D3F87}" srcOrd="0" destOrd="0" parTransId="{AE0B5837-A785-4B6F-9FDA-6EBC8B068F4A}" sibTransId="{7C224D5F-3567-4E13-A4F5-740B4796CA85}"/>
    <dgm:cxn modelId="{72DA4F4D-9766-4ED7-B224-1F1DE1AF6886}" type="presParOf" srcId="{D3023C26-3E73-4E84-8F9D-13921BA3731C}" destId="{7A20DE31-9AEC-4203-B692-5715756E6C53}" srcOrd="0"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24E5C34E-DA21-45B9-B55D-F89D03FA1B3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CEC9EB15-5746-4F36-8AFD-EACA623DA04B}">
      <dgm:prSet custT="1"/>
      <dgm:spPr>
        <a:solidFill>
          <a:schemeClr val="tx2">
            <a:lumMod val="25000"/>
            <a:alpha val="16000"/>
          </a:schemeClr>
        </a:solidFill>
        <a:ln>
          <a:noFill/>
        </a:ln>
      </dgm:spPr>
      <dgm:t>
        <a:bodyPr/>
        <a:lstStyle/>
        <a:p>
          <a:pPr algn="ctr" rtl="0">
            <a:spcAft>
              <a:spcPts val="0"/>
            </a:spcAft>
          </a:pPr>
          <a:r>
            <a:rPr lang="uk-UA" sz="16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Постанова ВП ВС №907/882/22 від 15.10.2025</a:t>
          </a:r>
        </a:p>
      </dgm:t>
    </dgm:pt>
    <dgm:pt modelId="{E33750B9-1477-455F-81C8-4D2BC9085203}" type="parTrans" cxnId="{A26E2DD8-ABF8-4519-816D-D7B1EAAFC0FE}">
      <dgm:prSet/>
      <dgm:spPr/>
      <dgm:t>
        <a:bodyPr/>
        <a:lstStyle/>
        <a:p>
          <a:endParaRPr lang="uk-UA"/>
        </a:p>
      </dgm:t>
    </dgm:pt>
    <dgm:pt modelId="{B7D23C7B-0A90-4076-AC62-5D4A740C24FC}" type="sibTrans" cxnId="{A26E2DD8-ABF8-4519-816D-D7B1EAAFC0FE}">
      <dgm:prSet/>
      <dgm:spPr/>
      <dgm:t>
        <a:bodyPr/>
        <a:lstStyle/>
        <a:p>
          <a:endParaRPr lang="uk-UA"/>
        </a:p>
      </dgm:t>
    </dgm:pt>
    <dgm:pt modelId="{3C8EE393-9385-4B7F-8750-BF622842E9AB}" type="pres">
      <dgm:prSet presAssocID="{24E5C34E-DA21-45B9-B55D-F89D03FA1B3A}" presName="linear" presStyleCnt="0">
        <dgm:presLayoutVars>
          <dgm:animLvl val="lvl"/>
          <dgm:resizeHandles val="exact"/>
        </dgm:presLayoutVars>
      </dgm:prSet>
      <dgm:spPr/>
    </dgm:pt>
    <dgm:pt modelId="{491186E1-D2E0-4DE9-9FD1-C23BC272EA6B}" type="pres">
      <dgm:prSet presAssocID="{CEC9EB15-5746-4F36-8AFD-EACA623DA04B}" presName="parentText" presStyleLbl="node1" presStyleIdx="0" presStyleCnt="1" custScaleY="307608" custLinFactY="-36270" custLinFactNeighborY="-100000">
        <dgm:presLayoutVars>
          <dgm:chMax val="0"/>
          <dgm:bulletEnabled val="1"/>
        </dgm:presLayoutVars>
      </dgm:prSet>
      <dgm:spPr/>
    </dgm:pt>
  </dgm:ptLst>
  <dgm:cxnLst>
    <dgm:cxn modelId="{C4D51150-12E6-4B8C-8909-C8607BB3654E}" type="presOf" srcId="{24E5C34E-DA21-45B9-B55D-F89D03FA1B3A}" destId="{3C8EE393-9385-4B7F-8750-BF622842E9AB}" srcOrd="0" destOrd="0" presId="urn:microsoft.com/office/officeart/2005/8/layout/vList2"/>
    <dgm:cxn modelId="{A26E2DD8-ABF8-4519-816D-D7B1EAAFC0FE}" srcId="{24E5C34E-DA21-45B9-B55D-F89D03FA1B3A}" destId="{CEC9EB15-5746-4F36-8AFD-EACA623DA04B}" srcOrd="0" destOrd="0" parTransId="{E33750B9-1477-455F-81C8-4D2BC9085203}" sibTransId="{B7D23C7B-0A90-4076-AC62-5D4A740C24FC}"/>
    <dgm:cxn modelId="{637FE0FF-7321-4A37-88B4-4A3B2C1F8C5A}" type="presOf" srcId="{CEC9EB15-5746-4F36-8AFD-EACA623DA04B}" destId="{491186E1-D2E0-4DE9-9FD1-C23BC272EA6B}" srcOrd="0" destOrd="0" presId="urn:microsoft.com/office/officeart/2005/8/layout/vList2"/>
    <dgm:cxn modelId="{A08003CE-B057-45CA-BF95-A1EDEAD2EA0B}" type="presParOf" srcId="{3C8EE393-9385-4B7F-8750-BF622842E9AB}" destId="{491186E1-D2E0-4DE9-9FD1-C23BC272EA6B}" srcOrd="0" destOrd="0" presId="urn:microsoft.com/office/officeart/2005/8/layout/vList2"/>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7A615780-D022-4AFF-8D48-AB7A7B171E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uk-UA"/>
        </a:p>
      </dgm:t>
    </dgm:pt>
    <dgm:pt modelId="{4BC3F7BD-86BF-47FB-9DB0-44B4694B5F1C}">
      <dgm:prSet custT="1"/>
      <dgm:spPr>
        <a:solidFill>
          <a:schemeClr val="tx2">
            <a:lumMod val="25000"/>
            <a:alpha val="29000"/>
          </a:schemeClr>
        </a:solidFill>
        <a:ln>
          <a:noFill/>
        </a:ln>
      </dgm:spPr>
      <dgm:t>
        <a:bodyPr/>
        <a:lstStyle/>
        <a:p>
          <a:pPr algn="just" rtl="0">
            <a:lnSpc>
              <a:spcPct val="100000"/>
            </a:lnSpc>
          </a:pP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ВП ВС у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п.п</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139, 163-166 постанови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від</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13.03.2024 у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справі</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 757/23249/17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дійшла</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висновків</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зокрема</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про те,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що</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правочини</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юридична</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особа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вчиняє</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через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свої</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органи</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що</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з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огляду</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на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приписи</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ст.237 ЦК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України</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утворює</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правовідношення</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представництва</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за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змістом</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ст.241 ЦК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України</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правочин</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вчинений</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представником</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з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перевищенням</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своїх</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повноважень</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та не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схвалений</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у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подальшому</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довірителем</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є таким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правочином</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зміст</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якого</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безпосередньо</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суперечить</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імперативному</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правилу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цієї</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статті</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його</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вчинення</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не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ґрунтується</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на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волі</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особи, в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інтересах</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якої</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він</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діяв</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а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отже</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такий</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правочин</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не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відповідає</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вимогам</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ч.ч.1, 3 ст.203, ч.1 ст.215 ЦК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України</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що</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є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підставою</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для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визнання</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такого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правочину</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недійсним.</a:t>
          </a:r>
          <a:endParaRPr lang="uk-UA"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gm:t>
    </dgm:pt>
    <dgm:pt modelId="{93D310BB-F2F2-40D7-B5C0-A53F040FE199}" type="parTrans" cxnId="{FC6DDEF0-0EF9-4614-AC36-B420574CBCCA}">
      <dgm:prSet/>
      <dgm:spPr/>
      <dgm:t>
        <a:bodyPr/>
        <a:lstStyle/>
        <a:p>
          <a:endParaRPr lang="uk-UA"/>
        </a:p>
      </dgm:t>
    </dgm:pt>
    <dgm:pt modelId="{0DD68BEC-700B-48CB-BAFF-CD805A664C0F}" type="sibTrans" cxnId="{FC6DDEF0-0EF9-4614-AC36-B420574CBCCA}">
      <dgm:prSet/>
      <dgm:spPr/>
      <dgm:t>
        <a:bodyPr/>
        <a:lstStyle/>
        <a:p>
          <a:endParaRPr lang="uk-UA"/>
        </a:p>
      </dgm:t>
    </dgm:pt>
    <dgm:pt modelId="{548A3B55-16F6-480F-B82A-08DB5D3007E9}" type="pres">
      <dgm:prSet presAssocID="{7A615780-D022-4AFF-8D48-AB7A7B171E5F}" presName="Name0" presStyleCnt="0">
        <dgm:presLayoutVars>
          <dgm:chPref val="3"/>
          <dgm:dir/>
          <dgm:animLvl val="lvl"/>
          <dgm:resizeHandles/>
        </dgm:presLayoutVars>
      </dgm:prSet>
      <dgm:spPr/>
    </dgm:pt>
    <dgm:pt modelId="{A3C4AD7B-2E3E-44E9-8180-719FA0B03778}" type="pres">
      <dgm:prSet presAssocID="{4BC3F7BD-86BF-47FB-9DB0-44B4694B5F1C}" presName="horFlow" presStyleCnt="0"/>
      <dgm:spPr/>
    </dgm:pt>
    <dgm:pt modelId="{3EF56D4A-9A76-4414-A5F2-8066BE125047}" type="pres">
      <dgm:prSet presAssocID="{4BC3F7BD-86BF-47FB-9DB0-44B4694B5F1C}" presName="bigChev" presStyleLbl="node1" presStyleIdx="0" presStyleCnt="1" custScaleX="106010" custScaleY="380896" custLinFactNeighborX="2859" custLinFactNeighborY="-29439"/>
      <dgm:spPr>
        <a:prstGeom prst="homePlate">
          <a:avLst/>
        </a:prstGeom>
      </dgm:spPr>
    </dgm:pt>
  </dgm:ptLst>
  <dgm:cxnLst>
    <dgm:cxn modelId="{FC6DDEF0-0EF9-4614-AC36-B420574CBCCA}" srcId="{7A615780-D022-4AFF-8D48-AB7A7B171E5F}" destId="{4BC3F7BD-86BF-47FB-9DB0-44B4694B5F1C}" srcOrd="0" destOrd="0" parTransId="{93D310BB-F2F2-40D7-B5C0-A53F040FE199}" sibTransId="{0DD68BEC-700B-48CB-BAFF-CD805A664C0F}"/>
    <dgm:cxn modelId="{38D1E8F0-89D0-4F30-8886-0D9868FB4515}" type="presOf" srcId="{4BC3F7BD-86BF-47FB-9DB0-44B4694B5F1C}" destId="{3EF56D4A-9A76-4414-A5F2-8066BE125047}" srcOrd="0" destOrd="0" presId="urn:microsoft.com/office/officeart/2005/8/layout/lProcess3"/>
    <dgm:cxn modelId="{81219BF5-3CC7-4726-8779-B45BA033F771}" type="presOf" srcId="{7A615780-D022-4AFF-8D48-AB7A7B171E5F}" destId="{548A3B55-16F6-480F-B82A-08DB5D3007E9}" srcOrd="0" destOrd="0" presId="urn:microsoft.com/office/officeart/2005/8/layout/lProcess3"/>
    <dgm:cxn modelId="{71C021DE-ADDB-45F3-8CC6-ED7E3C546956}" type="presParOf" srcId="{548A3B55-16F6-480F-B82A-08DB5D3007E9}" destId="{A3C4AD7B-2E3E-44E9-8180-719FA0B03778}" srcOrd="0" destOrd="0" presId="urn:microsoft.com/office/officeart/2005/8/layout/lProcess3"/>
    <dgm:cxn modelId="{923E736E-938D-4221-B3BC-964614DBD181}" type="presParOf" srcId="{A3C4AD7B-2E3E-44E9-8180-719FA0B03778}" destId="{3EF56D4A-9A76-4414-A5F2-8066BE125047}"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2626830C-0EB7-49A5-8B47-6224EDCCDD6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uk-UA"/>
        </a:p>
      </dgm:t>
    </dgm:pt>
    <dgm:pt modelId="{109A425D-96BE-4C4C-B32F-69B188308839}">
      <dgm:prSet custT="1"/>
      <dgm:spPr>
        <a:solidFill>
          <a:schemeClr val="tx2">
            <a:lumMod val="25000"/>
            <a:alpha val="44000"/>
          </a:schemeClr>
        </a:solidFill>
        <a:ln>
          <a:noFill/>
        </a:ln>
      </dgm:spPr>
      <dgm:t>
        <a:bodyPr/>
        <a:lstStyle/>
        <a:p>
          <a:pPr algn="just" rtl="0">
            <a:spcAft>
              <a:spcPts val="0"/>
            </a:spcAft>
          </a:pPr>
          <a:r>
            <a:rPr lang="uk-UA" sz="1200" b="1" kern="1200" dirty="0">
              <a:solidFill>
                <a:schemeClr val="bg2">
                  <a:lumMod val="20000"/>
                  <a:lumOff val="80000"/>
                </a:schemeClr>
              </a:solidFill>
              <a:latin typeface="Times New Roman" pitchFamily="18" charset="0"/>
              <a:cs typeface="Times New Roman" pitchFamily="18" charset="0"/>
            </a:rPr>
            <a:t>	Вирішуючи питання щодо можливості застосування до спірних правовідносин положень статті 241 ЦК України, Велика Палата Верховного Суду у цій постанові дійшла висновку про те, що норми про представництво як дії однієї особи від імені та в інтересах іншої особи (глава 17 ЦК України) та норми статті 92 ЦК України призначені для регулювання різних за правовою природою відносин. Ці дві правові категорії мають різну правову природу та різне правове регулювання.</a:t>
          </a:r>
        </a:p>
        <a:p>
          <a:pPr algn="just"/>
          <a:r>
            <a:rPr lang="ru-RU" sz="1200" b="1" kern="1200" dirty="0">
              <a:solidFill>
                <a:schemeClr val="bg2">
                  <a:lumMod val="20000"/>
                  <a:lumOff val="80000"/>
                </a:schemeClr>
              </a:solidFill>
              <a:latin typeface="Times New Roman" pitchFamily="18" charset="0"/>
              <a:cs typeface="Times New Roman" pitchFamily="18" charset="0"/>
            </a:rPr>
            <a:t>	З </a:t>
          </a:r>
          <a:r>
            <a:rPr lang="ru-RU" sz="1200" b="1" kern="1200" dirty="0" err="1">
              <a:solidFill>
                <a:schemeClr val="bg2">
                  <a:lumMod val="20000"/>
                  <a:lumOff val="80000"/>
                </a:schemeClr>
              </a:solidFill>
              <a:latin typeface="Times New Roman" pitchFamily="18" charset="0"/>
              <a:cs typeface="Times New Roman" pitchFamily="18" charset="0"/>
            </a:rPr>
            <a:t>огляду</a:t>
          </a:r>
          <a:r>
            <a:rPr lang="ru-RU" sz="1200" b="1" kern="1200" dirty="0">
              <a:solidFill>
                <a:schemeClr val="bg2">
                  <a:lumMod val="20000"/>
                  <a:lumOff val="80000"/>
                </a:schemeClr>
              </a:solidFill>
              <a:latin typeface="Times New Roman" pitchFamily="18" charset="0"/>
              <a:cs typeface="Times New Roman" pitchFamily="18" charset="0"/>
            </a:rPr>
            <a:t> на </a:t>
          </a:r>
          <a:r>
            <a:rPr lang="ru-RU" sz="1200" b="1" kern="1200" dirty="0" err="1">
              <a:solidFill>
                <a:schemeClr val="bg2">
                  <a:lumMod val="20000"/>
                  <a:lumOff val="80000"/>
                </a:schemeClr>
              </a:solidFill>
              <a:latin typeface="Times New Roman" pitchFamily="18" charset="0"/>
              <a:cs typeface="Times New Roman" pitchFamily="18" charset="0"/>
            </a:rPr>
            <a:t>це</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норми</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законодавства</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які</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регламентують</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правовідносини</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представництва</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положення</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глави</a:t>
          </a:r>
          <a:r>
            <a:rPr lang="ru-RU" sz="1200" b="1" kern="1200" dirty="0">
              <a:solidFill>
                <a:schemeClr val="bg2">
                  <a:lumMod val="20000"/>
                  <a:lumOff val="80000"/>
                </a:schemeClr>
              </a:solidFill>
              <a:latin typeface="Times New Roman" pitchFamily="18" charset="0"/>
              <a:cs typeface="Times New Roman" pitchFamily="18" charset="0"/>
            </a:rPr>
            <a:t> 17 ЦК </a:t>
          </a:r>
          <a:r>
            <a:rPr lang="ru-RU" sz="1200" b="1" kern="1200" dirty="0" err="1">
              <a:solidFill>
                <a:schemeClr val="bg2">
                  <a:lumMod val="20000"/>
                  <a:lumOff val="80000"/>
                </a:schemeClr>
              </a:solidFill>
              <a:latin typeface="Times New Roman" pitchFamily="18" charset="0"/>
              <a:cs typeface="Times New Roman" pitchFamily="18" charset="0"/>
            </a:rPr>
            <a:t>України</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зокрема</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статті</a:t>
          </a:r>
          <a:r>
            <a:rPr lang="ru-RU" sz="1200" b="1" kern="1200" dirty="0">
              <a:solidFill>
                <a:schemeClr val="bg2">
                  <a:lumMod val="20000"/>
                  <a:lumOff val="80000"/>
                </a:schemeClr>
              </a:solidFill>
              <a:latin typeface="Times New Roman" pitchFamily="18" charset="0"/>
              <a:cs typeface="Times New Roman" pitchFamily="18" charset="0"/>
            </a:rPr>
            <a:t> 241 </a:t>
          </a:r>
          <a:r>
            <a:rPr lang="ru-RU" sz="1200" b="1" kern="1200" dirty="0" err="1">
              <a:solidFill>
                <a:schemeClr val="bg2">
                  <a:lumMod val="20000"/>
                  <a:lumOff val="80000"/>
                </a:schemeClr>
              </a:solidFill>
              <a:latin typeface="Times New Roman" pitchFamily="18" charset="0"/>
              <a:cs typeface="Times New Roman" pitchFamily="18" charset="0"/>
            </a:rPr>
            <a:t>цього</a:t>
          </a:r>
          <a:r>
            <a:rPr lang="ru-RU" sz="1200" b="1" kern="1200" dirty="0">
              <a:solidFill>
                <a:schemeClr val="bg2">
                  <a:lumMod val="20000"/>
                  <a:lumOff val="80000"/>
                </a:schemeClr>
              </a:solidFill>
              <a:latin typeface="Times New Roman" pitchFamily="18" charset="0"/>
              <a:cs typeface="Times New Roman" pitchFamily="18" charset="0"/>
            </a:rPr>
            <a:t> Кодексу, яка </a:t>
          </a:r>
          <a:r>
            <a:rPr lang="ru-RU" sz="1200" b="1" kern="1200" dirty="0" err="1">
              <a:solidFill>
                <a:schemeClr val="bg2">
                  <a:lumMod val="20000"/>
                  <a:lumOff val="80000"/>
                </a:schemeClr>
              </a:solidFill>
              <a:latin typeface="Times New Roman" pitchFamily="18" charset="0"/>
              <a:cs typeface="Times New Roman" pitchFamily="18" charset="0"/>
            </a:rPr>
            <a:t>регулює</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відносини</a:t>
          </a:r>
          <a:r>
            <a:rPr lang="ru-RU" sz="1200" b="1" kern="1200" dirty="0">
              <a:solidFill>
                <a:schemeClr val="bg2">
                  <a:lumMod val="20000"/>
                  <a:lumOff val="80000"/>
                </a:schemeClr>
              </a:solidFill>
              <a:latin typeface="Times New Roman" pitchFamily="18" charset="0"/>
              <a:cs typeface="Times New Roman" pitchFamily="18" charset="0"/>
            </a:rPr>
            <a:t> при </a:t>
          </a:r>
          <a:r>
            <a:rPr lang="ru-RU" sz="1200" b="1" kern="1200" dirty="0" err="1">
              <a:solidFill>
                <a:schemeClr val="bg2">
                  <a:lumMod val="20000"/>
                  <a:lumOff val="80000"/>
                </a:schemeClr>
              </a:solidFill>
              <a:latin typeface="Times New Roman" pitchFamily="18" charset="0"/>
              <a:cs typeface="Times New Roman" pitchFamily="18" charset="0"/>
            </a:rPr>
            <a:t>вчиненні</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представником</a:t>
          </a:r>
          <a:r>
            <a:rPr lang="ru-RU" sz="1200" b="1" kern="1200" dirty="0">
              <a:solidFill>
                <a:schemeClr val="bg2">
                  <a:lumMod val="20000"/>
                  <a:lumOff val="80000"/>
                </a:schemeClr>
              </a:solidFill>
              <a:latin typeface="Times New Roman" pitchFamily="18" charset="0"/>
              <a:cs typeface="Times New Roman" pitchFamily="18" charset="0"/>
            </a:rPr>
            <a:t> особи </a:t>
          </a:r>
          <a:r>
            <a:rPr lang="ru-RU" sz="1200" b="1" kern="1200" dirty="0" err="1">
              <a:solidFill>
                <a:schemeClr val="bg2">
                  <a:lumMod val="20000"/>
                  <a:lumOff val="80000"/>
                </a:schemeClr>
              </a:solidFill>
              <a:latin typeface="Times New Roman" pitchFamily="18" charset="0"/>
              <a:cs typeface="Times New Roman" pitchFamily="18" charset="0"/>
            </a:rPr>
            <a:t>правочинів</a:t>
          </a:r>
          <a:r>
            <a:rPr lang="ru-RU" sz="1200" b="1" kern="1200" dirty="0">
              <a:solidFill>
                <a:schemeClr val="bg2">
                  <a:lumMod val="20000"/>
                  <a:lumOff val="80000"/>
                </a:schemeClr>
              </a:solidFill>
              <a:latin typeface="Times New Roman" pitchFamily="18" charset="0"/>
              <a:cs typeface="Times New Roman" pitchFamily="18" charset="0"/>
            </a:rPr>
            <a:t> з </a:t>
          </a:r>
          <a:r>
            <a:rPr lang="ru-RU" sz="1200" b="1" kern="1200" dirty="0" err="1">
              <a:solidFill>
                <a:schemeClr val="bg2">
                  <a:lumMod val="20000"/>
                  <a:lumOff val="80000"/>
                </a:schemeClr>
              </a:solidFill>
              <a:latin typeface="Times New Roman" pitchFamily="18" charset="0"/>
              <a:cs typeface="Times New Roman" pitchFamily="18" charset="0"/>
            </a:rPr>
            <a:t>перевищенням</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повноважень</a:t>
          </a:r>
          <a:r>
            <a:rPr lang="ru-RU" sz="1200" b="1" kern="1200" dirty="0">
              <a:solidFill>
                <a:schemeClr val="bg2">
                  <a:lumMod val="20000"/>
                  <a:lumOff val="80000"/>
                </a:schemeClr>
              </a:solidFill>
              <a:latin typeface="Times New Roman" pitchFamily="18" charset="0"/>
              <a:cs typeface="Times New Roman" pitchFamily="18" charset="0"/>
            </a:rPr>
            <a:t>), не </a:t>
          </a:r>
          <a:r>
            <a:rPr lang="ru-RU" sz="1200" b="1" kern="1200" dirty="0" err="1">
              <a:solidFill>
                <a:schemeClr val="bg2">
                  <a:lumMod val="20000"/>
                  <a:lumOff val="80000"/>
                </a:schemeClr>
              </a:solidFill>
              <a:latin typeface="Times New Roman" pitchFamily="18" charset="0"/>
              <a:cs typeface="Times New Roman" pitchFamily="18" charset="0"/>
            </a:rPr>
            <a:t>поширюються</a:t>
          </a:r>
          <a:r>
            <a:rPr lang="ru-RU" sz="1200" b="1" kern="1200" dirty="0">
              <a:solidFill>
                <a:schemeClr val="bg2">
                  <a:lumMod val="20000"/>
                  <a:lumOff val="80000"/>
                </a:schemeClr>
              </a:solidFill>
              <a:latin typeface="Times New Roman" pitchFamily="18" charset="0"/>
              <a:cs typeface="Times New Roman" pitchFamily="18" charset="0"/>
            </a:rPr>
            <a:t> на </a:t>
          </a:r>
          <a:r>
            <a:rPr lang="ru-RU" sz="1200" b="1" kern="1200" dirty="0" err="1">
              <a:solidFill>
                <a:schemeClr val="bg2">
                  <a:lumMod val="20000"/>
                  <a:lumOff val="80000"/>
                </a:schemeClr>
              </a:solidFill>
              <a:latin typeface="Times New Roman" pitchFamily="18" charset="0"/>
              <a:cs typeface="Times New Roman" pitchFamily="18" charset="0"/>
            </a:rPr>
            <a:t>регулювання</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діяльності</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органів</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управління</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юридичної</a:t>
          </a:r>
          <a:r>
            <a:rPr lang="ru-RU" sz="1200" b="1" kern="1200" dirty="0">
              <a:solidFill>
                <a:schemeClr val="bg2">
                  <a:lumMod val="20000"/>
                  <a:lumOff val="80000"/>
                </a:schemeClr>
              </a:solidFill>
              <a:latin typeface="Times New Roman" pitchFamily="18" charset="0"/>
              <a:cs typeface="Times New Roman" pitchFamily="18" charset="0"/>
            </a:rPr>
            <a:t> особи.</a:t>
          </a:r>
          <a:endParaRPr lang="uk-UA" sz="1200" b="1" kern="1200" dirty="0">
            <a:solidFill>
              <a:schemeClr val="bg2">
                <a:lumMod val="20000"/>
                <a:lumOff val="80000"/>
              </a:schemeClr>
            </a:solidFill>
            <a:latin typeface="Times New Roman" pitchFamily="18" charset="0"/>
            <a:cs typeface="Times New Roman" pitchFamily="18" charset="0"/>
          </a:endParaRPr>
        </a:p>
        <a:p>
          <a:pPr algn="just"/>
          <a:r>
            <a:rPr lang="ru-RU" sz="1200" b="1" kern="1200" dirty="0">
              <a:solidFill>
                <a:schemeClr val="bg2">
                  <a:lumMod val="20000"/>
                  <a:lumOff val="80000"/>
                </a:schemeClr>
              </a:solidFill>
              <a:latin typeface="Times New Roman" pitchFamily="18" charset="0"/>
              <a:cs typeface="Times New Roman" pitchFamily="18" charset="0"/>
            </a:rPr>
            <a:t>	Велика Палата Верховного Суду уточнила </a:t>
          </a:r>
          <a:r>
            <a:rPr lang="ru-RU" sz="1200" b="1" kern="1200" dirty="0" err="1">
              <a:solidFill>
                <a:schemeClr val="bg2">
                  <a:lumMod val="20000"/>
                  <a:lumOff val="80000"/>
                </a:schemeClr>
              </a:solidFill>
              <a:latin typeface="Times New Roman" pitchFamily="18" charset="0"/>
              <a:cs typeface="Times New Roman" pitchFamily="18" charset="0"/>
            </a:rPr>
            <a:t>зазначені</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висновки</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викладені</a:t>
          </a:r>
          <a:r>
            <a:rPr lang="ru-RU" sz="1200" b="1" kern="1200" dirty="0">
              <a:solidFill>
                <a:schemeClr val="bg2">
                  <a:lumMod val="20000"/>
                  <a:lumOff val="80000"/>
                </a:schemeClr>
              </a:solidFill>
              <a:latin typeface="Times New Roman" pitchFamily="18" charset="0"/>
              <a:cs typeface="Times New Roman" pitchFamily="18" charset="0"/>
            </a:rPr>
            <a:t> у </a:t>
          </a:r>
          <a:r>
            <a:rPr lang="ru-RU" sz="1200" b="1" kern="1200" dirty="0" err="1">
              <a:solidFill>
                <a:schemeClr val="bg2">
                  <a:lumMod val="20000"/>
                  <a:lumOff val="80000"/>
                </a:schemeClr>
              </a:solidFill>
              <a:latin typeface="Times New Roman" pitchFamily="18" charset="0"/>
              <a:cs typeface="Times New Roman" pitchFamily="18" charset="0"/>
            </a:rPr>
            <a:t>постанові</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від</a:t>
          </a:r>
          <a:r>
            <a:rPr lang="ru-RU" sz="1200" b="1" kern="1200" dirty="0">
              <a:solidFill>
                <a:schemeClr val="bg2">
                  <a:lumMod val="20000"/>
                  <a:lumOff val="80000"/>
                </a:schemeClr>
              </a:solidFill>
              <a:latin typeface="Times New Roman" pitchFamily="18" charset="0"/>
              <a:cs typeface="Times New Roman" pitchFamily="18" charset="0"/>
            </a:rPr>
            <a:t> 13.03.2024 у </a:t>
          </a:r>
          <a:r>
            <a:rPr lang="ru-RU" sz="1200" b="1" kern="1200" dirty="0" err="1">
              <a:solidFill>
                <a:schemeClr val="bg2">
                  <a:lumMod val="20000"/>
                  <a:lumOff val="80000"/>
                </a:schemeClr>
              </a:solidFill>
              <a:latin typeface="Times New Roman" pitchFamily="18" charset="0"/>
              <a:cs typeface="Times New Roman" pitchFamily="18" charset="0"/>
            </a:rPr>
            <a:t>справі</a:t>
          </a:r>
          <a:r>
            <a:rPr lang="ru-RU" sz="1200" b="1" kern="1200" dirty="0">
              <a:solidFill>
                <a:schemeClr val="bg2">
                  <a:lumMod val="20000"/>
                  <a:lumOff val="80000"/>
                </a:schemeClr>
              </a:solidFill>
              <a:latin typeface="Times New Roman" pitchFamily="18" charset="0"/>
              <a:cs typeface="Times New Roman" pitchFamily="18" charset="0"/>
            </a:rPr>
            <a:t> № 757/23249/17, </a:t>
          </a:r>
          <a:r>
            <a:rPr lang="ru-RU" sz="1200" b="1" kern="1200" dirty="0" err="1">
              <a:solidFill>
                <a:schemeClr val="bg2">
                  <a:lumMod val="20000"/>
                  <a:lumOff val="80000"/>
                </a:schemeClr>
              </a:solidFill>
              <a:latin typeface="Times New Roman" pitchFamily="18" charset="0"/>
              <a:cs typeface="Times New Roman" pitchFamily="18" charset="0"/>
            </a:rPr>
            <a:t>зазначивши</a:t>
          </a:r>
          <a:r>
            <a:rPr lang="ru-RU" sz="1200" b="1" kern="1200" dirty="0">
              <a:solidFill>
                <a:schemeClr val="bg2">
                  <a:lumMod val="20000"/>
                  <a:lumOff val="80000"/>
                </a:schemeClr>
              </a:solidFill>
              <a:latin typeface="Times New Roman" pitchFamily="18" charset="0"/>
              <a:cs typeface="Times New Roman" pitchFamily="18" charset="0"/>
            </a:rPr>
            <a:t> про те, </a:t>
          </a:r>
          <a:r>
            <a:rPr lang="ru-RU" sz="1200" b="1" kern="1200" dirty="0" err="1">
              <a:solidFill>
                <a:schemeClr val="bg2">
                  <a:lumMod val="20000"/>
                  <a:lumOff val="80000"/>
                </a:schemeClr>
              </a:solidFill>
              <a:latin typeface="Times New Roman" pitchFamily="18" charset="0"/>
              <a:cs typeface="Times New Roman" pitchFamily="18" charset="0"/>
            </a:rPr>
            <a:t>що</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норми</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законодавства</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які</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регламентують</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правовідносини</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представництва</a:t>
          </a:r>
          <a:r>
            <a:rPr lang="ru-RU" sz="1200" b="1" kern="1200" dirty="0">
              <a:solidFill>
                <a:schemeClr val="bg2">
                  <a:lumMod val="20000"/>
                  <a:lumOff val="80000"/>
                </a:schemeClr>
              </a:solidFill>
              <a:latin typeface="Times New Roman" pitchFamily="18" charset="0"/>
              <a:cs typeface="Times New Roman" pitchFamily="18" charset="0"/>
            </a:rPr>
            <a:t> (глава 17 ЦК </a:t>
          </a:r>
          <a:r>
            <a:rPr lang="ru-RU" sz="1200" b="1" kern="1200" dirty="0" err="1">
              <a:solidFill>
                <a:schemeClr val="bg2">
                  <a:lumMod val="20000"/>
                  <a:lumOff val="80000"/>
                </a:schemeClr>
              </a:solidFill>
              <a:latin typeface="Times New Roman" pitchFamily="18" charset="0"/>
              <a:cs typeface="Times New Roman" pitchFamily="18" charset="0"/>
            </a:rPr>
            <a:t>України</a:t>
          </a:r>
          <a:r>
            <a:rPr lang="ru-RU" sz="1200" b="1" kern="1200" dirty="0">
              <a:solidFill>
                <a:schemeClr val="bg2">
                  <a:lumMod val="20000"/>
                  <a:lumOff val="80000"/>
                </a:schemeClr>
              </a:solidFill>
              <a:latin typeface="Times New Roman" pitchFamily="18" charset="0"/>
              <a:cs typeface="Times New Roman" pitchFamily="18" charset="0"/>
            </a:rPr>
            <a:t>), не </a:t>
          </a:r>
          <a:r>
            <a:rPr lang="ru-RU" sz="1200" b="1" kern="1200" dirty="0" err="1">
              <a:solidFill>
                <a:schemeClr val="bg2">
                  <a:lumMod val="20000"/>
                  <a:lumOff val="80000"/>
                </a:schemeClr>
              </a:solidFill>
              <a:latin typeface="Times New Roman" pitchFamily="18" charset="0"/>
              <a:cs typeface="Times New Roman" pitchFamily="18" charset="0"/>
            </a:rPr>
            <a:t>поширюються</a:t>
          </a:r>
          <a:r>
            <a:rPr lang="ru-RU" sz="1200" b="1" kern="1200" dirty="0">
              <a:solidFill>
                <a:schemeClr val="bg2">
                  <a:lumMod val="20000"/>
                  <a:lumOff val="80000"/>
                </a:schemeClr>
              </a:solidFill>
              <a:latin typeface="Times New Roman" pitchFamily="18" charset="0"/>
              <a:cs typeface="Times New Roman" pitchFamily="18" charset="0"/>
            </a:rPr>
            <a:t> на </a:t>
          </a:r>
          <a:r>
            <a:rPr lang="ru-RU" sz="1200" b="1" kern="1200" dirty="0" err="1">
              <a:solidFill>
                <a:schemeClr val="bg2">
                  <a:lumMod val="20000"/>
                  <a:lumOff val="80000"/>
                </a:schemeClr>
              </a:solidFill>
              <a:latin typeface="Times New Roman" pitchFamily="18" charset="0"/>
              <a:cs typeface="Times New Roman" pitchFamily="18" charset="0"/>
            </a:rPr>
            <a:t>регулювання</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діяльності</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органів</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управління</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юридичної</a:t>
          </a:r>
          <a:r>
            <a:rPr lang="ru-RU" sz="1200" b="1" kern="1200" dirty="0">
              <a:solidFill>
                <a:schemeClr val="bg2">
                  <a:lumMod val="20000"/>
                  <a:lumOff val="80000"/>
                </a:schemeClr>
              </a:solidFill>
              <a:latin typeface="Times New Roman" pitchFamily="18" charset="0"/>
              <a:cs typeface="Times New Roman" pitchFamily="18" charset="0"/>
            </a:rPr>
            <a:t> особи.</a:t>
          </a:r>
        </a:p>
        <a:p>
          <a:pPr algn="just"/>
          <a:endParaRPr lang="ru-RU" sz="1200" b="1" kern="1200" dirty="0">
            <a:solidFill>
              <a:schemeClr val="bg2">
                <a:lumMod val="20000"/>
                <a:lumOff val="80000"/>
              </a:schemeClr>
            </a:solidFill>
            <a:latin typeface="Times New Roman" pitchFamily="18" charset="0"/>
            <a:cs typeface="Times New Roman" pitchFamily="18" charset="0"/>
          </a:endParaRPr>
        </a:p>
        <a:p>
          <a:pPr algn="just"/>
          <a:r>
            <a:rPr lang="en-US" sz="1200" b="1" kern="1200" dirty="0">
              <a:solidFill>
                <a:schemeClr val="bg2">
                  <a:lumMod val="20000"/>
                  <a:lumOff val="80000"/>
                </a:schemeClr>
              </a:solidFill>
              <a:latin typeface="Times New Roman" pitchFamily="18" charset="0"/>
              <a:cs typeface="Times New Roman" pitchFamily="18" charset="0"/>
              <a:hlinkClick xmlns:r="http://schemas.openxmlformats.org/officeDocument/2006/relationships" r:id="rId1"/>
            </a:rPr>
            <a:t>https://reyestr.court.gov.ua/Review/133212583</a:t>
          </a:r>
          <a:endParaRPr lang="uk-UA" sz="1200" b="1" kern="1200" dirty="0">
            <a:solidFill>
              <a:schemeClr val="bg2">
                <a:lumMod val="20000"/>
                <a:lumOff val="80000"/>
              </a:schemeClr>
            </a:solidFill>
            <a:latin typeface="Times New Roman" pitchFamily="18" charset="0"/>
            <a:cs typeface="Times New Roman" pitchFamily="18" charset="0"/>
          </a:endParaRPr>
        </a:p>
        <a:p>
          <a:pPr algn="just"/>
          <a:endParaRPr lang="uk-UA" sz="1200" b="1" kern="1200" dirty="0">
            <a:solidFill>
              <a:schemeClr val="bg2">
                <a:lumMod val="20000"/>
                <a:lumOff val="80000"/>
              </a:schemeClr>
            </a:solidFill>
            <a:latin typeface="Times New Roman" pitchFamily="18" charset="0"/>
            <a:cs typeface="Times New Roman" pitchFamily="18" charset="0"/>
          </a:endParaRPr>
        </a:p>
        <a:p>
          <a:pPr algn="just">
            <a:spcAft>
              <a:spcPts val="0"/>
            </a:spcAft>
          </a:pPr>
          <a:endParaRPr lang="uk-UA" sz="1050" b="1" kern="1200" dirty="0">
            <a:solidFill>
              <a:schemeClr val="tx2">
                <a:lumMod val="75000"/>
              </a:schemeClr>
            </a:solidFill>
            <a:latin typeface="Times New Roman" pitchFamily="18" charset="0"/>
            <a:cs typeface="Times New Roman" pitchFamily="18" charset="0"/>
          </a:endParaRPr>
        </a:p>
      </dgm:t>
    </dgm:pt>
    <dgm:pt modelId="{AAD9ED62-5B0A-4BC1-A656-67F32C8B7778}" type="parTrans" cxnId="{F812E7C1-1F1A-4B36-A8A6-C52A37B79082}">
      <dgm:prSet/>
      <dgm:spPr/>
      <dgm:t>
        <a:bodyPr/>
        <a:lstStyle/>
        <a:p>
          <a:endParaRPr lang="uk-UA"/>
        </a:p>
      </dgm:t>
    </dgm:pt>
    <dgm:pt modelId="{A6233E8E-61FC-444A-BBF4-B9591E116B57}" type="sibTrans" cxnId="{F812E7C1-1F1A-4B36-A8A6-C52A37B79082}">
      <dgm:prSet/>
      <dgm:spPr/>
      <dgm:t>
        <a:bodyPr/>
        <a:lstStyle/>
        <a:p>
          <a:endParaRPr lang="uk-UA"/>
        </a:p>
      </dgm:t>
    </dgm:pt>
    <dgm:pt modelId="{77B318FB-71D7-41D0-AA84-1F15136221FC}" type="pres">
      <dgm:prSet presAssocID="{2626830C-0EB7-49A5-8B47-6224EDCCDD67}" presName="cycle" presStyleCnt="0">
        <dgm:presLayoutVars>
          <dgm:dir/>
          <dgm:resizeHandles val="exact"/>
        </dgm:presLayoutVars>
      </dgm:prSet>
      <dgm:spPr/>
    </dgm:pt>
    <dgm:pt modelId="{4532A5CD-ED12-4521-B172-187366941F6A}" type="pres">
      <dgm:prSet presAssocID="{109A425D-96BE-4C4C-B32F-69B188308839}" presName="node" presStyleLbl="node1" presStyleIdx="0" presStyleCnt="1" custScaleX="199222" custScaleY="174174" custRadScaleRad="101324" custRadScaleInc="103">
        <dgm:presLayoutVars>
          <dgm:bulletEnabled val="1"/>
        </dgm:presLayoutVars>
      </dgm:prSet>
      <dgm:spPr>
        <a:prstGeom prst="flowChartAlternateProcess">
          <a:avLst/>
        </a:prstGeom>
      </dgm:spPr>
    </dgm:pt>
  </dgm:ptLst>
  <dgm:cxnLst>
    <dgm:cxn modelId="{F7326939-3AAD-4D0E-B286-D95EFD4F286A}" type="presOf" srcId="{109A425D-96BE-4C4C-B32F-69B188308839}" destId="{4532A5CD-ED12-4521-B172-187366941F6A}" srcOrd="0" destOrd="0" presId="urn:microsoft.com/office/officeart/2005/8/layout/cycle2"/>
    <dgm:cxn modelId="{F812E7C1-1F1A-4B36-A8A6-C52A37B79082}" srcId="{2626830C-0EB7-49A5-8B47-6224EDCCDD67}" destId="{109A425D-96BE-4C4C-B32F-69B188308839}" srcOrd="0" destOrd="0" parTransId="{AAD9ED62-5B0A-4BC1-A656-67F32C8B7778}" sibTransId="{A6233E8E-61FC-444A-BBF4-B9591E116B57}"/>
    <dgm:cxn modelId="{138547CA-63D0-4D0A-BDF1-B5CF19A06186}" type="presOf" srcId="{2626830C-0EB7-49A5-8B47-6224EDCCDD67}" destId="{77B318FB-71D7-41D0-AA84-1F15136221FC}" srcOrd="0" destOrd="0" presId="urn:microsoft.com/office/officeart/2005/8/layout/cycle2"/>
    <dgm:cxn modelId="{2DE3CAEA-5513-4672-B400-144B19008276}" type="presParOf" srcId="{77B318FB-71D7-41D0-AA84-1F15136221FC}" destId="{4532A5CD-ED12-4521-B172-187366941F6A}" srcOrd="0" destOrd="0" presId="urn:microsoft.com/office/officeart/2005/8/layout/cycle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2A52989D-F7FB-4581-A78D-5AA2820D833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7D6ACE49-2C7D-4B55-8258-8FF78D2D3F87}">
      <dgm:prSet custT="1"/>
      <dgm:spPr>
        <a:solidFill>
          <a:schemeClr val="tx2">
            <a:lumMod val="25000"/>
            <a:alpha val="17000"/>
          </a:schemeClr>
        </a:solidFill>
        <a:ln>
          <a:noFill/>
        </a:ln>
      </dgm:spPr>
      <dgm:t>
        <a:bodyPr/>
        <a:lstStyle/>
        <a:p>
          <a:pPr algn="ctr" rtl="0">
            <a:spcAft>
              <a:spcPts val="0"/>
            </a:spcAft>
          </a:pPr>
          <a:r>
            <a:rPr lang="ru-RU" sz="1400" b="1" i="0" kern="1200" dirty="0">
              <a:solidFill>
                <a:schemeClr val="bg2">
                  <a:lumMod val="20000"/>
                  <a:lumOff val="80000"/>
                </a:schemeClr>
              </a:solidFill>
              <a:latin typeface="Times New Roman" pitchFamily="18" charset="0"/>
              <a:cs typeface="Times New Roman" pitchFamily="18" charset="0"/>
            </a:rPr>
            <a:t>Постанова ВП ВС від 13 березня 2024 року у справі № 757/23249/17</a:t>
          </a:r>
          <a:endParaRPr kumimoji="0" lang="uk-UA" sz="14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gm:t>
    </dgm:pt>
    <dgm:pt modelId="{AE0B5837-A785-4B6F-9FDA-6EBC8B068F4A}" type="parTrans" cxnId="{011F26B8-4074-4349-855E-A9921E5DB3AF}">
      <dgm:prSet/>
      <dgm:spPr/>
      <dgm:t>
        <a:bodyPr/>
        <a:lstStyle/>
        <a:p>
          <a:pPr algn="ctr"/>
          <a:endParaRPr lang="uk-UA"/>
        </a:p>
      </dgm:t>
    </dgm:pt>
    <dgm:pt modelId="{7C224D5F-3567-4E13-A4F5-740B4796CA85}" type="sibTrans" cxnId="{011F26B8-4074-4349-855E-A9921E5DB3AF}">
      <dgm:prSet/>
      <dgm:spPr/>
      <dgm:t>
        <a:bodyPr/>
        <a:lstStyle/>
        <a:p>
          <a:pPr algn="ctr"/>
          <a:endParaRPr lang="uk-UA"/>
        </a:p>
      </dgm:t>
    </dgm:pt>
    <dgm:pt modelId="{D3023C26-3E73-4E84-8F9D-13921BA3731C}" type="pres">
      <dgm:prSet presAssocID="{2A52989D-F7FB-4581-A78D-5AA2820D8337}" presName="linear" presStyleCnt="0">
        <dgm:presLayoutVars>
          <dgm:animLvl val="lvl"/>
          <dgm:resizeHandles val="exact"/>
        </dgm:presLayoutVars>
      </dgm:prSet>
      <dgm:spPr/>
    </dgm:pt>
    <dgm:pt modelId="{7A20DE31-9AEC-4203-B692-5715756E6C53}" type="pres">
      <dgm:prSet presAssocID="{7D6ACE49-2C7D-4B55-8258-8FF78D2D3F87}" presName="parentText" presStyleLbl="node1" presStyleIdx="0" presStyleCnt="1" custScaleY="407904">
        <dgm:presLayoutVars>
          <dgm:chMax val="0"/>
          <dgm:bulletEnabled val="1"/>
        </dgm:presLayoutVars>
      </dgm:prSet>
      <dgm:spPr/>
    </dgm:pt>
  </dgm:ptLst>
  <dgm:cxnLst>
    <dgm:cxn modelId="{A4118A18-B58B-4363-8B34-206604DB0D73}" type="presOf" srcId="{2A52989D-F7FB-4581-A78D-5AA2820D8337}" destId="{D3023C26-3E73-4E84-8F9D-13921BA3731C}" srcOrd="0" destOrd="0" presId="urn:microsoft.com/office/officeart/2005/8/layout/vList2"/>
    <dgm:cxn modelId="{9125A460-1DEC-42CE-A6AB-80C10F84D89E}" type="presOf" srcId="{7D6ACE49-2C7D-4B55-8258-8FF78D2D3F87}" destId="{7A20DE31-9AEC-4203-B692-5715756E6C53}" srcOrd="0" destOrd="0" presId="urn:microsoft.com/office/officeart/2005/8/layout/vList2"/>
    <dgm:cxn modelId="{011F26B8-4074-4349-855E-A9921E5DB3AF}" srcId="{2A52989D-F7FB-4581-A78D-5AA2820D8337}" destId="{7D6ACE49-2C7D-4B55-8258-8FF78D2D3F87}" srcOrd="0" destOrd="0" parTransId="{AE0B5837-A785-4B6F-9FDA-6EBC8B068F4A}" sibTransId="{7C224D5F-3567-4E13-A4F5-740B4796CA85}"/>
    <dgm:cxn modelId="{1BC960D8-E5F7-4CAF-901D-817A14A1C004}" type="presParOf" srcId="{D3023C26-3E73-4E84-8F9D-13921BA3731C}" destId="{7A20DE31-9AEC-4203-B692-5715756E6C53}" srcOrd="0"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24E5C34E-DA21-45B9-B55D-F89D03FA1B3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CEC9EB15-5746-4F36-8AFD-EACA623DA04B}">
      <dgm:prSet custT="1"/>
      <dgm:spPr>
        <a:solidFill>
          <a:schemeClr val="tx2">
            <a:lumMod val="25000"/>
            <a:alpha val="16000"/>
          </a:schemeClr>
        </a:solidFill>
        <a:ln>
          <a:noFill/>
        </a:ln>
      </dgm:spPr>
      <dgm:t>
        <a:bodyPr/>
        <a:lstStyle/>
        <a:p>
          <a:pPr algn="ctr" rtl="0">
            <a:spcAft>
              <a:spcPts val="0"/>
            </a:spcAft>
          </a:pPr>
          <a:r>
            <a:rPr lang="uk-UA" sz="16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Постанова ВП ВС №914/768/22 від 03.12.2025 року</a:t>
          </a:r>
        </a:p>
      </dgm:t>
    </dgm:pt>
    <dgm:pt modelId="{E33750B9-1477-455F-81C8-4D2BC9085203}" type="parTrans" cxnId="{A26E2DD8-ABF8-4519-816D-D7B1EAAFC0FE}">
      <dgm:prSet/>
      <dgm:spPr/>
      <dgm:t>
        <a:bodyPr/>
        <a:lstStyle/>
        <a:p>
          <a:endParaRPr lang="uk-UA"/>
        </a:p>
      </dgm:t>
    </dgm:pt>
    <dgm:pt modelId="{B7D23C7B-0A90-4076-AC62-5D4A740C24FC}" type="sibTrans" cxnId="{A26E2DD8-ABF8-4519-816D-D7B1EAAFC0FE}">
      <dgm:prSet/>
      <dgm:spPr/>
      <dgm:t>
        <a:bodyPr/>
        <a:lstStyle/>
        <a:p>
          <a:endParaRPr lang="uk-UA"/>
        </a:p>
      </dgm:t>
    </dgm:pt>
    <dgm:pt modelId="{3C8EE393-9385-4B7F-8750-BF622842E9AB}" type="pres">
      <dgm:prSet presAssocID="{24E5C34E-DA21-45B9-B55D-F89D03FA1B3A}" presName="linear" presStyleCnt="0">
        <dgm:presLayoutVars>
          <dgm:animLvl val="lvl"/>
          <dgm:resizeHandles val="exact"/>
        </dgm:presLayoutVars>
      </dgm:prSet>
      <dgm:spPr/>
    </dgm:pt>
    <dgm:pt modelId="{491186E1-D2E0-4DE9-9FD1-C23BC272EA6B}" type="pres">
      <dgm:prSet presAssocID="{CEC9EB15-5746-4F36-8AFD-EACA623DA04B}" presName="parentText" presStyleLbl="node1" presStyleIdx="0" presStyleCnt="1" custScaleY="307608" custLinFactY="-36270" custLinFactNeighborY="-100000">
        <dgm:presLayoutVars>
          <dgm:chMax val="0"/>
          <dgm:bulletEnabled val="1"/>
        </dgm:presLayoutVars>
      </dgm:prSet>
      <dgm:spPr/>
    </dgm:pt>
  </dgm:ptLst>
  <dgm:cxnLst>
    <dgm:cxn modelId="{3952005B-8C16-4C89-A594-B3F7C0EE5A5D}" type="presOf" srcId="{24E5C34E-DA21-45B9-B55D-F89D03FA1B3A}" destId="{3C8EE393-9385-4B7F-8750-BF622842E9AB}" srcOrd="0" destOrd="0" presId="urn:microsoft.com/office/officeart/2005/8/layout/vList2"/>
    <dgm:cxn modelId="{F2282FCA-C2F6-417A-9FBF-9235F1BDF95F}" type="presOf" srcId="{CEC9EB15-5746-4F36-8AFD-EACA623DA04B}" destId="{491186E1-D2E0-4DE9-9FD1-C23BC272EA6B}" srcOrd="0" destOrd="0" presId="urn:microsoft.com/office/officeart/2005/8/layout/vList2"/>
    <dgm:cxn modelId="{A26E2DD8-ABF8-4519-816D-D7B1EAAFC0FE}" srcId="{24E5C34E-DA21-45B9-B55D-F89D03FA1B3A}" destId="{CEC9EB15-5746-4F36-8AFD-EACA623DA04B}" srcOrd="0" destOrd="0" parTransId="{E33750B9-1477-455F-81C8-4D2BC9085203}" sibTransId="{B7D23C7B-0A90-4076-AC62-5D4A740C24FC}"/>
    <dgm:cxn modelId="{7D8875A5-839B-49B9-B021-93CD111874D4}" type="presParOf" srcId="{3C8EE393-9385-4B7F-8750-BF622842E9AB}" destId="{491186E1-D2E0-4DE9-9FD1-C23BC272EA6B}" srcOrd="0" destOrd="0" presId="urn:microsoft.com/office/officeart/2005/8/layout/vList2"/>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A52989D-F7FB-4581-A78D-5AA2820D833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7D6ACE49-2C7D-4B55-8258-8FF78D2D3F87}">
      <dgm:prSet custT="1"/>
      <dgm:spPr>
        <a:solidFill>
          <a:schemeClr val="tx2">
            <a:lumMod val="25000"/>
            <a:alpha val="17000"/>
          </a:schemeClr>
        </a:solidFill>
        <a:ln>
          <a:noFill/>
        </a:ln>
      </dgm:spPr>
      <dgm:t>
        <a:bodyPr/>
        <a:lstStyle/>
        <a:p>
          <a:pPr algn="ctr" rtl="0">
            <a:spcAft>
              <a:spcPts val="0"/>
            </a:spcAft>
          </a:pPr>
          <a:r>
            <a:rPr kumimoji="0" lang="uk-UA" sz="16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КЦС ВС від 11.12.2019  у справі №266/4331/17</a:t>
          </a:r>
        </a:p>
      </dgm:t>
    </dgm:pt>
    <dgm:pt modelId="{AE0B5837-A785-4B6F-9FDA-6EBC8B068F4A}" type="parTrans" cxnId="{011F26B8-4074-4349-855E-A9921E5DB3AF}">
      <dgm:prSet/>
      <dgm:spPr/>
      <dgm:t>
        <a:bodyPr/>
        <a:lstStyle/>
        <a:p>
          <a:pPr algn="ctr"/>
          <a:endParaRPr lang="uk-UA"/>
        </a:p>
      </dgm:t>
    </dgm:pt>
    <dgm:pt modelId="{7C224D5F-3567-4E13-A4F5-740B4796CA85}" type="sibTrans" cxnId="{011F26B8-4074-4349-855E-A9921E5DB3AF}">
      <dgm:prSet/>
      <dgm:spPr/>
      <dgm:t>
        <a:bodyPr/>
        <a:lstStyle/>
        <a:p>
          <a:pPr algn="ctr"/>
          <a:endParaRPr lang="uk-UA"/>
        </a:p>
      </dgm:t>
    </dgm:pt>
    <dgm:pt modelId="{D3023C26-3E73-4E84-8F9D-13921BA3731C}" type="pres">
      <dgm:prSet presAssocID="{2A52989D-F7FB-4581-A78D-5AA2820D8337}" presName="linear" presStyleCnt="0">
        <dgm:presLayoutVars>
          <dgm:animLvl val="lvl"/>
          <dgm:resizeHandles val="exact"/>
        </dgm:presLayoutVars>
      </dgm:prSet>
      <dgm:spPr/>
    </dgm:pt>
    <dgm:pt modelId="{7A20DE31-9AEC-4203-B692-5715756E6C53}" type="pres">
      <dgm:prSet presAssocID="{7D6ACE49-2C7D-4B55-8258-8FF78D2D3F87}" presName="parentText" presStyleLbl="node1" presStyleIdx="0" presStyleCnt="1" custScaleY="407904">
        <dgm:presLayoutVars>
          <dgm:chMax val="0"/>
          <dgm:bulletEnabled val="1"/>
        </dgm:presLayoutVars>
      </dgm:prSet>
      <dgm:spPr/>
    </dgm:pt>
  </dgm:ptLst>
  <dgm:cxnLst>
    <dgm:cxn modelId="{A21E1537-A2C0-4269-B5E3-F22949F03C0C}" type="presOf" srcId="{2A52989D-F7FB-4581-A78D-5AA2820D8337}" destId="{D3023C26-3E73-4E84-8F9D-13921BA3731C}" srcOrd="0" destOrd="0" presId="urn:microsoft.com/office/officeart/2005/8/layout/vList2"/>
    <dgm:cxn modelId="{011F26B8-4074-4349-855E-A9921E5DB3AF}" srcId="{2A52989D-F7FB-4581-A78D-5AA2820D8337}" destId="{7D6ACE49-2C7D-4B55-8258-8FF78D2D3F87}" srcOrd="0" destOrd="0" parTransId="{AE0B5837-A785-4B6F-9FDA-6EBC8B068F4A}" sibTransId="{7C224D5F-3567-4E13-A4F5-740B4796CA85}"/>
    <dgm:cxn modelId="{290131CD-1E79-4C64-9897-BF3F3FD9E054}" type="presOf" srcId="{7D6ACE49-2C7D-4B55-8258-8FF78D2D3F87}" destId="{7A20DE31-9AEC-4203-B692-5715756E6C53}" srcOrd="0" destOrd="0" presId="urn:microsoft.com/office/officeart/2005/8/layout/vList2"/>
    <dgm:cxn modelId="{FA6A2215-501F-4C8D-AA67-502A21F438D3}" type="presParOf" srcId="{D3023C26-3E73-4E84-8F9D-13921BA3731C}" destId="{7A20DE31-9AEC-4203-B692-5715756E6C53}" srcOrd="0"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4E5C34E-DA21-45B9-B55D-F89D03FA1B3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CEC9EB15-5746-4F36-8AFD-EACA623DA04B}">
      <dgm:prSet custT="1"/>
      <dgm:spPr>
        <a:solidFill>
          <a:schemeClr val="tx2">
            <a:lumMod val="25000"/>
            <a:alpha val="16000"/>
          </a:schemeClr>
        </a:solidFill>
        <a:ln>
          <a:noFill/>
        </a:ln>
      </dgm:spPr>
      <dgm:t>
        <a:bodyPr/>
        <a:lstStyle/>
        <a:p>
          <a:pPr algn="ctr" rtl="0">
            <a:spcAft>
              <a:spcPts val="0"/>
            </a:spcAft>
          </a:pPr>
          <a:r>
            <a:rPr lang="uk-UA" sz="16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Постанова ВП ВС від 21.01.2026 по справі №359/8573/20  </a:t>
          </a:r>
        </a:p>
      </dgm:t>
    </dgm:pt>
    <dgm:pt modelId="{E33750B9-1477-455F-81C8-4D2BC9085203}" type="parTrans" cxnId="{A26E2DD8-ABF8-4519-816D-D7B1EAAFC0FE}">
      <dgm:prSet/>
      <dgm:spPr/>
      <dgm:t>
        <a:bodyPr/>
        <a:lstStyle/>
        <a:p>
          <a:endParaRPr lang="uk-UA"/>
        </a:p>
      </dgm:t>
    </dgm:pt>
    <dgm:pt modelId="{B7D23C7B-0A90-4076-AC62-5D4A740C24FC}" type="sibTrans" cxnId="{A26E2DD8-ABF8-4519-816D-D7B1EAAFC0FE}">
      <dgm:prSet/>
      <dgm:spPr/>
      <dgm:t>
        <a:bodyPr/>
        <a:lstStyle/>
        <a:p>
          <a:endParaRPr lang="uk-UA"/>
        </a:p>
      </dgm:t>
    </dgm:pt>
    <dgm:pt modelId="{3C8EE393-9385-4B7F-8750-BF622842E9AB}" type="pres">
      <dgm:prSet presAssocID="{24E5C34E-DA21-45B9-B55D-F89D03FA1B3A}" presName="linear" presStyleCnt="0">
        <dgm:presLayoutVars>
          <dgm:animLvl val="lvl"/>
          <dgm:resizeHandles val="exact"/>
        </dgm:presLayoutVars>
      </dgm:prSet>
      <dgm:spPr/>
    </dgm:pt>
    <dgm:pt modelId="{491186E1-D2E0-4DE9-9FD1-C23BC272EA6B}" type="pres">
      <dgm:prSet presAssocID="{CEC9EB15-5746-4F36-8AFD-EACA623DA04B}" presName="parentText" presStyleLbl="node1" presStyleIdx="0" presStyleCnt="1" custScaleY="307608" custLinFactY="-36270" custLinFactNeighborY="-100000">
        <dgm:presLayoutVars>
          <dgm:chMax val="0"/>
          <dgm:bulletEnabled val="1"/>
        </dgm:presLayoutVars>
      </dgm:prSet>
      <dgm:spPr/>
    </dgm:pt>
  </dgm:ptLst>
  <dgm:cxnLst>
    <dgm:cxn modelId="{32BF7B40-405E-4D24-A66C-714139347DCF}" type="presOf" srcId="{CEC9EB15-5746-4F36-8AFD-EACA623DA04B}" destId="{491186E1-D2E0-4DE9-9FD1-C23BC272EA6B}" srcOrd="0" destOrd="0" presId="urn:microsoft.com/office/officeart/2005/8/layout/vList2"/>
    <dgm:cxn modelId="{60BF9CAE-32A2-4A71-916D-F76FD0DB7066}" type="presOf" srcId="{24E5C34E-DA21-45B9-B55D-F89D03FA1B3A}" destId="{3C8EE393-9385-4B7F-8750-BF622842E9AB}" srcOrd="0" destOrd="0" presId="urn:microsoft.com/office/officeart/2005/8/layout/vList2"/>
    <dgm:cxn modelId="{A26E2DD8-ABF8-4519-816D-D7B1EAAFC0FE}" srcId="{24E5C34E-DA21-45B9-B55D-F89D03FA1B3A}" destId="{CEC9EB15-5746-4F36-8AFD-EACA623DA04B}" srcOrd="0" destOrd="0" parTransId="{E33750B9-1477-455F-81C8-4D2BC9085203}" sibTransId="{B7D23C7B-0A90-4076-AC62-5D4A740C24FC}"/>
    <dgm:cxn modelId="{03EBA523-34F2-4339-96B7-0B53D5A653C5}" type="presParOf" srcId="{3C8EE393-9385-4B7F-8750-BF622842E9AB}" destId="{491186E1-D2E0-4DE9-9FD1-C23BC272EA6B}" srcOrd="0" destOrd="0" presId="urn:microsoft.com/office/officeart/2005/8/layout/vList2"/>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A615780-D022-4AFF-8D48-AB7A7B171E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uk-UA"/>
        </a:p>
      </dgm:t>
    </dgm:pt>
    <dgm:pt modelId="{4BC3F7BD-86BF-47FB-9DB0-44B4694B5F1C}">
      <dgm:prSet custT="1"/>
      <dgm:spPr>
        <a:solidFill>
          <a:schemeClr val="tx2">
            <a:lumMod val="25000"/>
            <a:alpha val="29000"/>
          </a:schemeClr>
        </a:solidFill>
        <a:ln>
          <a:noFill/>
        </a:ln>
      </dgm:spPr>
      <dgm:t>
        <a:bodyPr/>
        <a:lstStyle/>
        <a:p>
          <a:pPr algn="just" rtl="0"/>
          <a:r>
            <a:rPr lang="uk-UA" sz="1100" b="1" kern="1200" dirty="0">
              <a:solidFill>
                <a:schemeClr val="bg2">
                  <a:lumMod val="20000"/>
                  <a:lumOff val="80000"/>
                </a:schemeClr>
              </a:solidFill>
              <a:latin typeface="Times New Roman" pitchFamily="18" charset="0"/>
              <a:cs typeface="Times New Roman" pitchFamily="18" charset="0"/>
            </a:rPr>
            <a:t>	</a:t>
          </a:r>
          <a:r>
            <a:rPr lang="ru-RU" sz="1200" b="1" kern="1200" dirty="0">
              <a:solidFill>
                <a:schemeClr val="bg2">
                  <a:lumMod val="20000"/>
                  <a:lumOff val="80000"/>
                </a:schemeClr>
              </a:solidFill>
              <a:latin typeface="Times New Roman" pitchFamily="18" charset="0"/>
              <a:cs typeface="Times New Roman" pitchFamily="18" charset="0"/>
            </a:rPr>
            <a:t>Велика Палата Верховного Суду у постанові від 03 липня 2019 року у справі № 369/11268/16-ц погодилася з тим, що позивач вправі звернутися до суду з позовом про визнання договору недійсним як такого, що направлений на уникнення звернення стягнення на майно боржника, на підставі загальних засад цивільного законодавства (п. 6 ст. 3 ЦК України) та недопустимості зловживання правом (ч.3 ст. 13 ЦК України) та послатися на спеціальну норму, що передбачає підставу визнання правочину недійсним, якою може бути як підстава, передбачена ст. 234 ЦК України, так і інша, наприклад підстава, передбачена ст. 228 ЦК України.</a:t>
          </a:r>
          <a:endParaRPr lang="uk-UA"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gm:t>
    </dgm:pt>
    <dgm:pt modelId="{93D310BB-F2F2-40D7-B5C0-A53F040FE199}" type="parTrans" cxnId="{FC6DDEF0-0EF9-4614-AC36-B420574CBCCA}">
      <dgm:prSet/>
      <dgm:spPr/>
      <dgm:t>
        <a:bodyPr/>
        <a:lstStyle/>
        <a:p>
          <a:endParaRPr lang="uk-UA"/>
        </a:p>
      </dgm:t>
    </dgm:pt>
    <dgm:pt modelId="{0DD68BEC-700B-48CB-BAFF-CD805A664C0F}" type="sibTrans" cxnId="{FC6DDEF0-0EF9-4614-AC36-B420574CBCCA}">
      <dgm:prSet/>
      <dgm:spPr/>
      <dgm:t>
        <a:bodyPr/>
        <a:lstStyle/>
        <a:p>
          <a:endParaRPr lang="uk-UA"/>
        </a:p>
      </dgm:t>
    </dgm:pt>
    <dgm:pt modelId="{548A3B55-16F6-480F-B82A-08DB5D3007E9}" type="pres">
      <dgm:prSet presAssocID="{7A615780-D022-4AFF-8D48-AB7A7B171E5F}" presName="Name0" presStyleCnt="0">
        <dgm:presLayoutVars>
          <dgm:chPref val="3"/>
          <dgm:dir/>
          <dgm:animLvl val="lvl"/>
          <dgm:resizeHandles/>
        </dgm:presLayoutVars>
      </dgm:prSet>
      <dgm:spPr/>
    </dgm:pt>
    <dgm:pt modelId="{A3C4AD7B-2E3E-44E9-8180-719FA0B03778}" type="pres">
      <dgm:prSet presAssocID="{4BC3F7BD-86BF-47FB-9DB0-44B4694B5F1C}" presName="horFlow" presStyleCnt="0"/>
      <dgm:spPr/>
    </dgm:pt>
    <dgm:pt modelId="{3EF56D4A-9A76-4414-A5F2-8066BE125047}" type="pres">
      <dgm:prSet presAssocID="{4BC3F7BD-86BF-47FB-9DB0-44B4694B5F1C}" presName="bigChev" presStyleLbl="node1" presStyleIdx="0" presStyleCnt="1" custScaleX="106010" custScaleY="380896" custLinFactNeighborX="-419" custLinFactNeighborY="-61"/>
      <dgm:spPr>
        <a:prstGeom prst="homePlate">
          <a:avLst/>
        </a:prstGeom>
      </dgm:spPr>
    </dgm:pt>
  </dgm:ptLst>
  <dgm:cxnLst>
    <dgm:cxn modelId="{130EA81F-E26E-4C4E-8D8F-2508DB3BCCE1}" type="presOf" srcId="{4BC3F7BD-86BF-47FB-9DB0-44B4694B5F1C}" destId="{3EF56D4A-9A76-4414-A5F2-8066BE125047}" srcOrd="0" destOrd="0" presId="urn:microsoft.com/office/officeart/2005/8/layout/lProcess3"/>
    <dgm:cxn modelId="{8FF5CECD-274F-409E-AF55-BDD65932C106}" type="presOf" srcId="{7A615780-D022-4AFF-8D48-AB7A7B171E5F}" destId="{548A3B55-16F6-480F-B82A-08DB5D3007E9}" srcOrd="0" destOrd="0" presId="urn:microsoft.com/office/officeart/2005/8/layout/lProcess3"/>
    <dgm:cxn modelId="{FC6DDEF0-0EF9-4614-AC36-B420574CBCCA}" srcId="{7A615780-D022-4AFF-8D48-AB7A7B171E5F}" destId="{4BC3F7BD-86BF-47FB-9DB0-44B4694B5F1C}" srcOrd="0" destOrd="0" parTransId="{93D310BB-F2F2-40D7-B5C0-A53F040FE199}" sibTransId="{0DD68BEC-700B-48CB-BAFF-CD805A664C0F}"/>
    <dgm:cxn modelId="{2D11AA8E-8AB2-4EB9-BA64-FA9F57B62AAD}" type="presParOf" srcId="{548A3B55-16F6-480F-B82A-08DB5D3007E9}" destId="{A3C4AD7B-2E3E-44E9-8180-719FA0B03778}" srcOrd="0" destOrd="0" presId="urn:microsoft.com/office/officeart/2005/8/layout/lProcess3"/>
    <dgm:cxn modelId="{9ED5A3EA-B01F-4E0B-8149-7B8779EB166F}" type="presParOf" srcId="{A3C4AD7B-2E3E-44E9-8180-719FA0B03778}" destId="{3EF56D4A-9A76-4414-A5F2-8066BE125047}"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626830C-0EB7-49A5-8B47-6224EDCCDD6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uk-UA"/>
        </a:p>
      </dgm:t>
    </dgm:pt>
    <dgm:pt modelId="{109A425D-96BE-4C4C-B32F-69B188308839}">
      <dgm:prSet custT="1"/>
      <dgm:spPr>
        <a:solidFill>
          <a:schemeClr val="tx2">
            <a:lumMod val="25000"/>
            <a:alpha val="44000"/>
          </a:schemeClr>
        </a:solidFill>
        <a:ln>
          <a:noFill/>
        </a:ln>
      </dgm:spPr>
      <dgm:t>
        <a:bodyPr/>
        <a:lstStyle/>
        <a:p>
          <a:pPr algn="just" rtl="0">
            <a:lnSpc>
              <a:spcPct val="90000"/>
            </a:lnSpc>
            <a:spcAft>
              <a:spcPts val="0"/>
            </a:spcAft>
          </a:pP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p>
        <a:p>
          <a:pPr indent="450000" algn="just" rtl="0">
            <a:lnSpc>
              <a:spcPct val="100000"/>
            </a:lnSpc>
            <a:spcAft>
              <a:spcPts val="0"/>
            </a:spcAft>
          </a:pP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Велика Палата Верховного Суду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резюмує</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що</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право на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звернення</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з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позовом</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про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визнання</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правочину</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боржника</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недійсним</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з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підстав</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фраудаторності</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належить</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як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виконавцю</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так і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особі</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яка не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була</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стороною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цього</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правочину</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проте</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є кредитором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відповідача</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в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іншому</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зобов`язанні</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та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пред`явила</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майнову</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вимогу</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зокрема</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набула</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або</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може</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набути статусу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стягувача</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у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виконавчому</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провадженні</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a:t>
          </a:r>
          <a:endParaRPr lang="uk-UA"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indent="450000" algn="just">
            <a:lnSpc>
              <a:spcPct val="100000"/>
            </a:lnSpc>
          </a:pP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Власний</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інтерес</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заінтересованої</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особи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полягає</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в тому,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щоб</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предмет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правочину</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перебував</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у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власності</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конкретної</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особи,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оскільки</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від</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цього</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залежить</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подальша</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можливість</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законної</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реалізації</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заінтересованою</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особою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своїх</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прав.</a:t>
          </a:r>
          <a:endParaRPr lang="uk-UA"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indent="450000" algn="just" rtl="0">
            <a:lnSpc>
              <a:spcPct val="100000"/>
            </a:lnSpc>
            <a:spcAft>
              <a:spcPts val="0"/>
            </a:spcAft>
          </a:pP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Велика Палата Верховного Суду відступила від свого висновку, сформульованого в постанові від 03 липня 2019 року у справі № 369/11268/16, шляхом його такої конкретизації: позивач, який не був стороною оспорюваного правочину, вправі звернутися до суду з позовом про визнання договору недійсним як такого, що направлений на уникнення звернення стягнення на майно боржника, на підставі загальних засад цивільного законодавства (п. 6 ст.3 ЦК України) та недопустимості зловживання правом (ч.3 ст. 13 ЦК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України</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a:t>
          </a:r>
        </a:p>
        <a:p>
          <a:pPr algn="just" rtl="0">
            <a:lnSpc>
              <a:spcPct val="90000"/>
            </a:lnSpc>
            <a:spcAft>
              <a:spcPts val="0"/>
            </a:spcAft>
          </a:pPr>
          <a:endPar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algn="just" rtl="0">
            <a:lnSpc>
              <a:spcPct val="90000"/>
            </a:lnSpc>
            <a:spcAft>
              <a:spcPts val="0"/>
            </a:spcAft>
          </a:pPr>
          <a:r>
            <a:rPr lang="uk-UA" sz="1200" b="1" kern="1200" dirty="0">
              <a:solidFill>
                <a:schemeClr val="bg2">
                  <a:lumMod val="20000"/>
                  <a:lumOff val="80000"/>
                </a:schemeClr>
              </a:solidFill>
              <a:latin typeface="Times New Roman" pitchFamily="18" charset="0"/>
              <a:cs typeface="Times New Roman" pitchFamily="18" charset="0"/>
            </a:rPr>
            <a:t> </a:t>
          </a:r>
          <a:r>
            <a:rPr lang="en-US" sz="1200" b="1" kern="1200" dirty="0">
              <a:solidFill>
                <a:schemeClr val="bg2">
                  <a:lumMod val="20000"/>
                  <a:lumOff val="80000"/>
                </a:schemeClr>
              </a:solidFill>
              <a:latin typeface="Times New Roman" pitchFamily="18" charset="0"/>
              <a:cs typeface="Times New Roman" pitchFamily="18" charset="0"/>
              <a:hlinkClick xmlns:r="http://schemas.openxmlformats.org/officeDocument/2006/relationships" r:id="rId1"/>
            </a:rPr>
            <a:t>https://reyestr.court.gov.ua/Review/134266626</a:t>
          </a:r>
          <a:endParaRPr lang="uk-UA" sz="14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hlinkClick xmlns:r="http://schemas.openxmlformats.org/officeDocument/2006/relationships" r:id="rId2"/>
          </a:endParaRPr>
        </a:p>
      </dgm:t>
    </dgm:pt>
    <dgm:pt modelId="{AAD9ED62-5B0A-4BC1-A656-67F32C8B7778}" type="parTrans" cxnId="{F812E7C1-1F1A-4B36-A8A6-C52A37B79082}">
      <dgm:prSet/>
      <dgm:spPr/>
      <dgm:t>
        <a:bodyPr/>
        <a:lstStyle/>
        <a:p>
          <a:endParaRPr lang="uk-UA"/>
        </a:p>
      </dgm:t>
    </dgm:pt>
    <dgm:pt modelId="{A6233E8E-61FC-444A-BBF4-B9591E116B57}" type="sibTrans" cxnId="{F812E7C1-1F1A-4B36-A8A6-C52A37B79082}">
      <dgm:prSet/>
      <dgm:spPr/>
      <dgm:t>
        <a:bodyPr/>
        <a:lstStyle/>
        <a:p>
          <a:endParaRPr lang="uk-UA"/>
        </a:p>
      </dgm:t>
    </dgm:pt>
    <dgm:pt modelId="{77B318FB-71D7-41D0-AA84-1F15136221FC}" type="pres">
      <dgm:prSet presAssocID="{2626830C-0EB7-49A5-8B47-6224EDCCDD67}" presName="cycle" presStyleCnt="0">
        <dgm:presLayoutVars>
          <dgm:dir/>
          <dgm:resizeHandles val="exact"/>
        </dgm:presLayoutVars>
      </dgm:prSet>
      <dgm:spPr/>
    </dgm:pt>
    <dgm:pt modelId="{4532A5CD-ED12-4521-B172-187366941F6A}" type="pres">
      <dgm:prSet presAssocID="{109A425D-96BE-4C4C-B32F-69B188308839}" presName="node" presStyleLbl="node1" presStyleIdx="0" presStyleCnt="1" custScaleX="199222" custScaleY="174174" custRadScaleRad="100521" custRadScaleInc="-29">
        <dgm:presLayoutVars>
          <dgm:bulletEnabled val="1"/>
        </dgm:presLayoutVars>
      </dgm:prSet>
      <dgm:spPr>
        <a:prstGeom prst="flowChartAlternateProcess">
          <a:avLst/>
        </a:prstGeom>
      </dgm:spPr>
    </dgm:pt>
  </dgm:ptLst>
  <dgm:cxnLst>
    <dgm:cxn modelId="{7BA5425C-D395-45BB-BFF0-EDD0D69E484D}" type="presOf" srcId="{2626830C-0EB7-49A5-8B47-6224EDCCDD67}" destId="{77B318FB-71D7-41D0-AA84-1F15136221FC}" srcOrd="0" destOrd="0" presId="urn:microsoft.com/office/officeart/2005/8/layout/cycle2"/>
    <dgm:cxn modelId="{F812E7C1-1F1A-4B36-A8A6-C52A37B79082}" srcId="{2626830C-0EB7-49A5-8B47-6224EDCCDD67}" destId="{109A425D-96BE-4C4C-B32F-69B188308839}" srcOrd="0" destOrd="0" parTransId="{AAD9ED62-5B0A-4BC1-A656-67F32C8B7778}" sibTransId="{A6233E8E-61FC-444A-BBF4-B9591E116B57}"/>
    <dgm:cxn modelId="{2B5979D5-7A52-476A-95B2-9A0B3F128324}" type="presOf" srcId="{109A425D-96BE-4C4C-B32F-69B188308839}" destId="{4532A5CD-ED12-4521-B172-187366941F6A}" srcOrd="0" destOrd="0" presId="urn:microsoft.com/office/officeart/2005/8/layout/cycle2"/>
    <dgm:cxn modelId="{66121286-CD04-45D4-8D61-B10785AA36CC}" type="presParOf" srcId="{77B318FB-71D7-41D0-AA84-1F15136221FC}" destId="{4532A5CD-ED12-4521-B172-187366941F6A}" srcOrd="0" destOrd="0" presId="urn:microsoft.com/office/officeart/2005/8/layout/cycle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A52989D-F7FB-4581-A78D-5AA2820D833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7D6ACE49-2C7D-4B55-8258-8FF78D2D3F87}">
      <dgm:prSet custT="1"/>
      <dgm:spPr>
        <a:solidFill>
          <a:schemeClr val="tx2">
            <a:lumMod val="25000"/>
            <a:alpha val="17000"/>
          </a:schemeClr>
        </a:solidFill>
        <a:ln>
          <a:noFill/>
        </a:ln>
      </dgm:spPr>
      <dgm:t>
        <a:bodyPr/>
        <a:lstStyle/>
        <a:p>
          <a:pPr algn="ctr" rtl="0">
            <a:spcAft>
              <a:spcPts val="0"/>
            </a:spcAft>
          </a:pPr>
          <a:r>
            <a:rPr kumimoji="0" lang="uk-UA" sz="16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a:t>
          </a:r>
          <a:r>
            <a:rPr lang="uk-UA" sz="16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ВП ВС від 03.07.2019 </a:t>
          </a:r>
          <a:r>
            <a:rPr kumimoji="0" lang="uk-UA" sz="16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у справі №369/11268/16</a:t>
          </a:r>
        </a:p>
      </dgm:t>
    </dgm:pt>
    <dgm:pt modelId="{AE0B5837-A785-4B6F-9FDA-6EBC8B068F4A}" type="parTrans" cxnId="{011F26B8-4074-4349-855E-A9921E5DB3AF}">
      <dgm:prSet/>
      <dgm:spPr/>
      <dgm:t>
        <a:bodyPr/>
        <a:lstStyle/>
        <a:p>
          <a:pPr algn="ctr"/>
          <a:endParaRPr lang="uk-UA"/>
        </a:p>
      </dgm:t>
    </dgm:pt>
    <dgm:pt modelId="{7C224D5F-3567-4E13-A4F5-740B4796CA85}" type="sibTrans" cxnId="{011F26B8-4074-4349-855E-A9921E5DB3AF}">
      <dgm:prSet/>
      <dgm:spPr/>
      <dgm:t>
        <a:bodyPr/>
        <a:lstStyle/>
        <a:p>
          <a:pPr algn="ctr"/>
          <a:endParaRPr lang="uk-UA"/>
        </a:p>
      </dgm:t>
    </dgm:pt>
    <dgm:pt modelId="{D3023C26-3E73-4E84-8F9D-13921BA3731C}" type="pres">
      <dgm:prSet presAssocID="{2A52989D-F7FB-4581-A78D-5AA2820D8337}" presName="linear" presStyleCnt="0">
        <dgm:presLayoutVars>
          <dgm:animLvl val="lvl"/>
          <dgm:resizeHandles val="exact"/>
        </dgm:presLayoutVars>
      </dgm:prSet>
      <dgm:spPr/>
    </dgm:pt>
    <dgm:pt modelId="{7A20DE31-9AEC-4203-B692-5715756E6C53}" type="pres">
      <dgm:prSet presAssocID="{7D6ACE49-2C7D-4B55-8258-8FF78D2D3F87}" presName="parentText" presStyleLbl="node1" presStyleIdx="0" presStyleCnt="1" custScaleY="407904">
        <dgm:presLayoutVars>
          <dgm:chMax val="0"/>
          <dgm:bulletEnabled val="1"/>
        </dgm:presLayoutVars>
      </dgm:prSet>
      <dgm:spPr/>
    </dgm:pt>
  </dgm:ptLst>
  <dgm:cxnLst>
    <dgm:cxn modelId="{3CC49A33-27C6-429E-B8A3-989BF88FBEFC}" type="presOf" srcId="{2A52989D-F7FB-4581-A78D-5AA2820D8337}" destId="{D3023C26-3E73-4E84-8F9D-13921BA3731C}" srcOrd="0" destOrd="0" presId="urn:microsoft.com/office/officeart/2005/8/layout/vList2"/>
    <dgm:cxn modelId="{7CDF99AD-86DA-4721-83AD-C4E1BCB749E0}" type="presOf" srcId="{7D6ACE49-2C7D-4B55-8258-8FF78D2D3F87}" destId="{7A20DE31-9AEC-4203-B692-5715756E6C53}" srcOrd="0" destOrd="0" presId="urn:microsoft.com/office/officeart/2005/8/layout/vList2"/>
    <dgm:cxn modelId="{011F26B8-4074-4349-855E-A9921E5DB3AF}" srcId="{2A52989D-F7FB-4581-A78D-5AA2820D8337}" destId="{7D6ACE49-2C7D-4B55-8258-8FF78D2D3F87}" srcOrd="0" destOrd="0" parTransId="{AE0B5837-A785-4B6F-9FDA-6EBC8B068F4A}" sibTransId="{7C224D5F-3567-4E13-A4F5-740B4796CA85}"/>
    <dgm:cxn modelId="{E2D27650-918E-4B7A-B167-9A758B368619}" type="presParOf" srcId="{D3023C26-3E73-4E84-8F9D-13921BA3731C}" destId="{7A20DE31-9AEC-4203-B692-5715756E6C53}" srcOrd="0"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4E5C34E-DA21-45B9-B55D-F89D03FA1B3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CEC9EB15-5746-4F36-8AFD-EACA623DA04B}">
      <dgm:prSet custT="1"/>
      <dgm:spPr>
        <a:solidFill>
          <a:schemeClr val="tx2">
            <a:lumMod val="25000"/>
            <a:alpha val="16000"/>
          </a:schemeClr>
        </a:solidFill>
        <a:ln>
          <a:noFill/>
        </a:ln>
      </dgm:spPr>
      <dgm:t>
        <a:bodyPr/>
        <a:lstStyle/>
        <a:p>
          <a:pPr algn="ctr" rtl="0">
            <a:spcAft>
              <a:spcPts val="0"/>
            </a:spcAft>
          </a:pPr>
          <a:r>
            <a:rPr lang="uk-UA" sz="16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Постанова ВП ВС від 04.02.2026 по справі №910/6654/24</a:t>
          </a:r>
        </a:p>
      </dgm:t>
    </dgm:pt>
    <dgm:pt modelId="{E33750B9-1477-455F-81C8-4D2BC9085203}" type="parTrans" cxnId="{A26E2DD8-ABF8-4519-816D-D7B1EAAFC0FE}">
      <dgm:prSet/>
      <dgm:spPr/>
      <dgm:t>
        <a:bodyPr/>
        <a:lstStyle/>
        <a:p>
          <a:endParaRPr lang="uk-UA"/>
        </a:p>
      </dgm:t>
    </dgm:pt>
    <dgm:pt modelId="{B7D23C7B-0A90-4076-AC62-5D4A740C24FC}" type="sibTrans" cxnId="{A26E2DD8-ABF8-4519-816D-D7B1EAAFC0FE}">
      <dgm:prSet/>
      <dgm:spPr/>
      <dgm:t>
        <a:bodyPr/>
        <a:lstStyle/>
        <a:p>
          <a:endParaRPr lang="uk-UA"/>
        </a:p>
      </dgm:t>
    </dgm:pt>
    <dgm:pt modelId="{3C8EE393-9385-4B7F-8750-BF622842E9AB}" type="pres">
      <dgm:prSet presAssocID="{24E5C34E-DA21-45B9-B55D-F89D03FA1B3A}" presName="linear" presStyleCnt="0">
        <dgm:presLayoutVars>
          <dgm:animLvl val="lvl"/>
          <dgm:resizeHandles val="exact"/>
        </dgm:presLayoutVars>
      </dgm:prSet>
      <dgm:spPr/>
    </dgm:pt>
    <dgm:pt modelId="{491186E1-D2E0-4DE9-9FD1-C23BC272EA6B}" type="pres">
      <dgm:prSet presAssocID="{CEC9EB15-5746-4F36-8AFD-EACA623DA04B}" presName="parentText" presStyleLbl="node1" presStyleIdx="0" presStyleCnt="1" custScaleY="307608" custLinFactY="-36270" custLinFactNeighborY="-100000">
        <dgm:presLayoutVars>
          <dgm:chMax val="0"/>
          <dgm:bulletEnabled val="1"/>
        </dgm:presLayoutVars>
      </dgm:prSet>
      <dgm:spPr/>
    </dgm:pt>
  </dgm:ptLst>
  <dgm:cxnLst>
    <dgm:cxn modelId="{5F2AD12F-53D4-46F9-8F19-C4949F7FAFE5}" type="presOf" srcId="{CEC9EB15-5746-4F36-8AFD-EACA623DA04B}" destId="{491186E1-D2E0-4DE9-9FD1-C23BC272EA6B}" srcOrd="0" destOrd="0" presId="urn:microsoft.com/office/officeart/2005/8/layout/vList2"/>
    <dgm:cxn modelId="{88600FCF-EDAF-40E9-959B-C18144A71253}" type="presOf" srcId="{24E5C34E-DA21-45B9-B55D-F89D03FA1B3A}" destId="{3C8EE393-9385-4B7F-8750-BF622842E9AB}" srcOrd="0" destOrd="0" presId="urn:microsoft.com/office/officeart/2005/8/layout/vList2"/>
    <dgm:cxn modelId="{A26E2DD8-ABF8-4519-816D-D7B1EAAFC0FE}" srcId="{24E5C34E-DA21-45B9-B55D-F89D03FA1B3A}" destId="{CEC9EB15-5746-4F36-8AFD-EACA623DA04B}" srcOrd="0" destOrd="0" parTransId="{E33750B9-1477-455F-81C8-4D2BC9085203}" sibTransId="{B7D23C7B-0A90-4076-AC62-5D4A740C24FC}"/>
    <dgm:cxn modelId="{5E63E05E-D9DB-41EC-9B16-382F6B5D6845}" type="presParOf" srcId="{3C8EE393-9385-4B7F-8750-BF622842E9AB}" destId="{491186E1-D2E0-4DE9-9FD1-C23BC272EA6B}" srcOrd="0" destOrd="0" presId="urn:microsoft.com/office/officeart/2005/8/layout/vList2"/>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A615780-D022-4AFF-8D48-AB7A7B171E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uk-UA"/>
        </a:p>
      </dgm:t>
    </dgm:pt>
    <dgm:pt modelId="{4BC3F7BD-86BF-47FB-9DB0-44B4694B5F1C}">
      <dgm:prSet custT="1"/>
      <dgm:spPr>
        <a:solidFill>
          <a:schemeClr val="tx2">
            <a:lumMod val="25000"/>
            <a:alpha val="29000"/>
          </a:schemeClr>
        </a:solidFill>
        <a:ln>
          <a:noFill/>
        </a:ln>
      </dgm:spPr>
      <dgm:t>
        <a:bodyPr/>
        <a:lstStyle/>
        <a:p>
          <a:pPr algn="just" rtl="0"/>
          <a:r>
            <a:rPr lang="uk-UA" sz="1600" b="1" kern="1200" dirty="0">
              <a:solidFill>
                <a:schemeClr val="bg2">
                  <a:lumMod val="20000"/>
                  <a:lumOff val="80000"/>
                </a:schemeClr>
              </a:solidFill>
              <a:latin typeface="Times New Roman" pitchFamily="18" charset="0"/>
              <a:cs typeface="Times New Roman" pitchFamily="18" charset="0"/>
            </a:rPr>
            <a:t>	</a:t>
          </a:r>
          <a:r>
            <a:rPr lang="uk-UA" sz="1400" b="1" kern="1200" dirty="0">
              <a:solidFill>
                <a:schemeClr val="bg2">
                  <a:lumMod val="20000"/>
                  <a:lumOff val="80000"/>
                </a:schemeClr>
              </a:solidFill>
              <a:latin typeface="Times New Roman" pitchFamily="18" charset="0"/>
              <a:cs typeface="Times New Roman" pitchFamily="18" charset="0"/>
            </a:rPr>
            <a:t>ВС у вказаних справах підтримала висновок судів нижчих інстанції про можливість оскарження </a:t>
          </a:r>
          <a:r>
            <a:rPr lang="x-none" sz="1400" b="1" kern="1200" dirty="0">
              <a:solidFill>
                <a:schemeClr val="bg2">
                  <a:lumMod val="20000"/>
                  <a:lumOff val="80000"/>
                </a:schemeClr>
              </a:solidFill>
              <a:latin typeface="Times New Roman" pitchFamily="18" charset="0"/>
              <a:cs typeface="Times New Roman" pitchFamily="18" charset="0"/>
            </a:rPr>
            <a:t>ухвал</a:t>
          </a:r>
          <a:r>
            <a:rPr lang="uk-UA" sz="1400" b="1" kern="1200" dirty="0">
              <a:solidFill>
                <a:schemeClr val="bg2">
                  <a:lumMod val="20000"/>
                  <a:lumOff val="80000"/>
                </a:schemeClr>
              </a:solidFill>
              <a:latin typeface="Times New Roman" pitchFamily="18" charset="0"/>
              <a:cs typeface="Times New Roman" pitchFamily="18" charset="0"/>
            </a:rPr>
            <a:t>и</a:t>
          </a:r>
          <a:r>
            <a:rPr lang="x-none" sz="1400" b="1" kern="1200" dirty="0">
              <a:solidFill>
                <a:schemeClr val="bg2">
                  <a:lumMod val="20000"/>
                  <a:lumOff val="80000"/>
                </a:schemeClr>
              </a:solidFill>
              <a:latin typeface="Times New Roman" pitchFamily="18" charset="0"/>
              <a:cs typeface="Times New Roman" pitchFamily="18" charset="0"/>
            </a:rPr>
            <a:t> суду про виправлення описки</a:t>
          </a:r>
          <a:r>
            <a:rPr lang="uk-UA" sz="1400" b="1" kern="1200" dirty="0">
              <a:solidFill>
                <a:schemeClr val="bg2">
                  <a:lumMod val="20000"/>
                  <a:lumOff val="80000"/>
                </a:schemeClr>
              </a:solidFill>
              <a:latin typeface="Times New Roman" pitchFamily="18" charset="0"/>
              <a:cs typeface="Times New Roman" pitchFamily="18" charset="0"/>
            </a:rPr>
            <a:t> окремо від рішення суду</a:t>
          </a:r>
          <a:r>
            <a:rPr lang="x-none" sz="1400" b="1" kern="1200" dirty="0">
              <a:solidFill>
                <a:schemeClr val="bg2">
                  <a:lumMod val="20000"/>
                  <a:lumOff val="80000"/>
                </a:schemeClr>
              </a:solidFill>
              <a:latin typeface="Times New Roman" pitchFamily="18" charset="0"/>
              <a:cs typeface="Times New Roman" pitchFamily="18" charset="0"/>
            </a:rPr>
            <a:t>.</a:t>
          </a:r>
          <a:endParaRPr lang="uk-UA" sz="14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gm:t>
    </dgm:pt>
    <dgm:pt modelId="{93D310BB-F2F2-40D7-B5C0-A53F040FE199}" type="parTrans" cxnId="{FC6DDEF0-0EF9-4614-AC36-B420574CBCCA}">
      <dgm:prSet/>
      <dgm:spPr/>
      <dgm:t>
        <a:bodyPr/>
        <a:lstStyle/>
        <a:p>
          <a:endParaRPr lang="uk-UA"/>
        </a:p>
      </dgm:t>
    </dgm:pt>
    <dgm:pt modelId="{0DD68BEC-700B-48CB-BAFF-CD805A664C0F}" type="sibTrans" cxnId="{FC6DDEF0-0EF9-4614-AC36-B420574CBCCA}">
      <dgm:prSet/>
      <dgm:spPr/>
      <dgm:t>
        <a:bodyPr/>
        <a:lstStyle/>
        <a:p>
          <a:endParaRPr lang="uk-UA"/>
        </a:p>
      </dgm:t>
    </dgm:pt>
    <dgm:pt modelId="{548A3B55-16F6-480F-B82A-08DB5D3007E9}" type="pres">
      <dgm:prSet presAssocID="{7A615780-D022-4AFF-8D48-AB7A7B171E5F}" presName="Name0" presStyleCnt="0">
        <dgm:presLayoutVars>
          <dgm:chPref val="3"/>
          <dgm:dir/>
          <dgm:animLvl val="lvl"/>
          <dgm:resizeHandles/>
        </dgm:presLayoutVars>
      </dgm:prSet>
      <dgm:spPr/>
    </dgm:pt>
    <dgm:pt modelId="{A3C4AD7B-2E3E-44E9-8180-719FA0B03778}" type="pres">
      <dgm:prSet presAssocID="{4BC3F7BD-86BF-47FB-9DB0-44B4694B5F1C}" presName="horFlow" presStyleCnt="0"/>
      <dgm:spPr/>
    </dgm:pt>
    <dgm:pt modelId="{3EF56D4A-9A76-4414-A5F2-8066BE125047}" type="pres">
      <dgm:prSet presAssocID="{4BC3F7BD-86BF-47FB-9DB0-44B4694B5F1C}" presName="bigChev" presStyleLbl="node1" presStyleIdx="0" presStyleCnt="1" custScaleX="106010" custScaleY="380896" custLinFactNeighborX="16041" custLinFactNeighborY="2674"/>
      <dgm:spPr>
        <a:prstGeom prst="homePlate">
          <a:avLst/>
        </a:prstGeom>
      </dgm:spPr>
    </dgm:pt>
  </dgm:ptLst>
  <dgm:cxnLst>
    <dgm:cxn modelId="{94102026-B5BE-488E-B7B6-614EF4EFDD21}" type="presOf" srcId="{7A615780-D022-4AFF-8D48-AB7A7B171E5F}" destId="{548A3B55-16F6-480F-B82A-08DB5D3007E9}" srcOrd="0" destOrd="0" presId="urn:microsoft.com/office/officeart/2005/8/layout/lProcess3"/>
    <dgm:cxn modelId="{C273B6E7-8A07-49E1-AAA6-52CB5C242C45}" type="presOf" srcId="{4BC3F7BD-86BF-47FB-9DB0-44B4694B5F1C}" destId="{3EF56D4A-9A76-4414-A5F2-8066BE125047}" srcOrd="0" destOrd="0" presId="urn:microsoft.com/office/officeart/2005/8/layout/lProcess3"/>
    <dgm:cxn modelId="{FC6DDEF0-0EF9-4614-AC36-B420574CBCCA}" srcId="{7A615780-D022-4AFF-8D48-AB7A7B171E5F}" destId="{4BC3F7BD-86BF-47FB-9DB0-44B4694B5F1C}" srcOrd="0" destOrd="0" parTransId="{93D310BB-F2F2-40D7-B5C0-A53F040FE199}" sibTransId="{0DD68BEC-700B-48CB-BAFF-CD805A664C0F}"/>
    <dgm:cxn modelId="{97B18B8F-264E-428C-9A91-E3FD168F0D90}" type="presParOf" srcId="{548A3B55-16F6-480F-B82A-08DB5D3007E9}" destId="{A3C4AD7B-2E3E-44E9-8180-719FA0B03778}" srcOrd="0" destOrd="0" presId="urn:microsoft.com/office/officeart/2005/8/layout/lProcess3"/>
    <dgm:cxn modelId="{5FD9F434-9FBD-4DFF-93C9-BC0673F5200F}" type="presParOf" srcId="{A3C4AD7B-2E3E-44E9-8180-719FA0B03778}" destId="{3EF56D4A-9A76-4414-A5F2-8066BE125047}"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F56D4A-9A76-4414-A5F2-8066BE125047}">
      <dsp:nvSpPr>
        <dsp:cNvPr id="0" name=""/>
        <dsp:cNvSpPr/>
      </dsp:nvSpPr>
      <dsp:spPr>
        <a:xfrm>
          <a:off x="0" y="72005"/>
          <a:ext cx="3222314" cy="4508783"/>
        </a:xfrm>
        <a:prstGeom prst="homePlate">
          <a:avLst/>
        </a:prstGeom>
        <a:solidFill>
          <a:schemeClr val="tx2">
            <a:lumMod val="25000"/>
            <a:alpha val="29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6985" rIns="0" bIns="6985" numCol="1" spcCol="1270" anchor="ctr" anchorCtr="0">
          <a:noAutofit/>
        </a:bodyPr>
        <a:lstStyle/>
        <a:p>
          <a:pPr marL="0" lvl="0" indent="0" algn="just" defTabSz="488950" rtl="0">
            <a:lnSpc>
              <a:spcPct val="90000"/>
            </a:lnSpc>
            <a:spcBef>
              <a:spcPct val="0"/>
            </a:spcBef>
            <a:spcAft>
              <a:spcPct val="35000"/>
            </a:spcAft>
            <a:buNone/>
          </a:pPr>
          <a:r>
            <a:rPr lang="uk-UA" sz="1100" kern="1200" dirty="0">
              <a:solidFill>
                <a:schemeClr val="bg2">
                  <a:lumMod val="20000"/>
                  <a:lumOff val="80000"/>
                </a:schemeClr>
              </a:solidFill>
              <a:latin typeface="Times New Roman" pitchFamily="18" charset="0"/>
              <a:cs typeface="Times New Roman" pitchFamily="18" charset="0"/>
            </a:rPr>
            <a:t>	</a:t>
          </a:r>
          <a:r>
            <a:rPr lang="uk-UA" sz="1100" b="1" kern="1200" dirty="0">
              <a:solidFill>
                <a:schemeClr val="bg2">
                  <a:lumMod val="20000"/>
                  <a:lumOff val="80000"/>
                </a:schemeClr>
              </a:solidFill>
              <a:latin typeface="Times New Roman" pitchFamily="18" charset="0"/>
              <a:cs typeface="Times New Roman" pitchFamily="18" charset="0"/>
            </a:rPr>
            <a:t>ВС у складі колегії суддів Касаційного цивільного суду у справі № 266/4331/17 дійшов висновку, що за наявності на підприємстві, установі, організації декількох профспілкових організацій первинна профспілкова організація, яка не була членом спільного представницького органу профспілок та не брала участі у погодженні та підписанні колективного договору, не набуває передбаченого законом права приймати рішення про вимогу до власника або уповноваженого ним органу про розірвання трудового договору (контракту) з виконувачем обов`язків директора підприємства. Крім того, вимога про розірвання трудового договору (контракту) стосується тільки керівника підприємства (директора), а не виконувача обов`язків керівника підприємства.</a:t>
          </a:r>
          <a:endParaRPr lang="uk-UA" sz="11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sp:txBody>
      <dsp:txXfrm>
        <a:off x="0" y="72005"/>
        <a:ext cx="2416736" cy="450878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32A5CD-ED12-4521-B172-187366941F6A}">
      <dsp:nvSpPr>
        <dsp:cNvPr id="0" name=""/>
        <dsp:cNvSpPr/>
      </dsp:nvSpPr>
      <dsp:spPr>
        <a:xfrm>
          <a:off x="81661" y="3711"/>
          <a:ext cx="4906243" cy="4289385"/>
        </a:xfrm>
        <a:prstGeom prst="flowChartAlternateProcess">
          <a:avLst/>
        </a:prstGeom>
        <a:solidFill>
          <a:schemeClr val="tx2">
            <a:lumMod val="25000"/>
            <a:alpha val="44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just" defTabSz="533400" rtl="0">
            <a:lnSpc>
              <a:spcPct val="90000"/>
            </a:lnSpc>
            <a:spcBef>
              <a:spcPct val="0"/>
            </a:spcBef>
            <a:spcAft>
              <a:spcPts val="0"/>
            </a:spcAft>
            <a:buNone/>
          </a:pPr>
          <a:r>
            <a:rPr lang="uk-UA"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ВП ВС зазначає </a:t>
          </a:r>
          <a:r>
            <a:rPr lang="x-none" sz="1200" b="1" kern="1200" dirty="0">
              <a:solidFill>
                <a:schemeClr val="bg2">
                  <a:lumMod val="20000"/>
                  <a:lumOff val="80000"/>
                </a:schemeClr>
              </a:solidFill>
              <a:latin typeface="Times New Roman" pitchFamily="18" charset="0"/>
              <a:cs typeface="Times New Roman" pitchFamily="18" charset="0"/>
            </a:rPr>
            <a:t>, що  вирішуючи питання стосовно можливості апеляційного оскарження ухвали про виправлення описки чи арифметичної помилки в судовому рішенні, суд має виходити з того, до якого саме процесуального документа відповідні виправлення вносяться, яким за своїм змістом є відповідне судове рішення внаслідок внесення до нього виправлення та, відповідно, чи передбачає процесуальний кодекс можливість оскарження цього документа (зокрема, якщо йдеться про ухвалу окремо від рішення суду).    </a:t>
          </a:r>
          <a:endParaRPr lang="uk-UA" sz="1200" b="1" kern="1200" dirty="0">
            <a:solidFill>
              <a:schemeClr val="bg2">
                <a:lumMod val="20000"/>
                <a:lumOff val="80000"/>
              </a:schemeClr>
            </a:solidFill>
            <a:latin typeface="Times New Roman" pitchFamily="18" charset="0"/>
            <a:cs typeface="Times New Roman" pitchFamily="18" charset="0"/>
          </a:endParaRPr>
        </a:p>
        <a:p>
          <a:pPr marL="0" lvl="0" indent="0" algn="just" defTabSz="533400" rtl="0">
            <a:lnSpc>
              <a:spcPct val="90000"/>
            </a:lnSpc>
            <a:spcBef>
              <a:spcPct val="0"/>
            </a:spcBef>
            <a:spcAft>
              <a:spcPts val="0"/>
            </a:spcAft>
            <a:buNone/>
          </a:pPr>
          <a:r>
            <a:rPr lang="uk-UA" sz="1200" b="1" kern="1200" dirty="0">
              <a:solidFill>
                <a:schemeClr val="bg2">
                  <a:lumMod val="20000"/>
                  <a:lumOff val="80000"/>
                </a:schemeClr>
              </a:solidFill>
              <a:latin typeface="Times New Roman" pitchFamily="18" charset="0"/>
              <a:cs typeface="Times New Roman" pitchFamily="18" charset="0"/>
            </a:rPr>
            <a:t>	</a:t>
          </a:r>
          <a:r>
            <a:rPr lang="x-none" sz="1200" b="1" kern="1200" dirty="0">
              <a:solidFill>
                <a:schemeClr val="bg2">
                  <a:lumMod val="20000"/>
                  <a:lumOff val="80000"/>
                </a:schemeClr>
              </a:solidFill>
              <a:latin typeface="Times New Roman" pitchFamily="18" charset="0"/>
              <a:cs typeface="Times New Roman" pitchFamily="18" charset="0"/>
            </a:rPr>
            <a:t>Велика Палата Верховного Суду відступає від інших підходів у застосуванні вказаних норм, зокрема, викладених у постановах Верховного Суду від 22.02.2022 у справі № 918/753/21, від 01.03.2023 у справі № 910/11980/21 та від 29.03.2023 у справі № </a:t>
          </a:r>
          <a:r>
            <a:rPr lang="x-none" sz="1200" b="1" kern="1200">
              <a:solidFill>
                <a:schemeClr val="bg2">
                  <a:lumMod val="20000"/>
                  <a:lumOff val="80000"/>
                </a:schemeClr>
              </a:solidFill>
              <a:latin typeface="Times New Roman" pitchFamily="18" charset="0"/>
              <a:cs typeface="Times New Roman" pitchFamily="18" charset="0"/>
            </a:rPr>
            <a:t>910/13847/21.</a:t>
          </a:r>
          <a:endParaRPr lang="uk-UA" sz="1200" b="1" kern="1200" dirty="0">
            <a:solidFill>
              <a:schemeClr val="bg2">
                <a:lumMod val="20000"/>
                <a:lumOff val="80000"/>
              </a:schemeClr>
            </a:solidFill>
            <a:latin typeface="Times New Roman" pitchFamily="18" charset="0"/>
            <a:cs typeface="Times New Roman" pitchFamily="18" charset="0"/>
          </a:endParaRPr>
        </a:p>
        <a:p>
          <a:pPr marL="0" lvl="0" indent="0" algn="just" defTabSz="533400" rtl="0">
            <a:lnSpc>
              <a:spcPct val="90000"/>
            </a:lnSpc>
            <a:spcBef>
              <a:spcPct val="0"/>
            </a:spcBef>
            <a:spcAft>
              <a:spcPts val="0"/>
            </a:spcAft>
            <a:buNone/>
          </a:pPr>
          <a:endParaRPr lang="uk-UA" sz="1200" b="1" kern="1200" dirty="0">
            <a:solidFill>
              <a:schemeClr val="bg2">
                <a:lumMod val="20000"/>
                <a:lumOff val="80000"/>
              </a:schemeClr>
            </a:solidFill>
            <a:latin typeface="Times New Roman" pitchFamily="18" charset="0"/>
            <a:cs typeface="Times New Roman" pitchFamily="18" charset="0"/>
          </a:endParaRPr>
        </a:p>
        <a:p>
          <a:pPr marL="0" lvl="0" indent="0" algn="just" defTabSz="533400" rtl="0">
            <a:lnSpc>
              <a:spcPct val="90000"/>
            </a:lnSpc>
            <a:spcBef>
              <a:spcPct val="0"/>
            </a:spcBef>
            <a:spcAft>
              <a:spcPts val="0"/>
            </a:spcAft>
            <a:buNone/>
          </a:pPr>
          <a:r>
            <a:rPr lang="en-US" sz="1200" b="1" kern="1200" dirty="0">
              <a:latin typeface="Times New Roman" pitchFamily="18" charset="0"/>
              <a:cs typeface="Times New Roman" pitchFamily="18" charset="0"/>
              <a:hlinkClick xmlns:r="http://schemas.openxmlformats.org/officeDocument/2006/relationships" r:id="rId1"/>
            </a:rPr>
            <a:t>https://reyestr.court.gov.ua/Review/132391394</a:t>
          </a:r>
          <a:endParaRPr lang="uk-UA" sz="1400" b="0"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hlinkClick xmlns:r="http://schemas.openxmlformats.org/officeDocument/2006/relationships" r:id="rId2"/>
          </a:endParaRPr>
        </a:p>
      </dsp:txBody>
      <dsp:txXfrm>
        <a:off x="291047" y="213097"/>
        <a:ext cx="4487471" cy="3870613"/>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20DE31-9AEC-4203-B692-5715756E6C53}">
      <dsp:nvSpPr>
        <dsp:cNvPr id="0" name=""/>
        <dsp:cNvSpPr/>
      </dsp:nvSpPr>
      <dsp:spPr>
        <a:xfrm>
          <a:off x="0" y="351"/>
          <a:ext cx="3234290" cy="719376"/>
        </a:xfrm>
        <a:prstGeom prst="roundRect">
          <a:avLst/>
        </a:prstGeom>
        <a:solidFill>
          <a:schemeClr val="tx2">
            <a:lumMod val="25000"/>
            <a:alpha val="17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ts val="0"/>
            </a:spcAft>
            <a:buNone/>
          </a:pPr>
          <a:r>
            <a:rPr kumimoji="0" lang="uk-UA" sz="14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Постанови КГС ВС від 22.02.2022 у справі №918/753/21,від 01.03.2023 у справі №910/11980/21 від 29.03.2023 у справі №910/13847/21</a:t>
          </a:r>
        </a:p>
      </dsp:txBody>
      <dsp:txXfrm>
        <a:off x="35117" y="35468"/>
        <a:ext cx="3164056" cy="64914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1186E1-D2E0-4DE9-9FD1-C23BC272EA6B}">
      <dsp:nvSpPr>
        <dsp:cNvPr id="0" name=""/>
        <dsp:cNvSpPr/>
      </dsp:nvSpPr>
      <dsp:spPr>
        <a:xfrm>
          <a:off x="0" y="0"/>
          <a:ext cx="4130279" cy="647189"/>
        </a:xfrm>
        <a:prstGeom prst="roundRect">
          <a:avLst/>
        </a:prstGeom>
        <a:solidFill>
          <a:schemeClr val="tx2">
            <a:lumMod val="25000"/>
            <a:alpha val="16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ts val="0"/>
            </a:spcAft>
            <a:buNone/>
          </a:pPr>
          <a:r>
            <a:rPr lang="uk-UA" sz="16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Постанова ВП ВС від 19.11.2025 №916/992/25</a:t>
          </a:r>
        </a:p>
      </dsp:txBody>
      <dsp:txXfrm>
        <a:off x="31593" y="31593"/>
        <a:ext cx="4067093" cy="584003"/>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F56D4A-9A76-4414-A5F2-8066BE125047}">
      <dsp:nvSpPr>
        <dsp:cNvPr id="0" name=""/>
        <dsp:cNvSpPr/>
      </dsp:nvSpPr>
      <dsp:spPr>
        <a:xfrm>
          <a:off x="137304" y="0"/>
          <a:ext cx="2936469" cy="4220316"/>
        </a:xfrm>
        <a:prstGeom prst="homePlate">
          <a:avLst/>
        </a:prstGeom>
        <a:solidFill>
          <a:schemeClr val="tx2">
            <a:lumMod val="25000"/>
            <a:alpha val="29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7620" rIns="0" bIns="7620" numCol="1" spcCol="1270" anchor="ctr" anchorCtr="0">
          <a:noAutofit/>
        </a:bodyPr>
        <a:lstStyle/>
        <a:p>
          <a:pPr marL="0" lvl="0" indent="450000" algn="just" defTabSz="533400" rtl="0">
            <a:lnSpc>
              <a:spcPct val="100000"/>
            </a:lnSpc>
            <a:spcBef>
              <a:spcPct val="0"/>
            </a:spcBef>
            <a:spcAft>
              <a:spcPts val="0"/>
            </a:spcAft>
            <a:buNone/>
          </a:pPr>
          <a:r>
            <a:rPr lang="uk-UA" sz="1200" b="1" kern="1200" dirty="0">
              <a:solidFill>
                <a:schemeClr val="bg2">
                  <a:lumMod val="20000"/>
                  <a:lumOff val="80000"/>
                </a:schemeClr>
              </a:solidFill>
              <a:latin typeface="Times New Roman" pitchFamily="18" charset="0"/>
              <a:cs typeface="Times New Roman" pitchFamily="18" charset="0"/>
            </a:rPr>
            <a:t>Касаційний господарський суд, аналізуючи положення ч.3 ст. 18 Закону № 1404-</a:t>
          </a:r>
          <a:r>
            <a:rPr lang="en-US" sz="1200" b="1" kern="1200" dirty="0">
              <a:solidFill>
                <a:schemeClr val="bg2">
                  <a:lumMod val="20000"/>
                  <a:lumOff val="80000"/>
                </a:schemeClr>
              </a:solidFill>
              <a:latin typeface="Times New Roman" pitchFamily="18" charset="0"/>
              <a:cs typeface="Times New Roman" pitchFamily="18" charset="0"/>
            </a:rPr>
            <a:t>V</a:t>
          </a:r>
          <a:r>
            <a:rPr lang="uk-UA" sz="1200" b="1" kern="1200" dirty="0">
              <a:solidFill>
                <a:schemeClr val="bg2">
                  <a:lumMod val="20000"/>
                  <a:lumOff val="80000"/>
                </a:schemeClr>
              </a:solidFill>
              <a:latin typeface="Times New Roman" pitchFamily="18" charset="0"/>
              <a:cs typeface="Times New Roman" pitchFamily="18" charset="0"/>
            </a:rPr>
            <a:t>І</a:t>
          </a:r>
          <a:r>
            <a:rPr lang="en-US" sz="1200" b="1" kern="1200" dirty="0">
              <a:solidFill>
                <a:schemeClr val="bg2">
                  <a:lumMod val="20000"/>
                  <a:lumOff val="80000"/>
                </a:schemeClr>
              </a:solidFill>
              <a:latin typeface="Times New Roman" pitchFamily="18" charset="0"/>
              <a:cs typeface="Times New Roman" pitchFamily="18" charset="0"/>
            </a:rPr>
            <a:t>II, </a:t>
          </a:r>
          <a:r>
            <a:rPr lang="uk-UA" sz="1200" b="1" kern="1200" dirty="0">
              <a:solidFill>
                <a:schemeClr val="bg2">
                  <a:lumMod val="20000"/>
                  <a:lumOff val="80000"/>
                </a:schemeClr>
              </a:solidFill>
              <a:latin typeface="Times New Roman" pitchFamily="18" charset="0"/>
              <a:cs typeface="Times New Roman" pitchFamily="18" charset="0"/>
            </a:rPr>
            <a:t>у своїй постанові від 01 квітня 2024 року у справі № 4/69/07 сформулював правовий висновок про те, що невиконання державним виконавцем обов`язку з перевірки фактичного стану виконання судових рішень боржником перед прийняттям постанови про арешт майна боржника є порушенням принципів справедливості, неупередженості, об`єктивності та співмірності заходів примусового виконання судових рішень.</a:t>
          </a:r>
          <a:endParaRPr lang="uk-UA"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sp:txBody>
      <dsp:txXfrm>
        <a:off x="137304" y="0"/>
        <a:ext cx="2202352" cy="4220316"/>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32A5CD-ED12-4521-B172-187366941F6A}">
      <dsp:nvSpPr>
        <dsp:cNvPr id="0" name=""/>
        <dsp:cNvSpPr/>
      </dsp:nvSpPr>
      <dsp:spPr>
        <a:xfrm>
          <a:off x="134274" y="3629"/>
          <a:ext cx="4906243" cy="4289385"/>
        </a:xfrm>
        <a:prstGeom prst="flowChartAlternateProcess">
          <a:avLst/>
        </a:prstGeom>
        <a:solidFill>
          <a:schemeClr val="tx2">
            <a:lumMod val="25000"/>
            <a:alpha val="44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just" defTabSz="533400" rtl="0">
            <a:lnSpc>
              <a:spcPct val="90000"/>
            </a:lnSpc>
            <a:spcBef>
              <a:spcPct val="0"/>
            </a:spcBef>
            <a:spcAft>
              <a:spcPts val="0"/>
            </a:spcAft>
            <a:buNone/>
          </a:pPr>
          <a:r>
            <a:rPr lang="uk-UA" sz="1200" b="1" kern="1200" dirty="0">
              <a:solidFill>
                <a:schemeClr val="tx2">
                  <a:lumMod val="90000"/>
                </a:schemeClr>
              </a:solidFill>
              <a:latin typeface="Times New Roman" pitchFamily="18" charset="0"/>
              <a:cs typeface="Times New Roman" pitchFamily="18" charset="0"/>
            </a:rPr>
            <a:t>	</a:t>
          </a:r>
          <a:r>
            <a:rPr lang="uk-UA" sz="1200" b="1" kern="1200" dirty="0">
              <a:solidFill>
                <a:schemeClr val="bg2">
                  <a:lumMod val="20000"/>
                  <a:lumOff val="80000"/>
                </a:schemeClr>
              </a:solidFill>
              <a:latin typeface="Times New Roman" pitchFamily="18" charset="0"/>
              <a:cs typeface="Times New Roman" pitchFamily="18" charset="0"/>
            </a:rPr>
            <a:t>Перевірка виконання боржником судового рішення під час виконавчого провадження не має імперативного характеру, а є дискреційним повноваженням державного виконавця. Тому вона не є обов’язковою процесуальною дією перед винесенням постанови про арешт майна (коштів). Закон не пов’язує прийняття постанови про арешт із проведенням такої перевірки, оскільки арешт має забезпечувальний характер і здійснюється після відкриття виконавчого провадження або виявлення майна. Відсутність перевірки сама по собі не свідчить про порушення виконавцем закону.</a:t>
          </a:r>
        </a:p>
        <a:p>
          <a:pPr marL="0" lvl="0" indent="0" algn="just" defTabSz="533400" rtl="0">
            <a:lnSpc>
              <a:spcPct val="90000"/>
            </a:lnSpc>
            <a:spcBef>
              <a:spcPct val="0"/>
            </a:spcBef>
            <a:spcAft>
              <a:spcPts val="0"/>
            </a:spcAft>
            <a:buNone/>
          </a:pPr>
          <a:r>
            <a:rPr lang="uk-UA" sz="1200" b="1" kern="1200" dirty="0">
              <a:solidFill>
                <a:schemeClr val="bg2">
                  <a:lumMod val="20000"/>
                  <a:lumOff val="80000"/>
                </a:schemeClr>
              </a:solidFill>
              <a:latin typeface="Times New Roman" pitchFamily="18" charset="0"/>
              <a:cs typeface="Times New Roman" pitchFamily="18" charset="0"/>
            </a:rPr>
            <a:t>	Велика Палата Верховного Суду вважає за необхідне відступити від висновку Касаційного господарського суду, викладеного в постанові від 01 квітня 2024 року у справі № 4/69/07, щодо застосування пункту 1 частини третьої статті 18 Закону № 1404-</a:t>
          </a:r>
          <a:r>
            <a:rPr lang="en-US" sz="1200" b="1" kern="1200" dirty="0">
              <a:solidFill>
                <a:schemeClr val="bg2">
                  <a:lumMod val="20000"/>
                  <a:lumOff val="80000"/>
                </a:schemeClr>
              </a:solidFill>
              <a:latin typeface="Times New Roman" pitchFamily="18" charset="0"/>
              <a:cs typeface="Times New Roman" pitchFamily="18" charset="0"/>
            </a:rPr>
            <a:t>VIII, </a:t>
          </a:r>
          <a:r>
            <a:rPr lang="uk-UA" sz="1200" b="1" kern="1200" dirty="0">
              <a:solidFill>
                <a:schemeClr val="bg2">
                  <a:lumMod val="20000"/>
                  <a:lumOff val="80000"/>
                </a:schemeClr>
              </a:solidFill>
              <a:latin typeface="Times New Roman" pitchFamily="18" charset="0"/>
              <a:cs typeface="Times New Roman" pitchFamily="18" charset="0"/>
            </a:rPr>
            <a:t>вказавши, що проведення перевірки виконавцем під час здійснення виконавчого провадження виконання боржниками рішень, що підлягають виконанню відповідно до цього Закону, не має імперативного характеру, а є дискреційним повноваженням виконавця, і, відповідно, не є обов`язковою процесуальною дією в кожному випадку.</a:t>
          </a:r>
        </a:p>
        <a:p>
          <a:pPr marL="0" lvl="0" indent="0" algn="just" defTabSz="533400" rtl="0">
            <a:lnSpc>
              <a:spcPct val="90000"/>
            </a:lnSpc>
            <a:spcBef>
              <a:spcPct val="0"/>
            </a:spcBef>
            <a:spcAft>
              <a:spcPts val="0"/>
            </a:spcAft>
            <a:buNone/>
          </a:pPr>
          <a:endParaRPr lang="uk-UA" sz="1200" b="1" kern="1200" dirty="0">
            <a:solidFill>
              <a:schemeClr val="tx2">
                <a:lumMod val="90000"/>
              </a:schemeClr>
            </a:solidFill>
            <a:latin typeface="Times New Roman" pitchFamily="18" charset="0"/>
            <a:cs typeface="Times New Roman" pitchFamily="18" charset="0"/>
          </a:endParaRPr>
        </a:p>
        <a:p>
          <a:pPr marL="0" lvl="0" indent="0" algn="just" defTabSz="533400" rtl="0">
            <a:lnSpc>
              <a:spcPct val="90000"/>
            </a:lnSpc>
            <a:spcBef>
              <a:spcPct val="0"/>
            </a:spcBef>
            <a:spcAft>
              <a:spcPts val="0"/>
            </a:spcAft>
            <a:buNone/>
          </a:pPr>
          <a:r>
            <a:rPr lang="uk-UA" sz="1200" b="1" kern="1200" dirty="0">
              <a:solidFill>
                <a:schemeClr val="tx2">
                  <a:lumMod val="90000"/>
                </a:schemeClr>
              </a:solidFill>
              <a:latin typeface="Times New Roman" pitchFamily="18" charset="0"/>
              <a:cs typeface="Times New Roman" pitchFamily="18" charset="0"/>
            </a:rPr>
            <a:t> </a:t>
          </a:r>
          <a:r>
            <a:rPr lang="en-US" sz="1200" b="1" kern="1200" dirty="0">
              <a:latin typeface="Times New Roman" pitchFamily="18" charset="0"/>
              <a:cs typeface="Times New Roman" pitchFamily="18" charset="0"/>
              <a:hlinkClick xmlns:r="http://schemas.openxmlformats.org/officeDocument/2006/relationships" r:id="rId1"/>
            </a:rPr>
            <a:t>https://reyestr.court.gov.ua/Review/132746774</a:t>
          </a:r>
          <a:endParaRPr lang="uk-UA" sz="1200" b="1" kern="1200" dirty="0">
            <a:latin typeface="Times New Roman" pitchFamily="18" charset="0"/>
            <a:cs typeface="Times New Roman" pitchFamily="18" charset="0"/>
          </a:endParaRPr>
        </a:p>
        <a:p>
          <a:pPr marL="0" lvl="0" indent="0" algn="just" defTabSz="533400" rtl="0">
            <a:lnSpc>
              <a:spcPct val="90000"/>
            </a:lnSpc>
            <a:spcBef>
              <a:spcPct val="0"/>
            </a:spcBef>
            <a:spcAft>
              <a:spcPts val="0"/>
            </a:spcAft>
            <a:buNone/>
          </a:pPr>
          <a:endParaRPr lang="uk-UA" sz="1200" b="1" kern="1200" dirty="0">
            <a:solidFill>
              <a:schemeClr val="bg2">
                <a:lumMod val="20000"/>
                <a:lumOff val="80000"/>
              </a:schemeClr>
            </a:solidFill>
            <a:latin typeface="Times New Roman" pitchFamily="18" charset="0"/>
            <a:cs typeface="Times New Roman" pitchFamily="18" charset="0"/>
          </a:endParaRPr>
        </a:p>
      </dsp:txBody>
      <dsp:txXfrm>
        <a:off x="343660" y="213015"/>
        <a:ext cx="4487471" cy="3870613"/>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20DE31-9AEC-4203-B692-5715756E6C53}">
      <dsp:nvSpPr>
        <dsp:cNvPr id="0" name=""/>
        <dsp:cNvSpPr/>
      </dsp:nvSpPr>
      <dsp:spPr>
        <a:xfrm>
          <a:off x="0" y="351"/>
          <a:ext cx="3234290" cy="719376"/>
        </a:xfrm>
        <a:prstGeom prst="roundRect">
          <a:avLst/>
        </a:prstGeom>
        <a:solidFill>
          <a:schemeClr val="tx2">
            <a:lumMod val="25000"/>
            <a:alpha val="17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ts val="0"/>
            </a:spcAft>
            <a:buNone/>
          </a:pPr>
          <a:r>
            <a:rPr kumimoji="0" lang="uk-UA" sz="14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Постанови КГС ВС від 01.04.2024 у справі №4/69/07</a:t>
          </a:r>
        </a:p>
      </dsp:txBody>
      <dsp:txXfrm>
        <a:off x="35117" y="35468"/>
        <a:ext cx="3164056" cy="649142"/>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1186E1-D2E0-4DE9-9FD1-C23BC272EA6B}">
      <dsp:nvSpPr>
        <dsp:cNvPr id="0" name=""/>
        <dsp:cNvSpPr/>
      </dsp:nvSpPr>
      <dsp:spPr>
        <a:xfrm>
          <a:off x="0" y="0"/>
          <a:ext cx="4130279" cy="647189"/>
        </a:xfrm>
        <a:prstGeom prst="roundRect">
          <a:avLst/>
        </a:prstGeom>
        <a:solidFill>
          <a:schemeClr val="tx2">
            <a:lumMod val="25000"/>
            <a:alpha val="16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ts val="0"/>
            </a:spcAft>
            <a:buNone/>
          </a:pPr>
          <a:r>
            <a:rPr lang="uk-UA" sz="16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Постанова ВП ВС від 18.12.2025 №580/3888/24</a:t>
          </a:r>
        </a:p>
      </dsp:txBody>
      <dsp:txXfrm>
        <a:off x="31593" y="31593"/>
        <a:ext cx="4067093" cy="584003"/>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F56D4A-9A76-4414-A5F2-8066BE125047}">
      <dsp:nvSpPr>
        <dsp:cNvPr id="0" name=""/>
        <dsp:cNvSpPr/>
      </dsp:nvSpPr>
      <dsp:spPr>
        <a:xfrm>
          <a:off x="3160" y="0"/>
          <a:ext cx="3222314" cy="4631134"/>
        </a:xfrm>
        <a:prstGeom prst="homePlate">
          <a:avLst/>
        </a:prstGeom>
        <a:solidFill>
          <a:schemeClr val="tx2">
            <a:lumMod val="25000"/>
            <a:alpha val="29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8890" rIns="0" bIns="8890" numCol="1" spcCol="1270" anchor="ctr" anchorCtr="0">
          <a:noAutofit/>
        </a:bodyPr>
        <a:lstStyle/>
        <a:p>
          <a:pPr marL="0" lvl="0" indent="0" algn="just" defTabSz="622300" rtl="0">
            <a:lnSpc>
              <a:spcPct val="90000"/>
            </a:lnSpc>
            <a:spcBef>
              <a:spcPct val="0"/>
            </a:spcBef>
            <a:spcAft>
              <a:spcPct val="35000"/>
            </a:spcAft>
            <a:buNone/>
          </a:pPr>
          <a:r>
            <a:rPr lang="ru-RU" sz="1400" b="1" kern="1200" dirty="0">
              <a:solidFill>
                <a:schemeClr val="tx2">
                  <a:lumMod val="75000"/>
                </a:schemeClr>
              </a:solidFill>
              <a:latin typeface="Times New Roman" pitchFamily="18" charset="0"/>
              <a:cs typeface="Times New Roman" pitchFamily="18" charset="0"/>
            </a:rPr>
            <a:t>	</a:t>
          </a:r>
          <a:r>
            <a:rPr lang="ru-RU" sz="1400" b="1" kern="1200" dirty="0">
              <a:solidFill>
                <a:schemeClr val="bg2">
                  <a:lumMod val="20000"/>
                  <a:lumOff val="80000"/>
                </a:schemeClr>
              </a:solidFill>
              <a:latin typeface="Times New Roman" pitchFamily="18" charset="0"/>
              <a:cs typeface="Times New Roman" pitchFamily="18" charset="0"/>
            </a:rPr>
            <a:t>У постановах КАС ВС від 19.01.2023 у справі № 803/806/17 та від 28.03.2024 у справі №160/240/23 викладено висновки щодо необхідності державної реєстрації додаткової угоди до договору оренди землі, укладеного після 01.01.2013.</a:t>
          </a:r>
          <a:endParaRPr lang="uk-UA" sz="14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sp:txBody>
      <dsp:txXfrm>
        <a:off x="3160" y="0"/>
        <a:ext cx="2416736" cy="4631134"/>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32A5CD-ED12-4521-B172-187366941F6A}">
      <dsp:nvSpPr>
        <dsp:cNvPr id="0" name=""/>
        <dsp:cNvSpPr/>
      </dsp:nvSpPr>
      <dsp:spPr>
        <a:xfrm>
          <a:off x="81661" y="3711"/>
          <a:ext cx="4906243" cy="4289385"/>
        </a:xfrm>
        <a:prstGeom prst="flowChartAlternateProcess">
          <a:avLst/>
        </a:prstGeom>
        <a:solidFill>
          <a:schemeClr val="tx2">
            <a:lumMod val="25000"/>
            <a:alpha val="44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just" defTabSz="466725" rtl="0">
            <a:lnSpc>
              <a:spcPct val="90000"/>
            </a:lnSpc>
            <a:spcBef>
              <a:spcPct val="0"/>
            </a:spcBef>
            <a:spcAft>
              <a:spcPts val="0"/>
            </a:spcAft>
            <a:buNone/>
          </a:pPr>
          <a:r>
            <a:rPr lang="uk-UA" sz="1050" b="1" kern="1200" dirty="0">
              <a:solidFill>
                <a:schemeClr val="tx1"/>
              </a:solidFill>
              <a:latin typeface="Times New Roman" pitchFamily="18" charset="0"/>
              <a:cs typeface="Times New Roman" pitchFamily="18" charset="0"/>
            </a:rPr>
            <a:t>	</a:t>
          </a:r>
          <a:r>
            <a:rPr lang="ru-RU" sz="1100" b="1" kern="1200" dirty="0">
              <a:solidFill>
                <a:schemeClr val="bg2">
                  <a:lumMod val="20000"/>
                  <a:lumOff val="80000"/>
                </a:schemeClr>
              </a:solidFill>
              <a:latin typeface="Times New Roman" pitchFamily="18" charset="0"/>
              <a:cs typeface="Times New Roman" pitchFamily="18" charset="0"/>
            </a:rPr>
            <a:t>01.01.2013 державній реєстрації підлягає не сам договір оренди землі, а право оренди земельної ділянки. Такий договір є укладеним з моменту досягнення сторонами згоди з усіх його істотних умов та його підписання у простій письмовій формі, якщо інше не узгоджено між сторонами, тобто за умови дотримання ними вимог статей 638, 759 і 792 ЦК України та статті 15 Закону 161-ХIV. З моменту укладення договору оренди землі в орендодавця виникає обов`язок передати орендарю земельну ділянку в користування на визначений у договорі строк, а в орендаря - отримати право користування земельною ділянкою.</a:t>
          </a:r>
          <a:endParaRPr lang="uk-UA" sz="1100" b="1" kern="1200" dirty="0">
            <a:solidFill>
              <a:schemeClr val="bg2">
                <a:lumMod val="20000"/>
                <a:lumOff val="80000"/>
              </a:schemeClr>
            </a:solidFill>
            <a:latin typeface="Times New Roman" pitchFamily="18" charset="0"/>
            <a:cs typeface="Times New Roman" pitchFamily="18" charset="0"/>
          </a:endParaRPr>
        </a:p>
        <a:p>
          <a:pPr marL="0" lvl="0" indent="0" algn="just" defTabSz="466725">
            <a:lnSpc>
              <a:spcPct val="90000"/>
            </a:lnSpc>
            <a:spcBef>
              <a:spcPct val="0"/>
            </a:spcBef>
            <a:buNone/>
          </a:pPr>
          <a:r>
            <a:rPr lang="ru-RU" sz="1100" b="1" kern="1200" dirty="0">
              <a:solidFill>
                <a:schemeClr val="bg2">
                  <a:lumMod val="20000"/>
                  <a:lumOff val="80000"/>
                </a:schemeClr>
              </a:solidFill>
              <a:latin typeface="Times New Roman" pitchFamily="18" charset="0"/>
              <a:cs typeface="Times New Roman" pitchFamily="18" charset="0"/>
            </a:rPr>
            <a:t>	Водночас Велика Палата Верховного Суду наголосила на тому, що вказані висновки стосуються чинності договору оренди землі, укладеного після 01.01.2013, тобто після зміни законодавчого регулювання, а саме виключення із Закону № 161-XIV вимог про необхідність державної реєстрації договору оренди із вказівкою на необхідність реєстрації права оренди, а також виключення з тексту цього Закону посилання на укладеність такого правочину з дня його державної реєстрації.</a:t>
          </a:r>
        </a:p>
        <a:p>
          <a:pPr marL="0" lvl="0" indent="0" algn="just" defTabSz="466725">
            <a:lnSpc>
              <a:spcPct val="90000"/>
            </a:lnSpc>
            <a:spcBef>
              <a:spcPct val="0"/>
            </a:spcBef>
            <a:buNone/>
          </a:pPr>
          <a:r>
            <a:rPr lang="uk-UA" sz="1100" b="1" kern="1200" dirty="0">
              <a:solidFill>
                <a:schemeClr val="bg2">
                  <a:lumMod val="20000"/>
                  <a:lumOff val="80000"/>
                </a:schemeClr>
              </a:solidFill>
              <a:latin typeface="Times New Roman" pitchFamily="18" charset="0"/>
              <a:cs typeface="Times New Roman" pitchFamily="18" charset="0"/>
            </a:rPr>
            <a:t>	Натомість висновки КАС ВС щодо необхідності державної реєстрації додаткових угод до договорів оренди землі зроблені </a:t>
          </a:r>
          <a:r>
            <a:rPr lang="en-US" sz="1100" b="1" kern="1200" dirty="0">
              <a:solidFill>
                <a:schemeClr val="bg2">
                  <a:lumMod val="20000"/>
                  <a:lumOff val="80000"/>
                </a:schemeClr>
              </a:solidFill>
              <a:latin typeface="Times New Roman" pitchFamily="18" charset="0"/>
              <a:cs typeface="Times New Roman" pitchFamily="18" charset="0"/>
            </a:rPr>
            <a:t>per incuriam</a:t>
          </a:r>
          <a:r>
            <a:rPr lang="uk-UA" sz="1100" b="1" kern="1200" dirty="0">
              <a:solidFill>
                <a:schemeClr val="bg2">
                  <a:lumMod val="20000"/>
                  <a:lumOff val="80000"/>
                </a:schemeClr>
              </a:solidFill>
              <a:latin typeface="Times New Roman" pitchFamily="18" charset="0"/>
              <a:cs typeface="Times New Roman" pitchFamily="18" charset="0"/>
            </a:rPr>
            <a:t> </a:t>
          </a:r>
          <a:r>
            <a:rPr lang="ru-RU" sz="1100" b="1" kern="1200" dirty="0">
              <a:solidFill>
                <a:schemeClr val="bg2">
                  <a:lumMod val="20000"/>
                  <a:lumOff val="80000"/>
                </a:schemeClr>
              </a:solidFill>
              <a:latin typeface="Times New Roman" pitchFamily="18" charset="0"/>
              <a:cs typeface="Times New Roman" pitchFamily="18" charset="0"/>
            </a:rPr>
            <a:t>(внаслідок застосування несумісних положень закону)</a:t>
          </a:r>
          <a:r>
            <a:rPr lang="en-US" sz="1100" b="1" kern="1200" dirty="0">
              <a:solidFill>
                <a:schemeClr val="bg2">
                  <a:lumMod val="20000"/>
                  <a:lumOff val="80000"/>
                </a:schemeClr>
              </a:solidFill>
              <a:latin typeface="Times New Roman" pitchFamily="18" charset="0"/>
              <a:cs typeface="Times New Roman" pitchFamily="18" charset="0"/>
            </a:rPr>
            <a:t>, </a:t>
          </a:r>
          <a:r>
            <a:rPr lang="uk-UA" sz="1100" b="1" kern="1200" dirty="0">
              <a:solidFill>
                <a:schemeClr val="bg2">
                  <a:lumMod val="20000"/>
                  <a:lumOff val="80000"/>
                </a:schemeClr>
              </a:solidFill>
              <a:latin typeface="Times New Roman" pitchFamily="18" charset="0"/>
              <a:cs typeface="Times New Roman" pitchFamily="18" charset="0"/>
            </a:rPr>
            <a:t>оскільки вони ґрунтуються на нормах статей 18 та 20 Закону № 161-</a:t>
          </a:r>
          <a:r>
            <a:rPr lang="en-US" sz="1100" b="1" kern="1200" dirty="0">
              <a:solidFill>
                <a:schemeClr val="bg2">
                  <a:lumMod val="20000"/>
                  <a:lumOff val="80000"/>
                </a:schemeClr>
              </a:solidFill>
              <a:latin typeface="Times New Roman" pitchFamily="18" charset="0"/>
              <a:cs typeface="Times New Roman" pitchFamily="18" charset="0"/>
            </a:rPr>
            <a:t>XIV, </a:t>
          </a:r>
          <a:r>
            <a:rPr lang="uk-UA" sz="1100" b="1" kern="1200" dirty="0">
              <a:solidFill>
                <a:schemeClr val="bg2">
                  <a:lumMod val="20000"/>
                  <a:lumOff val="80000"/>
                </a:schemeClr>
              </a:solidFill>
              <a:latin typeface="Times New Roman" pitchFamily="18" charset="0"/>
              <a:cs typeface="Times New Roman" pitchFamily="18" charset="0"/>
            </a:rPr>
            <a:t>які з 01.01.2013 були виключені Законом № 1878-</a:t>
          </a:r>
          <a:r>
            <a:rPr lang="en-US" sz="1100" b="1" kern="1200" dirty="0">
              <a:solidFill>
                <a:schemeClr val="bg2">
                  <a:lumMod val="20000"/>
                  <a:lumOff val="80000"/>
                </a:schemeClr>
              </a:solidFill>
              <a:latin typeface="Times New Roman" pitchFamily="18" charset="0"/>
              <a:cs typeface="Times New Roman" pitchFamily="18" charset="0"/>
            </a:rPr>
            <a:t>VI, </a:t>
          </a:r>
          <a:r>
            <a:rPr lang="uk-UA" sz="1100" b="1" kern="1200" dirty="0">
              <a:solidFill>
                <a:schemeClr val="bg2">
                  <a:lumMod val="20000"/>
                  <a:lumOff val="80000"/>
                </a:schemeClr>
              </a:solidFill>
              <a:latin typeface="Times New Roman" pitchFamily="18" charset="0"/>
              <a:cs typeface="Times New Roman" pitchFamily="18" charset="0"/>
            </a:rPr>
            <a:t>що вочевидь унеможливило їх застосування у вказаних справах.</a:t>
          </a:r>
        </a:p>
        <a:p>
          <a:pPr marL="0" lvl="0" indent="0" algn="just" defTabSz="466725">
            <a:lnSpc>
              <a:spcPct val="90000"/>
            </a:lnSpc>
            <a:spcBef>
              <a:spcPct val="0"/>
            </a:spcBef>
            <a:buNone/>
          </a:pPr>
          <a:endParaRPr lang="uk-UA" sz="1050" b="1" kern="1200" dirty="0">
            <a:solidFill>
              <a:schemeClr val="bg2">
                <a:lumMod val="20000"/>
                <a:lumOff val="80000"/>
              </a:schemeClr>
            </a:solidFill>
            <a:latin typeface="Times New Roman" pitchFamily="18" charset="0"/>
            <a:cs typeface="Times New Roman" pitchFamily="18" charset="0"/>
          </a:endParaRPr>
        </a:p>
        <a:p>
          <a:pPr marL="0" lvl="0" indent="0" algn="just" defTabSz="466725" rtl="0">
            <a:lnSpc>
              <a:spcPct val="90000"/>
            </a:lnSpc>
            <a:spcBef>
              <a:spcPct val="0"/>
            </a:spcBef>
            <a:spcAft>
              <a:spcPts val="0"/>
            </a:spcAft>
            <a:buNone/>
          </a:pPr>
          <a:r>
            <a:rPr lang="en-US" sz="1050" b="1" kern="1200" dirty="0">
              <a:solidFill>
                <a:schemeClr val="tx2">
                  <a:lumMod val="75000"/>
                </a:schemeClr>
              </a:solidFill>
              <a:latin typeface="Times New Roman" pitchFamily="18" charset="0"/>
              <a:cs typeface="Times New Roman" pitchFamily="18" charset="0"/>
              <a:hlinkClick xmlns:r="http://schemas.openxmlformats.org/officeDocument/2006/relationships" r:id="rId1"/>
            </a:rPr>
            <a:t>https://reyestr.court.gov.ua/Review/131130798</a:t>
          </a:r>
          <a:endParaRPr lang="uk-UA" sz="1050" b="1" kern="1200" dirty="0">
            <a:solidFill>
              <a:schemeClr val="tx2">
                <a:lumMod val="75000"/>
              </a:schemeClr>
            </a:solidFill>
            <a:latin typeface="Times New Roman" pitchFamily="18" charset="0"/>
            <a:cs typeface="Times New Roman" pitchFamily="18" charset="0"/>
          </a:endParaRPr>
        </a:p>
        <a:p>
          <a:pPr marL="0" lvl="0" indent="0" algn="just" defTabSz="466725" rtl="0">
            <a:lnSpc>
              <a:spcPct val="90000"/>
            </a:lnSpc>
            <a:spcBef>
              <a:spcPct val="0"/>
            </a:spcBef>
            <a:spcAft>
              <a:spcPts val="0"/>
            </a:spcAft>
            <a:buNone/>
          </a:pPr>
          <a:endParaRPr lang="uk-UA" sz="1050" b="1" kern="1200" dirty="0">
            <a:solidFill>
              <a:schemeClr val="tx2">
                <a:lumMod val="75000"/>
              </a:schemeClr>
            </a:solidFill>
            <a:latin typeface="Times New Roman" pitchFamily="18" charset="0"/>
            <a:cs typeface="Times New Roman" pitchFamily="18" charset="0"/>
          </a:endParaRPr>
        </a:p>
      </dsp:txBody>
      <dsp:txXfrm>
        <a:off x="291047" y="213097"/>
        <a:ext cx="4487471" cy="3870613"/>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20DE31-9AEC-4203-B692-5715756E6C53}">
      <dsp:nvSpPr>
        <dsp:cNvPr id="0" name=""/>
        <dsp:cNvSpPr/>
      </dsp:nvSpPr>
      <dsp:spPr>
        <a:xfrm>
          <a:off x="0" y="351"/>
          <a:ext cx="3234290" cy="719376"/>
        </a:xfrm>
        <a:prstGeom prst="roundRect">
          <a:avLst/>
        </a:prstGeom>
        <a:solidFill>
          <a:schemeClr val="tx2">
            <a:lumMod val="25000"/>
            <a:alpha val="17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ts val="0"/>
            </a:spcAft>
            <a:buNone/>
          </a:pPr>
          <a:r>
            <a:rPr kumimoji="0" lang="uk-UA" sz="14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КАС від 19.01.2023 у справі №803/806/17 від 28.03.2024 у справі №160/240/23)</a:t>
          </a:r>
        </a:p>
      </dsp:txBody>
      <dsp:txXfrm>
        <a:off x="35117" y="35468"/>
        <a:ext cx="3164056" cy="6491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32A5CD-ED12-4521-B172-187366941F6A}">
      <dsp:nvSpPr>
        <dsp:cNvPr id="0" name=""/>
        <dsp:cNvSpPr/>
      </dsp:nvSpPr>
      <dsp:spPr>
        <a:xfrm>
          <a:off x="0" y="3710"/>
          <a:ext cx="5102291" cy="4460785"/>
        </a:xfrm>
        <a:prstGeom prst="flowChartAlternateProcess">
          <a:avLst/>
        </a:prstGeom>
        <a:solidFill>
          <a:schemeClr val="tx2">
            <a:lumMod val="25000"/>
            <a:alpha val="44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just" defTabSz="533400" rtl="0">
            <a:lnSpc>
              <a:spcPct val="90000"/>
            </a:lnSpc>
            <a:spcBef>
              <a:spcPct val="0"/>
            </a:spcBef>
            <a:spcAft>
              <a:spcPts val="0"/>
            </a:spcAft>
            <a:buNone/>
          </a:pPr>
          <a:r>
            <a:rPr lang="uk-UA"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200" b="1" kern="1200" dirty="0">
              <a:solidFill>
                <a:schemeClr val="bg2">
                  <a:lumMod val="20000"/>
                  <a:lumOff val="80000"/>
                </a:schemeClr>
              </a:solidFill>
              <a:latin typeface="Times New Roman" pitchFamily="18" charset="0"/>
              <a:cs typeface="Times New Roman" pitchFamily="18" charset="0"/>
            </a:rPr>
            <a:t>ВП ВС виснує, що: - якщо на підприємстві діє декілька первинних профспілкових організацій, кожна з них (через виборний орган або профспілкового представника) незалежно від членства у спільному представницькому органі та участі в укладенні колективного договору має право самостійно звертатися до власника або уповноваженого ним органу з вимогою про розірвання трудового договору з керівником підприємства відповідно до частини першої статті 45 (п. 9 ч.1 ст.247 КЗпП України, ч.1 ст.33,п.9 ч.1 ст.38 Закону України «Про професійні спілки ,їх права та гарантії діяльності »); </a:t>
          </a:r>
        </a:p>
        <a:p>
          <a:pPr marL="0" lvl="0" indent="0" algn="just" defTabSz="533400" rtl="0">
            <a:lnSpc>
              <a:spcPct val="90000"/>
            </a:lnSpc>
            <a:spcBef>
              <a:spcPct val="0"/>
            </a:spcBef>
            <a:spcAft>
              <a:spcPts val="0"/>
            </a:spcAft>
            <a:buNone/>
          </a:pPr>
          <a:r>
            <a:rPr lang="uk-UA" sz="1200" b="1" kern="1200" dirty="0">
              <a:solidFill>
                <a:schemeClr val="bg2">
                  <a:lumMod val="20000"/>
                  <a:lumOff val="80000"/>
                </a:schemeClr>
              </a:solidFill>
              <a:latin typeface="Times New Roman" pitchFamily="18" charset="0"/>
              <a:cs typeface="Times New Roman" pitchFamily="18" charset="0"/>
            </a:rPr>
            <a:t> - оскільки особа, яка тимчасово виконує обов`язки керівника підприємства за вакантною посадою, тобто «виконувач обов`язків керівника підприємства» підпадає під загальне поняття «керівник підприємства», то рішення виборного органу або профспілкового представника первинної профспілкової організації про звернення до власника або уповноваженого ним органу з вимогою про розірвання трудового договору (контракту) може стосуватись і виконувача обов`язків керівника підприємства. </a:t>
          </a:r>
        </a:p>
        <a:p>
          <a:pPr marL="0" lvl="0" indent="0" algn="just" defTabSz="533400" rtl="0">
            <a:lnSpc>
              <a:spcPct val="90000"/>
            </a:lnSpc>
            <a:spcBef>
              <a:spcPct val="0"/>
            </a:spcBef>
            <a:spcAft>
              <a:spcPts val="0"/>
            </a:spcAft>
            <a:buNone/>
          </a:pPr>
          <a:r>
            <a:rPr lang="uk-UA" sz="1200" b="1" kern="1200" dirty="0">
              <a:solidFill>
                <a:schemeClr val="bg2">
                  <a:lumMod val="20000"/>
                  <a:lumOff val="80000"/>
                </a:schemeClr>
              </a:solidFill>
              <a:latin typeface="Times New Roman" pitchFamily="18" charset="0"/>
              <a:cs typeface="Times New Roman" pitchFamily="18" charset="0"/>
            </a:rPr>
            <a:t>	Відтак, </a:t>
          </a:r>
          <a:r>
            <a:rPr lang="ru-RU" sz="1200" b="1" kern="1200" dirty="0">
              <a:solidFill>
                <a:schemeClr val="bg2">
                  <a:lumMod val="20000"/>
                  <a:lumOff val="80000"/>
                </a:schemeClr>
              </a:solidFill>
              <a:latin typeface="Times New Roman" pitchFamily="18" charset="0"/>
              <a:cs typeface="Times New Roman" pitchFamily="18" charset="0"/>
            </a:rPr>
            <a:t>Велика Палата Верховного Суду відступає від висновків, викладених Верховним Судом у складі колегії суддів Касаційного цивільного суду в постанові від 11.12.2019 у справі № 266/4331/17.</a:t>
          </a:r>
        </a:p>
        <a:p>
          <a:pPr marL="0" lvl="0" indent="0" algn="just" defTabSz="533400" rtl="0">
            <a:lnSpc>
              <a:spcPct val="90000"/>
            </a:lnSpc>
            <a:spcBef>
              <a:spcPct val="0"/>
            </a:spcBef>
            <a:spcAft>
              <a:spcPts val="0"/>
            </a:spcAft>
            <a:buNone/>
          </a:pPr>
          <a:endParaRPr lang="ru-RU" sz="1200" b="1" kern="1200" dirty="0">
            <a:solidFill>
              <a:schemeClr val="bg2">
                <a:lumMod val="20000"/>
                <a:lumOff val="80000"/>
              </a:schemeClr>
            </a:solidFill>
            <a:latin typeface="Times New Roman" pitchFamily="18" charset="0"/>
            <a:cs typeface="Times New Roman" pitchFamily="18" charset="0"/>
          </a:endParaRPr>
        </a:p>
        <a:p>
          <a:pPr marL="0" lvl="0" indent="0" algn="just" defTabSz="533400" rtl="0">
            <a:lnSpc>
              <a:spcPct val="90000"/>
            </a:lnSpc>
            <a:spcBef>
              <a:spcPct val="0"/>
            </a:spcBef>
            <a:spcAft>
              <a:spcPts val="0"/>
            </a:spcAft>
            <a:buNone/>
          </a:pPr>
          <a:r>
            <a:rPr lang="en-US" sz="1200" b="1" kern="1200" dirty="0">
              <a:latin typeface="Times New Roman" pitchFamily="18" charset="0"/>
              <a:cs typeface="Times New Roman" pitchFamily="18" charset="0"/>
              <a:hlinkClick xmlns:r="http://schemas.openxmlformats.org/officeDocument/2006/relationships" r:id="rId1"/>
            </a:rPr>
            <a:t>https://reyestr.court.gov.ua/Review/134124018</a:t>
          </a:r>
          <a:endParaRPr lang="uk-UA" sz="14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hlinkClick xmlns:r="http://schemas.openxmlformats.org/officeDocument/2006/relationships" r:id="rId2"/>
          </a:endParaRPr>
        </a:p>
      </dsp:txBody>
      <dsp:txXfrm>
        <a:off x="217753" y="221463"/>
        <a:ext cx="4666785" cy="4025279"/>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1186E1-D2E0-4DE9-9FD1-C23BC272EA6B}">
      <dsp:nvSpPr>
        <dsp:cNvPr id="0" name=""/>
        <dsp:cNvSpPr/>
      </dsp:nvSpPr>
      <dsp:spPr>
        <a:xfrm>
          <a:off x="0" y="0"/>
          <a:ext cx="4130279" cy="647189"/>
        </a:xfrm>
        <a:prstGeom prst="roundRect">
          <a:avLst/>
        </a:prstGeom>
        <a:solidFill>
          <a:schemeClr val="tx2">
            <a:lumMod val="25000"/>
            <a:alpha val="16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ts val="0"/>
            </a:spcAft>
            <a:buNone/>
          </a:pPr>
          <a:r>
            <a:rPr lang="uk-UA" sz="16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Постанова ВП ВС №907/882/22 від 15.10.2025</a:t>
          </a:r>
        </a:p>
      </dsp:txBody>
      <dsp:txXfrm>
        <a:off x="31593" y="31593"/>
        <a:ext cx="4067093" cy="584003"/>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F56D4A-9A76-4414-A5F2-8066BE125047}">
      <dsp:nvSpPr>
        <dsp:cNvPr id="0" name=""/>
        <dsp:cNvSpPr/>
      </dsp:nvSpPr>
      <dsp:spPr>
        <a:xfrm>
          <a:off x="144029" y="0"/>
          <a:ext cx="3236364" cy="4651328"/>
        </a:xfrm>
        <a:prstGeom prst="homePlate">
          <a:avLst/>
        </a:prstGeom>
        <a:solidFill>
          <a:schemeClr val="tx2">
            <a:lumMod val="25000"/>
            <a:alpha val="29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7620" rIns="0" bIns="7620" numCol="1" spcCol="1270" anchor="ctr" anchorCtr="0">
          <a:noAutofit/>
        </a:bodyPr>
        <a:lstStyle/>
        <a:p>
          <a:pPr marL="0" lvl="0" indent="0" algn="just" defTabSz="533400" rtl="0">
            <a:lnSpc>
              <a:spcPct val="90000"/>
            </a:lnSpc>
            <a:spcBef>
              <a:spcPct val="0"/>
            </a:spcBef>
            <a:spcAft>
              <a:spcPct val="35000"/>
            </a:spcAft>
            <a:buNone/>
          </a:pPr>
          <a:r>
            <a:rPr lang="ru-RU" sz="1200" b="1" kern="1200" dirty="0">
              <a:solidFill>
                <a:schemeClr val="bg2">
                  <a:lumMod val="20000"/>
                  <a:lumOff val="80000"/>
                </a:schemeClr>
              </a:solidFill>
              <a:latin typeface="Times New Roman" pitchFamily="18" charset="0"/>
              <a:cs typeface="Times New Roman" pitchFamily="18" charset="0"/>
            </a:rPr>
            <a:t>	У </a:t>
          </a:r>
          <a:r>
            <a:rPr lang="ru-RU" sz="1200" b="1" kern="1200" dirty="0" err="1">
              <a:solidFill>
                <a:schemeClr val="bg2">
                  <a:lumMod val="20000"/>
                  <a:lumOff val="80000"/>
                </a:schemeClr>
              </a:solidFill>
              <a:latin typeface="Times New Roman" pitchFamily="18" charset="0"/>
              <a:cs typeface="Times New Roman" pitchFamily="18" charset="0"/>
            </a:rPr>
            <a:t>постанові</a:t>
          </a:r>
          <a:r>
            <a:rPr lang="ru-RU" sz="1200" b="1" kern="1200" dirty="0">
              <a:solidFill>
                <a:schemeClr val="bg2">
                  <a:lumMod val="20000"/>
                  <a:lumOff val="80000"/>
                </a:schemeClr>
              </a:solidFill>
              <a:latin typeface="Times New Roman" pitchFamily="18" charset="0"/>
              <a:cs typeface="Times New Roman" pitchFamily="18" charset="0"/>
            </a:rPr>
            <a:t> Касаційного цивільного суду у складі Верховного Суду від 19 вересня 2018 року у справі № 2-190/2011 було зроблено висновок, що суди апеляційної та касаційної інстанцій не мають повноважень ухвалювати рішення по суті заяви про перегляд судового рішення за нововиявленими обставинами.</a:t>
          </a:r>
        </a:p>
        <a:p>
          <a:pPr marL="0" lvl="0" indent="0" algn="just" defTabSz="533400">
            <a:lnSpc>
              <a:spcPct val="90000"/>
            </a:lnSpc>
            <a:spcBef>
              <a:spcPct val="0"/>
            </a:spcBef>
            <a:spcAft>
              <a:spcPct val="35000"/>
            </a:spcAft>
            <a:buNone/>
          </a:pPr>
          <a:r>
            <a:rPr lang="ru-RU" sz="1200" b="1" kern="1200" dirty="0">
              <a:solidFill>
                <a:schemeClr val="bg2">
                  <a:lumMod val="20000"/>
                  <a:lumOff val="80000"/>
                </a:schemeClr>
              </a:solidFill>
              <a:latin typeface="Times New Roman" pitchFamily="18" charset="0"/>
              <a:cs typeface="Times New Roman" pitchFamily="18" charset="0"/>
            </a:rPr>
            <a:t>У разі встановлення помилковості рішення суду першої інстанції вони могли лише скасувати таке рішення та передати справу на новий розгляд до суду першої інстанції, оскільки саме суд, який ухвалив рішення по суті, має вирішувати питання щодо перегляду за нововиявленими обставинами.</a:t>
          </a:r>
          <a:endParaRPr lang="uk-UA"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sp:txBody>
      <dsp:txXfrm>
        <a:off x="144029" y="0"/>
        <a:ext cx="2427273" cy="4651328"/>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32A5CD-ED12-4521-B172-187366941F6A}">
      <dsp:nvSpPr>
        <dsp:cNvPr id="0" name=""/>
        <dsp:cNvSpPr/>
      </dsp:nvSpPr>
      <dsp:spPr>
        <a:xfrm>
          <a:off x="100291" y="3711"/>
          <a:ext cx="4906243" cy="4289385"/>
        </a:xfrm>
        <a:prstGeom prst="flowChartAlternateProcess">
          <a:avLst/>
        </a:prstGeom>
        <a:solidFill>
          <a:schemeClr val="tx2">
            <a:lumMod val="25000"/>
            <a:alpha val="44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450000" algn="just" defTabSz="533400" rtl="0">
            <a:lnSpc>
              <a:spcPct val="100000"/>
            </a:lnSpc>
            <a:spcBef>
              <a:spcPct val="0"/>
            </a:spcBef>
            <a:spcAft>
              <a:spcPts val="0"/>
            </a:spcAft>
            <a:buNone/>
          </a:pPr>
          <a:r>
            <a:rPr lang="ru-RU" sz="1200" b="1" kern="1200" dirty="0">
              <a:solidFill>
                <a:schemeClr val="tx1"/>
              </a:solidFill>
              <a:latin typeface="Times New Roman" pitchFamily="18" charset="0"/>
              <a:cs typeface="Times New Roman" pitchFamily="18" charset="0"/>
            </a:rPr>
            <a:t>	</a:t>
          </a:r>
          <a:r>
            <a:rPr lang="ru-RU" sz="1200" b="1" kern="1200" dirty="0">
              <a:solidFill>
                <a:schemeClr val="bg2">
                  <a:lumMod val="20000"/>
                  <a:lumOff val="80000"/>
                </a:schemeClr>
              </a:solidFill>
              <a:latin typeface="Times New Roman" pitchFamily="18" charset="0"/>
              <a:cs typeface="Times New Roman" pitchFamily="18" charset="0"/>
            </a:rPr>
            <a:t>ВП ВС </a:t>
          </a:r>
          <a:r>
            <a:rPr lang="ru-RU" sz="1200" b="1" kern="1200" dirty="0" err="1">
              <a:solidFill>
                <a:schemeClr val="bg2">
                  <a:lumMod val="20000"/>
                  <a:lumOff val="80000"/>
                </a:schemeClr>
              </a:solidFill>
              <a:latin typeface="Times New Roman" pitchFamily="18" charset="0"/>
              <a:cs typeface="Times New Roman" pitchFamily="18" charset="0"/>
            </a:rPr>
            <a:t>зазначає</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що</a:t>
          </a:r>
          <a:r>
            <a:rPr lang="ru-RU" sz="1200" b="1" kern="1200" dirty="0">
              <a:solidFill>
                <a:schemeClr val="bg2">
                  <a:lumMod val="20000"/>
                  <a:lumOff val="80000"/>
                </a:schemeClr>
              </a:solidFill>
              <a:latin typeface="Times New Roman" pitchFamily="18" charset="0"/>
              <a:cs typeface="Times New Roman" pitchFamily="18" charset="0"/>
            </a:rPr>
            <a:t> суди апеляційної та касаційної інстанціїї мають повноваження не лише скасовувати рішення суду першої інстанції, ухвалене за результатами перегляду за нововиявленими обставинами, але й постановляти нове судове рішення по суті заяви</a:t>
          </a:r>
          <a:r>
            <a:rPr lang="ru-RU" sz="1200" kern="1200" dirty="0">
              <a:solidFill>
                <a:schemeClr val="bg2">
                  <a:lumMod val="20000"/>
                  <a:lumOff val="80000"/>
                </a:schemeClr>
              </a:solidFill>
              <a:latin typeface="Times New Roman" pitchFamily="18" charset="0"/>
              <a:cs typeface="Times New Roman" pitchFamily="18" charset="0"/>
            </a:rPr>
            <a:t>.</a:t>
          </a:r>
        </a:p>
        <a:p>
          <a:pPr marL="0" lvl="0" indent="450000" algn="just" defTabSz="533400">
            <a:lnSpc>
              <a:spcPct val="100000"/>
            </a:lnSpc>
            <a:spcBef>
              <a:spcPct val="0"/>
            </a:spcBef>
            <a:spcAft>
              <a:spcPts val="0"/>
            </a:spcAft>
            <a:buNone/>
          </a:pPr>
          <a:r>
            <a:rPr lang="ru-RU" sz="1200" b="1" kern="1200" dirty="0">
              <a:solidFill>
                <a:schemeClr val="bg2">
                  <a:lumMod val="20000"/>
                  <a:lumOff val="80000"/>
                </a:schemeClr>
              </a:solidFill>
              <a:latin typeface="Times New Roman" pitchFamily="18" charset="0"/>
              <a:cs typeface="Times New Roman" pitchFamily="18" charset="0"/>
            </a:rPr>
            <a:t>Зокрема, суди вищих інстанцій можуть:</a:t>
          </a:r>
        </a:p>
        <a:p>
          <a:pPr marL="0" lvl="0" indent="450000" algn="just" defTabSz="533400">
            <a:lnSpc>
              <a:spcPct val="100000"/>
            </a:lnSpc>
            <a:spcBef>
              <a:spcPct val="0"/>
            </a:spcBef>
            <a:spcAft>
              <a:spcPts val="0"/>
            </a:spcAft>
            <a:buNone/>
          </a:pPr>
          <a:r>
            <a:rPr lang="ru-RU" sz="1200" b="1" kern="1200" dirty="0">
              <a:solidFill>
                <a:schemeClr val="bg2">
                  <a:lumMod val="20000"/>
                  <a:lumOff val="80000"/>
                </a:schemeClr>
              </a:solidFill>
              <a:latin typeface="Times New Roman" pitchFamily="18" charset="0"/>
              <a:cs typeface="Times New Roman" pitchFamily="18" charset="0"/>
            </a:rPr>
            <a:t>-оцінювати наявність або відсутність нововиявлених обставин;</a:t>
          </a:r>
        </a:p>
        <a:p>
          <a:pPr marL="0" lvl="0" indent="450000" algn="just" defTabSz="533400">
            <a:lnSpc>
              <a:spcPct val="100000"/>
            </a:lnSpc>
            <a:spcBef>
              <a:spcPct val="0"/>
            </a:spcBef>
            <a:spcAft>
              <a:spcPts val="0"/>
            </a:spcAft>
            <a:buNone/>
          </a:pPr>
          <a:r>
            <a:rPr lang="ru-RU" sz="1200" b="1" kern="1200" dirty="0">
              <a:solidFill>
                <a:schemeClr val="bg2">
                  <a:lumMod val="20000"/>
                  <a:lumOff val="80000"/>
                </a:schemeClr>
              </a:solidFill>
              <a:latin typeface="Times New Roman" pitchFamily="18" charset="0"/>
              <a:cs typeface="Times New Roman" pitchFamily="18" charset="0"/>
            </a:rPr>
            <a:t>-скасовувати рішення суду першої інстанції</a:t>
          </a:r>
          <a:r>
            <a:rPr lang="ru-RU" sz="1200" kern="1200" dirty="0">
              <a:solidFill>
                <a:schemeClr val="bg2">
                  <a:lumMod val="20000"/>
                  <a:lumOff val="80000"/>
                </a:schemeClr>
              </a:solidFill>
              <a:latin typeface="Times New Roman" pitchFamily="18" charset="0"/>
              <a:cs typeface="Times New Roman" pitchFamily="18" charset="0"/>
            </a:rPr>
            <a:t>;</a:t>
          </a:r>
        </a:p>
        <a:p>
          <a:pPr marL="0" lvl="0" indent="450000" algn="just" defTabSz="533400">
            <a:lnSpc>
              <a:spcPct val="100000"/>
            </a:lnSpc>
            <a:spcBef>
              <a:spcPct val="0"/>
            </a:spcBef>
            <a:spcAft>
              <a:spcPts val="0"/>
            </a:spcAft>
            <a:buNone/>
          </a:pPr>
          <a:r>
            <a:rPr lang="ru-RU" sz="1200" b="1" kern="1200" dirty="0">
              <a:solidFill>
                <a:schemeClr val="bg2">
                  <a:lumMod val="20000"/>
                  <a:lumOff val="80000"/>
                </a:schemeClr>
              </a:solidFill>
              <a:latin typeface="Times New Roman" pitchFamily="18" charset="0"/>
              <a:cs typeface="Times New Roman" pitchFamily="18" charset="0"/>
            </a:rPr>
            <a:t>-ухвалювати нове рішення щодо заяви про перегляд за нововиявленими обставинами</a:t>
          </a:r>
          <a:r>
            <a:rPr lang="ru-RU" sz="1200" kern="1200" dirty="0">
              <a:solidFill>
                <a:schemeClr val="bg2">
                  <a:lumMod val="20000"/>
                  <a:lumOff val="80000"/>
                </a:schemeClr>
              </a:solidFill>
              <a:latin typeface="Times New Roman" pitchFamily="18" charset="0"/>
              <a:cs typeface="Times New Roman" pitchFamily="18" charset="0"/>
            </a:rPr>
            <a:t>, у тому числі </a:t>
          </a:r>
          <a:r>
            <a:rPr lang="ru-RU" sz="1200" b="1" kern="1200" dirty="0">
              <a:solidFill>
                <a:schemeClr val="bg2">
                  <a:lumMod val="20000"/>
                  <a:lumOff val="80000"/>
                </a:schemeClr>
              </a:solidFill>
              <a:latin typeface="Times New Roman" pitchFamily="18" charset="0"/>
              <a:cs typeface="Times New Roman" pitchFamily="18" charset="0"/>
            </a:rPr>
            <a:t>відмовляти в її задоволенні</a:t>
          </a:r>
          <a:r>
            <a:rPr lang="ru-RU" sz="1200" kern="1200" dirty="0">
              <a:solidFill>
                <a:schemeClr val="bg2">
                  <a:lumMod val="20000"/>
                  <a:lumOff val="80000"/>
                </a:schemeClr>
              </a:solidFill>
              <a:latin typeface="Times New Roman" pitchFamily="18" charset="0"/>
              <a:cs typeface="Times New Roman" pitchFamily="18" charset="0"/>
            </a:rPr>
            <a:t>. </a:t>
          </a:r>
        </a:p>
        <a:p>
          <a:pPr marL="0" lvl="0" algn="just" defTabSz="533400">
            <a:lnSpc>
              <a:spcPct val="90000"/>
            </a:lnSpc>
            <a:spcBef>
              <a:spcPct val="0"/>
            </a:spcBef>
            <a:spcAft>
              <a:spcPts val="0"/>
            </a:spcAft>
            <a:buNone/>
          </a:pPr>
          <a:endParaRPr lang="ru-RU" sz="1200" b="1" kern="1200" dirty="0">
            <a:solidFill>
              <a:schemeClr val="bg2">
                <a:lumMod val="20000"/>
                <a:lumOff val="80000"/>
              </a:schemeClr>
            </a:solidFill>
            <a:latin typeface="Times New Roman" pitchFamily="18" charset="0"/>
            <a:cs typeface="Times New Roman" pitchFamily="18" charset="0"/>
            <a:hlinkClick xmlns:r="http://schemas.openxmlformats.org/officeDocument/2006/relationships" r:id="rId1"/>
          </a:endParaRPr>
        </a:p>
        <a:p>
          <a:pPr marL="0" lvl="0" algn="just" defTabSz="533400">
            <a:lnSpc>
              <a:spcPct val="90000"/>
            </a:lnSpc>
            <a:spcBef>
              <a:spcPct val="0"/>
            </a:spcBef>
            <a:spcAft>
              <a:spcPts val="0"/>
            </a:spcAft>
            <a:buNone/>
          </a:pPr>
          <a:r>
            <a:rPr lang="en-US" sz="1200" b="1" kern="1200" dirty="0">
              <a:solidFill>
                <a:schemeClr val="bg2">
                  <a:lumMod val="20000"/>
                  <a:lumOff val="80000"/>
                </a:schemeClr>
              </a:solidFill>
              <a:latin typeface="Times New Roman" pitchFamily="18" charset="0"/>
              <a:cs typeface="Times New Roman" pitchFamily="18" charset="0"/>
              <a:hlinkClick xmlns:r="http://schemas.openxmlformats.org/officeDocument/2006/relationships" r:id="rId1"/>
            </a:rPr>
            <a:t>https://reyestr.court.gov.ua/Review/133908580</a:t>
          </a:r>
          <a:endParaRPr lang="uk-UA" sz="1200" b="1" kern="1200" dirty="0">
            <a:solidFill>
              <a:schemeClr val="tx2">
                <a:lumMod val="75000"/>
              </a:schemeClr>
            </a:solidFill>
            <a:latin typeface="Times New Roman" pitchFamily="18" charset="0"/>
            <a:cs typeface="Times New Roman" pitchFamily="18" charset="0"/>
          </a:endParaRPr>
        </a:p>
      </dsp:txBody>
      <dsp:txXfrm>
        <a:off x="309677" y="213097"/>
        <a:ext cx="4487471" cy="3870613"/>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20DE31-9AEC-4203-B692-5715756E6C53}">
      <dsp:nvSpPr>
        <dsp:cNvPr id="0" name=""/>
        <dsp:cNvSpPr/>
      </dsp:nvSpPr>
      <dsp:spPr>
        <a:xfrm>
          <a:off x="0" y="351"/>
          <a:ext cx="3234290" cy="719376"/>
        </a:xfrm>
        <a:prstGeom prst="roundRect">
          <a:avLst/>
        </a:prstGeom>
        <a:solidFill>
          <a:schemeClr val="tx2">
            <a:lumMod val="25000"/>
            <a:alpha val="17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ts val="0"/>
            </a:spcAft>
            <a:buNone/>
          </a:pPr>
          <a:r>
            <a:rPr kumimoji="0" lang="uk-UA" sz="14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Постанови КЦС ВС від 19.08.2018 у справі №2-190/2011</a:t>
          </a:r>
        </a:p>
      </dsp:txBody>
      <dsp:txXfrm>
        <a:off x="35117" y="35468"/>
        <a:ext cx="3164056" cy="649142"/>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1186E1-D2E0-4DE9-9FD1-C23BC272EA6B}">
      <dsp:nvSpPr>
        <dsp:cNvPr id="0" name=""/>
        <dsp:cNvSpPr/>
      </dsp:nvSpPr>
      <dsp:spPr>
        <a:xfrm>
          <a:off x="0" y="0"/>
          <a:ext cx="4130279" cy="647189"/>
        </a:xfrm>
        <a:prstGeom prst="roundRect">
          <a:avLst/>
        </a:prstGeom>
        <a:solidFill>
          <a:schemeClr val="tx2">
            <a:lumMod val="25000"/>
            <a:alpha val="16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ts val="0"/>
            </a:spcAft>
            <a:buNone/>
          </a:pPr>
          <a:r>
            <a:rPr lang="uk-UA" sz="16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Постанова ВП ВС №907/882/22 від 15.10.2025</a:t>
          </a:r>
        </a:p>
      </dsp:txBody>
      <dsp:txXfrm>
        <a:off x="31593" y="31593"/>
        <a:ext cx="4067093" cy="584003"/>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F56D4A-9A76-4414-A5F2-8066BE125047}">
      <dsp:nvSpPr>
        <dsp:cNvPr id="0" name=""/>
        <dsp:cNvSpPr/>
      </dsp:nvSpPr>
      <dsp:spPr>
        <a:xfrm>
          <a:off x="3160" y="0"/>
          <a:ext cx="3222314" cy="4631134"/>
        </a:xfrm>
        <a:prstGeom prst="homePlate">
          <a:avLst/>
        </a:prstGeom>
        <a:solidFill>
          <a:schemeClr val="tx2">
            <a:lumMod val="25000"/>
            <a:alpha val="29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7620" rIns="0" bIns="7620" numCol="1" spcCol="1270" anchor="ctr" anchorCtr="0">
          <a:noAutofit/>
        </a:bodyPr>
        <a:lstStyle/>
        <a:p>
          <a:pPr marL="0" lvl="0" indent="0" algn="just" defTabSz="533400" rtl="0">
            <a:lnSpc>
              <a:spcPct val="100000"/>
            </a:lnSpc>
            <a:spcBef>
              <a:spcPct val="0"/>
            </a:spcBef>
            <a:spcAft>
              <a:spcPct val="35000"/>
            </a:spcAft>
            <a:buNone/>
          </a:pP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ВП ВС у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п.п</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139, 163-166 постанови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від</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13.03.2024 у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справі</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 757/23249/17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дійшла</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висновків</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зокрема</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про те,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що</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правочини</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юридична</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особа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вчиняє</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через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свої</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органи</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що</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з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огляду</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на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приписи</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ст.237 ЦК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України</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утворює</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правовідношення</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представництва</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за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змістом</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ст.241 ЦК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України</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правочин</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вчинений</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представником</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з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перевищенням</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своїх</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повноважень</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та не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схвалений</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у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подальшому</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довірителем</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є таким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правочином</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зміст</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якого</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безпосередньо</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суперечить</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імперативному</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правилу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цієї</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статті</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його</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вчинення</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не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ґрунтується</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на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волі</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особи, в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інтересах</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якої</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він</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діяв</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а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отже</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такий</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правочин</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не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відповідає</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вимогам</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ч.ч.1, 3 ст.203, ч.1 ст.215 ЦК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України</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що</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є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підставою</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для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визнання</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такого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правочину</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недійсним.</a:t>
          </a:r>
          <a:endParaRPr lang="uk-UA"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sp:txBody>
      <dsp:txXfrm>
        <a:off x="3160" y="0"/>
        <a:ext cx="2416736" cy="4631134"/>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32A5CD-ED12-4521-B172-187366941F6A}">
      <dsp:nvSpPr>
        <dsp:cNvPr id="0" name=""/>
        <dsp:cNvSpPr/>
      </dsp:nvSpPr>
      <dsp:spPr>
        <a:xfrm>
          <a:off x="6246" y="0"/>
          <a:ext cx="4906243" cy="4289385"/>
        </a:xfrm>
        <a:prstGeom prst="flowChartAlternateProcess">
          <a:avLst/>
        </a:prstGeom>
        <a:solidFill>
          <a:schemeClr val="tx2">
            <a:lumMod val="25000"/>
            <a:alpha val="44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just" defTabSz="533400" rtl="0">
            <a:lnSpc>
              <a:spcPct val="90000"/>
            </a:lnSpc>
            <a:spcBef>
              <a:spcPct val="0"/>
            </a:spcBef>
            <a:spcAft>
              <a:spcPts val="0"/>
            </a:spcAft>
            <a:buNone/>
          </a:pPr>
          <a:r>
            <a:rPr lang="uk-UA" sz="1200" b="1" kern="1200" dirty="0">
              <a:solidFill>
                <a:schemeClr val="bg2">
                  <a:lumMod val="20000"/>
                  <a:lumOff val="80000"/>
                </a:schemeClr>
              </a:solidFill>
              <a:latin typeface="Times New Roman" pitchFamily="18" charset="0"/>
              <a:cs typeface="Times New Roman" pitchFamily="18" charset="0"/>
            </a:rPr>
            <a:t>	Вирішуючи питання щодо можливості застосування до спірних правовідносин положень статті 241 ЦК України, Велика Палата Верховного Суду у цій постанові дійшла висновку про те, що норми про представництво як дії однієї особи від імені та в інтересах іншої особи (глава 17 ЦК України) та норми статті 92 ЦК України призначені для регулювання різних за правовою природою відносин. Ці дві правові категорії мають різну правову природу та різне правове регулювання.</a:t>
          </a:r>
        </a:p>
        <a:p>
          <a:pPr marL="0" lvl="0" indent="0" algn="just" defTabSz="533400">
            <a:lnSpc>
              <a:spcPct val="90000"/>
            </a:lnSpc>
            <a:spcBef>
              <a:spcPct val="0"/>
            </a:spcBef>
            <a:buNone/>
          </a:pPr>
          <a:r>
            <a:rPr lang="ru-RU" sz="1200" b="1" kern="1200" dirty="0">
              <a:solidFill>
                <a:schemeClr val="bg2">
                  <a:lumMod val="20000"/>
                  <a:lumOff val="80000"/>
                </a:schemeClr>
              </a:solidFill>
              <a:latin typeface="Times New Roman" pitchFamily="18" charset="0"/>
              <a:cs typeface="Times New Roman" pitchFamily="18" charset="0"/>
            </a:rPr>
            <a:t>	З </a:t>
          </a:r>
          <a:r>
            <a:rPr lang="ru-RU" sz="1200" b="1" kern="1200" dirty="0" err="1">
              <a:solidFill>
                <a:schemeClr val="bg2">
                  <a:lumMod val="20000"/>
                  <a:lumOff val="80000"/>
                </a:schemeClr>
              </a:solidFill>
              <a:latin typeface="Times New Roman" pitchFamily="18" charset="0"/>
              <a:cs typeface="Times New Roman" pitchFamily="18" charset="0"/>
            </a:rPr>
            <a:t>огляду</a:t>
          </a:r>
          <a:r>
            <a:rPr lang="ru-RU" sz="1200" b="1" kern="1200" dirty="0">
              <a:solidFill>
                <a:schemeClr val="bg2">
                  <a:lumMod val="20000"/>
                  <a:lumOff val="80000"/>
                </a:schemeClr>
              </a:solidFill>
              <a:latin typeface="Times New Roman" pitchFamily="18" charset="0"/>
              <a:cs typeface="Times New Roman" pitchFamily="18" charset="0"/>
            </a:rPr>
            <a:t> на </a:t>
          </a:r>
          <a:r>
            <a:rPr lang="ru-RU" sz="1200" b="1" kern="1200" dirty="0" err="1">
              <a:solidFill>
                <a:schemeClr val="bg2">
                  <a:lumMod val="20000"/>
                  <a:lumOff val="80000"/>
                </a:schemeClr>
              </a:solidFill>
              <a:latin typeface="Times New Roman" pitchFamily="18" charset="0"/>
              <a:cs typeface="Times New Roman" pitchFamily="18" charset="0"/>
            </a:rPr>
            <a:t>це</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норми</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законодавства</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які</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регламентують</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правовідносини</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представництва</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положення</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глави</a:t>
          </a:r>
          <a:r>
            <a:rPr lang="ru-RU" sz="1200" b="1" kern="1200" dirty="0">
              <a:solidFill>
                <a:schemeClr val="bg2">
                  <a:lumMod val="20000"/>
                  <a:lumOff val="80000"/>
                </a:schemeClr>
              </a:solidFill>
              <a:latin typeface="Times New Roman" pitchFamily="18" charset="0"/>
              <a:cs typeface="Times New Roman" pitchFamily="18" charset="0"/>
            </a:rPr>
            <a:t> 17 ЦК </a:t>
          </a:r>
          <a:r>
            <a:rPr lang="ru-RU" sz="1200" b="1" kern="1200" dirty="0" err="1">
              <a:solidFill>
                <a:schemeClr val="bg2">
                  <a:lumMod val="20000"/>
                  <a:lumOff val="80000"/>
                </a:schemeClr>
              </a:solidFill>
              <a:latin typeface="Times New Roman" pitchFamily="18" charset="0"/>
              <a:cs typeface="Times New Roman" pitchFamily="18" charset="0"/>
            </a:rPr>
            <a:t>України</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зокрема</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статті</a:t>
          </a:r>
          <a:r>
            <a:rPr lang="ru-RU" sz="1200" b="1" kern="1200" dirty="0">
              <a:solidFill>
                <a:schemeClr val="bg2">
                  <a:lumMod val="20000"/>
                  <a:lumOff val="80000"/>
                </a:schemeClr>
              </a:solidFill>
              <a:latin typeface="Times New Roman" pitchFamily="18" charset="0"/>
              <a:cs typeface="Times New Roman" pitchFamily="18" charset="0"/>
            </a:rPr>
            <a:t> 241 </a:t>
          </a:r>
          <a:r>
            <a:rPr lang="ru-RU" sz="1200" b="1" kern="1200" dirty="0" err="1">
              <a:solidFill>
                <a:schemeClr val="bg2">
                  <a:lumMod val="20000"/>
                  <a:lumOff val="80000"/>
                </a:schemeClr>
              </a:solidFill>
              <a:latin typeface="Times New Roman" pitchFamily="18" charset="0"/>
              <a:cs typeface="Times New Roman" pitchFamily="18" charset="0"/>
            </a:rPr>
            <a:t>цього</a:t>
          </a:r>
          <a:r>
            <a:rPr lang="ru-RU" sz="1200" b="1" kern="1200" dirty="0">
              <a:solidFill>
                <a:schemeClr val="bg2">
                  <a:lumMod val="20000"/>
                  <a:lumOff val="80000"/>
                </a:schemeClr>
              </a:solidFill>
              <a:latin typeface="Times New Roman" pitchFamily="18" charset="0"/>
              <a:cs typeface="Times New Roman" pitchFamily="18" charset="0"/>
            </a:rPr>
            <a:t> Кодексу, яка </a:t>
          </a:r>
          <a:r>
            <a:rPr lang="ru-RU" sz="1200" b="1" kern="1200" dirty="0" err="1">
              <a:solidFill>
                <a:schemeClr val="bg2">
                  <a:lumMod val="20000"/>
                  <a:lumOff val="80000"/>
                </a:schemeClr>
              </a:solidFill>
              <a:latin typeface="Times New Roman" pitchFamily="18" charset="0"/>
              <a:cs typeface="Times New Roman" pitchFamily="18" charset="0"/>
            </a:rPr>
            <a:t>регулює</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відносини</a:t>
          </a:r>
          <a:r>
            <a:rPr lang="ru-RU" sz="1200" b="1" kern="1200" dirty="0">
              <a:solidFill>
                <a:schemeClr val="bg2">
                  <a:lumMod val="20000"/>
                  <a:lumOff val="80000"/>
                </a:schemeClr>
              </a:solidFill>
              <a:latin typeface="Times New Roman" pitchFamily="18" charset="0"/>
              <a:cs typeface="Times New Roman" pitchFamily="18" charset="0"/>
            </a:rPr>
            <a:t> при </a:t>
          </a:r>
          <a:r>
            <a:rPr lang="ru-RU" sz="1200" b="1" kern="1200" dirty="0" err="1">
              <a:solidFill>
                <a:schemeClr val="bg2">
                  <a:lumMod val="20000"/>
                  <a:lumOff val="80000"/>
                </a:schemeClr>
              </a:solidFill>
              <a:latin typeface="Times New Roman" pitchFamily="18" charset="0"/>
              <a:cs typeface="Times New Roman" pitchFamily="18" charset="0"/>
            </a:rPr>
            <a:t>вчиненні</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представником</a:t>
          </a:r>
          <a:r>
            <a:rPr lang="ru-RU" sz="1200" b="1" kern="1200" dirty="0">
              <a:solidFill>
                <a:schemeClr val="bg2">
                  <a:lumMod val="20000"/>
                  <a:lumOff val="80000"/>
                </a:schemeClr>
              </a:solidFill>
              <a:latin typeface="Times New Roman" pitchFamily="18" charset="0"/>
              <a:cs typeface="Times New Roman" pitchFamily="18" charset="0"/>
            </a:rPr>
            <a:t> особи </a:t>
          </a:r>
          <a:r>
            <a:rPr lang="ru-RU" sz="1200" b="1" kern="1200" dirty="0" err="1">
              <a:solidFill>
                <a:schemeClr val="bg2">
                  <a:lumMod val="20000"/>
                  <a:lumOff val="80000"/>
                </a:schemeClr>
              </a:solidFill>
              <a:latin typeface="Times New Roman" pitchFamily="18" charset="0"/>
              <a:cs typeface="Times New Roman" pitchFamily="18" charset="0"/>
            </a:rPr>
            <a:t>правочинів</a:t>
          </a:r>
          <a:r>
            <a:rPr lang="ru-RU" sz="1200" b="1" kern="1200" dirty="0">
              <a:solidFill>
                <a:schemeClr val="bg2">
                  <a:lumMod val="20000"/>
                  <a:lumOff val="80000"/>
                </a:schemeClr>
              </a:solidFill>
              <a:latin typeface="Times New Roman" pitchFamily="18" charset="0"/>
              <a:cs typeface="Times New Roman" pitchFamily="18" charset="0"/>
            </a:rPr>
            <a:t> з </a:t>
          </a:r>
          <a:r>
            <a:rPr lang="ru-RU" sz="1200" b="1" kern="1200" dirty="0" err="1">
              <a:solidFill>
                <a:schemeClr val="bg2">
                  <a:lumMod val="20000"/>
                  <a:lumOff val="80000"/>
                </a:schemeClr>
              </a:solidFill>
              <a:latin typeface="Times New Roman" pitchFamily="18" charset="0"/>
              <a:cs typeface="Times New Roman" pitchFamily="18" charset="0"/>
            </a:rPr>
            <a:t>перевищенням</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повноважень</a:t>
          </a:r>
          <a:r>
            <a:rPr lang="ru-RU" sz="1200" b="1" kern="1200" dirty="0">
              <a:solidFill>
                <a:schemeClr val="bg2">
                  <a:lumMod val="20000"/>
                  <a:lumOff val="80000"/>
                </a:schemeClr>
              </a:solidFill>
              <a:latin typeface="Times New Roman" pitchFamily="18" charset="0"/>
              <a:cs typeface="Times New Roman" pitchFamily="18" charset="0"/>
            </a:rPr>
            <a:t>), не </a:t>
          </a:r>
          <a:r>
            <a:rPr lang="ru-RU" sz="1200" b="1" kern="1200" dirty="0" err="1">
              <a:solidFill>
                <a:schemeClr val="bg2">
                  <a:lumMod val="20000"/>
                  <a:lumOff val="80000"/>
                </a:schemeClr>
              </a:solidFill>
              <a:latin typeface="Times New Roman" pitchFamily="18" charset="0"/>
              <a:cs typeface="Times New Roman" pitchFamily="18" charset="0"/>
            </a:rPr>
            <a:t>поширюються</a:t>
          </a:r>
          <a:r>
            <a:rPr lang="ru-RU" sz="1200" b="1" kern="1200" dirty="0">
              <a:solidFill>
                <a:schemeClr val="bg2">
                  <a:lumMod val="20000"/>
                  <a:lumOff val="80000"/>
                </a:schemeClr>
              </a:solidFill>
              <a:latin typeface="Times New Roman" pitchFamily="18" charset="0"/>
              <a:cs typeface="Times New Roman" pitchFamily="18" charset="0"/>
            </a:rPr>
            <a:t> на </a:t>
          </a:r>
          <a:r>
            <a:rPr lang="ru-RU" sz="1200" b="1" kern="1200" dirty="0" err="1">
              <a:solidFill>
                <a:schemeClr val="bg2">
                  <a:lumMod val="20000"/>
                  <a:lumOff val="80000"/>
                </a:schemeClr>
              </a:solidFill>
              <a:latin typeface="Times New Roman" pitchFamily="18" charset="0"/>
              <a:cs typeface="Times New Roman" pitchFamily="18" charset="0"/>
            </a:rPr>
            <a:t>регулювання</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діяльності</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органів</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управління</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юридичної</a:t>
          </a:r>
          <a:r>
            <a:rPr lang="ru-RU" sz="1200" b="1" kern="1200" dirty="0">
              <a:solidFill>
                <a:schemeClr val="bg2">
                  <a:lumMod val="20000"/>
                  <a:lumOff val="80000"/>
                </a:schemeClr>
              </a:solidFill>
              <a:latin typeface="Times New Roman" pitchFamily="18" charset="0"/>
              <a:cs typeface="Times New Roman" pitchFamily="18" charset="0"/>
            </a:rPr>
            <a:t> особи.</a:t>
          </a:r>
          <a:endParaRPr lang="uk-UA" sz="1200" b="1" kern="1200" dirty="0">
            <a:solidFill>
              <a:schemeClr val="bg2">
                <a:lumMod val="20000"/>
                <a:lumOff val="80000"/>
              </a:schemeClr>
            </a:solidFill>
            <a:latin typeface="Times New Roman" pitchFamily="18" charset="0"/>
            <a:cs typeface="Times New Roman" pitchFamily="18" charset="0"/>
          </a:endParaRPr>
        </a:p>
        <a:p>
          <a:pPr marL="0" lvl="0" indent="0" algn="just" defTabSz="533400">
            <a:lnSpc>
              <a:spcPct val="90000"/>
            </a:lnSpc>
            <a:spcBef>
              <a:spcPct val="0"/>
            </a:spcBef>
            <a:buNone/>
          </a:pPr>
          <a:r>
            <a:rPr lang="ru-RU" sz="1200" b="1" kern="1200" dirty="0">
              <a:solidFill>
                <a:schemeClr val="bg2">
                  <a:lumMod val="20000"/>
                  <a:lumOff val="80000"/>
                </a:schemeClr>
              </a:solidFill>
              <a:latin typeface="Times New Roman" pitchFamily="18" charset="0"/>
              <a:cs typeface="Times New Roman" pitchFamily="18" charset="0"/>
            </a:rPr>
            <a:t>	Велика Палата Верховного Суду уточнила </a:t>
          </a:r>
          <a:r>
            <a:rPr lang="ru-RU" sz="1200" b="1" kern="1200" dirty="0" err="1">
              <a:solidFill>
                <a:schemeClr val="bg2">
                  <a:lumMod val="20000"/>
                  <a:lumOff val="80000"/>
                </a:schemeClr>
              </a:solidFill>
              <a:latin typeface="Times New Roman" pitchFamily="18" charset="0"/>
              <a:cs typeface="Times New Roman" pitchFamily="18" charset="0"/>
            </a:rPr>
            <a:t>зазначені</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висновки</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викладені</a:t>
          </a:r>
          <a:r>
            <a:rPr lang="ru-RU" sz="1200" b="1" kern="1200" dirty="0">
              <a:solidFill>
                <a:schemeClr val="bg2">
                  <a:lumMod val="20000"/>
                  <a:lumOff val="80000"/>
                </a:schemeClr>
              </a:solidFill>
              <a:latin typeface="Times New Roman" pitchFamily="18" charset="0"/>
              <a:cs typeface="Times New Roman" pitchFamily="18" charset="0"/>
            </a:rPr>
            <a:t> у </a:t>
          </a:r>
          <a:r>
            <a:rPr lang="ru-RU" sz="1200" b="1" kern="1200" dirty="0" err="1">
              <a:solidFill>
                <a:schemeClr val="bg2">
                  <a:lumMod val="20000"/>
                  <a:lumOff val="80000"/>
                </a:schemeClr>
              </a:solidFill>
              <a:latin typeface="Times New Roman" pitchFamily="18" charset="0"/>
              <a:cs typeface="Times New Roman" pitchFamily="18" charset="0"/>
            </a:rPr>
            <a:t>постанові</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від</a:t>
          </a:r>
          <a:r>
            <a:rPr lang="ru-RU" sz="1200" b="1" kern="1200" dirty="0">
              <a:solidFill>
                <a:schemeClr val="bg2">
                  <a:lumMod val="20000"/>
                  <a:lumOff val="80000"/>
                </a:schemeClr>
              </a:solidFill>
              <a:latin typeface="Times New Roman" pitchFamily="18" charset="0"/>
              <a:cs typeface="Times New Roman" pitchFamily="18" charset="0"/>
            </a:rPr>
            <a:t> 13.03.2024 у </a:t>
          </a:r>
          <a:r>
            <a:rPr lang="ru-RU" sz="1200" b="1" kern="1200" dirty="0" err="1">
              <a:solidFill>
                <a:schemeClr val="bg2">
                  <a:lumMod val="20000"/>
                  <a:lumOff val="80000"/>
                </a:schemeClr>
              </a:solidFill>
              <a:latin typeface="Times New Roman" pitchFamily="18" charset="0"/>
              <a:cs typeface="Times New Roman" pitchFamily="18" charset="0"/>
            </a:rPr>
            <a:t>справі</a:t>
          </a:r>
          <a:r>
            <a:rPr lang="ru-RU" sz="1200" b="1" kern="1200" dirty="0">
              <a:solidFill>
                <a:schemeClr val="bg2">
                  <a:lumMod val="20000"/>
                  <a:lumOff val="80000"/>
                </a:schemeClr>
              </a:solidFill>
              <a:latin typeface="Times New Roman" pitchFamily="18" charset="0"/>
              <a:cs typeface="Times New Roman" pitchFamily="18" charset="0"/>
            </a:rPr>
            <a:t> № 757/23249/17, </a:t>
          </a:r>
          <a:r>
            <a:rPr lang="ru-RU" sz="1200" b="1" kern="1200" dirty="0" err="1">
              <a:solidFill>
                <a:schemeClr val="bg2">
                  <a:lumMod val="20000"/>
                  <a:lumOff val="80000"/>
                </a:schemeClr>
              </a:solidFill>
              <a:latin typeface="Times New Roman" pitchFamily="18" charset="0"/>
              <a:cs typeface="Times New Roman" pitchFamily="18" charset="0"/>
            </a:rPr>
            <a:t>зазначивши</a:t>
          </a:r>
          <a:r>
            <a:rPr lang="ru-RU" sz="1200" b="1" kern="1200" dirty="0">
              <a:solidFill>
                <a:schemeClr val="bg2">
                  <a:lumMod val="20000"/>
                  <a:lumOff val="80000"/>
                </a:schemeClr>
              </a:solidFill>
              <a:latin typeface="Times New Roman" pitchFamily="18" charset="0"/>
              <a:cs typeface="Times New Roman" pitchFamily="18" charset="0"/>
            </a:rPr>
            <a:t> про те, </a:t>
          </a:r>
          <a:r>
            <a:rPr lang="ru-RU" sz="1200" b="1" kern="1200" dirty="0" err="1">
              <a:solidFill>
                <a:schemeClr val="bg2">
                  <a:lumMod val="20000"/>
                  <a:lumOff val="80000"/>
                </a:schemeClr>
              </a:solidFill>
              <a:latin typeface="Times New Roman" pitchFamily="18" charset="0"/>
              <a:cs typeface="Times New Roman" pitchFamily="18" charset="0"/>
            </a:rPr>
            <a:t>що</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норми</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законодавства</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які</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регламентують</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правовідносини</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представництва</a:t>
          </a:r>
          <a:r>
            <a:rPr lang="ru-RU" sz="1200" b="1" kern="1200" dirty="0">
              <a:solidFill>
                <a:schemeClr val="bg2">
                  <a:lumMod val="20000"/>
                  <a:lumOff val="80000"/>
                </a:schemeClr>
              </a:solidFill>
              <a:latin typeface="Times New Roman" pitchFamily="18" charset="0"/>
              <a:cs typeface="Times New Roman" pitchFamily="18" charset="0"/>
            </a:rPr>
            <a:t> (глава 17 ЦК </a:t>
          </a:r>
          <a:r>
            <a:rPr lang="ru-RU" sz="1200" b="1" kern="1200" dirty="0" err="1">
              <a:solidFill>
                <a:schemeClr val="bg2">
                  <a:lumMod val="20000"/>
                  <a:lumOff val="80000"/>
                </a:schemeClr>
              </a:solidFill>
              <a:latin typeface="Times New Roman" pitchFamily="18" charset="0"/>
              <a:cs typeface="Times New Roman" pitchFamily="18" charset="0"/>
            </a:rPr>
            <a:t>України</a:t>
          </a:r>
          <a:r>
            <a:rPr lang="ru-RU" sz="1200" b="1" kern="1200" dirty="0">
              <a:solidFill>
                <a:schemeClr val="bg2">
                  <a:lumMod val="20000"/>
                  <a:lumOff val="80000"/>
                </a:schemeClr>
              </a:solidFill>
              <a:latin typeface="Times New Roman" pitchFamily="18" charset="0"/>
              <a:cs typeface="Times New Roman" pitchFamily="18" charset="0"/>
            </a:rPr>
            <a:t>), не </a:t>
          </a:r>
          <a:r>
            <a:rPr lang="ru-RU" sz="1200" b="1" kern="1200" dirty="0" err="1">
              <a:solidFill>
                <a:schemeClr val="bg2">
                  <a:lumMod val="20000"/>
                  <a:lumOff val="80000"/>
                </a:schemeClr>
              </a:solidFill>
              <a:latin typeface="Times New Roman" pitchFamily="18" charset="0"/>
              <a:cs typeface="Times New Roman" pitchFamily="18" charset="0"/>
            </a:rPr>
            <a:t>поширюються</a:t>
          </a:r>
          <a:r>
            <a:rPr lang="ru-RU" sz="1200" b="1" kern="1200" dirty="0">
              <a:solidFill>
                <a:schemeClr val="bg2">
                  <a:lumMod val="20000"/>
                  <a:lumOff val="80000"/>
                </a:schemeClr>
              </a:solidFill>
              <a:latin typeface="Times New Roman" pitchFamily="18" charset="0"/>
              <a:cs typeface="Times New Roman" pitchFamily="18" charset="0"/>
            </a:rPr>
            <a:t> на </a:t>
          </a:r>
          <a:r>
            <a:rPr lang="ru-RU" sz="1200" b="1" kern="1200" dirty="0" err="1">
              <a:solidFill>
                <a:schemeClr val="bg2">
                  <a:lumMod val="20000"/>
                  <a:lumOff val="80000"/>
                </a:schemeClr>
              </a:solidFill>
              <a:latin typeface="Times New Roman" pitchFamily="18" charset="0"/>
              <a:cs typeface="Times New Roman" pitchFamily="18" charset="0"/>
            </a:rPr>
            <a:t>регулювання</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діяльності</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органів</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управління</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юридичної</a:t>
          </a:r>
          <a:r>
            <a:rPr lang="ru-RU" sz="1200" b="1" kern="1200" dirty="0">
              <a:solidFill>
                <a:schemeClr val="bg2">
                  <a:lumMod val="20000"/>
                  <a:lumOff val="80000"/>
                </a:schemeClr>
              </a:solidFill>
              <a:latin typeface="Times New Roman" pitchFamily="18" charset="0"/>
              <a:cs typeface="Times New Roman" pitchFamily="18" charset="0"/>
            </a:rPr>
            <a:t> особи.</a:t>
          </a:r>
        </a:p>
        <a:p>
          <a:pPr marL="0" lvl="0" indent="0" algn="just" defTabSz="533400">
            <a:lnSpc>
              <a:spcPct val="90000"/>
            </a:lnSpc>
            <a:spcBef>
              <a:spcPct val="0"/>
            </a:spcBef>
            <a:buNone/>
          </a:pPr>
          <a:endParaRPr lang="ru-RU" sz="1200" b="1" kern="1200" dirty="0">
            <a:solidFill>
              <a:schemeClr val="bg2">
                <a:lumMod val="20000"/>
                <a:lumOff val="80000"/>
              </a:schemeClr>
            </a:solidFill>
            <a:latin typeface="Times New Roman" pitchFamily="18" charset="0"/>
            <a:cs typeface="Times New Roman" pitchFamily="18" charset="0"/>
          </a:endParaRPr>
        </a:p>
        <a:p>
          <a:pPr marL="0" lvl="0" indent="0" algn="just" defTabSz="533400">
            <a:lnSpc>
              <a:spcPct val="90000"/>
            </a:lnSpc>
            <a:spcBef>
              <a:spcPct val="0"/>
            </a:spcBef>
            <a:buNone/>
          </a:pPr>
          <a:r>
            <a:rPr lang="en-US" sz="1200" b="1" kern="1200" dirty="0">
              <a:solidFill>
                <a:schemeClr val="bg2">
                  <a:lumMod val="20000"/>
                  <a:lumOff val="80000"/>
                </a:schemeClr>
              </a:solidFill>
              <a:latin typeface="Times New Roman" pitchFamily="18" charset="0"/>
              <a:cs typeface="Times New Roman" pitchFamily="18" charset="0"/>
              <a:hlinkClick xmlns:r="http://schemas.openxmlformats.org/officeDocument/2006/relationships" r:id="rId1"/>
            </a:rPr>
            <a:t>https://reyestr.court.gov.ua/Review/133212583</a:t>
          </a:r>
          <a:endParaRPr lang="uk-UA" sz="1200" b="1" kern="1200" dirty="0">
            <a:solidFill>
              <a:schemeClr val="bg2">
                <a:lumMod val="20000"/>
                <a:lumOff val="80000"/>
              </a:schemeClr>
            </a:solidFill>
            <a:latin typeface="Times New Roman" pitchFamily="18" charset="0"/>
            <a:cs typeface="Times New Roman" pitchFamily="18" charset="0"/>
          </a:endParaRPr>
        </a:p>
        <a:p>
          <a:pPr marL="0" lvl="0" indent="0" algn="just" defTabSz="533400">
            <a:lnSpc>
              <a:spcPct val="90000"/>
            </a:lnSpc>
            <a:spcBef>
              <a:spcPct val="0"/>
            </a:spcBef>
            <a:buNone/>
          </a:pPr>
          <a:endParaRPr lang="uk-UA" sz="1200" b="1" kern="1200" dirty="0">
            <a:solidFill>
              <a:schemeClr val="bg2">
                <a:lumMod val="20000"/>
                <a:lumOff val="80000"/>
              </a:schemeClr>
            </a:solidFill>
            <a:latin typeface="Times New Roman" pitchFamily="18" charset="0"/>
            <a:cs typeface="Times New Roman" pitchFamily="18" charset="0"/>
          </a:endParaRPr>
        </a:p>
        <a:p>
          <a:pPr marL="0" lvl="0" indent="0" algn="just" defTabSz="533400">
            <a:lnSpc>
              <a:spcPct val="90000"/>
            </a:lnSpc>
            <a:spcBef>
              <a:spcPct val="0"/>
            </a:spcBef>
            <a:spcAft>
              <a:spcPts val="0"/>
            </a:spcAft>
            <a:buNone/>
          </a:pPr>
          <a:endParaRPr lang="uk-UA" sz="1050" b="1" kern="1200" dirty="0">
            <a:solidFill>
              <a:schemeClr val="tx2">
                <a:lumMod val="75000"/>
              </a:schemeClr>
            </a:solidFill>
            <a:latin typeface="Times New Roman" pitchFamily="18" charset="0"/>
            <a:cs typeface="Times New Roman" pitchFamily="18" charset="0"/>
          </a:endParaRPr>
        </a:p>
      </dsp:txBody>
      <dsp:txXfrm>
        <a:off x="215632" y="209386"/>
        <a:ext cx="4487471" cy="3870613"/>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20DE31-9AEC-4203-B692-5715756E6C53}">
      <dsp:nvSpPr>
        <dsp:cNvPr id="0" name=""/>
        <dsp:cNvSpPr/>
      </dsp:nvSpPr>
      <dsp:spPr>
        <a:xfrm>
          <a:off x="0" y="351"/>
          <a:ext cx="3234290" cy="719376"/>
        </a:xfrm>
        <a:prstGeom prst="roundRect">
          <a:avLst/>
        </a:prstGeom>
        <a:solidFill>
          <a:schemeClr val="tx2">
            <a:lumMod val="25000"/>
            <a:alpha val="17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ts val="0"/>
            </a:spcAft>
            <a:buNone/>
          </a:pPr>
          <a:r>
            <a:rPr lang="ru-RU" sz="1400" b="1" i="0" kern="1200" dirty="0">
              <a:solidFill>
                <a:schemeClr val="bg2">
                  <a:lumMod val="20000"/>
                  <a:lumOff val="80000"/>
                </a:schemeClr>
              </a:solidFill>
              <a:latin typeface="Times New Roman" pitchFamily="18" charset="0"/>
              <a:cs typeface="Times New Roman" pitchFamily="18" charset="0"/>
            </a:rPr>
            <a:t>Постанова ВП ВС від 13 березня 2024 року у справі № 757/23249/17</a:t>
          </a:r>
          <a:endParaRPr kumimoji="0" lang="uk-UA" sz="14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sp:txBody>
      <dsp:txXfrm>
        <a:off x="35117" y="35468"/>
        <a:ext cx="3164056" cy="649142"/>
      </dsp:txXfrm>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1186E1-D2E0-4DE9-9FD1-C23BC272EA6B}">
      <dsp:nvSpPr>
        <dsp:cNvPr id="0" name=""/>
        <dsp:cNvSpPr/>
      </dsp:nvSpPr>
      <dsp:spPr>
        <a:xfrm>
          <a:off x="0" y="0"/>
          <a:ext cx="4130279" cy="647189"/>
        </a:xfrm>
        <a:prstGeom prst="roundRect">
          <a:avLst/>
        </a:prstGeom>
        <a:solidFill>
          <a:schemeClr val="tx2">
            <a:lumMod val="25000"/>
            <a:alpha val="16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ts val="0"/>
            </a:spcAft>
            <a:buNone/>
          </a:pPr>
          <a:r>
            <a:rPr lang="uk-UA" sz="16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Постанова ВП ВС №914/768/22 від 03.12.2025 року</a:t>
          </a:r>
        </a:p>
      </dsp:txBody>
      <dsp:txXfrm>
        <a:off x="31593" y="31593"/>
        <a:ext cx="4067093" cy="58400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20DE31-9AEC-4203-B692-5715756E6C53}">
      <dsp:nvSpPr>
        <dsp:cNvPr id="0" name=""/>
        <dsp:cNvSpPr/>
      </dsp:nvSpPr>
      <dsp:spPr>
        <a:xfrm>
          <a:off x="0" y="351"/>
          <a:ext cx="3234290" cy="719376"/>
        </a:xfrm>
        <a:prstGeom prst="roundRect">
          <a:avLst/>
        </a:prstGeom>
        <a:solidFill>
          <a:schemeClr val="tx2">
            <a:lumMod val="25000"/>
            <a:alpha val="17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ts val="0"/>
            </a:spcAft>
            <a:buNone/>
          </a:pPr>
          <a:r>
            <a:rPr kumimoji="0" lang="uk-UA" sz="16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КЦС ВС від 11.12.2019  у справі №266/4331/17</a:t>
          </a:r>
        </a:p>
      </dsp:txBody>
      <dsp:txXfrm>
        <a:off x="35117" y="35468"/>
        <a:ext cx="3164056" cy="64914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1186E1-D2E0-4DE9-9FD1-C23BC272EA6B}">
      <dsp:nvSpPr>
        <dsp:cNvPr id="0" name=""/>
        <dsp:cNvSpPr/>
      </dsp:nvSpPr>
      <dsp:spPr>
        <a:xfrm>
          <a:off x="0" y="0"/>
          <a:ext cx="4130279" cy="647189"/>
        </a:xfrm>
        <a:prstGeom prst="roundRect">
          <a:avLst/>
        </a:prstGeom>
        <a:solidFill>
          <a:schemeClr val="tx2">
            <a:lumMod val="25000"/>
            <a:alpha val="16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ts val="0"/>
            </a:spcAft>
            <a:buNone/>
          </a:pPr>
          <a:r>
            <a:rPr lang="uk-UA" sz="16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Постанова ВП ВС від 21.01.2026 по справі №359/8573/20  </a:t>
          </a:r>
        </a:p>
      </dsp:txBody>
      <dsp:txXfrm>
        <a:off x="31593" y="31593"/>
        <a:ext cx="4067093" cy="58400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F56D4A-9A76-4414-A5F2-8066BE125047}">
      <dsp:nvSpPr>
        <dsp:cNvPr id="0" name=""/>
        <dsp:cNvSpPr/>
      </dsp:nvSpPr>
      <dsp:spPr>
        <a:xfrm>
          <a:off x="0" y="4500"/>
          <a:ext cx="3231120" cy="4643791"/>
        </a:xfrm>
        <a:prstGeom prst="homePlate">
          <a:avLst/>
        </a:prstGeom>
        <a:solidFill>
          <a:schemeClr val="tx2">
            <a:lumMod val="25000"/>
            <a:alpha val="29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6985" rIns="0" bIns="6985" numCol="1" spcCol="1270" anchor="ctr" anchorCtr="0">
          <a:noAutofit/>
        </a:bodyPr>
        <a:lstStyle/>
        <a:p>
          <a:pPr marL="0" lvl="0" indent="0" algn="just" defTabSz="488950" rtl="0">
            <a:lnSpc>
              <a:spcPct val="90000"/>
            </a:lnSpc>
            <a:spcBef>
              <a:spcPct val="0"/>
            </a:spcBef>
            <a:spcAft>
              <a:spcPct val="35000"/>
            </a:spcAft>
            <a:buNone/>
          </a:pPr>
          <a:r>
            <a:rPr lang="uk-UA" sz="1100" b="1" kern="1200" dirty="0">
              <a:solidFill>
                <a:schemeClr val="bg2">
                  <a:lumMod val="20000"/>
                  <a:lumOff val="80000"/>
                </a:schemeClr>
              </a:solidFill>
              <a:latin typeface="Times New Roman" pitchFamily="18" charset="0"/>
              <a:cs typeface="Times New Roman" pitchFamily="18" charset="0"/>
            </a:rPr>
            <a:t>	</a:t>
          </a:r>
          <a:r>
            <a:rPr lang="ru-RU" sz="1200" b="1" kern="1200" dirty="0">
              <a:solidFill>
                <a:schemeClr val="bg2">
                  <a:lumMod val="20000"/>
                  <a:lumOff val="80000"/>
                </a:schemeClr>
              </a:solidFill>
              <a:latin typeface="Times New Roman" pitchFamily="18" charset="0"/>
              <a:cs typeface="Times New Roman" pitchFamily="18" charset="0"/>
            </a:rPr>
            <a:t>Велика Палата Верховного Суду у постанові від 03 липня 2019 року у справі № 369/11268/16-ц погодилася з тим, що позивач вправі звернутися до суду з позовом про визнання договору недійсним як такого, що направлений на уникнення звернення стягнення на майно боржника, на підставі загальних засад цивільного законодавства (п. 6 ст. 3 ЦК України) та недопустимості зловживання правом (ч.3 ст. 13 ЦК України) та послатися на спеціальну норму, що передбачає підставу визнання правочину недійсним, якою може бути як підстава, передбачена ст. 234 ЦК України, так і інша, наприклад підстава, передбачена ст. 228 ЦК України.</a:t>
          </a:r>
          <a:endParaRPr lang="uk-UA"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sp:txBody>
      <dsp:txXfrm>
        <a:off x="0" y="4500"/>
        <a:ext cx="2423340" cy="464379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32A5CD-ED12-4521-B172-187366941F6A}">
      <dsp:nvSpPr>
        <dsp:cNvPr id="0" name=""/>
        <dsp:cNvSpPr/>
      </dsp:nvSpPr>
      <dsp:spPr>
        <a:xfrm>
          <a:off x="81661" y="3711"/>
          <a:ext cx="4906243" cy="4289385"/>
        </a:xfrm>
        <a:prstGeom prst="flowChartAlternateProcess">
          <a:avLst/>
        </a:prstGeom>
        <a:solidFill>
          <a:schemeClr val="tx2">
            <a:lumMod val="25000"/>
            <a:alpha val="44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algn="just" defTabSz="533400" rtl="0">
            <a:lnSpc>
              <a:spcPct val="90000"/>
            </a:lnSpc>
            <a:spcBef>
              <a:spcPct val="0"/>
            </a:spcBef>
            <a:spcAft>
              <a:spcPts val="0"/>
            </a:spcAft>
            <a:buNone/>
          </a:pP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p>
        <a:p>
          <a:pPr marL="0" lvl="0" indent="450000" algn="just" defTabSz="533400" rtl="0">
            <a:lnSpc>
              <a:spcPct val="100000"/>
            </a:lnSpc>
            <a:spcBef>
              <a:spcPct val="0"/>
            </a:spcBef>
            <a:spcAft>
              <a:spcPts val="0"/>
            </a:spcAft>
            <a:buNone/>
          </a:pP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Велика Палата Верховного Суду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резюмує</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що</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право на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звернення</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з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позовом</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про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визнання</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правочину</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боржника</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недійсним</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з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підстав</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фраудаторності</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належить</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як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виконавцю</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так і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особі</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яка не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була</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стороною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цього</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правочину</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проте</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є кредитором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відповідача</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в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іншому</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зобов`язанні</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та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пред`явила</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майнову</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вимогу</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зокрема</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набула</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або</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може</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набути статусу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стягувача</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у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виконавчому</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провадженні</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a:t>
          </a:r>
          <a:endParaRPr lang="uk-UA"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marL="0" lvl="0" indent="450000" algn="just" defTabSz="533400">
            <a:lnSpc>
              <a:spcPct val="100000"/>
            </a:lnSpc>
            <a:spcBef>
              <a:spcPct val="0"/>
            </a:spcBef>
            <a:buNone/>
          </a:pP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Власний</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інтерес</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заінтересованої</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особи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полягає</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в тому,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щоб</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предмет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правочину</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перебував</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у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власності</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конкретної</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особи,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оскільки</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від</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цього</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залежить</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подальша</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можливість</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законної</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реалізації</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заінтересованою</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особою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своїх</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прав.</a:t>
          </a:r>
          <a:endParaRPr lang="uk-UA"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marL="0" lvl="0" indent="450000" algn="just" defTabSz="533400" rtl="0">
            <a:lnSpc>
              <a:spcPct val="100000"/>
            </a:lnSpc>
            <a:spcBef>
              <a:spcPct val="0"/>
            </a:spcBef>
            <a:spcAft>
              <a:spcPts val="0"/>
            </a:spcAft>
            <a:buNone/>
          </a:pP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Велика Палата Верховного Суду відступила від свого висновку, сформульованого в постанові від 03 липня 2019 року у справі № 369/11268/16, шляхом його такої конкретизації: позивач, який не був стороною оспорюваного правочину, вправі звернутися до суду з позовом про визнання договору недійсним як такого, що направлений на уникнення звернення стягнення на майно боржника, на підставі загальних засад цивільного законодавства (п. 6 ст.3 ЦК України) та недопустимості зловживання правом (ч.3 ст. 13 ЦК </a:t>
          </a:r>
          <a:r>
            <a:rPr lang="ru-RU" sz="12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України</a:t>
          </a:r>
          <a:r>
            <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a:t>
          </a:r>
        </a:p>
        <a:p>
          <a:pPr marL="0" lvl="0" algn="just" defTabSz="533400" rtl="0">
            <a:lnSpc>
              <a:spcPct val="90000"/>
            </a:lnSpc>
            <a:spcBef>
              <a:spcPct val="0"/>
            </a:spcBef>
            <a:spcAft>
              <a:spcPts val="0"/>
            </a:spcAft>
            <a:buNone/>
          </a:pPr>
          <a:endParaRPr lang="ru-RU"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marL="0" lvl="0" algn="just" defTabSz="533400" rtl="0">
            <a:lnSpc>
              <a:spcPct val="90000"/>
            </a:lnSpc>
            <a:spcBef>
              <a:spcPct val="0"/>
            </a:spcBef>
            <a:spcAft>
              <a:spcPts val="0"/>
            </a:spcAft>
            <a:buNone/>
          </a:pPr>
          <a:r>
            <a:rPr lang="uk-UA" sz="1200" b="1" kern="1200" dirty="0">
              <a:solidFill>
                <a:schemeClr val="bg2">
                  <a:lumMod val="20000"/>
                  <a:lumOff val="80000"/>
                </a:schemeClr>
              </a:solidFill>
              <a:latin typeface="Times New Roman" pitchFamily="18" charset="0"/>
              <a:cs typeface="Times New Roman" pitchFamily="18" charset="0"/>
            </a:rPr>
            <a:t> </a:t>
          </a:r>
          <a:r>
            <a:rPr lang="en-US" sz="1200" b="1" kern="1200" dirty="0">
              <a:solidFill>
                <a:schemeClr val="bg2">
                  <a:lumMod val="20000"/>
                  <a:lumOff val="80000"/>
                </a:schemeClr>
              </a:solidFill>
              <a:latin typeface="Times New Roman" pitchFamily="18" charset="0"/>
              <a:cs typeface="Times New Roman" pitchFamily="18" charset="0"/>
              <a:hlinkClick xmlns:r="http://schemas.openxmlformats.org/officeDocument/2006/relationships" r:id="rId1"/>
            </a:rPr>
            <a:t>https://reyestr.court.gov.ua/Review/134266626</a:t>
          </a:r>
          <a:endParaRPr lang="uk-UA" sz="14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hlinkClick xmlns:r="http://schemas.openxmlformats.org/officeDocument/2006/relationships" r:id="rId2"/>
          </a:endParaRPr>
        </a:p>
      </dsp:txBody>
      <dsp:txXfrm>
        <a:off x="291047" y="213097"/>
        <a:ext cx="4487471" cy="387061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20DE31-9AEC-4203-B692-5715756E6C53}">
      <dsp:nvSpPr>
        <dsp:cNvPr id="0" name=""/>
        <dsp:cNvSpPr/>
      </dsp:nvSpPr>
      <dsp:spPr>
        <a:xfrm>
          <a:off x="0" y="351"/>
          <a:ext cx="3234290" cy="719376"/>
        </a:xfrm>
        <a:prstGeom prst="roundRect">
          <a:avLst/>
        </a:prstGeom>
        <a:solidFill>
          <a:schemeClr val="tx2">
            <a:lumMod val="25000"/>
            <a:alpha val="17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ts val="0"/>
            </a:spcAft>
            <a:buNone/>
          </a:pPr>
          <a:r>
            <a:rPr kumimoji="0" lang="uk-UA" sz="16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a:t>
          </a:r>
          <a:r>
            <a:rPr lang="uk-UA" sz="16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ВП ВС від 03.07.2019 </a:t>
          </a:r>
          <a:r>
            <a:rPr kumimoji="0" lang="uk-UA" sz="16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у справі №369/11268/16</a:t>
          </a:r>
        </a:p>
      </dsp:txBody>
      <dsp:txXfrm>
        <a:off x="35117" y="35468"/>
        <a:ext cx="3164056" cy="64914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1186E1-D2E0-4DE9-9FD1-C23BC272EA6B}">
      <dsp:nvSpPr>
        <dsp:cNvPr id="0" name=""/>
        <dsp:cNvSpPr/>
      </dsp:nvSpPr>
      <dsp:spPr>
        <a:xfrm>
          <a:off x="0" y="0"/>
          <a:ext cx="4130279" cy="647189"/>
        </a:xfrm>
        <a:prstGeom prst="roundRect">
          <a:avLst/>
        </a:prstGeom>
        <a:solidFill>
          <a:schemeClr val="tx2">
            <a:lumMod val="25000"/>
            <a:alpha val="16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ts val="0"/>
            </a:spcAft>
            <a:buNone/>
          </a:pPr>
          <a:r>
            <a:rPr lang="uk-UA" sz="16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Постанова ВП ВС від 04.02.2026 по справі №910/6654/24</a:t>
          </a:r>
        </a:p>
      </dsp:txBody>
      <dsp:txXfrm>
        <a:off x="31593" y="31593"/>
        <a:ext cx="4067093" cy="58400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F56D4A-9A76-4414-A5F2-8066BE125047}">
      <dsp:nvSpPr>
        <dsp:cNvPr id="0" name=""/>
        <dsp:cNvSpPr/>
      </dsp:nvSpPr>
      <dsp:spPr>
        <a:xfrm>
          <a:off x="3160" y="23144"/>
          <a:ext cx="3222314" cy="4631134"/>
        </a:xfrm>
        <a:prstGeom prst="homePlate">
          <a:avLst/>
        </a:prstGeom>
        <a:solidFill>
          <a:schemeClr val="tx2">
            <a:lumMod val="25000"/>
            <a:alpha val="29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0160" rIns="0" bIns="10160" numCol="1" spcCol="1270" anchor="ctr" anchorCtr="0">
          <a:noAutofit/>
        </a:bodyPr>
        <a:lstStyle/>
        <a:p>
          <a:pPr marL="0" lvl="0" indent="0" algn="just" defTabSz="711200" rtl="0">
            <a:lnSpc>
              <a:spcPct val="90000"/>
            </a:lnSpc>
            <a:spcBef>
              <a:spcPct val="0"/>
            </a:spcBef>
            <a:spcAft>
              <a:spcPct val="35000"/>
            </a:spcAft>
            <a:buNone/>
          </a:pPr>
          <a:r>
            <a:rPr lang="uk-UA" sz="1600" b="1" kern="1200" dirty="0">
              <a:solidFill>
                <a:schemeClr val="bg2">
                  <a:lumMod val="20000"/>
                  <a:lumOff val="80000"/>
                </a:schemeClr>
              </a:solidFill>
              <a:latin typeface="Times New Roman" pitchFamily="18" charset="0"/>
              <a:cs typeface="Times New Roman" pitchFamily="18" charset="0"/>
            </a:rPr>
            <a:t>	</a:t>
          </a:r>
          <a:r>
            <a:rPr lang="uk-UA" sz="1400" b="1" kern="1200" dirty="0">
              <a:solidFill>
                <a:schemeClr val="bg2">
                  <a:lumMod val="20000"/>
                  <a:lumOff val="80000"/>
                </a:schemeClr>
              </a:solidFill>
              <a:latin typeface="Times New Roman" pitchFamily="18" charset="0"/>
              <a:cs typeface="Times New Roman" pitchFamily="18" charset="0"/>
            </a:rPr>
            <a:t>ВС у вказаних справах підтримала висновок судів нижчих інстанції про можливість оскарження </a:t>
          </a:r>
          <a:r>
            <a:rPr lang="x-none" sz="1400" b="1" kern="1200" dirty="0">
              <a:solidFill>
                <a:schemeClr val="bg2">
                  <a:lumMod val="20000"/>
                  <a:lumOff val="80000"/>
                </a:schemeClr>
              </a:solidFill>
              <a:latin typeface="Times New Roman" pitchFamily="18" charset="0"/>
              <a:cs typeface="Times New Roman" pitchFamily="18" charset="0"/>
            </a:rPr>
            <a:t>ухвал</a:t>
          </a:r>
          <a:r>
            <a:rPr lang="uk-UA" sz="1400" b="1" kern="1200" dirty="0">
              <a:solidFill>
                <a:schemeClr val="bg2">
                  <a:lumMod val="20000"/>
                  <a:lumOff val="80000"/>
                </a:schemeClr>
              </a:solidFill>
              <a:latin typeface="Times New Roman" pitchFamily="18" charset="0"/>
              <a:cs typeface="Times New Roman" pitchFamily="18" charset="0"/>
            </a:rPr>
            <a:t>и</a:t>
          </a:r>
          <a:r>
            <a:rPr lang="x-none" sz="1400" b="1" kern="1200" dirty="0">
              <a:solidFill>
                <a:schemeClr val="bg2">
                  <a:lumMod val="20000"/>
                  <a:lumOff val="80000"/>
                </a:schemeClr>
              </a:solidFill>
              <a:latin typeface="Times New Roman" pitchFamily="18" charset="0"/>
              <a:cs typeface="Times New Roman" pitchFamily="18" charset="0"/>
            </a:rPr>
            <a:t> суду про виправлення описки</a:t>
          </a:r>
          <a:r>
            <a:rPr lang="uk-UA" sz="1400" b="1" kern="1200" dirty="0">
              <a:solidFill>
                <a:schemeClr val="bg2">
                  <a:lumMod val="20000"/>
                  <a:lumOff val="80000"/>
                </a:schemeClr>
              </a:solidFill>
              <a:latin typeface="Times New Roman" pitchFamily="18" charset="0"/>
              <a:cs typeface="Times New Roman" pitchFamily="18" charset="0"/>
            </a:rPr>
            <a:t> окремо від рішення суду</a:t>
          </a:r>
          <a:r>
            <a:rPr lang="x-none" sz="1400" b="1" kern="1200" dirty="0">
              <a:solidFill>
                <a:schemeClr val="bg2">
                  <a:lumMod val="20000"/>
                  <a:lumOff val="80000"/>
                </a:schemeClr>
              </a:solidFill>
              <a:latin typeface="Times New Roman" pitchFamily="18" charset="0"/>
              <a:cs typeface="Times New Roman" pitchFamily="18" charset="0"/>
            </a:rPr>
            <a:t>.</a:t>
          </a:r>
          <a:endParaRPr lang="uk-UA" sz="14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sp:txBody>
      <dsp:txXfrm>
        <a:off x="3160" y="23144"/>
        <a:ext cx="2416736" cy="4631134"/>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5.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6.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uk-UA" dirty="0"/>
          </a:p>
        </p:txBody>
      </p:sp>
      <p:sp>
        <p:nvSpPr>
          <p:cNvPr id="3" name="Місце для дати 2"/>
          <p:cNvSpPr>
            <a:spLocks noGrp="1"/>
          </p:cNvSpPr>
          <p:nvPr>
            <p:ph type="dt" idx="1"/>
          </p:nvPr>
        </p:nvSpPr>
        <p:spPr>
          <a:xfrm>
            <a:off x="3857636" y="0"/>
            <a:ext cx="2951163" cy="497126"/>
          </a:xfrm>
          <a:prstGeom prst="rect">
            <a:avLst/>
          </a:prstGeom>
        </p:spPr>
        <p:txBody>
          <a:bodyPr vert="horz" lIns="91440" tIns="45720" rIns="91440" bIns="45720" rtlCol="0"/>
          <a:lstStyle>
            <a:lvl1pPr algn="r">
              <a:defRPr sz="1200"/>
            </a:lvl1pPr>
          </a:lstStyle>
          <a:p>
            <a:fld id="{577E8FDF-EBCC-482F-8003-D19E610954F3}" type="datetimeFigureOut">
              <a:rPr lang="uk-UA" smtClean="0"/>
              <a:pPr/>
              <a:t>30.03.2026</a:t>
            </a:fld>
            <a:endParaRPr lang="uk-UA" dirty="0"/>
          </a:p>
        </p:txBody>
      </p:sp>
      <p:sp>
        <p:nvSpPr>
          <p:cNvPr id="4" name="Місце для зображення 3"/>
          <p:cNvSpPr>
            <a:spLocks noGrp="1" noRot="1" noChangeAspect="1"/>
          </p:cNvSpPr>
          <p:nvPr>
            <p:ph type="sldImg" idx="2"/>
          </p:nvPr>
        </p:nvSpPr>
        <p:spPr>
          <a:xfrm>
            <a:off x="920750" y="746125"/>
            <a:ext cx="4968875" cy="3727450"/>
          </a:xfrm>
          <a:prstGeom prst="rect">
            <a:avLst/>
          </a:prstGeom>
          <a:noFill/>
          <a:ln w="12700">
            <a:solidFill>
              <a:prstClr val="black"/>
            </a:solidFill>
          </a:ln>
        </p:spPr>
        <p:txBody>
          <a:bodyPr vert="horz" lIns="91440" tIns="45720" rIns="91440" bIns="45720" rtlCol="0" anchor="ctr"/>
          <a:lstStyle/>
          <a:p>
            <a:endParaRPr lang="uk-UA" dirty="0"/>
          </a:p>
        </p:txBody>
      </p:sp>
      <p:sp>
        <p:nvSpPr>
          <p:cNvPr id="5" name="Місце для нотаток 4"/>
          <p:cNvSpPr>
            <a:spLocks noGrp="1"/>
          </p:cNvSpPr>
          <p:nvPr>
            <p:ph type="body" sz="quarter" idx="3"/>
          </p:nvPr>
        </p:nvSpPr>
        <p:spPr>
          <a:xfrm>
            <a:off x="681038" y="4722694"/>
            <a:ext cx="5448300" cy="4474131"/>
          </a:xfrm>
          <a:prstGeom prst="rect">
            <a:avLst/>
          </a:prstGeom>
        </p:spPr>
        <p:txBody>
          <a:bodyPr vert="horz" lIns="91440" tIns="45720" rIns="91440" bIns="45720" rtlCol="0">
            <a:normAutofit/>
          </a:body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9443662"/>
            <a:ext cx="2951163" cy="497126"/>
          </a:xfrm>
          <a:prstGeom prst="rect">
            <a:avLst/>
          </a:prstGeom>
        </p:spPr>
        <p:txBody>
          <a:bodyPr vert="horz" lIns="91440" tIns="45720" rIns="91440" bIns="45720" rtlCol="0" anchor="b"/>
          <a:lstStyle>
            <a:lvl1pPr algn="l">
              <a:defRPr sz="1200"/>
            </a:lvl1pPr>
          </a:lstStyle>
          <a:p>
            <a:endParaRPr lang="uk-UA" dirty="0"/>
          </a:p>
        </p:txBody>
      </p:sp>
      <p:sp>
        <p:nvSpPr>
          <p:cNvPr id="7" name="Місце для номера слайда 6"/>
          <p:cNvSpPr>
            <a:spLocks noGrp="1"/>
          </p:cNvSpPr>
          <p:nvPr>
            <p:ph type="sldNum" sz="quarter" idx="5"/>
          </p:nvPr>
        </p:nvSpPr>
        <p:spPr>
          <a:xfrm>
            <a:off x="3857636" y="9443662"/>
            <a:ext cx="2951163" cy="497126"/>
          </a:xfrm>
          <a:prstGeom prst="rect">
            <a:avLst/>
          </a:prstGeom>
        </p:spPr>
        <p:txBody>
          <a:bodyPr vert="horz" lIns="91440" tIns="45720" rIns="91440" bIns="45720" rtlCol="0" anchor="b"/>
          <a:lstStyle>
            <a:lvl1pPr algn="r">
              <a:defRPr sz="1200"/>
            </a:lvl1pPr>
          </a:lstStyle>
          <a:p>
            <a:fld id="{08C0917D-441D-47B3-B65E-3F6798E1ADDF}" type="slidenum">
              <a:rPr lang="uk-UA" smtClean="0"/>
              <a:pPr/>
              <a:t>‹№›</a:t>
            </a:fld>
            <a:endParaRPr lang="uk-UA" dirty="0"/>
          </a:p>
        </p:txBody>
      </p:sp>
    </p:spTree>
    <p:extLst>
      <p:ext uri="{BB962C8B-B14F-4D97-AF65-F5344CB8AC3E}">
        <p14:creationId xmlns:p14="http://schemas.microsoft.com/office/powerpoint/2010/main" val="1583270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normAutofit/>
          </a:bodyPr>
          <a:lstStyle/>
          <a:p>
            <a:endParaRPr lang="uk-UA" dirty="0"/>
          </a:p>
        </p:txBody>
      </p:sp>
      <p:sp>
        <p:nvSpPr>
          <p:cNvPr id="4" name="Місце для номера слайда 3"/>
          <p:cNvSpPr>
            <a:spLocks noGrp="1"/>
          </p:cNvSpPr>
          <p:nvPr>
            <p:ph type="sldNum" sz="quarter" idx="10"/>
          </p:nvPr>
        </p:nvSpPr>
        <p:spPr/>
        <p:txBody>
          <a:bodyPr/>
          <a:lstStyle/>
          <a:p>
            <a:fld id="{08C0917D-441D-47B3-B65E-3F6798E1ADDF}" type="slidenum">
              <a:rPr lang="uk-UA" smtClean="0"/>
              <a:pPr/>
              <a:t>1</a:t>
            </a:fld>
            <a:endParaRPr lang="uk-UA"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uk-UA"/>
              <a:t>Зразок заголовка</a:t>
            </a:r>
            <a:endParaRPr kumimoji="0" lang="en-US"/>
          </a:p>
        </p:txBody>
      </p:sp>
      <p:sp>
        <p:nvSpPr>
          <p:cNvPr id="17" name="Пі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uk-UA"/>
              <a:t>Зразок підзаголовка</a:t>
            </a:r>
            <a:endParaRPr kumimoji="0" lang="en-US"/>
          </a:p>
        </p:txBody>
      </p:sp>
      <p:sp>
        <p:nvSpPr>
          <p:cNvPr id="30" name="Місце для дати 29"/>
          <p:cNvSpPr>
            <a:spLocks noGrp="1"/>
          </p:cNvSpPr>
          <p:nvPr>
            <p:ph type="dt" sz="half" idx="10"/>
          </p:nvPr>
        </p:nvSpPr>
        <p:spPr/>
        <p:txBody>
          <a:bodyPr/>
          <a:lstStyle/>
          <a:p>
            <a:fld id="{323F3E26-BE0A-424A-947F-C108B595D07D}" type="datetimeFigureOut">
              <a:rPr lang="uk-UA" smtClean="0"/>
              <a:pPr/>
              <a:t>30.03.2026</a:t>
            </a:fld>
            <a:endParaRPr lang="uk-UA" dirty="0"/>
          </a:p>
        </p:txBody>
      </p:sp>
      <p:sp>
        <p:nvSpPr>
          <p:cNvPr id="19" name="Місце для нижнього колонтитула 18"/>
          <p:cNvSpPr>
            <a:spLocks noGrp="1"/>
          </p:cNvSpPr>
          <p:nvPr>
            <p:ph type="ftr" sz="quarter" idx="11"/>
          </p:nvPr>
        </p:nvSpPr>
        <p:spPr/>
        <p:txBody>
          <a:bodyPr/>
          <a:lstStyle/>
          <a:p>
            <a:endParaRPr lang="uk-UA" dirty="0"/>
          </a:p>
        </p:txBody>
      </p:sp>
      <p:sp>
        <p:nvSpPr>
          <p:cNvPr id="27" name="Місце для номера слайда 26"/>
          <p:cNvSpPr>
            <a:spLocks noGrp="1"/>
          </p:cNvSpPr>
          <p:nvPr>
            <p:ph type="sldNum" sz="quarter" idx="12"/>
          </p:nvPr>
        </p:nvSpPr>
        <p:spPr/>
        <p:txBody>
          <a:bodyPr/>
          <a:lstStyle/>
          <a:p>
            <a:fld id="{A6C8A768-57F3-4146-822D-25A0703D270B}" type="slidenum">
              <a:rPr lang="uk-UA" smtClean="0"/>
              <a:pPr/>
              <a:t>‹№›</a:t>
            </a:fld>
            <a:endParaRPr lang="uk-UA"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uk-UA"/>
              <a:t>Зразок заголовка</a:t>
            </a:r>
            <a:endParaRPr kumimoji="0" lang="en-US"/>
          </a:p>
        </p:txBody>
      </p:sp>
      <p:sp>
        <p:nvSpPr>
          <p:cNvPr id="3" name="Місце для вертикального тексту 2"/>
          <p:cNvSpPr>
            <a:spLocks noGrp="1"/>
          </p:cNvSpPr>
          <p:nvPr>
            <p:ph type="body" orient="vert" idx="1"/>
          </p:nvPr>
        </p:nvSpPr>
        <p:spPr/>
        <p:txBody>
          <a:bodyPr vert="eaVert"/>
          <a:lstStyle/>
          <a:p>
            <a:pPr lvl="0" eaLnBrk="1" latinLnBrk="0" hangingPunct="1"/>
            <a:r>
              <a:rPr lang="uk-UA"/>
              <a:t>Зразок тексту</a:t>
            </a:r>
          </a:p>
          <a:p>
            <a:pPr lvl="1" eaLnBrk="1" latinLnBrk="0" hangingPunct="1"/>
            <a:r>
              <a:rPr lang="uk-UA"/>
              <a:t>Другий рівень</a:t>
            </a:r>
          </a:p>
          <a:p>
            <a:pPr lvl="2" eaLnBrk="1" latinLnBrk="0" hangingPunct="1"/>
            <a:r>
              <a:rPr lang="uk-UA"/>
              <a:t>Третій рівень</a:t>
            </a:r>
          </a:p>
          <a:p>
            <a:pPr lvl="3" eaLnBrk="1" latinLnBrk="0" hangingPunct="1"/>
            <a:r>
              <a:rPr lang="uk-UA"/>
              <a:t>Четвертий рівень</a:t>
            </a:r>
          </a:p>
          <a:p>
            <a:pPr lvl="4" eaLnBrk="1" latinLnBrk="0" hangingPunct="1"/>
            <a:r>
              <a:rPr lang="uk-UA"/>
              <a:t>П'ятий рівень</a:t>
            </a:r>
            <a:endParaRPr kumimoji="0" lang="en-US"/>
          </a:p>
        </p:txBody>
      </p:sp>
      <p:sp>
        <p:nvSpPr>
          <p:cNvPr id="4" name="Місце для дати 3"/>
          <p:cNvSpPr>
            <a:spLocks noGrp="1"/>
          </p:cNvSpPr>
          <p:nvPr>
            <p:ph type="dt" sz="half" idx="10"/>
          </p:nvPr>
        </p:nvSpPr>
        <p:spPr/>
        <p:txBody>
          <a:bodyPr/>
          <a:lstStyle/>
          <a:p>
            <a:fld id="{323F3E26-BE0A-424A-947F-C108B595D07D}" type="datetimeFigureOut">
              <a:rPr lang="uk-UA" smtClean="0"/>
              <a:pPr/>
              <a:t>30.03.2026</a:t>
            </a:fld>
            <a:endParaRPr lang="uk-UA" dirty="0"/>
          </a:p>
        </p:txBody>
      </p:sp>
      <p:sp>
        <p:nvSpPr>
          <p:cNvPr id="5" name="Місце для нижнього колонтитула 4"/>
          <p:cNvSpPr>
            <a:spLocks noGrp="1"/>
          </p:cNvSpPr>
          <p:nvPr>
            <p:ph type="ftr" sz="quarter" idx="11"/>
          </p:nvPr>
        </p:nvSpPr>
        <p:spPr/>
        <p:txBody>
          <a:bodyPr/>
          <a:lstStyle/>
          <a:p>
            <a:endParaRPr lang="uk-UA" dirty="0"/>
          </a:p>
        </p:txBody>
      </p:sp>
      <p:sp>
        <p:nvSpPr>
          <p:cNvPr id="6" name="Місце для номера слайда 5"/>
          <p:cNvSpPr>
            <a:spLocks noGrp="1"/>
          </p:cNvSpPr>
          <p:nvPr>
            <p:ph type="sldNum" sz="quarter" idx="12"/>
          </p:nvPr>
        </p:nvSpPr>
        <p:spPr/>
        <p:txBody>
          <a:bodyPr/>
          <a:lstStyle/>
          <a:p>
            <a:fld id="{A6C8A768-57F3-4146-822D-25A0703D270B}" type="slidenum">
              <a:rPr lang="uk-UA" smtClean="0"/>
              <a:pPr/>
              <a:t>‹№›</a:t>
            </a:fld>
            <a:endParaRPr lang="uk-U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6629400" y="914401"/>
            <a:ext cx="2057400" cy="5211763"/>
          </a:xfrm>
        </p:spPr>
        <p:txBody>
          <a:bodyPr vert="eaVert"/>
          <a:lstStyle/>
          <a:p>
            <a:r>
              <a:rPr kumimoji="0" lang="uk-UA"/>
              <a:t>Зразок заголовка</a:t>
            </a:r>
            <a:endParaRPr kumimoji="0" lang="en-US"/>
          </a:p>
        </p:txBody>
      </p:sp>
      <p:sp>
        <p:nvSpPr>
          <p:cNvPr id="3" name="Місце для вертикального тексту 2"/>
          <p:cNvSpPr>
            <a:spLocks noGrp="1"/>
          </p:cNvSpPr>
          <p:nvPr>
            <p:ph type="body" orient="vert" idx="1"/>
          </p:nvPr>
        </p:nvSpPr>
        <p:spPr>
          <a:xfrm>
            <a:off x="457200" y="914401"/>
            <a:ext cx="6019800" cy="5211763"/>
          </a:xfrm>
        </p:spPr>
        <p:txBody>
          <a:bodyPr vert="eaVert"/>
          <a:lstStyle/>
          <a:p>
            <a:pPr lvl="0" eaLnBrk="1" latinLnBrk="0" hangingPunct="1"/>
            <a:r>
              <a:rPr lang="uk-UA"/>
              <a:t>Зразок тексту</a:t>
            </a:r>
          </a:p>
          <a:p>
            <a:pPr lvl="1" eaLnBrk="1" latinLnBrk="0" hangingPunct="1"/>
            <a:r>
              <a:rPr lang="uk-UA"/>
              <a:t>Другий рівень</a:t>
            </a:r>
          </a:p>
          <a:p>
            <a:pPr lvl="2" eaLnBrk="1" latinLnBrk="0" hangingPunct="1"/>
            <a:r>
              <a:rPr lang="uk-UA"/>
              <a:t>Третій рівень</a:t>
            </a:r>
          </a:p>
          <a:p>
            <a:pPr lvl="3" eaLnBrk="1" latinLnBrk="0" hangingPunct="1"/>
            <a:r>
              <a:rPr lang="uk-UA"/>
              <a:t>Четвертий рівень</a:t>
            </a:r>
          </a:p>
          <a:p>
            <a:pPr lvl="4" eaLnBrk="1" latinLnBrk="0" hangingPunct="1"/>
            <a:r>
              <a:rPr lang="uk-UA"/>
              <a:t>П'ятий рівень</a:t>
            </a:r>
            <a:endParaRPr kumimoji="0" lang="en-US"/>
          </a:p>
        </p:txBody>
      </p:sp>
      <p:sp>
        <p:nvSpPr>
          <p:cNvPr id="4" name="Місце для дати 3"/>
          <p:cNvSpPr>
            <a:spLocks noGrp="1"/>
          </p:cNvSpPr>
          <p:nvPr>
            <p:ph type="dt" sz="half" idx="10"/>
          </p:nvPr>
        </p:nvSpPr>
        <p:spPr/>
        <p:txBody>
          <a:bodyPr/>
          <a:lstStyle/>
          <a:p>
            <a:fld id="{323F3E26-BE0A-424A-947F-C108B595D07D}" type="datetimeFigureOut">
              <a:rPr lang="uk-UA" smtClean="0"/>
              <a:pPr/>
              <a:t>30.03.2026</a:t>
            </a:fld>
            <a:endParaRPr lang="uk-UA" dirty="0"/>
          </a:p>
        </p:txBody>
      </p:sp>
      <p:sp>
        <p:nvSpPr>
          <p:cNvPr id="5" name="Місце для нижнього колонтитула 4"/>
          <p:cNvSpPr>
            <a:spLocks noGrp="1"/>
          </p:cNvSpPr>
          <p:nvPr>
            <p:ph type="ftr" sz="quarter" idx="11"/>
          </p:nvPr>
        </p:nvSpPr>
        <p:spPr/>
        <p:txBody>
          <a:bodyPr/>
          <a:lstStyle/>
          <a:p>
            <a:endParaRPr lang="uk-UA" dirty="0"/>
          </a:p>
        </p:txBody>
      </p:sp>
      <p:sp>
        <p:nvSpPr>
          <p:cNvPr id="6" name="Місце для номера слайда 5"/>
          <p:cNvSpPr>
            <a:spLocks noGrp="1"/>
          </p:cNvSpPr>
          <p:nvPr>
            <p:ph type="sldNum" sz="quarter" idx="12"/>
          </p:nvPr>
        </p:nvSpPr>
        <p:spPr/>
        <p:txBody>
          <a:bodyPr/>
          <a:lstStyle/>
          <a:p>
            <a:fld id="{A6C8A768-57F3-4146-822D-25A0703D270B}" type="slidenum">
              <a:rPr lang="uk-UA" smtClean="0"/>
              <a:pPr/>
              <a:t>‹№›</a:t>
            </a:fld>
            <a:endParaRPr lang="uk-U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uk-UA"/>
              <a:t>Зразок заголовка</a:t>
            </a:r>
            <a:endParaRPr kumimoji="0" lang="en-US"/>
          </a:p>
        </p:txBody>
      </p:sp>
      <p:sp>
        <p:nvSpPr>
          <p:cNvPr id="3" name="Місце для вмісту 2"/>
          <p:cNvSpPr>
            <a:spLocks noGrp="1"/>
          </p:cNvSpPr>
          <p:nvPr>
            <p:ph idx="1"/>
          </p:nvPr>
        </p:nvSpPr>
        <p:spPr/>
        <p:txBody>
          <a:bodyPr/>
          <a:lstStyle/>
          <a:p>
            <a:pPr lvl="0" eaLnBrk="1" latinLnBrk="0" hangingPunct="1"/>
            <a:r>
              <a:rPr lang="uk-UA"/>
              <a:t>Зразок тексту</a:t>
            </a:r>
          </a:p>
          <a:p>
            <a:pPr lvl="1" eaLnBrk="1" latinLnBrk="0" hangingPunct="1"/>
            <a:r>
              <a:rPr lang="uk-UA"/>
              <a:t>Другий рівень</a:t>
            </a:r>
          </a:p>
          <a:p>
            <a:pPr lvl="2" eaLnBrk="1" latinLnBrk="0" hangingPunct="1"/>
            <a:r>
              <a:rPr lang="uk-UA"/>
              <a:t>Третій рівень</a:t>
            </a:r>
          </a:p>
          <a:p>
            <a:pPr lvl="3" eaLnBrk="1" latinLnBrk="0" hangingPunct="1"/>
            <a:r>
              <a:rPr lang="uk-UA"/>
              <a:t>Четвертий рівень</a:t>
            </a:r>
          </a:p>
          <a:p>
            <a:pPr lvl="4" eaLnBrk="1" latinLnBrk="0" hangingPunct="1"/>
            <a:r>
              <a:rPr lang="uk-UA"/>
              <a:t>П'ятий рівень</a:t>
            </a:r>
            <a:endParaRPr kumimoji="0" lang="en-US"/>
          </a:p>
        </p:txBody>
      </p:sp>
      <p:sp>
        <p:nvSpPr>
          <p:cNvPr id="4" name="Місце для дати 3"/>
          <p:cNvSpPr>
            <a:spLocks noGrp="1"/>
          </p:cNvSpPr>
          <p:nvPr>
            <p:ph type="dt" sz="half" idx="10"/>
          </p:nvPr>
        </p:nvSpPr>
        <p:spPr/>
        <p:txBody>
          <a:bodyPr/>
          <a:lstStyle/>
          <a:p>
            <a:fld id="{323F3E26-BE0A-424A-947F-C108B595D07D}" type="datetimeFigureOut">
              <a:rPr lang="uk-UA" smtClean="0"/>
              <a:pPr/>
              <a:t>30.03.2026</a:t>
            </a:fld>
            <a:endParaRPr lang="uk-UA" dirty="0"/>
          </a:p>
        </p:txBody>
      </p:sp>
      <p:sp>
        <p:nvSpPr>
          <p:cNvPr id="5" name="Місце для нижнього колонтитула 4"/>
          <p:cNvSpPr>
            <a:spLocks noGrp="1"/>
          </p:cNvSpPr>
          <p:nvPr>
            <p:ph type="ftr" sz="quarter" idx="11"/>
          </p:nvPr>
        </p:nvSpPr>
        <p:spPr/>
        <p:txBody>
          <a:bodyPr/>
          <a:lstStyle/>
          <a:p>
            <a:endParaRPr lang="uk-UA" dirty="0"/>
          </a:p>
        </p:txBody>
      </p:sp>
      <p:sp>
        <p:nvSpPr>
          <p:cNvPr id="6" name="Місце для номера слайда 5"/>
          <p:cNvSpPr>
            <a:spLocks noGrp="1"/>
          </p:cNvSpPr>
          <p:nvPr>
            <p:ph type="sldNum" sz="quarter" idx="12"/>
          </p:nvPr>
        </p:nvSpPr>
        <p:spPr/>
        <p:txBody>
          <a:bodyPr/>
          <a:lstStyle/>
          <a:p>
            <a:fld id="{A6C8A768-57F3-4146-822D-25A0703D270B}" type="slidenum">
              <a:rPr lang="uk-UA" smtClean="0"/>
              <a:pPr/>
              <a:t>‹№›</a:t>
            </a:fld>
            <a:endParaRPr lang="uk-U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uk-UA"/>
              <a:t>Зразок заголовка</a:t>
            </a:r>
            <a:endParaRPr kumimoji="0" lang="en-US"/>
          </a:p>
        </p:txBody>
      </p:sp>
      <p:sp>
        <p:nvSpPr>
          <p:cNvPr id="3" name="Місце для тексту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uk-UA"/>
              <a:t>Зразок тексту</a:t>
            </a:r>
          </a:p>
        </p:txBody>
      </p:sp>
      <p:sp>
        <p:nvSpPr>
          <p:cNvPr id="4" name="Місце для дати 3"/>
          <p:cNvSpPr>
            <a:spLocks noGrp="1"/>
          </p:cNvSpPr>
          <p:nvPr>
            <p:ph type="dt" sz="half" idx="10"/>
          </p:nvPr>
        </p:nvSpPr>
        <p:spPr/>
        <p:txBody>
          <a:bodyPr/>
          <a:lstStyle/>
          <a:p>
            <a:fld id="{323F3E26-BE0A-424A-947F-C108B595D07D}" type="datetimeFigureOut">
              <a:rPr lang="uk-UA" smtClean="0"/>
              <a:pPr/>
              <a:t>30.03.2026</a:t>
            </a:fld>
            <a:endParaRPr lang="uk-UA" dirty="0"/>
          </a:p>
        </p:txBody>
      </p:sp>
      <p:sp>
        <p:nvSpPr>
          <p:cNvPr id="5" name="Місце для нижнього колонтитула 4"/>
          <p:cNvSpPr>
            <a:spLocks noGrp="1"/>
          </p:cNvSpPr>
          <p:nvPr>
            <p:ph type="ftr" sz="quarter" idx="11"/>
          </p:nvPr>
        </p:nvSpPr>
        <p:spPr/>
        <p:txBody>
          <a:bodyPr/>
          <a:lstStyle/>
          <a:p>
            <a:endParaRPr lang="uk-UA" dirty="0"/>
          </a:p>
        </p:txBody>
      </p:sp>
      <p:sp>
        <p:nvSpPr>
          <p:cNvPr id="6" name="Місце для номера слайда 5"/>
          <p:cNvSpPr>
            <a:spLocks noGrp="1"/>
          </p:cNvSpPr>
          <p:nvPr>
            <p:ph type="sldNum" sz="quarter" idx="12"/>
          </p:nvPr>
        </p:nvSpPr>
        <p:spPr/>
        <p:txBody>
          <a:bodyPr/>
          <a:lstStyle/>
          <a:p>
            <a:fld id="{A6C8A768-57F3-4146-822D-25A0703D270B}" type="slidenum">
              <a:rPr lang="uk-UA" smtClean="0"/>
              <a:pPr/>
              <a:t>‹№›</a:t>
            </a:fld>
            <a:endParaRPr lang="uk-UA"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uk-UA"/>
              <a:t>Зразок заголовка</a:t>
            </a:r>
            <a:endParaRPr kumimoji="0" lang="en-US"/>
          </a:p>
        </p:txBody>
      </p:sp>
      <p:sp>
        <p:nvSpPr>
          <p:cNvPr id="3" name="Місце для вмісту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uk-UA"/>
              <a:t>Зразок тексту</a:t>
            </a:r>
          </a:p>
          <a:p>
            <a:pPr lvl="1" eaLnBrk="1" latinLnBrk="0" hangingPunct="1"/>
            <a:r>
              <a:rPr lang="uk-UA"/>
              <a:t>Другий рівень</a:t>
            </a:r>
          </a:p>
          <a:p>
            <a:pPr lvl="2" eaLnBrk="1" latinLnBrk="0" hangingPunct="1"/>
            <a:r>
              <a:rPr lang="uk-UA"/>
              <a:t>Третій рівень</a:t>
            </a:r>
          </a:p>
          <a:p>
            <a:pPr lvl="3" eaLnBrk="1" latinLnBrk="0" hangingPunct="1"/>
            <a:r>
              <a:rPr lang="uk-UA"/>
              <a:t>Четвертий рівень</a:t>
            </a:r>
          </a:p>
          <a:p>
            <a:pPr lvl="4" eaLnBrk="1" latinLnBrk="0" hangingPunct="1"/>
            <a:r>
              <a:rPr lang="uk-UA"/>
              <a:t>П'ятий рівень</a:t>
            </a:r>
            <a:endParaRPr kumimoji="0" lang="en-US"/>
          </a:p>
        </p:txBody>
      </p:sp>
      <p:sp>
        <p:nvSpPr>
          <p:cNvPr id="4" name="Місце для вмісту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uk-UA"/>
              <a:t>Зразок тексту</a:t>
            </a:r>
          </a:p>
          <a:p>
            <a:pPr lvl="1" eaLnBrk="1" latinLnBrk="0" hangingPunct="1"/>
            <a:r>
              <a:rPr lang="uk-UA"/>
              <a:t>Другий рівень</a:t>
            </a:r>
          </a:p>
          <a:p>
            <a:pPr lvl="2" eaLnBrk="1" latinLnBrk="0" hangingPunct="1"/>
            <a:r>
              <a:rPr lang="uk-UA"/>
              <a:t>Третій рівень</a:t>
            </a:r>
          </a:p>
          <a:p>
            <a:pPr lvl="3" eaLnBrk="1" latinLnBrk="0" hangingPunct="1"/>
            <a:r>
              <a:rPr lang="uk-UA"/>
              <a:t>Четвертий рівень</a:t>
            </a:r>
          </a:p>
          <a:p>
            <a:pPr lvl="4" eaLnBrk="1" latinLnBrk="0" hangingPunct="1"/>
            <a:r>
              <a:rPr lang="uk-UA"/>
              <a:t>П'ятий рівень</a:t>
            </a:r>
            <a:endParaRPr kumimoji="0" lang="en-US"/>
          </a:p>
        </p:txBody>
      </p:sp>
      <p:sp>
        <p:nvSpPr>
          <p:cNvPr id="5" name="Місце для дати 4"/>
          <p:cNvSpPr>
            <a:spLocks noGrp="1"/>
          </p:cNvSpPr>
          <p:nvPr>
            <p:ph type="dt" sz="half" idx="10"/>
          </p:nvPr>
        </p:nvSpPr>
        <p:spPr/>
        <p:txBody>
          <a:bodyPr/>
          <a:lstStyle/>
          <a:p>
            <a:fld id="{323F3E26-BE0A-424A-947F-C108B595D07D}" type="datetimeFigureOut">
              <a:rPr lang="uk-UA" smtClean="0"/>
              <a:pPr/>
              <a:t>30.03.2026</a:t>
            </a:fld>
            <a:endParaRPr lang="uk-UA" dirty="0"/>
          </a:p>
        </p:txBody>
      </p:sp>
      <p:sp>
        <p:nvSpPr>
          <p:cNvPr id="6" name="Місце для нижнього колонтитула 5"/>
          <p:cNvSpPr>
            <a:spLocks noGrp="1"/>
          </p:cNvSpPr>
          <p:nvPr>
            <p:ph type="ftr" sz="quarter" idx="11"/>
          </p:nvPr>
        </p:nvSpPr>
        <p:spPr/>
        <p:txBody>
          <a:bodyPr/>
          <a:lstStyle/>
          <a:p>
            <a:endParaRPr lang="uk-UA" dirty="0"/>
          </a:p>
        </p:txBody>
      </p:sp>
      <p:sp>
        <p:nvSpPr>
          <p:cNvPr id="7" name="Місце для номера слайда 6"/>
          <p:cNvSpPr>
            <a:spLocks noGrp="1"/>
          </p:cNvSpPr>
          <p:nvPr>
            <p:ph type="sldNum" sz="quarter" idx="12"/>
          </p:nvPr>
        </p:nvSpPr>
        <p:spPr/>
        <p:txBody>
          <a:bodyPr/>
          <a:lstStyle/>
          <a:p>
            <a:fld id="{A6C8A768-57F3-4146-822D-25A0703D270B}" type="slidenum">
              <a:rPr lang="uk-UA" smtClean="0"/>
              <a:pPr/>
              <a:t>‹№›</a:t>
            </a:fld>
            <a:endParaRPr lang="uk-U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uk-UA"/>
              <a:t>Зразок заголовка</a:t>
            </a:r>
            <a:endParaRPr kumimoji="0" lang="en-US"/>
          </a:p>
        </p:txBody>
      </p:sp>
      <p:sp>
        <p:nvSpPr>
          <p:cNvPr id="3" name="Місце для тексту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uk-UA"/>
              <a:t>Зразок тексту</a:t>
            </a:r>
          </a:p>
        </p:txBody>
      </p:sp>
      <p:sp>
        <p:nvSpPr>
          <p:cNvPr id="4" name="Місце для тексту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uk-UA"/>
              <a:t>Зразок тексту</a:t>
            </a:r>
          </a:p>
        </p:txBody>
      </p:sp>
      <p:sp>
        <p:nvSpPr>
          <p:cNvPr id="5" name="Місце для вмісту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uk-UA"/>
              <a:t>Зразок тексту</a:t>
            </a:r>
          </a:p>
          <a:p>
            <a:pPr lvl="1" eaLnBrk="1" latinLnBrk="0" hangingPunct="1"/>
            <a:r>
              <a:rPr lang="uk-UA"/>
              <a:t>Другий рівень</a:t>
            </a:r>
          </a:p>
          <a:p>
            <a:pPr lvl="2" eaLnBrk="1" latinLnBrk="0" hangingPunct="1"/>
            <a:r>
              <a:rPr lang="uk-UA"/>
              <a:t>Третій рівень</a:t>
            </a:r>
          </a:p>
          <a:p>
            <a:pPr lvl="3" eaLnBrk="1" latinLnBrk="0" hangingPunct="1"/>
            <a:r>
              <a:rPr lang="uk-UA"/>
              <a:t>Четвертий рівень</a:t>
            </a:r>
          </a:p>
          <a:p>
            <a:pPr lvl="4" eaLnBrk="1" latinLnBrk="0" hangingPunct="1"/>
            <a:r>
              <a:rPr lang="uk-UA"/>
              <a:t>П'ятий рівень</a:t>
            </a:r>
            <a:endParaRPr kumimoji="0" lang="en-US"/>
          </a:p>
        </p:txBody>
      </p:sp>
      <p:sp>
        <p:nvSpPr>
          <p:cNvPr id="6" name="Місце для вмісту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uk-UA"/>
              <a:t>Зразок тексту</a:t>
            </a:r>
          </a:p>
          <a:p>
            <a:pPr lvl="1" eaLnBrk="1" latinLnBrk="0" hangingPunct="1"/>
            <a:r>
              <a:rPr lang="uk-UA"/>
              <a:t>Другий рівень</a:t>
            </a:r>
          </a:p>
          <a:p>
            <a:pPr lvl="2" eaLnBrk="1" latinLnBrk="0" hangingPunct="1"/>
            <a:r>
              <a:rPr lang="uk-UA"/>
              <a:t>Третій рівень</a:t>
            </a:r>
          </a:p>
          <a:p>
            <a:pPr lvl="3" eaLnBrk="1" latinLnBrk="0" hangingPunct="1"/>
            <a:r>
              <a:rPr lang="uk-UA"/>
              <a:t>Четвертий рівень</a:t>
            </a:r>
          </a:p>
          <a:p>
            <a:pPr lvl="4" eaLnBrk="1" latinLnBrk="0" hangingPunct="1"/>
            <a:r>
              <a:rPr lang="uk-UA"/>
              <a:t>П'ятий рівень</a:t>
            </a:r>
            <a:endParaRPr kumimoji="0" lang="en-US"/>
          </a:p>
        </p:txBody>
      </p:sp>
      <p:sp>
        <p:nvSpPr>
          <p:cNvPr id="7" name="Місце для дати 6"/>
          <p:cNvSpPr>
            <a:spLocks noGrp="1"/>
          </p:cNvSpPr>
          <p:nvPr>
            <p:ph type="dt" sz="half" idx="10"/>
          </p:nvPr>
        </p:nvSpPr>
        <p:spPr/>
        <p:txBody>
          <a:bodyPr/>
          <a:lstStyle/>
          <a:p>
            <a:fld id="{323F3E26-BE0A-424A-947F-C108B595D07D}" type="datetimeFigureOut">
              <a:rPr lang="uk-UA" smtClean="0"/>
              <a:pPr/>
              <a:t>30.03.2026</a:t>
            </a:fld>
            <a:endParaRPr lang="uk-UA" dirty="0"/>
          </a:p>
        </p:txBody>
      </p:sp>
      <p:sp>
        <p:nvSpPr>
          <p:cNvPr id="8" name="Місце для нижнього колонтитула 7"/>
          <p:cNvSpPr>
            <a:spLocks noGrp="1"/>
          </p:cNvSpPr>
          <p:nvPr>
            <p:ph type="ftr" sz="quarter" idx="11"/>
          </p:nvPr>
        </p:nvSpPr>
        <p:spPr/>
        <p:txBody>
          <a:bodyPr/>
          <a:lstStyle/>
          <a:p>
            <a:endParaRPr lang="uk-UA" dirty="0"/>
          </a:p>
        </p:txBody>
      </p:sp>
      <p:sp>
        <p:nvSpPr>
          <p:cNvPr id="9" name="Місце для номера слайда 8"/>
          <p:cNvSpPr>
            <a:spLocks noGrp="1"/>
          </p:cNvSpPr>
          <p:nvPr>
            <p:ph type="sldNum" sz="quarter" idx="12"/>
          </p:nvPr>
        </p:nvSpPr>
        <p:spPr/>
        <p:txBody>
          <a:bodyPr/>
          <a:lstStyle/>
          <a:p>
            <a:fld id="{A6C8A768-57F3-4146-822D-25A0703D270B}" type="slidenum">
              <a:rPr lang="uk-UA" smtClean="0"/>
              <a:pPr/>
              <a:t>‹№›</a:t>
            </a:fld>
            <a:endParaRPr lang="uk-U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uk-UA"/>
              <a:t>Зразок заголовка</a:t>
            </a:r>
            <a:endParaRPr kumimoji="0" lang="en-US"/>
          </a:p>
        </p:txBody>
      </p:sp>
      <p:sp>
        <p:nvSpPr>
          <p:cNvPr id="3" name="Місце для дати 2"/>
          <p:cNvSpPr>
            <a:spLocks noGrp="1"/>
          </p:cNvSpPr>
          <p:nvPr>
            <p:ph type="dt" sz="half" idx="10"/>
          </p:nvPr>
        </p:nvSpPr>
        <p:spPr/>
        <p:txBody>
          <a:bodyPr/>
          <a:lstStyle/>
          <a:p>
            <a:fld id="{323F3E26-BE0A-424A-947F-C108B595D07D}" type="datetimeFigureOut">
              <a:rPr lang="uk-UA" smtClean="0"/>
              <a:pPr/>
              <a:t>30.03.2026</a:t>
            </a:fld>
            <a:endParaRPr lang="uk-UA" dirty="0"/>
          </a:p>
        </p:txBody>
      </p:sp>
      <p:sp>
        <p:nvSpPr>
          <p:cNvPr id="4" name="Місце для нижнього колонтитула 3"/>
          <p:cNvSpPr>
            <a:spLocks noGrp="1"/>
          </p:cNvSpPr>
          <p:nvPr>
            <p:ph type="ftr" sz="quarter" idx="11"/>
          </p:nvPr>
        </p:nvSpPr>
        <p:spPr/>
        <p:txBody>
          <a:bodyPr/>
          <a:lstStyle/>
          <a:p>
            <a:endParaRPr lang="uk-UA" dirty="0"/>
          </a:p>
        </p:txBody>
      </p:sp>
      <p:sp>
        <p:nvSpPr>
          <p:cNvPr id="5" name="Місце для номера слайда 4"/>
          <p:cNvSpPr>
            <a:spLocks noGrp="1"/>
          </p:cNvSpPr>
          <p:nvPr>
            <p:ph type="sldNum" sz="quarter" idx="12"/>
          </p:nvPr>
        </p:nvSpPr>
        <p:spPr/>
        <p:txBody>
          <a:bodyPr/>
          <a:lstStyle/>
          <a:p>
            <a:fld id="{A6C8A768-57F3-4146-822D-25A0703D270B}" type="slidenum">
              <a:rPr lang="uk-UA" smtClean="0"/>
              <a:pPr/>
              <a:t>‹№›</a:t>
            </a:fld>
            <a:endParaRPr lang="uk-U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fld id="{323F3E26-BE0A-424A-947F-C108B595D07D}" type="datetimeFigureOut">
              <a:rPr lang="uk-UA" smtClean="0"/>
              <a:pPr/>
              <a:t>30.03.2026</a:t>
            </a:fld>
            <a:endParaRPr lang="uk-UA" dirty="0"/>
          </a:p>
        </p:txBody>
      </p:sp>
      <p:sp>
        <p:nvSpPr>
          <p:cNvPr id="3" name="Місце для нижнього колонтитула 2"/>
          <p:cNvSpPr>
            <a:spLocks noGrp="1"/>
          </p:cNvSpPr>
          <p:nvPr>
            <p:ph type="ftr" sz="quarter" idx="11"/>
          </p:nvPr>
        </p:nvSpPr>
        <p:spPr/>
        <p:txBody>
          <a:bodyPr/>
          <a:lstStyle/>
          <a:p>
            <a:endParaRPr lang="uk-UA" dirty="0"/>
          </a:p>
        </p:txBody>
      </p:sp>
      <p:sp>
        <p:nvSpPr>
          <p:cNvPr id="4" name="Місце для номера слайда 3"/>
          <p:cNvSpPr>
            <a:spLocks noGrp="1"/>
          </p:cNvSpPr>
          <p:nvPr>
            <p:ph type="sldNum" sz="quarter" idx="12"/>
          </p:nvPr>
        </p:nvSpPr>
        <p:spPr/>
        <p:txBody>
          <a:bodyPr/>
          <a:lstStyle/>
          <a:p>
            <a:fld id="{A6C8A768-57F3-4146-822D-25A0703D270B}" type="slidenum">
              <a:rPr lang="uk-UA" smtClean="0"/>
              <a:pPr/>
              <a:t>‹№›</a:t>
            </a:fld>
            <a:endParaRPr lang="uk-U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uk-UA"/>
              <a:t>Зразок заголовка</a:t>
            </a:r>
            <a:endParaRPr kumimoji="0" lang="en-US"/>
          </a:p>
        </p:txBody>
      </p:sp>
      <p:sp>
        <p:nvSpPr>
          <p:cNvPr id="3" name="Місце для тексту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uk-UA"/>
              <a:t>Зразок тексту</a:t>
            </a:r>
          </a:p>
        </p:txBody>
      </p:sp>
      <p:sp>
        <p:nvSpPr>
          <p:cNvPr id="4" name="Місце для вмісту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uk-UA"/>
              <a:t>Зразок тексту</a:t>
            </a:r>
          </a:p>
          <a:p>
            <a:pPr lvl="1" eaLnBrk="1" latinLnBrk="0" hangingPunct="1"/>
            <a:r>
              <a:rPr lang="uk-UA"/>
              <a:t>Другий рівень</a:t>
            </a:r>
          </a:p>
          <a:p>
            <a:pPr lvl="2" eaLnBrk="1" latinLnBrk="0" hangingPunct="1"/>
            <a:r>
              <a:rPr lang="uk-UA"/>
              <a:t>Третій рівень</a:t>
            </a:r>
          </a:p>
          <a:p>
            <a:pPr lvl="3" eaLnBrk="1" latinLnBrk="0" hangingPunct="1"/>
            <a:r>
              <a:rPr lang="uk-UA"/>
              <a:t>Четвертий рівень</a:t>
            </a:r>
          </a:p>
          <a:p>
            <a:pPr lvl="4" eaLnBrk="1" latinLnBrk="0" hangingPunct="1"/>
            <a:r>
              <a:rPr lang="uk-UA"/>
              <a:t>П'ятий рівень</a:t>
            </a:r>
            <a:endParaRPr kumimoji="0" lang="en-US"/>
          </a:p>
        </p:txBody>
      </p:sp>
      <p:sp>
        <p:nvSpPr>
          <p:cNvPr id="5" name="Місце для дати 4"/>
          <p:cNvSpPr>
            <a:spLocks noGrp="1"/>
          </p:cNvSpPr>
          <p:nvPr>
            <p:ph type="dt" sz="half" idx="10"/>
          </p:nvPr>
        </p:nvSpPr>
        <p:spPr/>
        <p:txBody>
          <a:bodyPr/>
          <a:lstStyle/>
          <a:p>
            <a:fld id="{323F3E26-BE0A-424A-947F-C108B595D07D}" type="datetimeFigureOut">
              <a:rPr lang="uk-UA" smtClean="0"/>
              <a:pPr/>
              <a:t>30.03.2026</a:t>
            </a:fld>
            <a:endParaRPr lang="uk-UA" dirty="0"/>
          </a:p>
        </p:txBody>
      </p:sp>
      <p:sp>
        <p:nvSpPr>
          <p:cNvPr id="6" name="Місце для нижнього колонтитула 5"/>
          <p:cNvSpPr>
            <a:spLocks noGrp="1"/>
          </p:cNvSpPr>
          <p:nvPr>
            <p:ph type="ftr" sz="quarter" idx="11"/>
          </p:nvPr>
        </p:nvSpPr>
        <p:spPr/>
        <p:txBody>
          <a:bodyPr/>
          <a:lstStyle/>
          <a:p>
            <a:endParaRPr lang="uk-UA" dirty="0"/>
          </a:p>
        </p:txBody>
      </p:sp>
      <p:sp>
        <p:nvSpPr>
          <p:cNvPr id="7" name="Місце для номера слайда 6"/>
          <p:cNvSpPr>
            <a:spLocks noGrp="1"/>
          </p:cNvSpPr>
          <p:nvPr>
            <p:ph type="sldNum" sz="quarter" idx="12"/>
          </p:nvPr>
        </p:nvSpPr>
        <p:spPr/>
        <p:txBody>
          <a:bodyPr/>
          <a:lstStyle/>
          <a:p>
            <a:fld id="{A6C8A768-57F3-4146-822D-25A0703D270B}" type="slidenum">
              <a:rPr lang="uk-UA" smtClean="0"/>
              <a:pPr/>
              <a:t>‹№›</a:t>
            </a:fld>
            <a:endParaRPr lang="uk-U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Зображення з підписом">
    <p:spTree>
      <p:nvGrpSpPr>
        <p:cNvPr id="1" name=""/>
        <p:cNvGrpSpPr/>
        <p:nvPr/>
      </p:nvGrpSpPr>
      <p:grpSpPr>
        <a:xfrm>
          <a:off x="0" y="0"/>
          <a:ext cx="0" cy="0"/>
          <a:chOff x="0" y="0"/>
          <a:chExt cx="0" cy="0"/>
        </a:xfrm>
      </p:grpSpPr>
      <p:sp>
        <p:nvSpPr>
          <p:cNvPr id="9" name="Прямокутник з одним вирізаним округленим кут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Прямокутний трикут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uk-UA"/>
              <a:t>Зразок заголовка</a:t>
            </a:r>
            <a:endParaRPr kumimoji="0" lang="en-US"/>
          </a:p>
        </p:txBody>
      </p:sp>
      <p:sp>
        <p:nvSpPr>
          <p:cNvPr id="4" name="Місце для тексту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uk-UA"/>
              <a:t>Зразок тексту</a:t>
            </a:r>
          </a:p>
        </p:txBody>
      </p:sp>
      <p:sp>
        <p:nvSpPr>
          <p:cNvPr id="5" name="Місце для дати 4"/>
          <p:cNvSpPr>
            <a:spLocks noGrp="1"/>
          </p:cNvSpPr>
          <p:nvPr>
            <p:ph type="dt" sz="half" idx="10"/>
          </p:nvPr>
        </p:nvSpPr>
        <p:spPr/>
        <p:txBody>
          <a:bodyPr/>
          <a:lstStyle/>
          <a:p>
            <a:fld id="{323F3E26-BE0A-424A-947F-C108B595D07D}" type="datetimeFigureOut">
              <a:rPr lang="uk-UA" smtClean="0"/>
              <a:pPr/>
              <a:t>30.03.2026</a:t>
            </a:fld>
            <a:endParaRPr lang="uk-UA" dirty="0"/>
          </a:p>
        </p:txBody>
      </p:sp>
      <p:sp>
        <p:nvSpPr>
          <p:cNvPr id="6" name="Місце для нижнього колонтитула 5"/>
          <p:cNvSpPr>
            <a:spLocks noGrp="1"/>
          </p:cNvSpPr>
          <p:nvPr>
            <p:ph type="ftr" sz="quarter" idx="11"/>
          </p:nvPr>
        </p:nvSpPr>
        <p:spPr/>
        <p:txBody>
          <a:bodyPr/>
          <a:lstStyle/>
          <a:p>
            <a:endParaRPr lang="uk-UA" dirty="0"/>
          </a:p>
        </p:txBody>
      </p:sp>
      <p:sp>
        <p:nvSpPr>
          <p:cNvPr id="7" name="Місце для номера слайда 6"/>
          <p:cNvSpPr>
            <a:spLocks noGrp="1"/>
          </p:cNvSpPr>
          <p:nvPr>
            <p:ph type="sldNum" sz="quarter" idx="12"/>
          </p:nvPr>
        </p:nvSpPr>
        <p:spPr>
          <a:xfrm>
            <a:off x="8077200" y="6356350"/>
            <a:ext cx="609600" cy="365125"/>
          </a:xfrm>
        </p:spPr>
        <p:txBody>
          <a:bodyPr/>
          <a:lstStyle/>
          <a:p>
            <a:fld id="{A6C8A768-57F3-4146-822D-25A0703D270B}" type="slidenum">
              <a:rPr lang="uk-UA" smtClean="0"/>
              <a:pPr/>
              <a:t>‹№›</a:t>
            </a:fld>
            <a:endParaRPr lang="uk-UA" dirty="0"/>
          </a:p>
        </p:txBody>
      </p:sp>
      <p:sp>
        <p:nvSpPr>
          <p:cNvPr id="3" name="Місце для зображення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uk-UA" dirty="0"/>
              <a:t>Клацніть піктограму, щоб додати зображення</a:t>
            </a:r>
            <a:endParaRPr kumimoji="0" lang="en-US" dirty="0"/>
          </a:p>
        </p:txBody>
      </p:sp>
      <p:sp>
        <p:nvSpPr>
          <p:cNvPr id="10" name="Поліліні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Поліліні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іліні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Поліліні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Місце для заголовка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uk-UA"/>
              <a:t>Зразок заголовка</a:t>
            </a:r>
            <a:endParaRPr kumimoji="0" lang="en-US"/>
          </a:p>
        </p:txBody>
      </p:sp>
      <p:sp>
        <p:nvSpPr>
          <p:cNvPr id="30" name="Місце для тексту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uk-UA"/>
              <a:t>Зразок тексту</a:t>
            </a:r>
          </a:p>
          <a:p>
            <a:pPr lvl="1" eaLnBrk="1" latinLnBrk="0" hangingPunct="1"/>
            <a:r>
              <a:rPr kumimoji="0" lang="uk-UA"/>
              <a:t>Другий рівень</a:t>
            </a:r>
          </a:p>
          <a:p>
            <a:pPr lvl="2" eaLnBrk="1" latinLnBrk="0" hangingPunct="1"/>
            <a:r>
              <a:rPr kumimoji="0" lang="uk-UA"/>
              <a:t>Третій рівень</a:t>
            </a:r>
          </a:p>
          <a:p>
            <a:pPr lvl="3" eaLnBrk="1" latinLnBrk="0" hangingPunct="1"/>
            <a:r>
              <a:rPr kumimoji="0" lang="uk-UA"/>
              <a:t>Четвертий рівень</a:t>
            </a:r>
          </a:p>
          <a:p>
            <a:pPr lvl="4" eaLnBrk="1" latinLnBrk="0" hangingPunct="1"/>
            <a:r>
              <a:rPr kumimoji="0" lang="uk-UA"/>
              <a:t>П'ятий рівень</a:t>
            </a:r>
            <a:endParaRPr kumimoji="0" lang="en-US"/>
          </a:p>
        </p:txBody>
      </p:sp>
      <p:sp>
        <p:nvSpPr>
          <p:cNvPr id="10" name="Місце для дати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23F3E26-BE0A-424A-947F-C108B595D07D}" type="datetimeFigureOut">
              <a:rPr lang="uk-UA" smtClean="0"/>
              <a:pPr/>
              <a:t>30.03.2026</a:t>
            </a:fld>
            <a:endParaRPr lang="uk-UA" dirty="0"/>
          </a:p>
        </p:txBody>
      </p:sp>
      <p:sp>
        <p:nvSpPr>
          <p:cNvPr id="22" name="Місце для нижнього колонтитула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uk-UA" dirty="0"/>
          </a:p>
        </p:txBody>
      </p:sp>
      <p:sp>
        <p:nvSpPr>
          <p:cNvPr id="18" name="Місце для номера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6C8A768-57F3-4146-822D-25A0703D270B}" type="slidenum">
              <a:rPr lang="uk-UA" smtClean="0"/>
              <a:pPr/>
              <a:t>‹№›</a:t>
            </a:fld>
            <a:endParaRPr lang="uk-UA" dirty="0"/>
          </a:p>
        </p:txBody>
      </p:sp>
      <p:grpSp>
        <p:nvGrpSpPr>
          <p:cNvPr id="2" name="Групувати 1"/>
          <p:cNvGrpSpPr/>
          <p:nvPr/>
        </p:nvGrpSpPr>
        <p:grpSpPr>
          <a:xfrm>
            <a:off x="-19017" y="202408"/>
            <a:ext cx="9180548" cy="649224"/>
            <a:chOff x="-19045" y="216550"/>
            <a:chExt cx="9180548" cy="649224"/>
          </a:xfrm>
        </p:grpSpPr>
        <p:sp>
          <p:nvSpPr>
            <p:cNvPr id="12" name="Поліліні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Поліліні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18" Type="http://schemas.openxmlformats.org/officeDocument/2006/relationships/diagramLayout" Target="../diagrams/layout4.xml"/><Relationship Id="rId3" Type="http://schemas.openxmlformats.org/officeDocument/2006/relationships/diagramLayout" Target="../diagrams/layout1.xml"/><Relationship Id="rId21" Type="http://schemas.microsoft.com/office/2007/relationships/diagramDrawing" Target="../diagrams/drawing4.xml"/><Relationship Id="rId7" Type="http://schemas.openxmlformats.org/officeDocument/2006/relationships/diagramData" Target="../diagrams/data2.xml"/><Relationship Id="rId12" Type="http://schemas.openxmlformats.org/officeDocument/2006/relationships/diagramData" Target="../diagrams/data3.xml"/><Relationship Id="rId17" Type="http://schemas.openxmlformats.org/officeDocument/2006/relationships/diagramData" Target="../diagrams/data4.xml"/><Relationship Id="rId2" Type="http://schemas.openxmlformats.org/officeDocument/2006/relationships/diagramData" Target="../diagrams/data1.xml"/><Relationship Id="rId16" Type="http://schemas.microsoft.com/office/2007/relationships/diagramDrawing" Target="../diagrams/drawing3.xml"/><Relationship Id="rId20" Type="http://schemas.openxmlformats.org/officeDocument/2006/relationships/diagramColors" Target="../diagrams/colors4.xml"/><Relationship Id="rId1" Type="http://schemas.openxmlformats.org/officeDocument/2006/relationships/slideLayout" Target="../slideLayouts/slideLayout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19" Type="http://schemas.openxmlformats.org/officeDocument/2006/relationships/diagramQuickStyle" Target="../diagrams/quickStyle4.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6.xml"/><Relationship Id="rId13" Type="http://schemas.openxmlformats.org/officeDocument/2006/relationships/diagramLayout" Target="../diagrams/layout7.xml"/><Relationship Id="rId18" Type="http://schemas.openxmlformats.org/officeDocument/2006/relationships/diagramLayout" Target="../diagrams/layout8.xml"/><Relationship Id="rId3" Type="http://schemas.openxmlformats.org/officeDocument/2006/relationships/diagramLayout" Target="../diagrams/layout5.xml"/><Relationship Id="rId21" Type="http://schemas.microsoft.com/office/2007/relationships/diagramDrawing" Target="../diagrams/drawing8.xml"/><Relationship Id="rId7" Type="http://schemas.openxmlformats.org/officeDocument/2006/relationships/diagramData" Target="../diagrams/data6.xml"/><Relationship Id="rId12" Type="http://schemas.openxmlformats.org/officeDocument/2006/relationships/diagramData" Target="../diagrams/data7.xml"/><Relationship Id="rId17" Type="http://schemas.openxmlformats.org/officeDocument/2006/relationships/diagramData" Target="../diagrams/data8.xml"/><Relationship Id="rId2" Type="http://schemas.openxmlformats.org/officeDocument/2006/relationships/diagramData" Target="../diagrams/data5.xml"/><Relationship Id="rId16" Type="http://schemas.microsoft.com/office/2007/relationships/diagramDrawing" Target="../diagrams/drawing7.xml"/><Relationship Id="rId20" Type="http://schemas.openxmlformats.org/officeDocument/2006/relationships/diagramColors" Target="../diagrams/colors8.xml"/><Relationship Id="rId1" Type="http://schemas.openxmlformats.org/officeDocument/2006/relationships/slideLayout" Target="../slideLayouts/slideLayout1.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5" Type="http://schemas.openxmlformats.org/officeDocument/2006/relationships/diagramColors" Target="../diagrams/colors7.xml"/><Relationship Id="rId10" Type="http://schemas.openxmlformats.org/officeDocument/2006/relationships/diagramColors" Target="../diagrams/colors6.xml"/><Relationship Id="rId19" Type="http://schemas.openxmlformats.org/officeDocument/2006/relationships/diagramQuickStyle" Target="../diagrams/quickStyle8.xml"/><Relationship Id="rId4" Type="http://schemas.openxmlformats.org/officeDocument/2006/relationships/diagramQuickStyle" Target="../diagrams/quickStyle5.xml"/><Relationship Id="rId9" Type="http://schemas.openxmlformats.org/officeDocument/2006/relationships/diagramQuickStyle" Target="../diagrams/quickStyle6.xml"/><Relationship Id="rId14" Type="http://schemas.openxmlformats.org/officeDocument/2006/relationships/diagramQuickStyle" Target="../diagrams/quickStyle7.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10.xml"/><Relationship Id="rId13" Type="http://schemas.openxmlformats.org/officeDocument/2006/relationships/diagramLayout" Target="../diagrams/layout11.xml"/><Relationship Id="rId18" Type="http://schemas.openxmlformats.org/officeDocument/2006/relationships/diagramLayout" Target="../diagrams/layout12.xml"/><Relationship Id="rId3" Type="http://schemas.openxmlformats.org/officeDocument/2006/relationships/diagramLayout" Target="../diagrams/layout9.xml"/><Relationship Id="rId21" Type="http://schemas.microsoft.com/office/2007/relationships/diagramDrawing" Target="../diagrams/drawing12.xml"/><Relationship Id="rId7" Type="http://schemas.openxmlformats.org/officeDocument/2006/relationships/diagramData" Target="../diagrams/data10.xml"/><Relationship Id="rId12" Type="http://schemas.openxmlformats.org/officeDocument/2006/relationships/diagramData" Target="../diagrams/data11.xml"/><Relationship Id="rId17" Type="http://schemas.openxmlformats.org/officeDocument/2006/relationships/diagramData" Target="../diagrams/data12.xml"/><Relationship Id="rId2" Type="http://schemas.openxmlformats.org/officeDocument/2006/relationships/diagramData" Target="../diagrams/data9.xml"/><Relationship Id="rId16" Type="http://schemas.microsoft.com/office/2007/relationships/diagramDrawing" Target="../diagrams/drawing11.xml"/><Relationship Id="rId20" Type="http://schemas.openxmlformats.org/officeDocument/2006/relationships/diagramColors" Target="../diagrams/colors12.xml"/><Relationship Id="rId1" Type="http://schemas.openxmlformats.org/officeDocument/2006/relationships/slideLayout" Target="../slideLayouts/slideLayout1.xml"/><Relationship Id="rId6" Type="http://schemas.microsoft.com/office/2007/relationships/diagramDrawing" Target="../diagrams/drawing9.xml"/><Relationship Id="rId11" Type="http://schemas.microsoft.com/office/2007/relationships/diagramDrawing" Target="../diagrams/drawing10.xml"/><Relationship Id="rId5" Type="http://schemas.openxmlformats.org/officeDocument/2006/relationships/diagramColors" Target="../diagrams/colors9.xml"/><Relationship Id="rId15" Type="http://schemas.openxmlformats.org/officeDocument/2006/relationships/diagramColors" Target="../diagrams/colors11.xml"/><Relationship Id="rId10" Type="http://schemas.openxmlformats.org/officeDocument/2006/relationships/diagramColors" Target="../diagrams/colors10.xml"/><Relationship Id="rId19" Type="http://schemas.openxmlformats.org/officeDocument/2006/relationships/diagramQuickStyle" Target="../diagrams/quickStyle12.xml"/><Relationship Id="rId4" Type="http://schemas.openxmlformats.org/officeDocument/2006/relationships/diagramQuickStyle" Target="../diagrams/quickStyle9.xml"/><Relationship Id="rId9" Type="http://schemas.openxmlformats.org/officeDocument/2006/relationships/diagramQuickStyle" Target="../diagrams/quickStyle10.xml"/><Relationship Id="rId14" Type="http://schemas.openxmlformats.org/officeDocument/2006/relationships/diagramQuickStyle" Target="../diagrams/quickStyle11.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14.xml"/><Relationship Id="rId13" Type="http://schemas.openxmlformats.org/officeDocument/2006/relationships/diagramLayout" Target="../diagrams/layout15.xml"/><Relationship Id="rId18" Type="http://schemas.openxmlformats.org/officeDocument/2006/relationships/diagramLayout" Target="../diagrams/layout16.xml"/><Relationship Id="rId3" Type="http://schemas.openxmlformats.org/officeDocument/2006/relationships/diagramLayout" Target="../diagrams/layout13.xml"/><Relationship Id="rId21" Type="http://schemas.microsoft.com/office/2007/relationships/diagramDrawing" Target="../diagrams/drawing16.xml"/><Relationship Id="rId7" Type="http://schemas.openxmlformats.org/officeDocument/2006/relationships/diagramData" Target="../diagrams/data14.xml"/><Relationship Id="rId12" Type="http://schemas.openxmlformats.org/officeDocument/2006/relationships/diagramData" Target="../diagrams/data15.xml"/><Relationship Id="rId17" Type="http://schemas.openxmlformats.org/officeDocument/2006/relationships/diagramData" Target="../diagrams/data16.xml"/><Relationship Id="rId2" Type="http://schemas.openxmlformats.org/officeDocument/2006/relationships/diagramData" Target="../diagrams/data13.xml"/><Relationship Id="rId16" Type="http://schemas.microsoft.com/office/2007/relationships/diagramDrawing" Target="../diagrams/drawing15.xml"/><Relationship Id="rId20" Type="http://schemas.openxmlformats.org/officeDocument/2006/relationships/diagramColors" Target="../diagrams/colors16.xml"/><Relationship Id="rId1" Type="http://schemas.openxmlformats.org/officeDocument/2006/relationships/slideLayout" Target="../slideLayouts/slideLayout1.xml"/><Relationship Id="rId6" Type="http://schemas.microsoft.com/office/2007/relationships/diagramDrawing" Target="../diagrams/drawing13.xml"/><Relationship Id="rId11" Type="http://schemas.microsoft.com/office/2007/relationships/diagramDrawing" Target="../diagrams/drawing14.xml"/><Relationship Id="rId5" Type="http://schemas.openxmlformats.org/officeDocument/2006/relationships/diagramColors" Target="../diagrams/colors13.xml"/><Relationship Id="rId15" Type="http://schemas.openxmlformats.org/officeDocument/2006/relationships/diagramColors" Target="../diagrams/colors15.xml"/><Relationship Id="rId10" Type="http://schemas.openxmlformats.org/officeDocument/2006/relationships/diagramColors" Target="../diagrams/colors14.xml"/><Relationship Id="rId19" Type="http://schemas.openxmlformats.org/officeDocument/2006/relationships/diagramQuickStyle" Target="../diagrams/quickStyle16.xml"/><Relationship Id="rId4" Type="http://schemas.openxmlformats.org/officeDocument/2006/relationships/diagramQuickStyle" Target="../diagrams/quickStyle13.xml"/><Relationship Id="rId9" Type="http://schemas.openxmlformats.org/officeDocument/2006/relationships/diagramQuickStyle" Target="../diagrams/quickStyle14.xml"/><Relationship Id="rId14" Type="http://schemas.openxmlformats.org/officeDocument/2006/relationships/diagramQuickStyle" Target="../diagrams/quickStyle15.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18.xml"/><Relationship Id="rId13" Type="http://schemas.openxmlformats.org/officeDocument/2006/relationships/diagramLayout" Target="../diagrams/layout19.xml"/><Relationship Id="rId18" Type="http://schemas.openxmlformats.org/officeDocument/2006/relationships/diagramLayout" Target="../diagrams/layout20.xml"/><Relationship Id="rId3" Type="http://schemas.openxmlformats.org/officeDocument/2006/relationships/diagramLayout" Target="../diagrams/layout17.xml"/><Relationship Id="rId21" Type="http://schemas.microsoft.com/office/2007/relationships/diagramDrawing" Target="../diagrams/drawing20.xml"/><Relationship Id="rId7" Type="http://schemas.openxmlformats.org/officeDocument/2006/relationships/diagramData" Target="../diagrams/data18.xml"/><Relationship Id="rId12" Type="http://schemas.openxmlformats.org/officeDocument/2006/relationships/diagramData" Target="../diagrams/data19.xml"/><Relationship Id="rId17" Type="http://schemas.openxmlformats.org/officeDocument/2006/relationships/diagramData" Target="../diagrams/data20.xml"/><Relationship Id="rId2" Type="http://schemas.openxmlformats.org/officeDocument/2006/relationships/diagramData" Target="../diagrams/data17.xml"/><Relationship Id="rId16" Type="http://schemas.microsoft.com/office/2007/relationships/diagramDrawing" Target="../diagrams/drawing19.xml"/><Relationship Id="rId20" Type="http://schemas.openxmlformats.org/officeDocument/2006/relationships/diagramColors" Target="../diagrams/colors20.xml"/><Relationship Id="rId1" Type="http://schemas.openxmlformats.org/officeDocument/2006/relationships/slideLayout" Target="../slideLayouts/slideLayout1.xml"/><Relationship Id="rId6" Type="http://schemas.microsoft.com/office/2007/relationships/diagramDrawing" Target="../diagrams/drawing17.xml"/><Relationship Id="rId11" Type="http://schemas.microsoft.com/office/2007/relationships/diagramDrawing" Target="../diagrams/drawing18.xml"/><Relationship Id="rId5" Type="http://schemas.openxmlformats.org/officeDocument/2006/relationships/diagramColors" Target="../diagrams/colors17.xml"/><Relationship Id="rId15" Type="http://schemas.openxmlformats.org/officeDocument/2006/relationships/diagramColors" Target="../diagrams/colors19.xml"/><Relationship Id="rId10" Type="http://schemas.openxmlformats.org/officeDocument/2006/relationships/diagramColors" Target="../diagrams/colors18.xml"/><Relationship Id="rId19" Type="http://schemas.openxmlformats.org/officeDocument/2006/relationships/diagramQuickStyle" Target="../diagrams/quickStyle20.xml"/><Relationship Id="rId4" Type="http://schemas.openxmlformats.org/officeDocument/2006/relationships/diagramQuickStyle" Target="../diagrams/quickStyle17.xml"/><Relationship Id="rId9" Type="http://schemas.openxmlformats.org/officeDocument/2006/relationships/diagramQuickStyle" Target="../diagrams/quickStyle18.xml"/><Relationship Id="rId14" Type="http://schemas.openxmlformats.org/officeDocument/2006/relationships/diagramQuickStyle" Target="../diagrams/quickStyle19.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22.xml"/><Relationship Id="rId13" Type="http://schemas.openxmlformats.org/officeDocument/2006/relationships/diagramLayout" Target="../diagrams/layout23.xml"/><Relationship Id="rId18" Type="http://schemas.openxmlformats.org/officeDocument/2006/relationships/diagramLayout" Target="../diagrams/layout24.xml"/><Relationship Id="rId3" Type="http://schemas.openxmlformats.org/officeDocument/2006/relationships/diagramLayout" Target="../diagrams/layout21.xml"/><Relationship Id="rId21" Type="http://schemas.microsoft.com/office/2007/relationships/diagramDrawing" Target="../diagrams/drawing24.xml"/><Relationship Id="rId7" Type="http://schemas.openxmlformats.org/officeDocument/2006/relationships/diagramData" Target="../diagrams/data22.xml"/><Relationship Id="rId12" Type="http://schemas.openxmlformats.org/officeDocument/2006/relationships/diagramData" Target="../diagrams/data23.xml"/><Relationship Id="rId17" Type="http://schemas.openxmlformats.org/officeDocument/2006/relationships/diagramData" Target="../diagrams/data24.xml"/><Relationship Id="rId2" Type="http://schemas.openxmlformats.org/officeDocument/2006/relationships/diagramData" Target="../diagrams/data21.xml"/><Relationship Id="rId16" Type="http://schemas.microsoft.com/office/2007/relationships/diagramDrawing" Target="../diagrams/drawing23.xml"/><Relationship Id="rId20" Type="http://schemas.openxmlformats.org/officeDocument/2006/relationships/diagramColors" Target="../diagrams/colors24.xml"/><Relationship Id="rId1" Type="http://schemas.openxmlformats.org/officeDocument/2006/relationships/slideLayout" Target="../slideLayouts/slideLayout1.xml"/><Relationship Id="rId6" Type="http://schemas.microsoft.com/office/2007/relationships/diagramDrawing" Target="../diagrams/drawing21.xml"/><Relationship Id="rId11" Type="http://schemas.microsoft.com/office/2007/relationships/diagramDrawing" Target="../diagrams/drawing22.xml"/><Relationship Id="rId5" Type="http://schemas.openxmlformats.org/officeDocument/2006/relationships/diagramColors" Target="../diagrams/colors21.xml"/><Relationship Id="rId15" Type="http://schemas.openxmlformats.org/officeDocument/2006/relationships/diagramColors" Target="../diagrams/colors23.xml"/><Relationship Id="rId10" Type="http://schemas.openxmlformats.org/officeDocument/2006/relationships/diagramColors" Target="../diagrams/colors22.xml"/><Relationship Id="rId19" Type="http://schemas.openxmlformats.org/officeDocument/2006/relationships/diagramQuickStyle" Target="../diagrams/quickStyle24.xml"/><Relationship Id="rId4" Type="http://schemas.openxmlformats.org/officeDocument/2006/relationships/diagramQuickStyle" Target="../diagrams/quickStyle21.xml"/><Relationship Id="rId9" Type="http://schemas.openxmlformats.org/officeDocument/2006/relationships/diagramQuickStyle" Target="../diagrams/quickStyle22.xml"/><Relationship Id="rId14" Type="http://schemas.openxmlformats.org/officeDocument/2006/relationships/diagramQuickStyle" Target="../diagrams/quickStyle23.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26.xml"/><Relationship Id="rId13" Type="http://schemas.openxmlformats.org/officeDocument/2006/relationships/diagramLayout" Target="../diagrams/layout27.xml"/><Relationship Id="rId18" Type="http://schemas.openxmlformats.org/officeDocument/2006/relationships/diagramLayout" Target="../diagrams/layout28.xml"/><Relationship Id="rId3" Type="http://schemas.openxmlformats.org/officeDocument/2006/relationships/diagramLayout" Target="../diagrams/layout25.xml"/><Relationship Id="rId21" Type="http://schemas.microsoft.com/office/2007/relationships/diagramDrawing" Target="../diagrams/drawing28.xml"/><Relationship Id="rId7" Type="http://schemas.openxmlformats.org/officeDocument/2006/relationships/diagramData" Target="../diagrams/data26.xml"/><Relationship Id="rId12" Type="http://schemas.openxmlformats.org/officeDocument/2006/relationships/diagramData" Target="../diagrams/data27.xml"/><Relationship Id="rId17" Type="http://schemas.openxmlformats.org/officeDocument/2006/relationships/diagramData" Target="../diagrams/data28.xml"/><Relationship Id="rId2" Type="http://schemas.openxmlformats.org/officeDocument/2006/relationships/diagramData" Target="../diagrams/data25.xml"/><Relationship Id="rId16" Type="http://schemas.microsoft.com/office/2007/relationships/diagramDrawing" Target="../diagrams/drawing27.xml"/><Relationship Id="rId20" Type="http://schemas.openxmlformats.org/officeDocument/2006/relationships/diagramColors" Target="../diagrams/colors28.xml"/><Relationship Id="rId1" Type="http://schemas.openxmlformats.org/officeDocument/2006/relationships/slideLayout" Target="../slideLayouts/slideLayout1.xml"/><Relationship Id="rId6" Type="http://schemas.microsoft.com/office/2007/relationships/diagramDrawing" Target="../diagrams/drawing25.xml"/><Relationship Id="rId11" Type="http://schemas.microsoft.com/office/2007/relationships/diagramDrawing" Target="../diagrams/drawing26.xml"/><Relationship Id="rId5" Type="http://schemas.openxmlformats.org/officeDocument/2006/relationships/diagramColors" Target="../diagrams/colors25.xml"/><Relationship Id="rId15" Type="http://schemas.openxmlformats.org/officeDocument/2006/relationships/diagramColors" Target="../diagrams/colors27.xml"/><Relationship Id="rId10" Type="http://schemas.openxmlformats.org/officeDocument/2006/relationships/diagramColors" Target="../diagrams/colors26.xml"/><Relationship Id="rId19" Type="http://schemas.openxmlformats.org/officeDocument/2006/relationships/diagramQuickStyle" Target="../diagrams/quickStyle28.xml"/><Relationship Id="rId4" Type="http://schemas.openxmlformats.org/officeDocument/2006/relationships/diagramQuickStyle" Target="../diagrams/quickStyle25.xml"/><Relationship Id="rId9" Type="http://schemas.openxmlformats.org/officeDocument/2006/relationships/diagramQuickStyle" Target="../diagrams/quickStyle26.xml"/><Relationship Id="rId14" Type="http://schemas.openxmlformats.org/officeDocument/2006/relationships/diagramQuickStyle" Target="../diagrams/quickStyle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3400" y="1371600"/>
            <a:ext cx="7851648" cy="3857600"/>
          </a:xfrm>
        </p:spPr>
        <p:txBody>
          <a:bodyPr>
            <a:normAutofit/>
          </a:bodyPr>
          <a:lstStyle/>
          <a:p>
            <a:r>
              <a:rPr lang="uk-UA" sz="4400" dirty="0">
                <a:solidFill>
                  <a:schemeClr val="bg2">
                    <a:lumMod val="20000"/>
                    <a:lumOff val="80000"/>
                  </a:schemeClr>
                </a:solidFill>
              </a:rPr>
              <a:t>Відступлення Великої Палати Верховного Суду від правових висновків Верховного Суду у господарських справах</a:t>
            </a:r>
            <a:br>
              <a:rPr lang="uk-UA" sz="4400" dirty="0">
                <a:solidFill>
                  <a:schemeClr val="bg2">
                    <a:lumMod val="20000"/>
                    <a:lumOff val="80000"/>
                  </a:schemeClr>
                </a:solidFill>
              </a:rPr>
            </a:br>
            <a:r>
              <a:rPr lang="uk-UA" sz="4400" dirty="0">
                <a:solidFill>
                  <a:schemeClr val="bg2">
                    <a:lumMod val="20000"/>
                    <a:lumOff val="80000"/>
                  </a:schemeClr>
                </a:solidFill>
              </a:rPr>
              <a:t>2026</a:t>
            </a:r>
            <a:br>
              <a:rPr lang="en-US" sz="4800" dirty="0">
                <a:solidFill>
                  <a:schemeClr val="bg2">
                    <a:lumMod val="20000"/>
                    <a:lumOff val="80000"/>
                  </a:schemeClr>
                </a:solidFill>
              </a:rPr>
            </a:br>
            <a:r>
              <a:rPr lang="uk-UA" sz="1300" dirty="0">
                <a:solidFill>
                  <a:schemeClr val="bg2">
                    <a:lumMod val="20000"/>
                    <a:lumOff val="80000"/>
                  </a:schemeClr>
                </a:solidFill>
              </a:rPr>
              <a:t>Відділ аналітичної роботи ,узагальнення судової практики та вивчення судової статистики </a:t>
            </a:r>
          </a:p>
        </p:txBody>
      </p:sp>
    </p:spTree>
    <p:extLst>
      <p:ext uri="{BB962C8B-B14F-4D97-AF65-F5344CB8AC3E}">
        <p14:creationId xmlns:p14="http://schemas.microsoft.com/office/powerpoint/2010/main" val="1984497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
          <p:cNvSpPr txBox="1">
            <a:spLocks/>
          </p:cNvSpPr>
          <p:nvPr/>
        </p:nvSpPr>
        <p:spPr>
          <a:xfrm>
            <a:off x="614362" y="332656"/>
            <a:ext cx="8172451" cy="1008112"/>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algn="ctr">
              <a:spcBef>
                <a:spcPct val="0"/>
              </a:spcBef>
            </a:pPr>
            <a:r>
              <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Щодо скасування рішення профспілкового комунітету.</a:t>
            </a:r>
            <a:endPar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algn="ctr">
              <a:spcBef>
                <a:spcPct val="0"/>
              </a:spcBef>
            </a:pPr>
            <a:endPar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p:txBody>
      </p:sp>
      <p:graphicFrame>
        <p:nvGraphicFramePr>
          <p:cNvPr id="14" name="Місце для вмісту 10"/>
          <p:cNvGraphicFramePr>
            <a:graphicFrameLocks/>
          </p:cNvGraphicFramePr>
          <p:nvPr>
            <p:extLst>
              <p:ext uri="{D42A27DB-BD31-4B8C-83A1-F6EECF244321}">
                <p14:modId xmlns:p14="http://schemas.microsoft.com/office/powerpoint/2010/main" val="4265577662"/>
              </p:ext>
            </p:extLst>
          </p:nvPr>
        </p:nvGraphicFramePr>
        <p:xfrm>
          <a:off x="554437" y="2060848"/>
          <a:ext cx="3225475" cy="46542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Місце для вмісту 11"/>
          <p:cNvGraphicFramePr>
            <a:graphicFrameLocks/>
          </p:cNvGraphicFramePr>
          <p:nvPr>
            <p:extLst>
              <p:ext uri="{D42A27DB-BD31-4B8C-83A1-F6EECF244321}">
                <p14:modId xmlns:p14="http://schemas.microsoft.com/office/powerpoint/2010/main" val="2310856368"/>
              </p:ext>
            </p:extLst>
          </p:nvPr>
        </p:nvGraphicFramePr>
        <p:xfrm>
          <a:off x="3779912" y="1988840"/>
          <a:ext cx="5167636" cy="446449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extLst>
              <p:ext uri="{D42A27DB-BD31-4B8C-83A1-F6EECF244321}">
                <p14:modId xmlns:p14="http://schemas.microsoft.com/office/powerpoint/2010/main" val="1276004747"/>
              </p:ext>
            </p:extLst>
          </p:nvPr>
        </p:nvGraphicFramePr>
        <p:xfrm>
          <a:off x="545623" y="1196752"/>
          <a:ext cx="3234290" cy="72008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7" name="Схема 16"/>
          <p:cNvGraphicFramePr/>
          <p:nvPr>
            <p:extLst>
              <p:ext uri="{D42A27DB-BD31-4B8C-83A1-F6EECF244321}">
                <p14:modId xmlns:p14="http://schemas.microsoft.com/office/powerpoint/2010/main" val="2748097931"/>
              </p:ext>
            </p:extLst>
          </p:nvPr>
        </p:nvGraphicFramePr>
        <p:xfrm>
          <a:off x="4656534" y="1196752"/>
          <a:ext cx="4130279" cy="864096"/>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
          <p:cNvSpPr txBox="1">
            <a:spLocks/>
          </p:cNvSpPr>
          <p:nvPr/>
        </p:nvSpPr>
        <p:spPr>
          <a:xfrm>
            <a:off x="614362" y="332656"/>
            <a:ext cx="8172451" cy="1008112"/>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algn="ctr">
              <a:spcBef>
                <a:spcPct val="0"/>
              </a:spcBef>
            </a:pPr>
            <a:r>
              <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Щодо визнання договору недійсним </a:t>
            </a:r>
            <a:r>
              <a:rPr lang="ru-RU" sz="2000" b="1"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третьою</a:t>
            </a:r>
            <a:r>
              <a:rPr lang="ru-RU"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особою (не стороною </a:t>
            </a:r>
            <a:r>
              <a:rPr lang="ru-RU" sz="2000" b="1"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правочину</a:t>
            </a:r>
            <a:r>
              <a:rPr lang="ru-RU"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a:t>
            </a:r>
            <a:r>
              <a:rPr lang="ru-RU" sz="2000" b="1"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від</a:t>
            </a:r>
            <a:r>
              <a:rPr lang="ru-RU"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a:t>
            </a:r>
            <a:r>
              <a:rPr lang="ru-RU" sz="2000" b="1"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власного</a:t>
            </a:r>
            <a:r>
              <a:rPr lang="ru-RU"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a:t>
            </a:r>
            <a:r>
              <a:rPr lang="ru-RU" sz="2000" b="1"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імені</a:t>
            </a:r>
            <a:r>
              <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p>
          <a:p>
            <a:pPr algn="ctr">
              <a:spcBef>
                <a:spcPct val="0"/>
              </a:spcBef>
            </a:pPr>
            <a:endPar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p:txBody>
      </p:sp>
      <p:graphicFrame>
        <p:nvGraphicFramePr>
          <p:cNvPr id="14" name="Місце для вмісту 10"/>
          <p:cNvGraphicFramePr>
            <a:graphicFrameLocks/>
          </p:cNvGraphicFramePr>
          <p:nvPr>
            <p:extLst>
              <p:ext uri="{D42A27DB-BD31-4B8C-83A1-F6EECF244321}">
                <p14:modId xmlns:p14="http://schemas.microsoft.com/office/powerpoint/2010/main" val="2229215722"/>
              </p:ext>
            </p:extLst>
          </p:nvPr>
        </p:nvGraphicFramePr>
        <p:xfrm>
          <a:off x="554437" y="2060848"/>
          <a:ext cx="3234290" cy="46542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Місце для вмісту 11"/>
          <p:cNvGraphicFramePr>
            <a:graphicFrameLocks/>
          </p:cNvGraphicFramePr>
          <p:nvPr>
            <p:extLst>
              <p:ext uri="{D42A27DB-BD31-4B8C-83A1-F6EECF244321}">
                <p14:modId xmlns:p14="http://schemas.microsoft.com/office/powerpoint/2010/main" val="1092586062"/>
              </p:ext>
            </p:extLst>
          </p:nvPr>
        </p:nvGraphicFramePr>
        <p:xfrm>
          <a:off x="3779912" y="1988840"/>
          <a:ext cx="5167636" cy="429309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extLst>
              <p:ext uri="{D42A27DB-BD31-4B8C-83A1-F6EECF244321}">
                <p14:modId xmlns:p14="http://schemas.microsoft.com/office/powerpoint/2010/main" val="3011563703"/>
              </p:ext>
            </p:extLst>
          </p:nvPr>
        </p:nvGraphicFramePr>
        <p:xfrm>
          <a:off x="545623" y="1196752"/>
          <a:ext cx="3234290" cy="72008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7" name="Схема 16"/>
          <p:cNvGraphicFramePr/>
          <p:nvPr>
            <p:extLst>
              <p:ext uri="{D42A27DB-BD31-4B8C-83A1-F6EECF244321}">
                <p14:modId xmlns:p14="http://schemas.microsoft.com/office/powerpoint/2010/main" val="3784489960"/>
              </p:ext>
            </p:extLst>
          </p:nvPr>
        </p:nvGraphicFramePr>
        <p:xfrm>
          <a:off x="4656534" y="1196752"/>
          <a:ext cx="4130279" cy="864096"/>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
          <p:cNvSpPr txBox="1">
            <a:spLocks/>
          </p:cNvSpPr>
          <p:nvPr/>
        </p:nvSpPr>
        <p:spPr>
          <a:xfrm>
            <a:off x="614362" y="332656"/>
            <a:ext cx="8172451" cy="1008112"/>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algn="ctr">
              <a:spcBef>
                <a:spcPct val="0"/>
              </a:spcBef>
            </a:pPr>
            <a:r>
              <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Щодо</a:t>
            </a:r>
            <a:r>
              <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оскарження ухвали про виправлення описки.</a:t>
            </a:r>
            <a:endPar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algn="ctr">
              <a:spcBef>
                <a:spcPct val="0"/>
              </a:spcBef>
            </a:pPr>
            <a:endPar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p:txBody>
      </p:sp>
      <p:graphicFrame>
        <p:nvGraphicFramePr>
          <p:cNvPr id="14" name="Місце для вмісту 10"/>
          <p:cNvGraphicFramePr>
            <a:graphicFrameLocks/>
          </p:cNvGraphicFramePr>
          <p:nvPr>
            <p:extLst>
              <p:ext uri="{D42A27DB-BD31-4B8C-83A1-F6EECF244321}">
                <p14:modId xmlns:p14="http://schemas.microsoft.com/office/powerpoint/2010/main" val="392516925"/>
              </p:ext>
            </p:extLst>
          </p:nvPr>
        </p:nvGraphicFramePr>
        <p:xfrm>
          <a:off x="554437" y="2060848"/>
          <a:ext cx="3225475" cy="46542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Місце для вмісту 11"/>
          <p:cNvGraphicFramePr>
            <a:graphicFrameLocks/>
          </p:cNvGraphicFramePr>
          <p:nvPr>
            <p:extLst>
              <p:ext uri="{D42A27DB-BD31-4B8C-83A1-F6EECF244321}">
                <p14:modId xmlns:p14="http://schemas.microsoft.com/office/powerpoint/2010/main" val="3783868694"/>
              </p:ext>
            </p:extLst>
          </p:nvPr>
        </p:nvGraphicFramePr>
        <p:xfrm>
          <a:off x="3779912" y="1988840"/>
          <a:ext cx="5167636" cy="429309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extLst>
              <p:ext uri="{D42A27DB-BD31-4B8C-83A1-F6EECF244321}">
                <p14:modId xmlns:p14="http://schemas.microsoft.com/office/powerpoint/2010/main" val="448044162"/>
              </p:ext>
            </p:extLst>
          </p:nvPr>
        </p:nvGraphicFramePr>
        <p:xfrm>
          <a:off x="545623" y="1196752"/>
          <a:ext cx="3234290" cy="72008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7" name="Схема 16"/>
          <p:cNvGraphicFramePr/>
          <p:nvPr>
            <p:extLst>
              <p:ext uri="{D42A27DB-BD31-4B8C-83A1-F6EECF244321}">
                <p14:modId xmlns:p14="http://schemas.microsoft.com/office/powerpoint/2010/main" val="50397722"/>
              </p:ext>
            </p:extLst>
          </p:nvPr>
        </p:nvGraphicFramePr>
        <p:xfrm>
          <a:off x="4656534" y="1196752"/>
          <a:ext cx="4130279" cy="864096"/>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
          <p:cNvSpPr txBox="1">
            <a:spLocks/>
          </p:cNvSpPr>
          <p:nvPr/>
        </p:nvSpPr>
        <p:spPr>
          <a:xfrm>
            <a:off x="614362" y="332656"/>
            <a:ext cx="8172451" cy="1008112"/>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algn="ctr">
              <a:spcBef>
                <a:spcPct val="0"/>
              </a:spcBef>
            </a:pPr>
            <a:r>
              <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Щодо</a:t>
            </a:r>
            <a:r>
              <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зобов’язання проведення державним виконавцем перевірки виконання боржником судових рішень під час прийняття постанови про арешт коштів боржника.</a:t>
            </a:r>
            <a:endPar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algn="ctr">
              <a:spcBef>
                <a:spcPct val="0"/>
              </a:spcBef>
            </a:pPr>
            <a:endPar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p:txBody>
      </p:sp>
      <p:graphicFrame>
        <p:nvGraphicFramePr>
          <p:cNvPr id="14" name="Місце для вмісту 10"/>
          <p:cNvGraphicFramePr>
            <a:graphicFrameLocks/>
          </p:cNvGraphicFramePr>
          <p:nvPr>
            <p:extLst>
              <p:ext uri="{D42A27DB-BD31-4B8C-83A1-F6EECF244321}">
                <p14:modId xmlns:p14="http://schemas.microsoft.com/office/powerpoint/2010/main" val="654188908"/>
              </p:ext>
            </p:extLst>
          </p:nvPr>
        </p:nvGraphicFramePr>
        <p:xfrm>
          <a:off x="554438" y="2060849"/>
          <a:ext cx="3234290" cy="42210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Місце для вмісту 11"/>
          <p:cNvGraphicFramePr>
            <a:graphicFrameLocks/>
          </p:cNvGraphicFramePr>
          <p:nvPr>
            <p:extLst>
              <p:ext uri="{D42A27DB-BD31-4B8C-83A1-F6EECF244321}">
                <p14:modId xmlns:p14="http://schemas.microsoft.com/office/powerpoint/2010/main" val="318271405"/>
              </p:ext>
            </p:extLst>
          </p:nvPr>
        </p:nvGraphicFramePr>
        <p:xfrm>
          <a:off x="3779912" y="1988840"/>
          <a:ext cx="5167636" cy="429309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extLst>
              <p:ext uri="{D42A27DB-BD31-4B8C-83A1-F6EECF244321}">
                <p14:modId xmlns:p14="http://schemas.microsoft.com/office/powerpoint/2010/main" val="3152519835"/>
              </p:ext>
            </p:extLst>
          </p:nvPr>
        </p:nvGraphicFramePr>
        <p:xfrm>
          <a:off x="545623" y="1196752"/>
          <a:ext cx="3234290" cy="72008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7" name="Схема 16"/>
          <p:cNvGraphicFramePr/>
          <p:nvPr>
            <p:extLst>
              <p:ext uri="{D42A27DB-BD31-4B8C-83A1-F6EECF244321}">
                <p14:modId xmlns:p14="http://schemas.microsoft.com/office/powerpoint/2010/main" val="1510436011"/>
              </p:ext>
            </p:extLst>
          </p:nvPr>
        </p:nvGraphicFramePr>
        <p:xfrm>
          <a:off x="4656534" y="1196752"/>
          <a:ext cx="4130279" cy="864096"/>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
          <p:cNvSpPr txBox="1">
            <a:spLocks/>
          </p:cNvSpPr>
          <p:nvPr/>
        </p:nvSpPr>
        <p:spPr>
          <a:xfrm>
            <a:off x="614362" y="332656"/>
            <a:ext cx="8172451" cy="1008112"/>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algn="ctr">
              <a:spcBef>
                <a:spcPct val="0"/>
              </a:spcBef>
            </a:pPr>
            <a:r>
              <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Щодо</a:t>
            </a:r>
            <a:r>
              <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моменту набрання чинності додатковою угодою до договору оренди землі.</a:t>
            </a:r>
            <a:endPar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algn="ctr">
              <a:spcBef>
                <a:spcPct val="0"/>
              </a:spcBef>
            </a:pPr>
            <a:endPar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p:txBody>
      </p:sp>
      <p:graphicFrame>
        <p:nvGraphicFramePr>
          <p:cNvPr id="14" name="Місце для вмісту 10"/>
          <p:cNvGraphicFramePr>
            <a:graphicFrameLocks/>
          </p:cNvGraphicFramePr>
          <p:nvPr>
            <p:extLst>
              <p:ext uri="{D42A27DB-BD31-4B8C-83A1-F6EECF244321}">
                <p14:modId xmlns:p14="http://schemas.microsoft.com/office/powerpoint/2010/main" val="3614443851"/>
              </p:ext>
            </p:extLst>
          </p:nvPr>
        </p:nvGraphicFramePr>
        <p:xfrm>
          <a:off x="554437" y="2060848"/>
          <a:ext cx="3225475" cy="46542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Місце для вмісту 11"/>
          <p:cNvGraphicFramePr>
            <a:graphicFrameLocks/>
          </p:cNvGraphicFramePr>
          <p:nvPr>
            <p:extLst>
              <p:ext uri="{D42A27DB-BD31-4B8C-83A1-F6EECF244321}">
                <p14:modId xmlns:p14="http://schemas.microsoft.com/office/powerpoint/2010/main" val="3587318501"/>
              </p:ext>
            </p:extLst>
          </p:nvPr>
        </p:nvGraphicFramePr>
        <p:xfrm>
          <a:off x="3779912" y="1988840"/>
          <a:ext cx="5167636" cy="429309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extLst>
              <p:ext uri="{D42A27DB-BD31-4B8C-83A1-F6EECF244321}">
                <p14:modId xmlns:p14="http://schemas.microsoft.com/office/powerpoint/2010/main" val="1833688127"/>
              </p:ext>
            </p:extLst>
          </p:nvPr>
        </p:nvGraphicFramePr>
        <p:xfrm>
          <a:off x="545623" y="1196752"/>
          <a:ext cx="3234290" cy="72008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7" name="Схема 16"/>
          <p:cNvGraphicFramePr/>
          <p:nvPr>
            <p:extLst>
              <p:ext uri="{D42A27DB-BD31-4B8C-83A1-F6EECF244321}">
                <p14:modId xmlns:p14="http://schemas.microsoft.com/office/powerpoint/2010/main" val="2574370775"/>
              </p:ext>
            </p:extLst>
          </p:nvPr>
        </p:nvGraphicFramePr>
        <p:xfrm>
          <a:off x="4656534" y="1196752"/>
          <a:ext cx="4130279" cy="864096"/>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
          <p:cNvSpPr txBox="1">
            <a:spLocks/>
          </p:cNvSpPr>
          <p:nvPr/>
        </p:nvSpPr>
        <p:spPr>
          <a:xfrm>
            <a:off x="614362" y="332656"/>
            <a:ext cx="8172451" cy="1008112"/>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algn="ctr">
              <a:spcBef>
                <a:spcPct val="0"/>
              </a:spcBef>
            </a:pPr>
            <a:r>
              <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Щодо </a:t>
            </a:r>
            <a:r>
              <a:rPr lang="ru-RU"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повноваження судів апеляційної та касаційної інстанцій під час перегляду судових рішень за нововиявленими обставинами.</a:t>
            </a:r>
            <a:endPar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algn="ctr">
              <a:spcBef>
                <a:spcPct val="0"/>
              </a:spcBef>
            </a:pPr>
            <a:endPar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algn="ctr">
              <a:spcBef>
                <a:spcPct val="0"/>
              </a:spcBef>
            </a:pPr>
            <a:endPar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p:txBody>
      </p:sp>
      <p:graphicFrame>
        <p:nvGraphicFramePr>
          <p:cNvPr id="14" name="Місце для вмісту 10"/>
          <p:cNvGraphicFramePr>
            <a:graphicFrameLocks/>
          </p:cNvGraphicFramePr>
          <p:nvPr>
            <p:extLst>
              <p:ext uri="{D42A27DB-BD31-4B8C-83A1-F6EECF244321}">
                <p14:modId xmlns:p14="http://schemas.microsoft.com/office/powerpoint/2010/main" val="513810435"/>
              </p:ext>
            </p:extLst>
          </p:nvPr>
        </p:nvGraphicFramePr>
        <p:xfrm>
          <a:off x="251521" y="2060848"/>
          <a:ext cx="3528392" cy="46542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Місце для вмісту 11"/>
          <p:cNvGraphicFramePr>
            <a:graphicFrameLocks/>
          </p:cNvGraphicFramePr>
          <p:nvPr>
            <p:extLst>
              <p:ext uri="{D42A27DB-BD31-4B8C-83A1-F6EECF244321}">
                <p14:modId xmlns:p14="http://schemas.microsoft.com/office/powerpoint/2010/main" val="877379378"/>
              </p:ext>
            </p:extLst>
          </p:nvPr>
        </p:nvGraphicFramePr>
        <p:xfrm>
          <a:off x="3779912" y="1988840"/>
          <a:ext cx="5167636" cy="429309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extLst>
              <p:ext uri="{D42A27DB-BD31-4B8C-83A1-F6EECF244321}">
                <p14:modId xmlns:p14="http://schemas.microsoft.com/office/powerpoint/2010/main" val="689495966"/>
              </p:ext>
            </p:extLst>
          </p:nvPr>
        </p:nvGraphicFramePr>
        <p:xfrm>
          <a:off x="545623" y="1196752"/>
          <a:ext cx="3234290" cy="72008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7" name="Схема 16"/>
          <p:cNvGraphicFramePr/>
          <p:nvPr>
            <p:extLst>
              <p:ext uri="{D42A27DB-BD31-4B8C-83A1-F6EECF244321}">
                <p14:modId xmlns:p14="http://schemas.microsoft.com/office/powerpoint/2010/main" val="577593250"/>
              </p:ext>
            </p:extLst>
          </p:nvPr>
        </p:nvGraphicFramePr>
        <p:xfrm>
          <a:off x="4656534" y="1196752"/>
          <a:ext cx="4130279" cy="864096"/>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
          <p:cNvSpPr txBox="1">
            <a:spLocks/>
          </p:cNvSpPr>
          <p:nvPr/>
        </p:nvSpPr>
        <p:spPr>
          <a:xfrm>
            <a:off x="500034" y="857232"/>
            <a:ext cx="8286779" cy="642918"/>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algn="ctr">
              <a:spcBef>
                <a:spcPct val="0"/>
              </a:spcBef>
            </a:pPr>
            <a:r>
              <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Щодо </a:t>
            </a:r>
            <a:r>
              <a:rPr lang="ru-RU"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повноваження керівника юридичної особи та добросовісність контрагента при укладенні договору.</a:t>
            </a:r>
            <a:endPar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algn="ctr">
              <a:spcBef>
                <a:spcPct val="0"/>
              </a:spcBef>
            </a:pPr>
            <a:endPar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algn="ctr">
              <a:spcBef>
                <a:spcPct val="0"/>
              </a:spcBef>
            </a:pPr>
            <a:endPar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algn="ctr">
              <a:spcBef>
                <a:spcPct val="0"/>
              </a:spcBef>
            </a:pPr>
            <a:endPar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p:txBody>
      </p:sp>
      <p:graphicFrame>
        <p:nvGraphicFramePr>
          <p:cNvPr id="14" name="Місце для вмісту 10"/>
          <p:cNvGraphicFramePr>
            <a:graphicFrameLocks/>
          </p:cNvGraphicFramePr>
          <p:nvPr>
            <p:extLst>
              <p:ext uri="{D42A27DB-BD31-4B8C-83A1-F6EECF244321}">
                <p14:modId xmlns:p14="http://schemas.microsoft.com/office/powerpoint/2010/main" val="23438387"/>
              </p:ext>
            </p:extLst>
          </p:nvPr>
        </p:nvGraphicFramePr>
        <p:xfrm>
          <a:off x="554437" y="2060848"/>
          <a:ext cx="3225475" cy="46542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Місце для вмісту 11"/>
          <p:cNvGraphicFramePr>
            <a:graphicFrameLocks/>
          </p:cNvGraphicFramePr>
          <p:nvPr>
            <p:extLst>
              <p:ext uri="{D42A27DB-BD31-4B8C-83A1-F6EECF244321}">
                <p14:modId xmlns:p14="http://schemas.microsoft.com/office/powerpoint/2010/main" val="2512359241"/>
              </p:ext>
            </p:extLst>
          </p:nvPr>
        </p:nvGraphicFramePr>
        <p:xfrm>
          <a:off x="3779912" y="1988840"/>
          <a:ext cx="5167636" cy="429309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extLst>
              <p:ext uri="{D42A27DB-BD31-4B8C-83A1-F6EECF244321}">
                <p14:modId xmlns:p14="http://schemas.microsoft.com/office/powerpoint/2010/main" val="295024076"/>
              </p:ext>
            </p:extLst>
          </p:nvPr>
        </p:nvGraphicFramePr>
        <p:xfrm>
          <a:off x="545623" y="1196752"/>
          <a:ext cx="3234290" cy="72008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7" name="Схема 16"/>
          <p:cNvGraphicFramePr/>
          <p:nvPr>
            <p:extLst>
              <p:ext uri="{D42A27DB-BD31-4B8C-83A1-F6EECF244321}">
                <p14:modId xmlns:p14="http://schemas.microsoft.com/office/powerpoint/2010/main" val="1353545581"/>
              </p:ext>
            </p:extLst>
          </p:nvPr>
        </p:nvGraphicFramePr>
        <p:xfrm>
          <a:off x="4656534" y="1196752"/>
          <a:ext cx="4130279" cy="864096"/>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ік">
  <a:themeElements>
    <a:clrScheme name="Поті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і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і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1954</TotalTime>
  <Words>2088</Words>
  <Application>Microsoft Office PowerPoint</Application>
  <PresentationFormat>Екран (4:3)</PresentationFormat>
  <Paragraphs>68</Paragraphs>
  <Slides>8</Slides>
  <Notes>1</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8</vt:i4>
      </vt:variant>
    </vt:vector>
  </HeadingPairs>
  <TitlesOfParts>
    <vt:vector size="13" baseType="lpstr">
      <vt:lpstr>Calibri</vt:lpstr>
      <vt:lpstr>Constantia</vt:lpstr>
      <vt:lpstr>Times New Roman</vt:lpstr>
      <vt:lpstr>Wingdings 2</vt:lpstr>
      <vt:lpstr>Потік</vt:lpstr>
      <vt:lpstr>Відступлення Великої Палати Верховного Суду від правових висновків Верховного Суду у господарських справах 2026 Відділ аналітичної роботи ,узагальнення судової практики та вивчення судової статистики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Відступлення Верховного Суду у складі суддів об`єднаної палати Касаційного господарського суду від правових висновків  Верховного Суду у господарських справах</dc:title>
  <dc:creator>user4</dc:creator>
  <cp:lastModifiedBy>UserST1</cp:lastModifiedBy>
  <cp:revision>272</cp:revision>
  <cp:lastPrinted>2026-03-30T06:54:47Z</cp:lastPrinted>
  <dcterms:created xsi:type="dcterms:W3CDTF">2020-02-14T13:33:55Z</dcterms:created>
  <dcterms:modified xsi:type="dcterms:W3CDTF">2026-03-30T07:11:29Z</dcterms:modified>
</cp:coreProperties>
</file>