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8" r:id="rId2"/>
    <p:sldId id="273" r:id="rId3"/>
    <p:sldId id="274" r:id="rId4"/>
    <p:sldId id="275" r:id="rId5"/>
    <p:sldId id="276" r:id="rId6"/>
    <p:sldId id="278" r:id="rId7"/>
    <p:sldId id="279" r:id="rId8"/>
    <p:sldId id="282" r:id="rId9"/>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C6FF"/>
    <a:srgbClr val="0089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11" d="100"/>
          <a:sy n="111" d="100"/>
        </p:scale>
        <p:origin x="161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0.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32746058" TargetMode="External"/></Relationships>
</file>

<file path=ppt/diagrams/_rels/data14.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34651158" TargetMode="External"/></Relationships>
</file>

<file path=ppt/diagrams/_rels/data18.xml.rels><?xml version="1.0" encoding="UTF-8" standalone="yes"?>
<Relationships xmlns="http://schemas.openxmlformats.org/package/2006/relationships"><Relationship Id="rId1" Type="http://schemas.openxmlformats.org/officeDocument/2006/relationships/hyperlink" Target="https://reyestr.court.gov.ua/Review/128687646" TargetMode="External"/></Relationships>
</file>

<file path=ppt/diagrams/_rels/data2.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34616230" TargetMode="External"/></Relationships>
</file>

<file path=ppt/diagrams/_rels/data22.xml.rels><?xml version="1.0" encoding="UTF-8" standalone="yes"?>
<Relationships xmlns="http://schemas.openxmlformats.org/package/2006/relationships"><Relationship Id="rId1" Type="http://schemas.openxmlformats.org/officeDocument/2006/relationships/hyperlink" Target="https://reyestr.court.gov.ua/Review/132746035" TargetMode="External"/></Relationships>
</file>

<file path=ppt/diagrams/_rels/data26.xml.rels><?xml version="1.0" encoding="UTF-8" standalone="yes"?>
<Relationships xmlns="http://schemas.openxmlformats.org/package/2006/relationships"><Relationship Id="rId1" Type="http://schemas.openxmlformats.org/officeDocument/2006/relationships/hyperlink" Target="https://reyestr.court.gov.ua/Review/134499312" TargetMode="External"/></Relationships>
</file>

<file path=ppt/diagrams/_rels/data6.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32746233" TargetMode="External"/></Relationships>
</file>

<file path=ppt/diagrams/_rels/drawing10.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32746058" TargetMode="External"/></Relationships>
</file>

<file path=ppt/diagrams/_rels/drawing14.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34651158" TargetMode="External"/></Relationships>
</file>

<file path=ppt/diagrams/_rels/drawing18.xml.rels><?xml version="1.0" encoding="UTF-8" standalone="yes"?>
<Relationships xmlns="http://schemas.openxmlformats.org/package/2006/relationships"><Relationship Id="rId1" Type="http://schemas.openxmlformats.org/officeDocument/2006/relationships/hyperlink" Target="https://reyestr.court.gov.ua/Review/128687646"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34616230" TargetMode="External"/></Relationships>
</file>

<file path=ppt/diagrams/_rels/drawing22.xml.rels><?xml version="1.0" encoding="UTF-8" standalone="yes"?>
<Relationships xmlns="http://schemas.openxmlformats.org/package/2006/relationships"><Relationship Id="rId1" Type="http://schemas.openxmlformats.org/officeDocument/2006/relationships/hyperlink" Target="https://reyestr.court.gov.ua/Review/132746035" TargetMode="External"/></Relationships>
</file>

<file path=ppt/diagrams/_rels/drawing26.xml.rels><?xml version="1.0" encoding="UTF-8" standalone="yes"?>
<Relationships xmlns="http://schemas.openxmlformats.org/package/2006/relationships"><Relationship Id="rId1" Type="http://schemas.openxmlformats.org/officeDocument/2006/relationships/hyperlink" Target="https://reyestr.court.gov.ua/Review/134499312" TargetMode="External"/></Relationships>
</file>

<file path=ppt/diagrams/_rels/drawing6.xml.rels><?xml version="1.0" encoding="UTF-8" standalone="yes"?>
<Relationships xmlns="http://schemas.openxmlformats.org/package/2006/relationships"><Relationship Id="rId2" Type="http://schemas.openxmlformats.org/officeDocument/2006/relationships/hyperlink" Target="http://reestr.court.gov.ua/Review/90205663" TargetMode="External"/><Relationship Id="rId1" Type="http://schemas.openxmlformats.org/officeDocument/2006/relationships/hyperlink" Target="https://reyestr.court.gov.ua/Review/132746233"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indent="450000" algn="just" rtl="0">
            <a:lnSpc>
              <a:spcPct val="100000"/>
            </a:lnSpc>
            <a:spcAft>
              <a:spcPts val="0"/>
            </a:spcAft>
          </a:pPr>
          <a:r>
            <a:rPr lang="uk-UA" sz="1100" b="1" i="0" kern="1200" dirty="0">
              <a:solidFill>
                <a:schemeClr val="bg2">
                  <a:lumMod val="20000"/>
                  <a:lumOff val="80000"/>
                </a:schemeClr>
              </a:solidFill>
              <a:latin typeface="Times New Roman" pitchFamily="18" charset="0"/>
              <a:cs typeface="Times New Roman" pitchFamily="18" charset="0"/>
            </a:rPr>
            <a:t>Верховний Суд у складі колегії суддів судової палати для розгляду справ щодо корпоративних спорів‚ корпоративних прав та цінних паперів у постанові від 24.10.2025 у справі № 917/276/25 виснував, що у позивача виникає право на відшкодування витрат на професійну правничу допомогу на підставі ч.3 ст. 130 ГПК України лише у випадку його відмови від позову і закриття провадження у справі на підставі п.4 ч.1 ст. 231 ГПК.</a:t>
          </a:r>
        </a:p>
        <a:p>
          <a:pPr indent="450000" algn="just" rtl="0">
            <a:lnSpc>
              <a:spcPct val="100000"/>
            </a:lnSpc>
            <a:spcAft>
              <a:spcPts val="0"/>
            </a:spcAft>
          </a:pPr>
          <a:r>
            <a:rPr lang="uk-UA" sz="1100" b="1" i="0" kern="1200" dirty="0">
              <a:solidFill>
                <a:schemeClr val="bg2">
                  <a:lumMod val="20000"/>
                  <a:lumOff val="80000"/>
                </a:schemeClr>
              </a:solidFill>
              <a:latin typeface="Times New Roman" pitchFamily="18" charset="0"/>
              <a:cs typeface="Times New Roman" pitchFamily="18" charset="0"/>
            </a:rPr>
            <a:t>Закриття провадження на підставі п.2 ч.1 ст.231 ГПК України унеможливлює стягнення витрат на професійну правничу допомогу на підставі ч.3 ст. 130 ГПК України</a:t>
          </a:r>
        </a:p>
        <a:p>
          <a:pPr indent="450000" algn="just" rtl="0">
            <a:lnSpc>
              <a:spcPct val="100000"/>
            </a:lnSpc>
            <a:spcAft>
              <a:spcPts val="0"/>
            </a:spcAft>
          </a:pPr>
          <a:r>
            <a:rPr lang="uk-UA" sz="1100" b="1" i="0" kern="1200" dirty="0">
              <a:solidFill>
                <a:schemeClr val="bg2">
                  <a:lumMod val="20000"/>
                  <a:lumOff val="80000"/>
                </a:schemeClr>
              </a:solidFill>
              <a:latin typeface="Times New Roman" pitchFamily="18" charset="0"/>
              <a:cs typeface="Times New Roman" pitchFamily="18" charset="0"/>
            </a:rPr>
            <a:t>Разом з тим, за встановленими судами обставинами справи провадження у справі було закрито саме за ініціативою суду у зв`язку з відсутністю предмета спору на підставі п. 2 ч.1 першої статті 231 ГПК Українии, а не за заявою позивача про відмову від позову у зв`язку із задоволення позовних вимог відповідачем. </a:t>
          </a:r>
          <a:endParaRPr lang="uk-UA" sz="1100" b="1" i="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14031" custScaleY="336158" custLinFactNeighborX="-577" custLinFactNeighborY="2976"/>
      <dgm:spPr>
        <a:prstGeom prst="homePlate">
          <a:avLst/>
        </a:prstGeom>
      </dgm:spPr>
    </dgm:pt>
  </dgm:ptLst>
  <dgm:cxnLst>
    <dgm:cxn modelId="{40BB863A-E713-423B-A6C1-E18958317998}" type="presOf" srcId="{7A615780-D022-4AFF-8D48-AB7A7B171E5F}" destId="{548A3B55-16F6-480F-B82A-08DB5D3007E9}" srcOrd="0" destOrd="0" presId="urn:microsoft.com/office/officeart/2005/8/layout/lProcess3"/>
    <dgm:cxn modelId="{79D61ACA-DA5A-4181-A7DE-CF945C94235C}" type="presOf" srcId="{4BC3F7BD-86BF-47FB-9DB0-44B4694B5F1C}" destId="{3EF56D4A-9A76-4414-A5F2-8066BE125047}"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E7A18F9D-DA6C-487F-B79C-06C5A1108865}" type="presParOf" srcId="{548A3B55-16F6-480F-B82A-08DB5D3007E9}" destId="{A3C4AD7B-2E3E-44E9-8180-719FA0B03778}" srcOrd="0" destOrd="0" presId="urn:microsoft.com/office/officeart/2005/8/layout/lProcess3"/>
    <dgm:cxn modelId="{240DBA83-6765-4935-B5AA-94D607D98446}"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indent="450000" algn="just" rtl="0">
            <a:lnSpc>
              <a:spcPct val="100000"/>
            </a:lnSpc>
            <a:spcAft>
              <a:spcPts val="0"/>
            </a:spcAft>
          </a:pP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Об`єднана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палата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уточнює</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висновки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містяться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17.10.2024 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справі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№914/1507/23, а також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інших</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постановах КГС ВС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щодо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застосування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ч.3 ст.228 ЦК, таким чином:</a:t>
          </a:r>
          <a:endPar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indent="450000" algn="just">
            <a:lnSpc>
              <a:spcPct val="100000"/>
            </a:lnSpc>
          </a:pPr>
          <a:r>
            <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При визначенні підстав для застосування ч.3 ст.228 ЦК, яка містить санкцію конфіскаційного характеру, не властиву нормам цивільного законодавства, і яка несе в собі високі ризики втручання держави в право власності приватних осіб, суд має враховувати критерії, визначені ЄСПЛ, щодо пропорційності покарання (конфіскації без </a:t>
          </a:r>
          <a:r>
            <a:rPr lang="uk-UA"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вироку</a:t>
          </a:r>
          <a:r>
            <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суду) та можливості обрання менш обтяжливого заходу для винної сторони правочину (двосторонньої реституції, стягнення збитків, штрафу тощо). </a:t>
          </a:r>
        </a:p>
        <a:p>
          <a:pPr indent="450000" algn="just">
            <a:lnSpc>
              <a:spcPct val="100000"/>
            </a:lnSpc>
          </a:pP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стаття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може</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застосовуватися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виключних</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випадках</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порушення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інтересів</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держави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суспільства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зокрема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можуть</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мати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місце</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при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вчинені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особою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кримінального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злочину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тобто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наявності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обвинувального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вироку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суду,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набрав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законної</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сили),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або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дій</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якими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державі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суспільству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завдані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значні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збитки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винна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відповідно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незаконно,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безпідставно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збагатилася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 суму,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співставну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із</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вартістю</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того,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стягується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користь</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держави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для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дотримання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принципу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пропорційності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втручання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p>
        <a:p>
          <a:pPr indent="450000" algn="just">
            <a:lnSpc>
              <a:spcPct val="100000"/>
            </a:lnSpc>
          </a:pP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норма не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може</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бути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застосована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випадку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порушення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суб`єктом</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господарювання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будь-</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яких</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норм чинного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законодавства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яке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регулює</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господарську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діяльність</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зокрема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законодавства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про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захист</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конкуренції</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a:t>
          </a:r>
          <a:endParaRPr lang="ru-RU" sz="1000" b="1" i="1" kern="1200" dirty="0">
            <a:latin typeface="Times New Roman" pitchFamily="18" charset="0"/>
            <a:cs typeface="Times New Roman" pitchFamily="18" charset="0"/>
            <a:hlinkClick xmlns:r="http://schemas.openxmlformats.org/officeDocument/2006/relationships" r:id="rId1"/>
          </a:endParaRPr>
        </a:p>
        <a:p>
          <a:pPr algn="just">
            <a:lnSpc>
              <a:spcPct val="90000"/>
            </a:lnSpc>
            <a:spcAft>
              <a:spcPts val="0"/>
            </a:spcAft>
          </a:pPr>
          <a:r>
            <a:rPr lang="en-US" sz="1000" b="1" kern="1200" dirty="0">
              <a:latin typeface="Times New Roman" pitchFamily="18" charset="0"/>
              <a:cs typeface="Times New Roman" pitchFamily="18" charset="0"/>
              <a:hlinkClick xmlns:r="http://schemas.openxmlformats.org/officeDocument/2006/relationships" r:id="rId1"/>
            </a:rPr>
            <a:t>https://reyestr.court.gov.ua/Review/132746058</a:t>
          </a:r>
          <a:endParaRPr lang="uk-UA" sz="1000" b="1" kern="1200" dirty="0">
            <a:latin typeface="Times New Roman" pitchFamily="18" charset="0"/>
            <a:cs typeface="Times New Roman" pitchFamily="18" charset="0"/>
          </a:endParaRPr>
        </a:p>
        <a:p>
          <a:pPr algn="just" rtl="0">
            <a:lnSpc>
              <a:spcPct val="90000"/>
            </a:lnSpc>
            <a:spcAft>
              <a:spcPts val="0"/>
            </a:spcAft>
          </a:pPr>
          <a:r>
            <a:rPr lang="x-none" sz="1000" kern="1200" dirty="0">
              <a:latin typeface="Times New Roman" pitchFamily="18" charset="0"/>
              <a:cs typeface="Times New Roman" pitchFamily="18" charset="0"/>
            </a:rPr>
            <a:t> </a:t>
          </a:r>
          <a:endPar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00000" custScaleY="102344" custRadScaleRad="86087" custRadScaleInc="0">
        <dgm:presLayoutVars>
          <dgm:bulletEnabled val="1"/>
        </dgm:presLayoutVars>
      </dgm:prSet>
      <dgm:spPr>
        <a:prstGeom prst="flowChartAlternateProcess">
          <a:avLst/>
        </a:prstGeom>
      </dgm:spPr>
    </dgm:pt>
  </dgm:ptLst>
  <dgm:cxnLst>
    <dgm:cxn modelId="{19A310A7-D7B9-4F49-9310-DB3A2FC1115B}" type="presOf" srcId="{109A425D-96BE-4C4C-B32F-69B188308839}" destId="{4532A5CD-ED12-4521-B172-187366941F6A}"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ACC532E3-4669-4188-950F-51C01379A1E4}" type="presOf" srcId="{2626830C-0EB7-49A5-8B47-6224EDCCDD67}" destId="{77B318FB-71D7-41D0-AA84-1F15136221FC}" srcOrd="0" destOrd="0" presId="urn:microsoft.com/office/officeart/2005/8/layout/cycle2"/>
    <dgm:cxn modelId="{8E22E01F-3DBE-4CFA-836C-1A2A0AB6C03B}"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17.10.2024  у справі №914/1507/23</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35F1180C-E16D-472C-8E84-A9F4B16791DA}" type="presOf" srcId="{2A52989D-F7FB-4581-A78D-5AA2820D8337}" destId="{D3023C26-3E73-4E84-8F9D-13921BA3731C}"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800E66DB-3621-4204-9142-CC25896DC078}" type="presOf" srcId="{7D6ACE49-2C7D-4B55-8258-8FF78D2D3F87}" destId="{7A20DE31-9AEC-4203-B692-5715756E6C53}" srcOrd="0" destOrd="0" presId="urn:microsoft.com/office/officeart/2005/8/layout/vList2"/>
    <dgm:cxn modelId="{792CE418-FC4E-4FFC-84FA-4A8D3C92A233}"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19.12.2025  у справі №922/3456/23</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265749" custLinFactY="-36270" custLinFactNeighborY="-100000">
        <dgm:presLayoutVars>
          <dgm:chMax val="0"/>
          <dgm:bulletEnabled val="1"/>
        </dgm:presLayoutVars>
      </dgm:prSet>
      <dgm:spPr/>
    </dgm:pt>
  </dgm:ptLst>
  <dgm:cxnLst>
    <dgm:cxn modelId="{F3935DD4-4D30-4E91-A854-A7EE2607C2BD}" type="presOf" srcId="{CEC9EB15-5746-4F36-8AFD-EACA623DA04B}" destId="{491186E1-D2E0-4DE9-9FD1-C23BC272EA6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94887DDE-C354-4DD8-B5B5-4425CD5BDDCE}" type="presOf" srcId="{24E5C34E-DA21-45B9-B55D-F89D03FA1B3A}" destId="{3C8EE393-9385-4B7F-8750-BF622842E9AB}" srcOrd="0" destOrd="0" presId="urn:microsoft.com/office/officeart/2005/8/layout/vList2"/>
    <dgm:cxn modelId="{3D505FF3-CC29-4521-A3A8-EF1A8B1A27D7}"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algn="just" rtl="0"/>
          <a:r>
            <a:rPr lang="uk-UA" sz="1000" kern="1200" dirty="0">
              <a:solidFill>
                <a:schemeClr val="bg2">
                  <a:lumMod val="20000"/>
                  <a:lumOff val="80000"/>
                </a:schemeClr>
              </a:solidFill>
            </a:rPr>
            <a:t>	</a:t>
          </a:r>
          <a:r>
            <a:rPr lang="uk-UA" sz="1100" b="1" kern="1200" dirty="0">
              <a:solidFill>
                <a:schemeClr val="bg2">
                  <a:lumMod val="20000"/>
                  <a:lumOff val="80000"/>
                </a:schemeClr>
              </a:solidFill>
              <a:latin typeface="Times New Roman" pitchFamily="18" charset="0"/>
              <a:cs typeface="Times New Roman" pitchFamily="18" charset="0"/>
            </a:rPr>
            <a:t>У постановах КГС ВС від </a:t>
          </a:r>
          <a:r>
            <a:rPr kumimoji="0" lang="uk-UA" sz="11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25.01.2024  у справі №910/1294/23, від 22.10.2024 у справі 910//13208/23, від 30.01.2025  у справі №910/881/24</a:t>
          </a:r>
          <a:r>
            <a:rPr lang="uk-UA" sz="1100" b="1" kern="1200" dirty="0">
              <a:solidFill>
                <a:schemeClr val="bg2">
                  <a:lumMod val="20000"/>
                  <a:lumOff val="80000"/>
                </a:schemeClr>
              </a:solidFill>
              <a:latin typeface="Times New Roman" pitchFamily="18" charset="0"/>
              <a:cs typeface="Times New Roman" pitchFamily="18" charset="0"/>
            </a:rPr>
            <a:t> викладено висновок </a:t>
          </a:r>
          <a:r>
            <a:rPr lang="x-none" sz="1100" b="1" kern="1200" dirty="0">
              <a:solidFill>
                <a:schemeClr val="bg2">
                  <a:lumMod val="20000"/>
                  <a:lumOff val="80000"/>
                </a:schemeClr>
              </a:solidFill>
              <a:latin typeface="Times New Roman" pitchFamily="18" charset="0"/>
              <a:cs typeface="Times New Roman" pitchFamily="18" charset="0"/>
            </a:rPr>
            <a:t>щодо можливості застосування відкладальної обставини згідно з підпунктом 2 пункту 8 Положення ПСО № 483 виключно у разі наявності у постачальника універсальних послуг заборгованості перед ДП "НАЕК "Енергоатом" за результатами проведення електронних аукціонів</a:t>
          </a:r>
          <a:r>
            <a:rPr lang="uk-UA" sz="1100" b="1" kern="1200" dirty="0">
              <a:solidFill>
                <a:schemeClr val="bg2">
                  <a:lumMod val="20000"/>
                  <a:lumOff val="80000"/>
                </a:schemeClr>
              </a:solidFill>
              <a:latin typeface="Times New Roman" pitchFamily="18" charset="0"/>
              <a:cs typeface="Times New Roman" pitchFamily="18" charset="0"/>
            </a:rPr>
            <a:t>.</a:t>
          </a:r>
          <a:endPar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416930" custLinFactNeighborX="-577" custLinFactNeighborY="2976"/>
      <dgm:spPr>
        <a:prstGeom prst="homePlate">
          <a:avLst/>
        </a:prstGeom>
      </dgm:spPr>
    </dgm:pt>
  </dgm:ptLst>
  <dgm:cxnLst>
    <dgm:cxn modelId="{44C61D5F-4743-44C5-A3D6-8CCAE2192937}" type="presOf" srcId="{4BC3F7BD-86BF-47FB-9DB0-44B4694B5F1C}" destId="{3EF56D4A-9A76-4414-A5F2-8066BE125047}" srcOrd="0" destOrd="0" presId="urn:microsoft.com/office/officeart/2005/8/layout/lProcess3"/>
    <dgm:cxn modelId="{47989658-9A8F-4853-AD5D-F5890CFE5D1B}"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073B77BC-91DE-4C94-BCCB-A46539EDDF9D}" type="presParOf" srcId="{548A3B55-16F6-480F-B82A-08DB5D3007E9}" destId="{A3C4AD7B-2E3E-44E9-8180-719FA0B03778}" srcOrd="0" destOrd="0" presId="urn:microsoft.com/office/officeart/2005/8/layout/lProcess3"/>
    <dgm:cxn modelId="{887061A6-6224-4323-820A-DC313C6C793D}"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indent="450000" algn="just" rtl="0">
            <a:lnSpc>
              <a:spcPct val="100000"/>
            </a:lnSpc>
            <a:spcAft>
              <a:spcPts val="0"/>
            </a:spcAft>
          </a:pPr>
          <a:r>
            <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постанові ОП КГС від 06.02.2026 у справі №910/881/24, зазначає що, </a:t>
          </a:r>
          <a:r>
            <a:rPr lang="x-none" sz="1100" b="1" kern="1200" dirty="0">
              <a:solidFill>
                <a:schemeClr val="bg2">
                  <a:lumMod val="20000"/>
                  <a:lumOff val="80000"/>
                </a:schemeClr>
              </a:solidFill>
              <a:latin typeface="Times New Roman" pitchFamily="18" charset="0"/>
              <a:cs typeface="Times New Roman" pitchFamily="18" charset="0"/>
            </a:rPr>
            <a:t>застосовуючи положення підпункту 2 пункту 8 Положення ПСО № 483 у визначений наказом Міністерства енергетики України № 114 від 13.03.2022 період (тобто на час дії воєнного стану і до його припинення/скасування), слід виходити з того, що обов`язок гарантованого покупця здійснити своєчасно та у повному обсязі оплату постачальникам універсальних послуг вартість надання постачальниками універсальних послуг гарантованому покупцю послуг із забезпечення доступності електричної енергії для побутових споживачів обумовлений відсутністю у постачальника універсальних послуг заборгованості перед ДП "НАЕК "Енергоатом" за поставлену електричну енергію згідно з пунктом 5 цього Положення, незалежно від придбання постачальником універсальних послуг електричної енергії за результатами проведення електронних аукціонів чи без проведення аукціонів.  </a:t>
          </a:r>
          <a:endParaRPr lang="uk-UA" sz="1100" b="1" kern="1200" dirty="0">
            <a:solidFill>
              <a:schemeClr val="bg2">
                <a:lumMod val="20000"/>
                <a:lumOff val="80000"/>
              </a:schemeClr>
            </a:solidFill>
            <a:latin typeface="Times New Roman" pitchFamily="18" charset="0"/>
            <a:cs typeface="Times New Roman" pitchFamily="18" charset="0"/>
          </a:endParaRPr>
        </a:p>
        <a:p>
          <a:pPr indent="450000" algn="just" rtl="0">
            <a:lnSpc>
              <a:spcPct val="100000"/>
            </a:lnSpc>
            <a:spcAft>
              <a:spcPts val="0"/>
            </a:spcAft>
          </a:pPr>
          <a:r>
            <a:rPr lang="x-none" sz="1100" b="1" kern="1200" dirty="0">
              <a:solidFill>
                <a:schemeClr val="bg2">
                  <a:lumMod val="20000"/>
                  <a:lumOff val="80000"/>
                </a:schemeClr>
              </a:solidFill>
              <a:latin typeface="Times New Roman" pitchFamily="18" charset="0"/>
              <a:cs typeface="Times New Roman" pitchFamily="18" charset="0"/>
            </a:rPr>
            <a:t>Відповідно наявність у постачальника універсальних послуг заборгованості перед ДП "НАЕК "Енергоатом" є відкладальною обставиною при проведенні розрахунків між гарантованим покупцем та постачальником універсальних послуг з оплати вартості надання постачальником універсальних послуг гарантованому покупцю послуг із забезпечення доступності електричної енергії для побутових споживачів відповідно до підпункту 2 пункту 8 Положення ПСО № 483. </a:t>
          </a:r>
          <a:endParaRPr lang="uk-UA" sz="1100" b="1" kern="1200" dirty="0">
            <a:solidFill>
              <a:schemeClr val="bg2">
                <a:lumMod val="20000"/>
                <a:lumOff val="80000"/>
              </a:schemeClr>
            </a:solidFill>
            <a:latin typeface="Times New Roman" pitchFamily="18" charset="0"/>
            <a:cs typeface="Times New Roman" pitchFamily="18" charset="0"/>
          </a:endParaRPr>
        </a:p>
        <a:p>
          <a:pPr indent="450000" algn="just" rtl="0">
            <a:lnSpc>
              <a:spcPct val="100000"/>
            </a:lnSpc>
            <a:spcAft>
              <a:spcPts val="0"/>
            </a:spcAft>
          </a:pPr>
          <a:r>
            <a:rPr lang="ru-RU" sz="1100" b="1" kern="1200" dirty="0" err="1">
              <a:solidFill>
                <a:schemeClr val="bg2">
                  <a:lumMod val="20000"/>
                  <a:lumOff val="80000"/>
                </a:schemeClr>
              </a:solidFill>
              <a:latin typeface="Times New Roman" pitchFamily="18" charset="0"/>
              <a:cs typeface="Times New Roman" pitchFamily="18" charset="0"/>
            </a:rPr>
            <a:t>Об`єднана</a:t>
          </a:r>
          <a:r>
            <a:rPr lang="ru-RU" sz="1100" b="1" kern="1200" dirty="0">
              <a:solidFill>
                <a:schemeClr val="bg2">
                  <a:lumMod val="20000"/>
                  <a:lumOff val="80000"/>
                </a:schemeClr>
              </a:solidFill>
              <a:latin typeface="Times New Roman" pitchFamily="18" charset="0"/>
              <a:cs typeface="Times New Roman" pitchFamily="18" charset="0"/>
            </a:rPr>
            <a:t> палата </a:t>
          </a:r>
          <a:r>
            <a:rPr lang="ru-RU" sz="1100" b="1" kern="1200" dirty="0" err="1">
              <a:solidFill>
                <a:schemeClr val="bg2">
                  <a:lumMod val="20000"/>
                  <a:lumOff val="80000"/>
                </a:schemeClr>
              </a:solidFill>
              <a:latin typeface="Times New Roman" pitchFamily="18" charset="0"/>
              <a:cs typeface="Times New Roman" pitchFamily="18" charset="0"/>
            </a:rPr>
            <a:t>відступила</a:t>
          </a:r>
          <a:r>
            <a:rPr lang="ru-RU" sz="1100" b="1" kern="1200" dirty="0">
              <a:solidFill>
                <a:schemeClr val="bg2">
                  <a:lumMod val="20000"/>
                  <a:lumOff val="80000"/>
                </a:schemeClr>
              </a:solidFill>
              <a:latin typeface="Times New Roman" pitchFamily="18" charset="0"/>
              <a:cs typeface="Times New Roman" pitchFamily="18" charset="0"/>
            </a:rPr>
            <a:t> </a:t>
          </a:r>
          <a:r>
            <a:rPr lang="ru-RU" sz="1100" b="1" kern="1200" dirty="0" err="1">
              <a:solidFill>
                <a:schemeClr val="bg2">
                  <a:lumMod val="20000"/>
                  <a:lumOff val="80000"/>
                </a:schemeClr>
              </a:solidFill>
              <a:latin typeface="Times New Roman" pitchFamily="18" charset="0"/>
              <a:cs typeface="Times New Roman" pitchFamily="18" charset="0"/>
            </a:rPr>
            <a:t>від</a:t>
          </a:r>
          <a:r>
            <a:rPr lang="ru-RU" sz="1100" b="1" kern="1200" dirty="0">
              <a:solidFill>
                <a:schemeClr val="bg2">
                  <a:lumMod val="20000"/>
                  <a:lumOff val="80000"/>
                </a:schemeClr>
              </a:solidFill>
              <a:latin typeface="Times New Roman" pitchFamily="18" charset="0"/>
              <a:cs typeface="Times New Roman" pitchFamily="18" charset="0"/>
            </a:rPr>
            <a:t> </a:t>
          </a:r>
          <a:r>
            <a:rPr lang="ru-RU" sz="1100" b="1" kern="1200" dirty="0" err="1">
              <a:solidFill>
                <a:schemeClr val="bg2">
                  <a:lumMod val="20000"/>
                  <a:lumOff val="80000"/>
                </a:schemeClr>
              </a:solidFill>
              <a:latin typeface="Times New Roman" pitchFamily="18" charset="0"/>
              <a:cs typeface="Times New Roman" pitchFamily="18" charset="0"/>
            </a:rPr>
            <a:t>протилежних</a:t>
          </a:r>
          <a:r>
            <a:rPr lang="ru-RU" sz="1100" b="1" kern="1200" dirty="0">
              <a:solidFill>
                <a:schemeClr val="bg2">
                  <a:lumMod val="20000"/>
                  <a:lumOff val="80000"/>
                </a:schemeClr>
              </a:solidFill>
              <a:latin typeface="Times New Roman" pitchFamily="18" charset="0"/>
              <a:cs typeface="Times New Roman" pitchFamily="18" charset="0"/>
            </a:rPr>
            <a:t> </a:t>
          </a:r>
          <a:r>
            <a:rPr lang="ru-RU" sz="1100" b="1" kern="1200" dirty="0" err="1">
              <a:solidFill>
                <a:schemeClr val="bg2">
                  <a:lumMod val="20000"/>
                  <a:lumOff val="80000"/>
                </a:schemeClr>
              </a:solidFill>
              <a:latin typeface="Times New Roman" pitchFamily="18" charset="0"/>
              <a:cs typeface="Times New Roman" pitchFamily="18" charset="0"/>
            </a:rPr>
            <a:t>висновків</a:t>
          </a:r>
          <a:r>
            <a:rPr lang="ru-RU" sz="1100" b="1" kern="1200" dirty="0">
              <a:solidFill>
                <a:schemeClr val="bg2">
                  <a:lumMod val="20000"/>
                  <a:lumOff val="80000"/>
                </a:schemeClr>
              </a:solidFill>
              <a:latin typeface="Times New Roman" pitchFamily="18" charset="0"/>
              <a:cs typeface="Times New Roman" pitchFamily="18" charset="0"/>
            </a:rPr>
            <a:t> Верховного Суду, </a:t>
          </a:r>
          <a:r>
            <a:rPr lang="ru-RU" sz="1100" b="1" kern="1200" dirty="0" err="1">
              <a:solidFill>
                <a:schemeClr val="bg2">
                  <a:lumMod val="20000"/>
                  <a:lumOff val="80000"/>
                </a:schemeClr>
              </a:solidFill>
              <a:latin typeface="Times New Roman" pitchFamily="18" charset="0"/>
              <a:cs typeface="Times New Roman" pitchFamily="18" charset="0"/>
            </a:rPr>
            <a:t>викладених</a:t>
          </a:r>
          <a:r>
            <a:rPr lang="ru-RU" sz="1100" b="1" kern="1200" dirty="0">
              <a:solidFill>
                <a:schemeClr val="bg2">
                  <a:lumMod val="20000"/>
                  <a:lumOff val="80000"/>
                </a:schemeClr>
              </a:solidFill>
              <a:latin typeface="Times New Roman" pitchFamily="18" charset="0"/>
              <a:cs typeface="Times New Roman" pitchFamily="18" charset="0"/>
            </a:rPr>
            <a:t> у постановах </a:t>
          </a:r>
          <a:r>
            <a:rPr lang="ru-RU" sz="1100" b="1" kern="1200" dirty="0" err="1">
              <a:solidFill>
                <a:schemeClr val="bg2">
                  <a:lumMod val="20000"/>
                  <a:lumOff val="80000"/>
                </a:schemeClr>
              </a:solidFill>
              <a:latin typeface="Times New Roman" pitchFamily="18" charset="0"/>
              <a:cs typeface="Times New Roman" pitchFamily="18" charset="0"/>
            </a:rPr>
            <a:t>від</a:t>
          </a:r>
          <a:r>
            <a:rPr lang="ru-RU" sz="1100" b="1" kern="1200" dirty="0">
              <a:solidFill>
                <a:schemeClr val="bg2">
                  <a:lumMod val="20000"/>
                  <a:lumOff val="80000"/>
                </a:schemeClr>
              </a:solidFill>
              <a:latin typeface="Times New Roman" pitchFamily="18" charset="0"/>
              <a:cs typeface="Times New Roman" pitchFamily="18" charset="0"/>
            </a:rPr>
            <a:t> 25.01.2024 у </a:t>
          </a:r>
          <a:r>
            <a:rPr lang="ru-RU" sz="1100" b="1" kern="1200" dirty="0" err="1">
              <a:solidFill>
                <a:schemeClr val="bg2">
                  <a:lumMod val="20000"/>
                  <a:lumOff val="80000"/>
                </a:schemeClr>
              </a:solidFill>
              <a:latin typeface="Times New Roman" pitchFamily="18" charset="0"/>
              <a:cs typeface="Times New Roman" pitchFamily="18" charset="0"/>
            </a:rPr>
            <a:t>справі</a:t>
          </a:r>
          <a:r>
            <a:rPr lang="ru-RU" sz="1100" b="1" kern="1200" dirty="0">
              <a:solidFill>
                <a:schemeClr val="bg2">
                  <a:lumMod val="20000"/>
                  <a:lumOff val="80000"/>
                </a:schemeClr>
              </a:solidFill>
              <a:latin typeface="Times New Roman" pitchFamily="18" charset="0"/>
              <a:cs typeface="Times New Roman" pitchFamily="18" charset="0"/>
            </a:rPr>
            <a:t> №910/1294/23, </a:t>
          </a:r>
          <a:r>
            <a:rPr lang="ru-RU" sz="1100" b="1" kern="1200" dirty="0" err="1">
              <a:solidFill>
                <a:schemeClr val="bg2">
                  <a:lumMod val="20000"/>
                  <a:lumOff val="80000"/>
                </a:schemeClr>
              </a:solidFill>
              <a:latin typeface="Times New Roman" pitchFamily="18" charset="0"/>
              <a:cs typeface="Times New Roman" pitchFamily="18" charset="0"/>
            </a:rPr>
            <a:t>від</a:t>
          </a:r>
          <a:r>
            <a:rPr lang="ru-RU" sz="1100" b="1" kern="1200" dirty="0">
              <a:solidFill>
                <a:schemeClr val="bg2">
                  <a:lumMod val="20000"/>
                  <a:lumOff val="80000"/>
                </a:schemeClr>
              </a:solidFill>
              <a:latin typeface="Times New Roman" pitchFamily="18" charset="0"/>
              <a:cs typeface="Times New Roman" pitchFamily="18" charset="0"/>
            </a:rPr>
            <a:t> 22.10.2024 у </a:t>
          </a:r>
          <a:r>
            <a:rPr lang="ru-RU" sz="1100" b="1" kern="1200" dirty="0" err="1">
              <a:solidFill>
                <a:schemeClr val="bg2">
                  <a:lumMod val="20000"/>
                  <a:lumOff val="80000"/>
                </a:schemeClr>
              </a:solidFill>
              <a:latin typeface="Times New Roman" pitchFamily="18" charset="0"/>
              <a:cs typeface="Times New Roman" pitchFamily="18" charset="0"/>
            </a:rPr>
            <a:t>справі</a:t>
          </a:r>
          <a:r>
            <a:rPr lang="ru-RU" sz="1100" b="1" kern="1200" dirty="0">
              <a:solidFill>
                <a:schemeClr val="bg2">
                  <a:lumMod val="20000"/>
                  <a:lumOff val="80000"/>
                </a:schemeClr>
              </a:solidFill>
              <a:latin typeface="Times New Roman" pitchFamily="18" charset="0"/>
              <a:cs typeface="Times New Roman" pitchFamily="18" charset="0"/>
            </a:rPr>
            <a:t> №910/13208/23, </a:t>
          </a:r>
          <a:r>
            <a:rPr lang="ru-RU" sz="1100" b="1" kern="1200" dirty="0" err="1">
              <a:solidFill>
                <a:schemeClr val="bg2">
                  <a:lumMod val="20000"/>
                  <a:lumOff val="80000"/>
                </a:schemeClr>
              </a:solidFill>
              <a:latin typeface="Times New Roman" pitchFamily="18" charset="0"/>
              <a:cs typeface="Times New Roman" pitchFamily="18" charset="0"/>
            </a:rPr>
            <a:t>від</a:t>
          </a:r>
          <a:r>
            <a:rPr lang="ru-RU" sz="1100" b="1" kern="1200" dirty="0">
              <a:solidFill>
                <a:schemeClr val="bg2">
                  <a:lumMod val="20000"/>
                  <a:lumOff val="80000"/>
                </a:schemeClr>
              </a:solidFill>
              <a:latin typeface="Times New Roman" pitchFamily="18" charset="0"/>
              <a:cs typeface="Times New Roman" pitchFamily="18" charset="0"/>
            </a:rPr>
            <a:t> 30.01.2025 у </a:t>
          </a:r>
          <a:r>
            <a:rPr lang="ru-RU" sz="1100" b="1" kern="1200" dirty="0" err="1">
              <a:solidFill>
                <a:schemeClr val="bg2">
                  <a:lumMod val="20000"/>
                  <a:lumOff val="80000"/>
                </a:schemeClr>
              </a:solidFill>
              <a:latin typeface="Times New Roman" pitchFamily="18" charset="0"/>
              <a:cs typeface="Times New Roman" pitchFamily="18" charset="0"/>
            </a:rPr>
            <a:t>справі</a:t>
          </a:r>
          <a:r>
            <a:rPr lang="ru-RU" sz="1100" b="1" kern="1200" dirty="0">
              <a:solidFill>
                <a:schemeClr val="bg2">
                  <a:lumMod val="20000"/>
                  <a:lumOff val="80000"/>
                </a:schemeClr>
              </a:solidFill>
              <a:latin typeface="Times New Roman" pitchFamily="18" charset="0"/>
              <a:cs typeface="Times New Roman" pitchFamily="18" charset="0"/>
            </a:rPr>
            <a:t> №910/881/24.</a:t>
          </a:r>
          <a:endParaRPr lang="uk-UA" sz="1100" b="1" kern="1200" dirty="0">
            <a:solidFill>
              <a:schemeClr val="bg2">
                <a:lumMod val="20000"/>
                <a:lumOff val="80000"/>
              </a:schemeClr>
            </a:solidFill>
            <a:latin typeface="Times New Roman" pitchFamily="18" charset="0"/>
            <a:cs typeface="Times New Roman" pitchFamily="18" charset="0"/>
          </a:endParaRPr>
        </a:p>
        <a:p>
          <a:pPr algn="just" rtl="0">
            <a:lnSpc>
              <a:spcPct val="90000"/>
            </a:lnSpc>
            <a:spcAft>
              <a:spcPts val="0"/>
            </a:spcAft>
          </a:pPr>
          <a:r>
            <a:rPr lang="uk-UA" sz="1100" b="1" kern="1200" dirty="0">
              <a:solidFill>
                <a:schemeClr val="bg2">
                  <a:lumMod val="20000"/>
                  <a:lumOff val="80000"/>
                </a:schemeClr>
              </a:solidFill>
              <a:latin typeface="Times New Roman" pitchFamily="18" charset="0"/>
              <a:cs typeface="Times New Roman" pitchFamily="18" charset="0"/>
            </a:rPr>
            <a:t>	</a:t>
          </a:r>
          <a:r>
            <a:rPr lang="en-US" sz="1100" b="1" kern="1200" dirty="0">
              <a:latin typeface="Times New Roman" pitchFamily="18" charset="0"/>
              <a:cs typeface="Times New Roman" pitchFamily="18" charset="0"/>
              <a:hlinkClick xmlns:r="http://schemas.openxmlformats.org/officeDocument/2006/relationships" r:id="rId1"/>
            </a:rPr>
            <a:t>https://reyestr.court.gov.ua/Review/134651158</a:t>
          </a:r>
          <a:endParaRPr lang="uk-UA" sz="1100" b="1" kern="1200" dirty="0">
            <a:latin typeface="Times New Roman" pitchFamily="18" charset="0"/>
            <a:cs typeface="Times New Roman" pitchFamily="18" charset="0"/>
          </a:endParaRPr>
        </a:p>
        <a:p>
          <a:pPr algn="just" rtl="0">
            <a:lnSpc>
              <a:spcPct val="90000"/>
            </a:lnSpc>
            <a:spcAft>
              <a:spcPts val="0"/>
            </a:spcAft>
          </a:pPr>
          <a:endPar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39130" custScaleY="106780" custRadScaleRad="101385" custRadScaleInc="4">
        <dgm:presLayoutVars>
          <dgm:bulletEnabled val="1"/>
        </dgm:presLayoutVars>
      </dgm:prSet>
      <dgm:spPr>
        <a:prstGeom prst="flowChartAlternateProcess">
          <a:avLst/>
        </a:prstGeom>
      </dgm:spPr>
    </dgm:pt>
  </dgm:ptLst>
  <dgm:cxnLst>
    <dgm:cxn modelId="{ECCC5BB2-E288-435E-AAAA-1FDA239F15BF}" type="presOf" srcId="{109A425D-96BE-4C4C-B32F-69B188308839}" destId="{4532A5CD-ED12-4521-B172-187366941F6A}"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FC932CFC-E9E4-4B40-813C-A7E58A2328E4}" type="presOf" srcId="{2626830C-0EB7-49A5-8B47-6224EDCCDD67}" destId="{77B318FB-71D7-41D0-AA84-1F15136221FC}" srcOrd="0" destOrd="0" presId="urn:microsoft.com/office/officeart/2005/8/layout/cycle2"/>
    <dgm:cxn modelId="{336D80DE-D6EC-4E87-A208-012846F75E16}"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25.01.2024  у справі №910/1294/23 ,від 22.10.2024  у справі 910//13208/23,від 30.01.2025  у справі №910/881/24</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8702" custLinFactY="100000" custLinFactNeighborY="196084">
        <dgm:presLayoutVars>
          <dgm:chMax val="0"/>
          <dgm:bulletEnabled val="1"/>
        </dgm:presLayoutVars>
      </dgm:prSet>
      <dgm:spPr/>
    </dgm:pt>
  </dgm:ptLst>
  <dgm:cxnLst>
    <dgm:cxn modelId="{00595A30-C13E-4B3E-A7D0-EAB5D2229918}" type="presOf" srcId="{2A52989D-F7FB-4581-A78D-5AA2820D8337}" destId="{D3023C26-3E73-4E84-8F9D-13921BA3731C}" srcOrd="0" destOrd="0" presId="urn:microsoft.com/office/officeart/2005/8/layout/vList2"/>
    <dgm:cxn modelId="{533F3BAD-8D5F-4950-969A-E15B68DF0DB0}" type="presOf" srcId="{7D6ACE49-2C7D-4B55-8258-8FF78D2D3F87}" destId="{7A20DE31-9AEC-4203-B692-5715756E6C53}"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97C6335A-3711-45DA-A84F-5CE580CA9CFB}"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06.02.2026  у справі №910/881/24</a:t>
          </a:r>
          <a:r>
            <a:rPr lang="x-none" sz="1200" kern="1200">
              <a:solidFill>
                <a:schemeClr val="bg2">
                  <a:lumMod val="20000"/>
                  <a:lumOff val="80000"/>
                </a:schemeClr>
              </a:solidFill>
            </a:rPr>
            <a:t>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136939" custLinFactY="-47669" custLinFactNeighborY="-100000">
        <dgm:presLayoutVars>
          <dgm:chMax val="0"/>
          <dgm:bulletEnabled val="1"/>
        </dgm:presLayoutVars>
      </dgm:prSet>
      <dgm:spPr/>
    </dgm:pt>
  </dgm:ptLst>
  <dgm:cxnLst>
    <dgm:cxn modelId="{6C74609A-94DD-4A3F-A419-0215DBFF590F}" type="presOf" srcId="{CEC9EB15-5746-4F36-8AFD-EACA623DA04B}" destId="{491186E1-D2E0-4DE9-9FD1-C23BC272EA6B}" srcOrd="0" destOrd="0" presId="urn:microsoft.com/office/officeart/2005/8/layout/vList2"/>
    <dgm:cxn modelId="{C5CBD2D2-CA37-462C-ADAA-26E5F6FF2636}" type="presOf" srcId="{24E5C34E-DA21-45B9-B55D-F89D03FA1B3A}" destId="{3C8EE393-9385-4B7F-8750-BF622842E9A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F85CE9D3-3E85-4852-845F-198E58965746}"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indent="450000" algn="just" rtl="0">
            <a:lnSpc>
              <a:spcPct val="100000"/>
            </a:lnSpc>
            <a:spcAft>
              <a:spcPts val="0"/>
            </a:spcAft>
          </a:pPr>
          <a:r>
            <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постанові КГС ВС від 15.10.2024 у справі №924/1202/23 </a:t>
          </a:r>
          <a:r>
            <a:rPr lang="ru-RU" sz="1200" b="1" kern="1200" dirty="0" err="1">
              <a:solidFill>
                <a:schemeClr val="bg2">
                  <a:lumMod val="20000"/>
                  <a:lumOff val="80000"/>
                </a:schemeClr>
              </a:solidFill>
              <a:latin typeface="Times New Roman" pitchFamily="18" charset="0"/>
              <a:cs typeface="Times New Roman" pitchFamily="18" charset="0"/>
            </a:rPr>
            <a:t>дійшов</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висновку</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настанови</a:t>
          </a:r>
          <a:r>
            <a:rPr lang="ru-RU" sz="1200" b="1" kern="1200" dirty="0">
              <a:solidFill>
                <a:schemeClr val="bg2">
                  <a:lumMod val="20000"/>
                  <a:lumOff val="80000"/>
                </a:schemeClr>
              </a:solidFill>
              <a:latin typeface="Times New Roman" pitchFamily="18" charset="0"/>
              <a:cs typeface="Times New Roman" pitchFamily="18" charset="0"/>
            </a:rPr>
            <a:t> НКРЕКП </a:t>
          </a:r>
          <a:r>
            <a:rPr lang="ru-RU" sz="1200" b="1" kern="1200" dirty="0" err="1">
              <a:solidFill>
                <a:schemeClr val="bg2">
                  <a:lumMod val="20000"/>
                  <a:lumOff val="80000"/>
                </a:schemeClr>
              </a:solidFill>
              <a:latin typeface="Times New Roman" pitchFamily="18" charset="0"/>
              <a:cs typeface="Times New Roman" pitchFamily="18" charset="0"/>
            </a:rPr>
            <a:t>щодо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зупинення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нарахування</a:t>
          </a:r>
          <a:r>
            <a:rPr lang="ru-RU" sz="1200" b="1" kern="1200" dirty="0">
              <a:solidFill>
                <a:schemeClr val="bg2">
                  <a:lumMod val="20000"/>
                  <a:lumOff val="80000"/>
                </a:schemeClr>
              </a:solidFill>
              <a:latin typeface="Times New Roman" pitchFamily="18" charset="0"/>
              <a:cs typeface="Times New Roman" pitchFamily="18" charset="0"/>
            </a:rPr>
            <a:t> та </a:t>
          </a:r>
          <a:r>
            <a:rPr lang="ru-RU" sz="1200" b="1" kern="1200" dirty="0" err="1">
              <a:solidFill>
                <a:schemeClr val="bg2">
                  <a:lumMod val="20000"/>
                  <a:lumOff val="80000"/>
                </a:schemeClr>
              </a:solidFill>
              <a:latin typeface="Times New Roman" pitchFamily="18" charset="0"/>
              <a:cs typeface="Times New Roman" pitchFamily="18" charset="0"/>
            </a:rPr>
            <a:t>стягнення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штрафних</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санкцій</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можна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застосовувати</a:t>
          </a:r>
          <a:r>
            <a:rPr lang="ru-RU" sz="1200" b="1" kern="1200" dirty="0">
              <a:solidFill>
                <a:schemeClr val="bg2">
                  <a:lumMod val="20000"/>
                  <a:lumOff val="80000"/>
                </a:schemeClr>
              </a:solidFill>
              <a:latin typeface="Times New Roman" pitchFamily="18" charset="0"/>
              <a:cs typeface="Times New Roman" pitchFamily="18" charset="0"/>
            </a:rPr>
            <a:t> не </a:t>
          </a:r>
          <a:r>
            <a:rPr lang="ru-RU" sz="1200" b="1" kern="1200" dirty="0" err="1">
              <a:solidFill>
                <a:schemeClr val="bg2">
                  <a:lumMod val="20000"/>
                  <a:lumOff val="80000"/>
                </a:schemeClr>
              </a:solidFill>
              <a:latin typeface="Times New Roman" pitchFamily="18" charset="0"/>
              <a:cs typeface="Times New Roman" pitchFamily="18" charset="0"/>
            </a:rPr>
            <a:t>лише</a:t>
          </a:r>
          <a:r>
            <a:rPr lang="ru-RU" sz="1200" b="1" kern="1200" dirty="0">
              <a:solidFill>
                <a:schemeClr val="bg2">
                  <a:lumMod val="20000"/>
                  <a:lumOff val="80000"/>
                </a:schemeClr>
              </a:solidFill>
              <a:latin typeface="Times New Roman" pitchFamily="18" charset="0"/>
              <a:cs typeface="Times New Roman" pitchFamily="18" charset="0"/>
            </a:rPr>
            <a:t> на </a:t>
          </a:r>
          <a:r>
            <a:rPr lang="ru-RU" sz="1200" b="1" kern="1200" dirty="0" err="1">
              <a:solidFill>
                <a:schemeClr val="bg2">
                  <a:lumMod val="20000"/>
                  <a:lumOff val="80000"/>
                </a:schemeClr>
              </a:solidFill>
              <a:latin typeface="Times New Roman" pitchFamily="18" charset="0"/>
              <a:cs typeface="Times New Roman" pitchFamily="18" charset="0"/>
            </a:rPr>
            <a:t>період</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воєнного</a:t>
          </a:r>
          <a:r>
            <a:rPr lang="ru-RU" sz="1200" b="1" kern="1200" dirty="0">
              <a:solidFill>
                <a:schemeClr val="bg2">
                  <a:lumMod val="20000"/>
                  <a:lumOff val="80000"/>
                </a:schemeClr>
              </a:solidFill>
              <a:latin typeface="Times New Roman" pitchFamily="18" charset="0"/>
              <a:cs typeface="Times New Roman" pitchFamily="18" charset="0"/>
            </a:rPr>
            <a:t> стану, а й до </a:t>
          </a:r>
          <a:r>
            <a:rPr lang="ru-RU" sz="1200" b="1" kern="1200" dirty="0" err="1">
              <a:solidFill>
                <a:schemeClr val="bg2">
                  <a:lumMod val="20000"/>
                  <a:lumOff val="80000"/>
                </a:schemeClr>
              </a:solidFill>
              <a:latin typeface="Times New Roman" pitchFamily="18" charset="0"/>
              <a:cs typeface="Times New Roman" pitchFamily="18" charset="0"/>
            </a:rPr>
            <a:t>порушень</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сталися</a:t>
          </a:r>
          <a:r>
            <a:rPr lang="ru-RU" sz="1200" b="1" kern="1200" dirty="0">
              <a:solidFill>
                <a:schemeClr val="bg2">
                  <a:lumMod val="20000"/>
                  <a:lumOff val="80000"/>
                </a:schemeClr>
              </a:solidFill>
              <a:latin typeface="Times New Roman" pitchFamily="18" charset="0"/>
              <a:cs typeface="Times New Roman" pitchFamily="18" charset="0"/>
            </a:rPr>
            <a:t> до </a:t>
          </a:r>
          <a:r>
            <a:rPr lang="ru-RU" sz="1200" b="1" kern="1200" dirty="0" err="1">
              <a:solidFill>
                <a:schemeClr val="bg2">
                  <a:lumMod val="20000"/>
                  <a:lumOff val="80000"/>
                </a:schemeClr>
              </a:solidFill>
              <a:latin typeface="Times New Roman" pitchFamily="18" charset="0"/>
              <a:cs typeface="Times New Roman" pitchFamily="18" charset="0"/>
            </a:rPr>
            <a:t>його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введення</a:t>
          </a:r>
          <a:r>
            <a:rPr lang="ru-RU" sz="1200" b="1" kern="1200" dirty="0">
              <a:solidFill>
                <a:schemeClr val="bg2">
                  <a:lumMod val="20000"/>
                  <a:lumOff val="80000"/>
                </a:schemeClr>
              </a:solidFill>
              <a:latin typeface="Times New Roman" pitchFamily="18" charset="0"/>
              <a:cs typeface="Times New Roman" pitchFamily="18" charset="0"/>
            </a:rPr>
            <a:t>.</a:t>
          </a:r>
        </a:p>
        <a:p>
          <a:pPr indent="450000" algn="just">
            <a:lnSpc>
              <a:spcPct val="100000"/>
            </a:lnSpc>
            <a:spcAft>
              <a:spcPts val="0"/>
            </a:spcAft>
          </a:pPr>
          <a:r>
            <a:rPr lang="ru-RU" sz="1200" b="1" kern="1200" dirty="0" err="1">
              <a:solidFill>
                <a:schemeClr val="bg2">
                  <a:lumMod val="20000"/>
                  <a:lumOff val="80000"/>
                </a:schemeClr>
              </a:solidFill>
              <a:latin typeface="Times New Roman" pitchFamily="18" charset="0"/>
              <a:cs typeface="Times New Roman" pitchFamily="18" charset="0"/>
            </a:rPr>
            <a:t>Іншими</a:t>
          </a:r>
          <a:r>
            <a:rPr lang="ru-RU" sz="1200" b="1" kern="1200" dirty="0">
              <a:solidFill>
                <a:schemeClr val="bg2">
                  <a:lumMod val="20000"/>
                  <a:lumOff val="80000"/>
                </a:schemeClr>
              </a:solidFill>
              <a:latin typeface="Times New Roman" pitchFamily="18" charset="0"/>
              <a:cs typeface="Times New Roman" pitchFamily="18" charset="0"/>
            </a:rPr>
            <a:t> словами, </a:t>
          </a:r>
          <a:r>
            <a:rPr lang="ru-RU" sz="1200" b="1" kern="1200" dirty="0" err="1">
              <a:solidFill>
                <a:schemeClr val="bg2">
                  <a:lumMod val="20000"/>
                  <a:lumOff val="80000"/>
                </a:schemeClr>
              </a:solidFill>
              <a:latin typeface="Times New Roman" pitchFamily="18" charset="0"/>
              <a:cs typeface="Times New Roman" pitchFamily="18" charset="0"/>
            </a:rPr>
            <a:t>позиція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передбачала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можливість</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поширення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дії</a:t>
          </a:r>
          <a:r>
            <a:rPr lang="ru-RU" sz="1200" b="1" kern="1200" dirty="0">
              <a:solidFill>
                <a:schemeClr val="bg2">
                  <a:lumMod val="20000"/>
                  <a:lumOff val="80000"/>
                </a:schemeClr>
              </a:solidFill>
              <a:latin typeface="Times New Roman" pitchFamily="18" charset="0"/>
              <a:cs typeface="Times New Roman" pitchFamily="18" charset="0"/>
            </a:rPr>
            <a:t> пп.16 п.1 постанови НКРЕКП №332 </a:t>
          </a:r>
          <a:r>
            <a:rPr lang="ru-RU" sz="1200" b="1" kern="1200" dirty="0" err="1">
              <a:solidFill>
                <a:schemeClr val="bg2">
                  <a:lumMod val="20000"/>
                  <a:lumOff val="80000"/>
                </a:schemeClr>
              </a:solidFill>
              <a:latin typeface="Times New Roman" pitchFamily="18" charset="0"/>
              <a:cs typeface="Times New Roman" pitchFamily="18" charset="0"/>
            </a:rPr>
            <a:t>заднім</a:t>
          </a:r>
          <a:r>
            <a:rPr lang="ru-RU" sz="1200" b="1" kern="1200" dirty="0">
              <a:solidFill>
                <a:schemeClr val="bg2">
                  <a:lumMod val="20000"/>
                  <a:lumOff val="80000"/>
                </a:schemeClr>
              </a:solidFill>
              <a:latin typeface="Times New Roman" pitchFamily="18" charset="0"/>
              <a:cs typeface="Times New Roman" pitchFamily="18" charset="0"/>
            </a:rPr>
            <a:t> числом на </a:t>
          </a:r>
          <a:r>
            <a:rPr lang="ru-RU" sz="1200" b="1" kern="1200" dirty="0" err="1">
              <a:solidFill>
                <a:schemeClr val="bg2">
                  <a:lumMod val="20000"/>
                  <a:lumOff val="80000"/>
                </a:schemeClr>
              </a:solidFill>
              <a:latin typeface="Times New Roman" pitchFamily="18" charset="0"/>
              <a:cs typeface="Times New Roman" pitchFamily="18" charset="0"/>
            </a:rPr>
            <a:t>правовідносини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які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виникли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раніше</a:t>
          </a:r>
          <a:r>
            <a:rPr lang="ru-RU" sz="1200" b="1" kern="1200" dirty="0">
              <a:solidFill>
                <a:schemeClr val="bg2">
                  <a:lumMod val="20000"/>
                  <a:lumOff val="80000"/>
                </a:schemeClr>
              </a:solidFill>
              <a:latin typeface="Times New Roman" pitchFamily="18" charset="0"/>
              <a:cs typeface="Times New Roman" pitchFamily="18" charset="0"/>
            </a:rPr>
            <a:t> (до </a:t>
          </a:r>
          <a:r>
            <a:rPr lang="ru-RU" sz="1200" b="1" kern="1200" dirty="0" err="1">
              <a:solidFill>
                <a:schemeClr val="bg2">
                  <a:lumMod val="20000"/>
                  <a:lumOff val="80000"/>
                </a:schemeClr>
              </a:solidFill>
              <a:latin typeface="Times New Roman" pitchFamily="18" charset="0"/>
              <a:cs typeface="Times New Roman" pitchFamily="18" charset="0"/>
            </a:rPr>
            <a:t>воєнного</a:t>
          </a:r>
          <a:r>
            <a:rPr lang="ru-RU" sz="1200" b="1" kern="1200" dirty="0">
              <a:solidFill>
                <a:schemeClr val="bg2">
                  <a:lumMod val="20000"/>
                  <a:lumOff val="80000"/>
                </a:schemeClr>
              </a:solidFill>
              <a:latin typeface="Times New Roman" pitchFamily="18" charset="0"/>
              <a:cs typeface="Times New Roman" pitchFamily="18" charset="0"/>
            </a:rPr>
            <a:t> стану).</a:t>
          </a:r>
        </a:p>
        <a:p>
          <a:pPr indent="450000" algn="just">
            <a:lnSpc>
              <a:spcPct val="100000"/>
            </a:lnSpc>
            <a:spcAft>
              <a:spcPts val="0"/>
            </a:spcAft>
          </a:pPr>
          <a:r>
            <a:rPr lang="ru-RU" sz="1200" b="1" kern="1200" dirty="0" err="1">
              <a:solidFill>
                <a:schemeClr val="bg2">
                  <a:lumMod val="20000"/>
                  <a:lumOff val="80000"/>
                </a:schemeClr>
              </a:solidFill>
              <a:latin typeface="Times New Roman" pitchFamily="18" charset="0"/>
              <a:cs typeface="Times New Roman" pitchFamily="18" charset="0"/>
            </a:rPr>
            <a:t>Це</a:t>
          </a:r>
          <a:r>
            <a:rPr lang="ru-RU" sz="1200" b="1" kern="1200" dirty="0">
              <a:solidFill>
                <a:schemeClr val="bg2">
                  <a:lumMod val="20000"/>
                  <a:lumOff val="80000"/>
                </a:schemeClr>
              </a:solidFill>
              <a:latin typeface="Times New Roman" pitchFamily="18" charset="0"/>
              <a:cs typeface="Times New Roman" pitchFamily="18" charset="0"/>
            </a:rPr>
            <a:t> означало,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кредитори</a:t>
          </a:r>
          <a:r>
            <a:rPr lang="ru-RU" sz="1200" b="1" kern="1200" dirty="0">
              <a:solidFill>
                <a:schemeClr val="bg2">
                  <a:lumMod val="20000"/>
                  <a:lumOff val="80000"/>
                </a:schemeClr>
              </a:solidFill>
              <a:latin typeface="Times New Roman" pitchFamily="18" charset="0"/>
              <a:cs typeface="Times New Roman" pitchFamily="18" charset="0"/>
            </a:rPr>
            <a:t> не </a:t>
          </a:r>
          <a:r>
            <a:rPr lang="ru-RU" sz="1200" b="1" kern="1200" dirty="0" err="1">
              <a:solidFill>
                <a:schemeClr val="bg2">
                  <a:lumMod val="20000"/>
                  <a:lumOff val="80000"/>
                </a:schemeClr>
              </a:solidFill>
              <a:latin typeface="Times New Roman" pitchFamily="18" charset="0"/>
              <a:cs typeface="Times New Roman" pitchFamily="18" charset="0"/>
            </a:rPr>
            <a:t>мали</a:t>
          </a:r>
          <a:r>
            <a:rPr lang="ru-RU" sz="1200" b="1" kern="1200" dirty="0">
              <a:solidFill>
                <a:schemeClr val="bg2">
                  <a:lumMod val="20000"/>
                  <a:lumOff val="80000"/>
                </a:schemeClr>
              </a:solidFill>
              <a:latin typeface="Times New Roman" pitchFamily="18" charset="0"/>
              <a:cs typeface="Times New Roman" pitchFamily="18" charset="0"/>
            </a:rPr>
            <a:t> права на </a:t>
          </a:r>
          <a:r>
            <a:rPr lang="ru-RU" sz="1200" b="1" kern="1200" dirty="0" err="1">
              <a:solidFill>
                <a:schemeClr val="bg2">
                  <a:lumMod val="20000"/>
                  <a:lumOff val="80000"/>
                </a:schemeClr>
              </a:solidFill>
              <a:latin typeface="Times New Roman" pitchFamily="18" charset="0"/>
              <a:cs typeface="Times New Roman" pitchFamily="18" charset="0"/>
            </a:rPr>
            <a:t>стягнення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штрафів</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навіть</a:t>
          </a:r>
          <a:r>
            <a:rPr lang="ru-RU" sz="1200" b="1" kern="1200" dirty="0">
              <a:solidFill>
                <a:schemeClr val="bg2">
                  <a:lumMod val="20000"/>
                  <a:lumOff val="80000"/>
                </a:schemeClr>
              </a:solidFill>
              <a:latin typeface="Times New Roman" pitchFamily="18" charset="0"/>
              <a:cs typeface="Times New Roman" pitchFamily="18" charset="0"/>
            </a:rPr>
            <a:t> за </a:t>
          </a:r>
          <a:r>
            <a:rPr lang="ru-RU" sz="1200" b="1" kern="1200" dirty="0" err="1">
              <a:solidFill>
                <a:schemeClr val="bg2">
                  <a:lumMod val="20000"/>
                  <a:lumOff val="80000"/>
                </a:schemeClr>
              </a:solidFill>
              <a:latin typeface="Times New Roman" pitchFamily="18" charset="0"/>
              <a:cs typeface="Times New Roman" pitchFamily="18" charset="0"/>
            </a:rPr>
            <a:t>прострочення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чи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порушення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які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відбулися</a:t>
          </a:r>
          <a:r>
            <a:rPr lang="ru-RU" sz="1200" b="1" kern="1200" dirty="0">
              <a:solidFill>
                <a:schemeClr val="bg2">
                  <a:lumMod val="20000"/>
                  <a:lumOff val="80000"/>
                </a:schemeClr>
              </a:solidFill>
              <a:latin typeface="Times New Roman" pitchFamily="18" charset="0"/>
              <a:cs typeface="Times New Roman" pitchFamily="18" charset="0"/>
            </a:rPr>
            <a:t> до початку </a:t>
          </a:r>
          <a:r>
            <a:rPr lang="ru-RU" sz="1200" b="1" kern="1200" dirty="0" err="1">
              <a:solidFill>
                <a:schemeClr val="bg2">
                  <a:lumMod val="20000"/>
                  <a:lumOff val="80000"/>
                </a:schemeClr>
              </a:solidFill>
              <a:latin typeface="Times New Roman" pitchFamily="18" charset="0"/>
              <a:cs typeface="Times New Roman" pitchFamily="18" charset="0"/>
            </a:rPr>
            <a:t>воєнного</a:t>
          </a:r>
          <a:r>
            <a:rPr lang="ru-RU" sz="1200" b="1" kern="1200" dirty="0">
              <a:solidFill>
                <a:schemeClr val="bg2">
                  <a:lumMod val="20000"/>
                  <a:lumOff val="80000"/>
                </a:schemeClr>
              </a:solidFill>
              <a:latin typeface="Times New Roman" pitchFamily="18" charset="0"/>
              <a:cs typeface="Times New Roman" pitchFamily="18" charset="0"/>
            </a:rPr>
            <a:t> стану, </a:t>
          </a:r>
          <a:r>
            <a:rPr lang="ru-RU" sz="1200" b="1" kern="1200" dirty="0" err="1">
              <a:solidFill>
                <a:schemeClr val="bg2">
                  <a:lumMod val="20000"/>
                  <a:lumOff val="80000"/>
                </a:schemeClr>
              </a:solidFill>
              <a:latin typeface="Times New Roman" pitchFamily="18" charset="0"/>
              <a:cs typeface="Times New Roman" pitchFamily="18" charset="0"/>
            </a:rPr>
            <a:t>якщо</a:t>
          </a:r>
          <a:r>
            <a:rPr lang="ru-RU" sz="1200" b="1" kern="1200" dirty="0">
              <a:solidFill>
                <a:schemeClr val="bg2">
                  <a:lumMod val="20000"/>
                  <a:lumOff val="80000"/>
                </a:schemeClr>
              </a:solidFill>
              <a:latin typeface="Times New Roman" pitchFamily="18" charset="0"/>
              <a:cs typeface="Times New Roman" pitchFamily="18" charset="0"/>
            </a:rPr>
            <a:t> вони припадали </a:t>
          </a:r>
          <a:r>
            <a:rPr lang="ru-RU" sz="1200" b="1" kern="1200" dirty="0" err="1">
              <a:solidFill>
                <a:schemeClr val="bg2">
                  <a:lumMod val="20000"/>
                  <a:lumOff val="80000"/>
                </a:schemeClr>
              </a:solidFill>
              <a:latin typeface="Times New Roman" pitchFamily="18" charset="0"/>
              <a:cs typeface="Times New Roman" pitchFamily="18" charset="0"/>
            </a:rPr>
            <a:t>під</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період</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дії</a:t>
          </a:r>
          <a:r>
            <a:rPr lang="ru-RU" sz="1200" b="1" kern="1200" dirty="0">
              <a:solidFill>
                <a:schemeClr val="bg2">
                  <a:lumMod val="20000"/>
                  <a:lumOff val="80000"/>
                </a:schemeClr>
              </a:solidFill>
              <a:latin typeface="Times New Roman" pitchFamily="18" charset="0"/>
              <a:cs typeface="Times New Roman" pitchFamily="18" charset="0"/>
            </a:rPr>
            <a:t> постанови.</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34262" custLinFactNeighborX="-577" custLinFactNeighborY="2976"/>
      <dgm:spPr>
        <a:prstGeom prst="homePlate">
          <a:avLst/>
        </a:prstGeom>
      </dgm:spPr>
    </dgm:pt>
  </dgm:ptLst>
  <dgm:cxnLst>
    <dgm:cxn modelId="{E4E0715F-E1FD-48FC-BFA9-DADBE0F26FDB}" type="presOf" srcId="{4BC3F7BD-86BF-47FB-9DB0-44B4694B5F1C}" destId="{3EF56D4A-9A76-4414-A5F2-8066BE125047}" srcOrd="0" destOrd="0" presId="urn:microsoft.com/office/officeart/2005/8/layout/lProcess3"/>
    <dgm:cxn modelId="{338D968F-D7A8-40FB-969E-85B464855F54}"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91C37144-8AD7-42AC-A8ED-959C033D1751}" type="presParOf" srcId="{548A3B55-16F6-480F-B82A-08DB5D3007E9}" destId="{A3C4AD7B-2E3E-44E9-8180-719FA0B03778}" srcOrd="0" destOrd="0" presId="urn:microsoft.com/office/officeart/2005/8/layout/lProcess3"/>
    <dgm:cxn modelId="{B6E83D90-084E-4312-B8E2-BB6E302E3E70}"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50" b="1" kern="1200" dirty="0">
              <a:solidFill>
                <a:schemeClr val="tx1"/>
              </a:solidFill>
              <a:latin typeface="Times New Roman" pitchFamily="18" charset="0"/>
              <a:cs typeface="Times New Roman" pitchFamily="18" charset="0"/>
            </a:rPr>
            <a:t>	</a:t>
          </a:r>
          <a:r>
            <a:rPr lang="uk-UA" sz="1050" b="1" kern="1200" dirty="0">
              <a:solidFill>
                <a:schemeClr val="bg2">
                  <a:lumMod val="20000"/>
                  <a:lumOff val="80000"/>
                </a:schemeClr>
              </a:solidFill>
              <a:latin typeface="Times New Roman" pitchFamily="18" charset="0"/>
              <a:cs typeface="Times New Roman" pitchFamily="18" charset="0"/>
            </a:rPr>
            <a:t>Об`єднана палата враховує, що положеннями пп.16 п.1 постанови НКРЕКП від 25.02.2022 №332 чітко визначений період, на який поширюється дія цього положення, а саме на період дії в Україні воєнного стану та протягом 30 днів після його припинення або скасування. Водночас у справі, що переглядається, спірні правовідносини  виникли до введення воєнного стану.</a:t>
          </a:r>
        </a:p>
        <a:p>
          <a:pPr algn="just">
            <a:spcAft>
              <a:spcPts val="0"/>
            </a:spcAft>
          </a:pPr>
          <a:r>
            <a:rPr lang="uk-UA" sz="1050" b="1" kern="1200" dirty="0">
              <a:solidFill>
                <a:schemeClr val="bg2">
                  <a:lumMod val="20000"/>
                  <a:lumOff val="80000"/>
                </a:schemeClr>
              </a:solidFill>
              <a:latin typeface="Times New Roman" pitchFamily="18" charset="0"/>
              <a:cs typeface="Times New Roman" pitchFamily="18" charset="0"/>
            </a:rPr>
            <a:t>При цьому ВС враховує, що дія норми щодо зупинення нарахування та стягнення штрафних санкції до </a:t>
          </a:r>
          <a:r>
            <a:rPr lang="uk-UA" sz="1050" b="1" kern="1200" dirty="0" err="1">
              <a:solidFill>
                <a:schemeClr val="bg2">
                  <a:lumMod val="20000"/>
                  <a:lumOff val="80000"/>
                </a:schemeClr>
              </a:solidFill>
              <a:latin typeface="Times New Roman" pitchFamily="18" charset="0"/>
              <a:cs typeface="Times New Roman" pitchFamily="18" charset="0"/>
            </a:rPr>
            <a:t>електропостачальників</a:t>
          </a:r>
          <a:r>
            <a:rPr lang="uk-UA" sz="1050" b="1" kern="1200" dirty="0">
              <a:solidFill>
                <a:schemeClr val="bg2">
                  <a:lumMod val="20000"/>
                  <a:lumOff val="80000"/>
                </a:schemeClr>
              </a:solidFill>
              <a:latin typeface="Times New Roman" pitchFamily="18" charset="0"/>
              <a:cs typeface="Times New Roman" pitchFamily="18" charset="0"/>
            </a:rPr>
            <a:t>, передбачена постановами НКРЕКП №332, №413, не містить пряму вказівку про надання їй зворотної дії у часі, що дозволило б її застосовувати до початку запровадження воєнного стану, тобто на порушення чи прострочення, що сталися у попередні періоди.</a:t>
          </a:r>
        </a:p>
        <a:p>
          <a:pPr algn="just">
            <a:spcAft>
              <a:spcPts val="0"/>
            </a:spcAft>
          </a:pPr>
          <a:r>
            <a:rPr lang="uk-UA" sz="1050" b="1" kern="1200" dirty="0">
              <a:solidFill>
                <a:schemeClr val="bg2">
                  <a:lumMod val="20000"/>
                  <a:lumOff val="80000"/>
                </a:schemeClr>
              </a:solidFill>
              <a:latin typeface="Times New Roman" pitchFamily="18" charset="0"/>
              <a:cs typeface="Times New Roman" pitchFamily="18" charset="0"/>
            </a:rPr>
            <a:t>	Відтак, враховуючи специфіку та спрямованість постанови НКРЕКП від 25.02.2022 №332, у якій йдеться саме про період воєнного стану та 30 днів після його припинення або скасування, відсутні підстави невиправданого розширення тлумачення постанови НКРЕКП від 25.02.2022 №332 щодо розповсюдження її дії на правовідносини, які виникли у попередні періоди.</a:t>
          </a:r>
        </a:p>
        <a:p>
          <a:pPr algn="just">
            <a:spcAft>
              <a:spcPts val="0"/>
            </a:spcAft>
          </a:pPr>
          <a:r>
            <a:rPr lang="uk-UA" sz="1050" b="1" kern="1200" dirty="0">
              <a:solidFill>
                <a:schemeClr val="bg2">
                  <a:lumMod val="20000"/>
                  <a:lumOff val="80000"/>
                </a:schemeClr>
              </a:solidFill>
              <a:latin typeface="Times New Roman" pitchFamily="18" charset="0"/>
              <a:cs typeface="Times New Roman" pitchFamily="18" charset="0"/>
            </a:rPr>
            <a:t>	У зв`язку із цим Об`єднана палата </a:t>
          </a:r>
          <a:r>
            <a:rPr lang="uk-UA" sz="1050" b="1" u="none" kern="1200" dirty="0">
              <a:solidFill>
                <a:schemeClr val="bg2">
                  <a:lumMod val="20000"/>
                  <a:lumOff val="80000"/>
                </a:schemeClr>
              </a:solidFill>
              <a:latin typeface="Times New Roman" pitchFamily="18" charset="0"/>
              <a:cs typeface="Times New Roman" pitchFamily="18" charset="0"/>
            </a:rPr>
            <a:t>не вбачає підстав для відступу </a:t>
          </a:r>
          <a:r>
            <a:rPr lang="uk-UA" sz="1050" b="1" kern="1200" dirty="0">
              <a:solidFill>
                <a:schemeClr val="bg2">
                  <a:lumMod val="20000"/>
                  <a:lumOff val="80000"/>
                </a:schemeClr>
              </a:solidFill>
              <a:latin typeface="Times New Roman" pitchFamily="18" charset="0"/>
              <a:cs typeface="Times New Roman" pitchFamily="18" charset="0"/>
            </a:rPr>
            <a:t>від висновків щодо застосування пп.16 п.1 постанови НКРЕКП від 25.02.2022 №332, викладеного у постановах Верховного Суду від 26.06.2024 у справі №908/818/22, від 02.07.2024 у справі №908/815/22, від 03.07.2024 у справі №908/816/22, від 03.07.2024 у справі №908/817/22 від 12.09.2024 у справі №910/4264/22, від 02.10.2024 у справі №910/4273/22 (колегія суддів: Студенець В.І., Баранець О.М., Губенко Н.М.), про те, що настанови про зупинення на період дії в Україні воєнного стану та протягом 30 днів після його припинення або скасування стосуються виключно нарахування та стягнення штрафних санкцій саме за цей період та, відповідно, їх дія не може бути поширена щодо штрафних санкцій, право на нарахування яких виникло раніше.</a:t>
          </a:r>
        </a:p>
        <a:p>
          <a:pPr algn="just">
            <a:spcAft>
              <a:spcPts val="0"/>
            </a:spcAft>
          </a:pPr>
          <a:r>
            <a:rPr lang="uk-UA" sz="1050" b="1" kern="1200" dirty="0">
              <a:solidFill>
                <a:schemeClr val="bg2">
                  <a:lumMod val="20000"/>
                  <a:lumOff val="80000"/>
                </a:schemeClr>
              </a:solidFill>
              <a:latin typeface="Times New Roman" pitchFamily="18" charset="0"/>
              <a:cs typeface="Times New Roman" pitchFamily="18" charset="0"/>
            </a:rPr>
            <a:t>	Натомість Об`єднана палата відступає від протилежних висновків, які викладені у постанові від 15.10.2024 у справі №924/1202/23.</a:t>
          </a:r>
        </a:p>
        <a:p>
          <a:pPr algn="just">
            <a:spcAft>
              <a:spcPts val="0"/>
            </a:spcAft>
          </a:pPr>
          <a:endParaRPr lang="uk-UA" sz="105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endParaRPr>
        </a:p>
        <a:p>
          <a:pPr algn="just">
            <a:spcAft>
              <a:spcPts val="0"/>
            </a:spcAft>
          </a:pPr>
          <a:r>
            <a:rPr lang="uk-UA" sz="1050" b="1" kern="1200" dirty="0">
              <a:latin typeface="Times New Roman" pitchFamily="18" charset="0"/>
              <a:cs typeface="Times New Roman" pitchFamily="18" charset="0"/>
              <a:hlinkClick xmlns:r="http://schemas.openxmlformats.org/officeDocument/2006/relationships" r:id="rId1"/>
            </a:rPr>
            <a:t>https://reyestr.court.gov.ua/Review/128687646</a:t>
          </a:r>
          <a:endParaRPr lang="uk-UA" sz="1050" b="1" kern="1200" dirty="0">
            <a:latin typeface="Times New Roman" pitchFamily="18" charset="0"/>
            <a:cs typeface="Times New Roman" pitchFamily="18" charset="0"/>
          </a:endParaRPr>
        </a:p>
        <a:p>
          <a:pPr algn="just">
            <a:spcAft>
              <a:spcPts val="0"/>
            </a:spcAft>
          </a:pPr>
          <a:endParaRPr lang="uk-UA" sz="1050" b="1" kern="1200" dirty="0">
            <a:solidFill>
              <a:schemeClr val="bg2">
                <a:lumMod val="20000"/>
                <a:lumOff val="80000"/>
              </a:schemeClr>
            </a:solidFill>
            <a:latin typeface="Times New Roman" pitchFamily="18" charset="0"/>
            <a:cs typeface="Times New Roman" pitchFamily="18" charset="0"/>
          </a:endParaRPr>
        </a:p>
        <a:p>
          <a:pPr algn="just" rtl="0">
            <a:spcAft>
              <a:spcPts val="0"/>
            </a:spcAft>
          </a:pP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00000" custScaleY="100000" custRadScaleRad="100023" custRadScaleInc="36">
        <dgm:presLayoutVars>
          <dgm:bulletEnabled val="1"/>
        </dgm:presLayoutVars>
      </dgm:prSet>
      <dgm:spPr>
        <a:prstGeom prst="flowChartAlternateProcess">
          <a:avLst/>
        </a:prstGeom>
      </dgm:spPr>
    </dgm:pt>
  </dgm:ptLst>
  <dgm:cxnLst>
    <dgm:cxn modelId="{4C9A7B3C-5EB1-4A96-BADE-4AA1D3F7BEAF}" type="presOf" srcId="{2626830C-0EB7-49A5-8B47-6224EDCCDD67}" destId="{77B318FB-71D7-41D0-AA84-1F15136221FC}" srcOrd="0" destOrd="0" presId="urn:microsoft.com/office/officeart/2005/8/layout/cycle2"/>
    <dgm:cxn modelId="{DEEF998F-87E5-4922-AC7F-615500A579E7}" type="presOf" srcId="{109A425D-96BE-4C4C-B32F-69B188308839}" destId="{4532A5CD-ED12-4521-B172-187366941F6A}"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1BC37F48-1335-44EC-AED3-63BBFB742CD6}"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15.10.2024  у справі №924/1202/23</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011F26B8-4074-4349-855E-A9921E5DB3AF}" srcId="{2A52989D-F7FB-4581-A78D-5AA2820D8337}" destId="{7D6ACE49-2C7D-4B55-8258-8FF78D2D3F87}" srcOrd="0" destOrd="0" parTransId="{AE0B5837-A785-4B6F-9FDA-6EBC8B068F4A}" sibTransId="{7C224D5F-3567-4E13-A4F5-740B4796CA85}"/>
    <dgm:cxn modelId="{CF4B76F5-9962-4E46-89B5-36DCA30FE7E1}" type="presOf" srcId="{7D6ACE49-2C7D-4B55-8258-8FF78D2D3F87}" destId="{7A20DE31-9AEC-4203-B692-5715756E6C53}" srcOrd="0" destOrd="0" presId="urn:microsoft.com/office/officeart/2005/8/layout/vList2"/>
    <dgm:cxn modelId="{B39883FF-6953-401C-A7F3-C0355FDF01D7}" type="presOf" srcId="{2A52989D-F7FB-4581-A78D-5AA2820D8337}" destId="{D3023C26-3E73-4E84-8F9D-13921BA3731C}" srcOrd="0" destOrd="0" presId="urn:microsoft.com/office/officeart/2005/8/layout/vList2"/>
    <dgm:cxn modelId="{F8B4687C-C8C8-4D6B-B101-BA57BD0E5331}"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indent="450000" algn="just" rtl="0">
            <a:lnSpc>
              <a:spcPct val="100000"/>
            </a:lnSpc>
            <a:spcAft>
              <a:spcPts val="0"/>
            </a:spcAft>
          </a:pPr>
          <a:r>
            <a:rPr lang="uk-UA" sz="1100" b="1" i="0" kern="1200" dirty="0">
              <a:solidFill>
                <a:schemeClr val="bg2">
                  <a:lumMod val="20000"/>
                  <a:lumOff val="80000"/>
                </a:schemeClr>
              </a:solidFill>
              <a:latin typeface="Times New Roman" pitchFamily="18" charset="0"/>
              <a:cs typeface="Times New Roman" pitchFamily="18" charset="0"/>
            </a:rPr>
            <a:t>	ОП КГС у справі №917/1161/25 від 05.03.2026 року сформувала висновок щодо застосування ч. 3 ст. 130 та п.4 ч. 1 ст. 231 ГПК України: </a:t>
          </a:r>
        </a:p>
        <a:p>
          <a:pPr indent="450000" algn="just" rtl="0">
            <a:lnSpc>
              <a:spcPct val="100000"/>
            </a:lnSpc>
            <a:spcAft>
              <a:spcPts val="0"/>
            </a:spcAft>
          </a:pPr>
          <a:r>
            <a:rPr lang="uk-UA" sz="1100" b="1" i="0" kern="1200" dirty="0">
              <a:solidFill>
                <a:schemeClr val="bg2">
                  <a:lumMod val="20000"/>
                  <a:lumOff val="80000"/>
                </a:schemeClr>
              </a:solidFill>
              <a:latin typeface="Times New Roman" pitchFamily="18" charset="0"/>
              <a:cs typeface="Times New Roman" pitchFamily="18" charset="0"/>
            </a:rPr>
            <a:t>(1) у позивача виникає право на відшкодування йому за рахунок відповідача понесених ним витрат, пов`язаних з розглядом справи не лише у випадку відмови позивача від позову у зв`язку із задоволенням позовних вимог відповідачем після пред`явлення позову, але й у випадку закриття провадження у справі на підставі п. 4 ч. 1 ст. 231 ГПК України у разі, якщо відсутність предмета спору виникла у зв`язку із задоволенням позовних вимог відповідачем; </a:t>
          </a:r>
        </a:p>
        <a:p>
          <a:pPr indent="450000" algn="just" rtl="0">
            <a:lnSpc>
              <a:spcPct val="100000"/>
            </a:lnSpc>
            <a:spcAft>
              <a:spcPts val="0"/>
            </a:spcAft>
          </a:pPr>
          <a:r>
            <a:rPr lang="uk-UA" sz="1100" b="1" i="0" kern="1200" dirty="0">
              <a:solidFill>
                <a:schemeClr val="bg2">
                  <a:lumMod val="20000"/>
                  <a:lumOff val="80000"/>
                </a:schemeClr>
              </a:solidFill>
              <a:latin typeface="Times New Roman" pitchFamily="18" charset="0"/>
              <a:cs typeface="Times New Roman" pitchFamily="18" charset="0"/>
            </a:rPr>
            <a:t> (2) при цьому немає значення, чи було провадження закрито за клопотанням позивача, відповідача чи з ініціативи суду; </a:t>
          </a:r>
        </a:p>
        <a:p>
          <a:pPr indent="450000" algn="just" rtl="0">
            <a:lnSpc>
              <a:spcPct val="100000"/>
            </a:lnSpc>
            <a:spcAft>
              <a:spcPts val="0"/>
            </a:spcAft>
          </a:pPr>
          <a:r>
            <a:rPr lang="uk-UA" sz="1100" b="1" i="0" kern="1200" dirty="0">
              <a:solidFill>
                <a:schemeClr val="bg2">
                  <a:lumMod val="20000"/>
                  <a:lumOff val="80000"/>
                </a:schemeClr>
              </a:solidFill>
              <a:latin typeface="Times New Roman" pitchFamily="18" charset="0"/>
              <a:cs typeface="Times New Roman" pitchFamily="18" charset="0"/>
            </a:rPr>
            <a:t>(3) у разі задоволення позовних вимог третьою особою, а не відповідачем, право на відшкодування витрат залежить від підстав здійснення такого задоволення третьою особою, які підлягають дослідженню та оцінці судом. </a:t>
          </a:r>
        </a:p>
        <a:p>
          <a:pPr indent="450000" algn="just" rtl="0">
            <a:lnSpc>
              <a:spcPct val="100000"/>
            </a:lnSpc>
            <a:spcAft>
              <a:spcPts val="0"/>
            </a:spcAft>
          </a:pPr>
          <a:r>
            <a:rPr lang="uk-UA" sz="1100" b="1" i="0" kern="1200" dirty="0">
              <a:solidFill>
                <a:schemeClr val="bg2">
                  <a:lumMod val="20000"/>
                  <a:lumOff val="80000"/>
                </a:schemeClr>
              </a:solidFill>
              <a:latin typeface="Times New Roman" pitchFamily="18" charset="0"/>
              <a:cs typeface="Times New Roman" pitchFamily="18" charset="0"/>
            </a:rPr>
            <a:t>	При цьому за загальним правилом добросовісний позивач вправі розраховувати на можливість відшкодування йому витрат на правничу допомогу, понесених ним до моменту закриття провадження у справі.</a:t>
          </a:r>
        </a:p>
        <a:p>
          <a:pPr indent="450000" algn="just" rtl="0">
            <a:lnSpc>
              <a:spcPct val="100000"/>
            </a:lnSpc>
            <a:spcAft>
              <a:spcPts val="0"/>
            </a:spcAft>
          </a:pPr>
          <a:r>
            <a:rPr lang="ru-RU" sz="1100" b="1" i="0" kern="1200" dirty="0">
              <a:solidFill>
                <a:schemeClr val="bg2">
                  <a:lumMod val="20000"/>
                  <a:lumOff val="80000"/>
                </a:schemeClr>
              </a:solidFill>
              <a:latin typeface="Times New Roman" pitchFamily="18" charset="0"/>
              <a:cs typeface="Times New Roman" pitchFamily="18" charset="0"/>
            </a:rPr>
            <a:t>ОП КГС ВС </a:t>
          </a:r>
          <a:r>
            <a:rPr lang="ru-RU" sz="1100" b="1" i="0" kern="1200" dirty="0" err="1">
              <a:solidFill>
                <a:schemeClr val="bg2">
                  <a:lumMod val="20000"/>
                  <a:lumOff val="80000"/>
                </a:schemeClr>
              </a:solidFill>
              <a:latin typeface="Times New Roman" pitchFamily="18" charset="0"/>
              <a:cs typeface="Times New Roman" pitchFamily="18" charset="0"/>
            </a:rPr>
            <a:t>відступає</a:t>
          </a:r>
          <a:r>
            <a:rPr lang="ru-RU" sz="1100" b="1" i="0" kern="1200" dirty="0">
              <a:solidFill>
                <a:schemeClr val="bg2">
                  <a:lumMod val="20000"/>
                  <a:lumOff val="80000"/>
                </a:schemeClr>
              </a:solidFill>
              <a:latin typeface="Times New Roman" pitchFamily="18" charset="0"/>
              <a:cs typeface="Times New Roman" pitchFamily="18" charset="0"/>
            </a:rPr>
            <a:t> </a:t>
          </a:r>
          <a:r>
            <a:rPr lang="ru-RU" sz="1100" b="1" i="0" kern="1200" dirty="0" err="1">
              <a:solidFill>
                <a:schemeClr val="bg2">
                  <a:lumMod val="20000"/>
                  <a:lumOff val="80000"/>
                </a:schemeClr>
              </a:solidFill>
              <a:latin typeface="Times New Roman" pitchFamily="18" charset="0"/>
              <a:cs typeface="Times New Roman" pitchFamily="18" charset="0"/>
            </a:rPr>
            <a:t>від</a:t>
          </a:r>
          <a:r>
            <a:rPr lang="ru-RU" sz="1100" b="1" i="0" kern="1200" dirty="0">
              <a:solidFill>
                <a:schemeClr val="bg2">
                  <a:lumMod val="20000"/>
                  <a:lumOff val="80000"/>
                </a:schemeClr>
              </a:solidFill>
              <a:latin typeface="Times New Roman" pitchFamily="18" charset="0"/>
              <a:cs typeface="Times New Roman" pitchFamily="18" charset="0"/>
            </a:rPr>
            <a:t> </a:t>
          </a:r>
          <a:r>
            <a:rPr lang="ru-RU" sz="1100" b="1" i="0" kern="1200" dirty="0" err="1">
              <a:solidFill>
                <a:schemeClr val="bg2">
                  <a:lumMod val="20000"/>
                  <a:lumOff val="80000"/>
                </a:schemeClr>
              </a:solidFill>
              <a:latin typeface="Times New Roman" pitchFamily="18" charset="0"/>
              <a:cs typeface="Times New Roman" pitchFamily="18" charset="0"/>
            </a:rPr>
            <a:t>висновку</a:t>
          </a:r>
          <a:r>
            <a:rPr lang="ru-RU" sz="1100" b="1" i="0" kern="1200" dirty="0">
              <a:solidFill>
                <a:schemeClr val="bg2">
                  <a:lumMod val="20000"/>
                  <a:lumOff val="80000"/>
                </a:schemeClr>
              </a:solidFill>
              <a:latin typeface="Times New Roman" pitchFamily="18" charset="0"/>
              <a:cs typeface="Times New Roman" pitchFamily="18" charset="0"/>
            </a:rPr>
            <a:t> Верховного Суду, </a:t>
          </a:r>
          <a:r>
            <a:rPr lang="ru-RU" sz="1100" b="1" i="0" kern="1200" dirty="0" err="1">
              <a:solidFill>
                <a:schemeClr val="bg2">
                  <a:lumMod val="20000"/>
                  <a:lumOff val="80000"/>
                </a:schemeClr>
              </a:solidFill>
              <a:latin typeface="Times New Roman" pitchFamily="18" charset="0"/>
              <a:cs typeface="Times New Roman" pitchFamily="18" charset="0"/>
            </a:rPr>
            <a:t>викладеного</a:t>
          </a:r>
          <a:r>
            <a:rPr lang="ru-RU" sz="1100" b="1" i="0" kern="1200" dirty="0">
              <a:solidFill>
                <a:schemeClr val="bg2">
                  <a:lumMod val="20000"/>
                  <a:lumOff val="80000"/>
                </a:schemeClr>
              </a:solidFill>
              <a:latin typeface="Times New Roman" pitchFamily="18" charset="0"/>
              <a:cs typeface="Times New Roman" pitchFamily="18" charset="0"/>
            </a:rPr>
            <a:t> у </a:t>
          </a:r>
          <a:r>
            <a:rPr lang="ru-RU" sz="1100" b="1" i="0" kern="1200" dirty="0" err="1">
              <a:solidFill>
                <a:schemeClr val="bg2">
                  <a:lumMod val="20000"/>
                  <a:lumOff val="80000"/>
                </a:schemeClr>
              </a:solidFill>
              <a:latin typeface="Times New Roman" pitchFamily="18" charset="0"/>
              <a:cs typeface="Times New Roman" pitchFamily="18" charset="0"/>
            </a:rPr>
            <a:t>постанові</a:t>
          </a:r>
          <a:r>
            <a:rPr lang="ru-RU" sz="1100" b="1" i="0" kern="1200" dirty="0">
              <a:solidFill>
                <a:schemeClr val="bg2">
                  <a:lumMod val="20000"/>
                  <a:lumOff val="80000"/>
                </a:schemeClr>
              </a:solidFill>
              <a:latin typeface="Times New Roman" pitchFamily="18" charset="0"/>
              <a:cs typeface="Times New Roman" pitchFamily="18" charset="0"/>
            </a:rPr>
            <a:t> </a:t>
          </a:r>
          <a:r>
            <a:rPr lang="ru-RU" sz="1100" b="1" i="0" kern="1200" dirty="0" err="1">
              <a:solidFill>
                <a:schemeClr val="bg2">
                  <a:lumMod val="20000"/>
                  <a:lumOff val="80000"/>
                </a:schemeClr>
              </a:solidFill>
              <a:latin typeface="Times New Roman" pitchFamily="18" charset="0"/>
              <a:cs typeface="Times New Roman" pitchFamily="18" charset="0"/>
            </a:rPr>
            <a:t>від</a:t>
          </a:r>
          <a:r>
            <a:rPr lang="ru-RU" sz="1100" b="1" i="0" kern="1200" dirty="0">
              <a:solidFill>
                <a:schemeClr val="bg2">
                  <a:lumMod val="20000"/>
                  <a:lumOff val="80000"/>
                </a:schemeClr>
              </a:solidFill>
              <a:latin typeface="Times New Roman" pitchFamily="18" charset="0"/>
              <a:cs typeface="Times New Roman" pitchFamily="18" charset="0"/>
            </a:rPr>
            <a:t> 24.10.2025 у </a:t>
          </a:r>
          <a:r>
            <a:rPr lang="ru-RU" sz="1100" b="1" i="0" kern="1200" dirty="0" err="1">
              <a:solidFill>
                <a:schemeClr val="bg2">
                  <a:lumMod val="20000"/>
                  <a:lumOff val="80000"/>
                </a:schemeClr>
              </a:solidFill>
              <a:latin typeface="Times New Roman" pitchFamily="18" charset="0"/>
              <a:cs typeface="Times New Roman" pitchFamily="18" charset="0"/>
            </a:rPr>
            <a:t>справі</a:t>
          </a:r>
          <a:r>
            <a:rPr lang="ru-RU" sz="1100" b="1" i="0" kern="1200" dirty="0">
              <a:solidFill>
                <a:schemeClr val="bg2">
                  <a:lumMod val="20000"/>
                  <a:lumOff val="80000"/>
                </a:schemeClr>
              </a:solidFill>
              <a:latin typeface="Times New Roman" pitchFamily="18" charset="0"/>
              <a:cs typeface="Times New Roman" pitchFamily="18" charset="0"/>
            </a:rPr>
            <a:t> №917/276/25, </a:t>
          </a:r>
          <a:r>
            <a:rPr lang="ru-RU" sz="1100" b="1" i="0" kern="1200" dirty="0" err="1">
              <a:solidFill>
                <a:schemeClr val="bg2">
                  <a:lumMod val="20000"/>
                  <a:lumOff val="80000"/>
                </a:schemeClr>
              </a:solidFill>
              <a:latin typeface="Times New Roman" pitchFamily="18" charset="0"/>
              <a:cs typeface="Times New Roman" pitchFamily="18" charset="0"/>
            </a:rPr>
            <a:t>щодо</a:t>
          </a:r>
          <a:r>
            <a:rPr lang="ru-RU" sz="1100" b="1" i="0" kern="1200" dirty="0">
              <a:solidFill>
                <a:schemeClr val="bg2">
                  <a:lumMod val="20000"/>
                  <a:lumOff val="80000"/>
                </a:schemeClr>
              </a:solidFill>
              <a:latin typeface="Times New Roman" pitchFamily="18" charset="0"/>
              <a:cs typeface="Times New Roman" pitchFamily="18" charset="0"/>
            </a:rPr>
            <a:t> </a:t>
          </a:r>
          <a:r>
            <a:rPr lang="ru-RU" sz="1100" b="1" i="0" kern="1200" dirty="0" err="1">
              <a:solidFill>
                <a:schemeClr val="bg2">
                  <a:lumMod val="20000"/>
                  <a:lumOff val="80000"/>
                </a:schemeClr>
              </a:solidFill>
              <a:latin typeface="Times New Roman" pitchFamily="18" charset="0"/>
              <a:cs typeface="Times New Roman" pitchFamily="18" charset="0"/>
            </a:rPr>
            <a:t>застосування</a:t>
          </a:r>
          <a:r>
            <a:rPr lang="ru-RU" sz="1100" b="1" i="0" kern="1200" dirty="0">
              <a:solidFill>
                <a:schemeClr val="bg2">
                  <a:lumMod val="20000"/>
                  <a:lumOff val="80000"/>
                </a:schemeClr>
              </a:solidFill>
              <a:latin typeface="Times New Roman" pitchFamily="18" charset="0"/>
              <a:cs typeface="Times New Roman" pitchFamily="18" charset="0"/>
            </a:rPr>
            <a:t> ч.3 ст. 130 у </a:t>
          </a:r>
          <a:r>
            <a:rPr lang="ru-RU" sz="1100" b="1" i="0" kern="1200" dirty="0" err="1">
              <a:solidFill>
                <a:schemeClr val="bg2">
                  <a:lumMod val="20000"/>
                  <a:lumOff val="80000"/>
                </a:schemeClr>
              </a:solidFill>
              <a:latin typeface="Times New Roman" pitchFamily="18" charset="0"/>
              <a:cs typeface="Times New Roman" pitchFamily="18" charset="0"/>
            </a:rPr>
            <a:t>сукупності</a:t>
          </a:r>
          <a:r>
            <a:rPr lang="ru-RU" sz="1100" b="1" i="0" kern="1200" dirty="0">
              <a:solidFill>
                <a:schemeClr val="bg2">
                  <a:lumMod val="20000"/>
                  <a:lumOff val="80000"/>
                </a:schemeClr>
              </a:solidFill>
              <a:latin typeface="Times New Roman" pitchFamily="18" charset="0"/>
              <a:cs typeface="Times New Roman" pitchFamily="18" charset="0"/>
            </a:rPr>
            <a:t> з п. 4 ч. 1 ст. 231 ГПК </a:t>
          </a:r>
          <a:r>
            <a:rPr lang="ru-RU" sz="1100" b="1" i="0" kern="1200" dirty="0" err="1">
              <a:solidFill>
                <a:schemeClr val="bg2">
                  <a:lumMod val="20000"/>
                  <a:lumOff val="80000"/>
                </a:schemeClr>
              </a:solidFill>
              <a:latin typeface="Times New Roman" pitchFamily="18" charset="0"/>
              <a:cs typeface="Times New Roman" pitchFamily="18" charset="0"/>
            </a:rPr>
            <a:t>України</a:t>
          </a:r>
          <a:endParaRPr lang="uk-UA" sz="1100" b="1" i="0" kern="1200" dirty="0">
            <a:solidFill>
              <a:schemeClr val="bg2">
                <a:lumMod val="20000"/>
                <a:lumOff val="80000"/>
              </a:schemeClr>
            </a:solidFill>
            <a:latin typeface="Times New Roman" pitchFamily="18" charset="0"/>
            <a:cs typeface="Times New Roman" pitchFamily="18" charset="0"/>
          </a:endParaRPr>
        </a:p>
        <a:p>
          <a:pPr algn="just" rtl="0">
            <a:lnSpc>
              <a:spcPct val="90000"/>
            </a:lnSpc>
            <a:spcAft>
              <a:spcPts val="0"/>
            </a:spcAft>
          </a:pPr>
          <a:endParaRPr lang="uk-UA" sz="1200" b="1" i="0" kern="1200" dirty="0">
            <a:solidFill>
              <a:schemeClr val="bg2">
                <a:lumMod val="20000"/>
                <a:lumOff val="80000"/>
              </a:schemeClr>
            </a:solidFill>
            <a:latin typeface="Times New Roman" pitchFamily="18" charset="0"/>
            <a:cs typeface="Times New Roman" pitchFamily="18" charset="0"/>
          </a:endParaRPr>
        </a:p>
        <a:p>
          <a:pPr algn="just" rtl="0">
            <a:lnSpc>
              <a:spcPct val="90000"/>
            </a:lnSpc>
            <a:spcAft>
              <a:spcPts val="0"/>
            </a:spcAft>
          </a:pPr>
          <a:r>
            <a:rPr lang="uk-UA" sz="1200" b="1" i="1" kern="1200" dirty="0">
              <a:solidFill>
                <a:schemeClr val="bg2">
                  <a:lumMod val="20000"/>
                  <a:lumOff val="80000"/>
                </a:schemeClr>
              </a:solidFill>
              <a:latin typeface="Times New Roman" pitchFamily="18" charset="0"/>
              <a:cs typeface="Times New Roman" pitchFamily="18" charset="0"/>
            </a:rPr>
            <a:t> </a:t>
          </a:r>
          <a:r>
            <a:rPr lang="en-US" sz="1200" b="1" i="0"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rPr>
            <a:t>https://reyestr.court.gov.ua/Review/134616230</a:t>
          </a:r>
          <a:endParaRPr lang="uk-UA" sz="1200" b="1" i="0" kern="1200" dirty="0">
            <a:solidFill>
              <a:schemeClr val="bg2">
                <a:lumMod val="20000"/>
                <a:lumOff val="80000"/>
              </a:schemeClr>
            </a:solidFill>
            <a:latin typeface="Times New Roman" pitchFamily="18" charset="0"/>
            <a:cs typeface="Times New Roman" pitchFamily="18" charset="0"/>
          </a:endParaRPr>
        </a:p>
        <a:p>
          <a:pPr algn="just" rtl="0">
            <a:lnSpc>
              <a:spcPct val="90000"/>
            </a:lnSpc>
            <a:spcAft>
              <a:spcPts val="0"/>
            </a:spcAft>
          </a:pP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18656" custScaleY="106780" custRadScaleRad="98922" custRadScaleInc="2">
        <dgm:presLayoutVars>
          <dgm:bulletEnabled val="1"/>
        </dgm:presLayoutVars>
      </dgm:prSet>
      <dgm:spPr>
        <a:prstGeom prst="flowChartAlternateProcess">
          <a:avLst/>
        </a:prstGeom>
      </dgm:spPr>
    </dgm:pt>
  </dgm:ptLst>
  <dgm:cxnLst>
    <dgm:cxn modelId="{7F64DA19-F6BB-4556-A5D1-7DCA7C960523}" type="presOf" srcId="{109A425D-96BE-4C4C-B32F-69B188308839}" destId="{4532A5CD-ED12-4521-B172-187366941F6A}" srcOrd="0" destOrd="0" presId="urn:microsoft.com/office/officeart/2005/8/layout/cycle2"/>
    <dgm:cxn modelId="{ABA67973-E9E3-4AED-8B5B-84A2BD9F94D4}"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1282A4B1-1CEC-4A5B-934E-05BFA92821F7}"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04.07.2025  у справі №908/948/23</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369633" custLinFactNeighborX="-303" custLinFactNeighborY="-50734">
        <dgm:presLayoutVars>
          <dgm:chMax val="0"/>
          <dgm:bulletEnabled val="1"/>
        </dgm:presLayoutVars>
      </dgm:prSet>
      <dgm:spPr/>
    </dgm:pt>
  </dgm:ptLst>
  <dgm:cxnLst>
    <dgm:cxn modelId="{FB2583A3-F556-4CCF-90E6-EE094DD8579C}" type="presOf" srcId="{CEC9EB15-5746-4F36-8AFD-EACA623DA04B}" destId="{491186E1-D2E0-4DE9-9FD1-C23BC272EA6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9F7D34FB-3747-49EC-B4B9-B16576536CB4}" type="presOf" srcId="{24E5C34E-DA21-45B9-B55D-F89D03FA1B3A}" destId="{3C8EE393-9385-4B7F-8750-BF622842E9AB}" srcOrd="0" destOrd="0" presId="urn:microsoft.com/office/officeart/2005/8/layout/vList2"/>
    <dgm:cxn modelId="{37671B84-3360-4530-857E-26FC8BA9D37C}"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indent="450000" algn="just" rtl="0">
            <a:lnSpc>
              <a:spcPct val="100000"/>
            </a:lnSpc>
            <a:spcAft>
              <a:spcPts val="0"/>
            </a:spcAft>
          </a:pPr>
          <a:r>
            <a:rPr lang="uk-UA" sz="1050" b="1" i="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постанові КГС ВС від 18.03.2025 у справі №915/240/24 дійшов висновку щодо</a:t>
          </a:r>
          <a:r>
            <a:rPr lang="uk-UA" sz="1050" b="1" i="0" kern="1200" dirty="0">
              <a:latin typeface="Times New Roman" pitchFamily="18" charset="0"/>
              <a:cs typeface="Times New Roman" pitchFamily="18" charset="0"/>
            </a:rPr>
            <a:t>:</a:t>
          </a:r>
        </a:p>
        <a:p>
          <a:pPr indent="450000" algn="just">
            <a:lnSpc>
              <a:spcPct val="100000"/>
            </a:lnSpc>
            <a:spcAft>
              <a:spcPts val="0"/>
            </a:spcAft>
          </a:pPr>
          <a:r>
            <a:rPr lang="ru-RU" sz="1050" b="1" i="0" kern="1200" dirty="0">
              <a:solidFill>
                <a:schemeClr val="bg2">
                  <a:lumMod val="20000"/>
                  <a:lumOff val="80000"/>
                </a:schemeClr>
              </a:solidFill>
              <a:latin typeface="Times New Roman" pitchFamily="18" charset="0"/>
              <a:cs typeface="Times New Roman" pitchFamily="18" charset="0"/>
            </a:rPr>
            <a:t>1) акт не є </a:t>
          </a:r>
          <a:r>
            <a:rPr lang="ru-RU" sz="1050" b="1" i="0" kern="1200" dirty="0" err="1">
              <a:solidFill>
                <a:schemeClr val="bg2">
                  <a:lumMod val="20000"/>
                  <a:lumOff val="80000"/>
                </a:schemeClr>
              </a:solidFill>
              <a:latin typeface="Times New Roman" pitchFamily="18" charset="0"/>
              <a:cs typeface="Times New Roman" pitchFamily="18" charset="0"/>
            </a:rPr>
            <a:t>належним</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доказом</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порушення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відповідачем</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зобов`язань</a:t>
          </a:r>
          <a:r>
            <a:rPr lang="ru-RU" sz="1050" b="1" i="0" kern="1200" dirty="0">
              <a:solidFill>
                <a:schemeClr val="bg2">
                  <a:lumMod val="20000"/>
                  <a:lumOff val="80000"/>
                </a:schemeClr>
              </a:solidFill>
              <a:latin typeface="Times New Roman" pitchFamily="18" charset="0"/>
              <a:cs typeface="Times New Roman" pitchFamily="18" charset="0"/>
            </a:rPr>
            <a:t> за контрактом та </a:t>
          </a:r>
          <a:r>
            <a:rPr lang="ru-RU" sz="1050" b="1" i="0" kern="1200" dirty="0" err="1">
              <a:solidFill>
                <a:schemeClr val="bg2">
                  <a:lumMod val="20000"/>
                  <a:lumOff val="80000"/>
                </a:schemeClr>
              </a:solidFill>
              <a:latin typeface="Times New Roman" pitchFamily="18" charset="0"/>
              <a:cs typeface="Times New Roman" pitchFamily="18" charset="0"/>
            </a:rPr>
            <a:t>спричинення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збитків</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позивачу</a:t>
          </a:r>
          <a:r>
            <a:rPr lang="ru-RU" sz="1050" b="1" i="0" kern="1200" dirty="0">
              <a:solidFill>
                <a:schemeClr val="bg2">
                  <a:lumMod val="20000"/>
                  <a:lumOff val="80000"/>
                </a:schemeClr>
              </a:solidFill>
              <a:latin typeface="Times New Roman" pitchFamily="18" charset="0"/>
              <a:cs typeface="Times New Roman" pitchFamily="18" charset="0"/>
            </a:rPr>
            <a:t>; не доводить </a:t>
          </a:r>
          <a:r>
            <a:rPr lang="ru-RU" sz="1050" b="1" i="0" kern="1200" dirty="0" err="1">
              <a:solidFill>
                <a:schemeClr val="bg2">
                  <a:lumMod val="20000"/>
                  <a:lumOff val="80000"/>
                </a:schemeClr>
              </a:solidFill>
              <a:latin typeface="Times New Roman" pitchFamily="18" charset="0"/>
              <a:cs typeface="Times New Roman" pitchFamily="18" charset="0"/>
            </a:rPr>
            <a:t>протиправності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поведінки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відповідача</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невиконання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чи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неналежного</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виконання</a:t>
          </a:r>
          <a:r>
            <a:rPr lang="ru-RU" sz="1050" b="1" i="0" kern="1200" dirty="0">
              <a:solidFill>
                <a:schemeClr val="bg2">
                  <a:lumMod val="20000"/>
                  <a:lumOff val="80000"/>
                </a:schemeClr>
              </a:solidFill>
              <a:latin typeface="Times New Roman" pitchFamily="18" charset="0"/>
              <a:cs typeface="Times New Roman" pitchFamily="18" charset="0"/>
            </a:rPr>
            <a:t> ним </a:t>
          </a:r>
          <a:r>
            <a:rPr lang="ru-RU" sz="1050" b="1" i="0" kern="1200" dirty="0" err="1">
              <a:solidFill>
                <a:schemeClr val="bg2">
                  <a:lumMod val="20000"/>
                  <a:lumOff val="80000"/>
                </a:schemeClr>
              </a:solidFill>
              <a:latin typeface="Times New Roman" pitchFamily="18" charset="0"/>
              <a:cs typeface="Times New Roman" pitchFamily="18" charset="0"/>
            </a:rPr>
            <a:t>своїх</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обов`язків</a:t>
          </a:r>
          <a:r>
            <a:rPr lang="ru-RU" sz="1050" b="1" i="0" kern="1200" dirty="0">
              <a:solidFill>
                <a:schemeClr val="bg2">
                  <a:lumMod val="20000"/>
                  <a:lumOff val="80000"/>
                </a:schemeClr>
              </a:solidFill>
              <a:latin typeface="Times New Roman" pitchFamily="18" charset="0"/>
              <a:cs typeface="Times New Roman" pitchFamily="18" charset="0"/>
            </a:rPr>
            <a:t> за договорами </a:t>
          </a:r>
          <a:r>
            <a:rPr lang="ru-RU" sz="1050" b="1" i="0" kern="1200" dirty="0" err="1">
              <a:solidFill>
                <a:schemeClr val="bg2">
                  <a:lumMod val="20000"/>
                  <a:lumOff val="80000"/>
                </a:schemeClr>
              </a:solidFill>
              <a:latin typeface="Times New Roman" pitchFamily="18" charset="0"/>
              <a:cs typeface="Times New Roman" pitchFamily="18" charset="0"/>
            </a:rPr>
            <a:t>підряду</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що</a:t>
          </a:r>
          <a:r>
            <a:rPr lang="ru-RU" sz="1050" b="1" i="0" kern="1200" dirty="0">
              <a:solidFill>
                <a:schemeClr val="bg2">
                  <a:lumMod val="20000"/>
                  <a:lumOff val="80000"/>
                </a:schemeClr>
              </a:solidFill>
              <a:latin typeface="Times New Roman" pitchFamily="18" charset="0"/>
              <a:cs typeface="Times New Roman" pitchFamily="18" charset="0"/>
            </a:rPr>
            <a:t> у </a:t>
          </a:r>
          <a:r>
            <a:rPr lang="ru-RU" sz="1050" b="1" i="0" kern="1200" dirty="0" err="1">
              <a:solidFill>
                <a:schemeClr val="bg2">
                  <a:lumMod val="20000"/>
                  <a:lumOff val="80000"/>
                </a:schemeClr>
              </a:solidFill>
              <a:latin typeface="Times New Roman" pitchFamily="18" charset="0"/>
              <a:cs typeface="Times New Roman" pitchFamily="18" charset="0"/>
            </a:rPr>
            <a:t>сукупності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встановленими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обставинами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справи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унеможливлює</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застосування</a:t>
          </a:r>
          <a:r>
            <a:rPr lang="ru-RU" sz="1050" b="1" i="0" kern="1200" dirty="0">
              <a:solidFill>
                <a:schemeClr val="bg2">
                  <a:lumMod val="20000"/>
                  <a:lumOff val="80000"/>
                </a:schemeClr>
              </a:solidFill>
              <a:latin typeface="Times New Roman" pitchFamily="18" charset="0"/>
              <a:cs typeface="Times New Roman" pitchFamily="18" charset="0"/>
            </a:rPr>
            <a:t> до </a:t>
          </a:r>
          <a:r>
            <a:rPr lang="ru-RU" sz="1050" b="1" i="0" kern="1200" dirty="0" err="1">
              <a:solidFill>
                <a:schemeClr val="bg2">
                  <a:lumMod val="20000"/>
                  <a:lumOff val="80000"/>
                </a:schemeClr>
              </a:solidFill>
              <a:latin typeface="Times New Roman" pitchFamily="18" charset="0"/>
              <a:cs typeface="Times New Roman" pitchFamily="18" charset="0"/>
            </a:rPr>
            <a:t>нього</a:t>
          </a:r>
          <a:r>
            <a:rPr lang="ru-RU" sz="1050" b="1" i="0" kern="1200" dirty="0">
              <a:solidFill>
                <a:schemeClr val="bg2">
                  <a:lumMod val="20000"/>
                  <a:lumOff val="80000"/>
                </a:schemeClr>
              </a:solidFill>
              <a:latin typeface="Times New Roman" pitchFamily="18" charset="0"/>
              <a:cs typeface="Times New Roman" pitchFamily="18" charset="0"/>
            </a:rPr>
            <a:t> такого виду </a:t>
          </a:r>
          <a:r>
            <a:rPr lang="ru-RU" sz="1050" b="1" i="0" kern="1200" dirty="0" err="1">
              <a:solidFill>
                <a:schemeClr val="bg2">
                  <a:lumMod val="20000"/>
                  <a:lumOff val="80000"/>
                </a:schemeClr>
              </a:solidFill>
              <a:latin typeface="Times New Roman" pitchFamily="18" charset="0"/>
              <a:cs typeface="Times New Roman" pitchFamily="18" charset="0"/>
            </a:rPr>
            <a:t>відповідальності</a:t>
          </a:r>
          <a:r>
            <a:rPr lang="ru-RU" sz="1050" b="1" i="0" kern="1200" dirty="0">
              <a:solidFill>
                <a:schemeClr val="bg2">
                  <a:lumMod val="20000"/>
                  <a:lumOff val="80000"/>
                </a:schemeClr>
              </a:solidFill>
              <a:latin typeface="Times New Roman" pitchFamily="18" charset="0"/>
              <a:cs typeface="Times New Roman" pitchFamily="18" charset="0"/>
            </a:rPr>
            <a:t>, як </a:t>
          </a:r>
          <a:r>
            <a:rPr lang="ru-RU" sz="1050" b="1" i="0" kern="1200" dirty="0" err="1">
              <a:solidFill>
                <a:schemeClr val="bg2">
                  <a:lumMod val="20000"/>
                  <a:lumOff val="80000"/>
                </a:schemeClr>
              </a:solidFill>
              <a:latin typeface="Times New Roman" pitchFamily="18" charset="0"/>
              <a:cs typeface="Times New Roman" pitchFamily="18" charset="0"/>
            </a:rPr>
            <a:t>відшкодування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завданих</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збитків</a:t>
          </a:r>
          <a:r>
            <a:rPr lang="ru-RU" sz="1050" b="1" i="0" kern="1200" dirty="0">
              <a:solidFill>
                <a:schemeClr val="bg2">
                  <a:lumMod val="20000"/>
                  <a:lumOff val="80000"/>
                </a:schemeClr>
              </a:solidFill>
              <a:latin typeface="Times New Roman" pitchFamily="18" charset="0"/>
              <a:cs typeface="Times New Roman" pitchFamily="18" charset="0"/>
            </a:rPr>
            <a:t>.</a:t>
          </a:r>
        </a:p>
        <a:p>
          <a:pPr indent="450000" algn="just">
            <a:lnSpc>
              <a:spcPct val="100000"/>
            </a:lnSpc>
            <a:spcAft>
              <a:spcPts val="0"/>
            </a:spcAft>
          </a:pPr>
          <a:r>
            <a:rPr lang="ru-RU" sz="1050" b="1" i="0" kern="1200" dirty="0">
              <a:solidFill>
                <a:schemeClr val="bg2">
                  <a:lumMod val="20000"/>
                  <a:lumOff val="80000"/>
                </a:schemeClr>
              </a:solidFill>
              <a:latin typeface="Times New Roman" pitchFamily="18" charset="0"/>
              <a:cs typeface="Times New Roman" pitchFamily="18" charset="0"/>
            </a:rPr>
            <a:t>2) </a:t>
          </a:r>
          <a:r>
            <a:rPr lang="ru-RU" sz="1050" b="1" i="0" kern="1200" dirty="0" err="1">
              <a:solidFill>
                <a:schemeClr val="bg2">
                  <a:lumMod val="20000"/>
                  <a:lumOff val="80000"/>
                </a:schemeClr>
              </a:solidFill>
              <a:latin typeface="Times New Roman" pitchFamily="18" charset="0"/>
              <a:cs typeface="Times New Roman" pitchFamily="18" charset="0"/>
            </a:rPr>
            <a:t>застосування</a:t>
          </a:r>
          <a:r>
            <a:rPr lang="ru-RU" sz="1050" b="1" i="0" kern="1200" dirty="0">
              <a:solidFill>
                <a:schemeClr val="bg2">
                  <a:lumMod val="20000"/>
                  <a:lumOff val="80000"/>
                </a:schemeClr>
              </a:solidFill>
              <a:latin typeface="Times New Roman" pitchFamily="18" charset="0"/>
              <a:cs typeface="Times New Roman" pitchFamily="18" charset="0"/>
            </a:rPr>
            <a:t> ст. 38 Закону </a:t>
          </a:r>
          <a:r>
            <a:rPr lang="ru-RU" sz="1050" b="1" i="0" kern="1200" dirty="0" err="1">
              <a:solidFill>
                <a:schemeClr val="bg2">
                  <a:lumMod val="20000"/>
                  <a:lumOff val="80000"/>
                </a:schemeClr>
              </a:solidFill>
              <a:latin typeface="Times New Roman" pitchFamily="18" charset="0"/>
              <a:cs typeface="Times New Roman" pitchFamily="18" charset="0"/>
            </a:rPr>
            <a:t>України</a:t>
          </a:r>
          <a:r>
            <a:rPr lang="ru-RU" sz="1050" b="1" i="0" kern="1200" dirty="0">
              <a:solidFill>
                <a:schemeClr val="bg2">
                  <a:lumMod val="20000"/>
                  <a:lumOff val="80000"/>
                </a:schemeClr>
              </a:solidFill>
              <a:latin typeface="Times New Roman" pitchFamily="18" charset="0"/>
              <a:cs typeface="Times New Roman" pitchFamily="18" charset="0"/>
            </a:rPr>
            <a:t> «Про </a:t>
          </a:r>
          <a:r>
            <a:rPr lang="ru-RU" sz="1050" b="1" i="0" kern="1200" dirty="0" err="1">
              <a:solidFill>
                <a:schemeClr val="bg2">
                  <a:lumMod val="20000"/>
                  <a:lumOff val="80000"/>
                </a:schemeClr>
              </a:solidFill>
              <a:latin typeface="Times New Roman" pitchFamily="18" charset="0"/>
              <a:cs typeface="Times New Roman" pitchFamily="18" charset="0"/>
            </a:rPr>
            <a:t>оборонні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закупівлі</a:t>
          </a:r>
          <a:r>
            <a:rPr lang="ru-RU" sz="1050" b="1" i="0" kern="1200" dirty="0">
              <a:solidFill>
                <a:schemeClr val="bg2">
                  <a:lumMod val="20000"/>
                  <a:lumOff val="80000"/>
                </a:schemeClr>
              </a:solidFill>
              <a:latin typeface="Times New Roman" pitchFamily="18" charset="0"/>
              <a:cs typeface="Times New Roman" pitchFamily="18" charset="0"/>
            </a:rPr>
            <a:t>» у </a:t>
          </a:r>
          <a:r>
            <a:rPr lang="ru-RU" sz="1050" b="1" i="0" kern="1200" dirty="0" err="1">
              <a:solidFill>
                <a:schemeClr val="bg2">
                  <a:lumMod val="20000"/>
                  <a:lumOff val="80000"/>
                </a:schemeClr>
              </a:solidFill>
              <a:latin typeface="Times New Roman" pitchFamily="18" charset="0"/>
              <a:cs typeface="Times New Roman" pitchFamily="18" charset="0"/>
            </a:rPr>
            <a:t>взаємозв`язку</a:t>
          </a:r>
          <a:r>
            <a:rPr lang="ru-RU" sz="1050" b="1" i="0" kern="1200" dirty="0">
              <a:solidFill>
                <a:schemeClr val="bg2">
                  <a:lumMod val="20000"/>
                  <a:lumOff val="80000"/>
                </a:schemeClr>
              </a:solidFill>
              <a:latin typeface="Times New Roman" pitchFamily="18" charset="0"/>
              <a:cs typeface="Times New Roman" pitchFamily="18" charset="0"/>
            </a:rPr>
            <a:t> з </a:t>
          </a:r>
          <a:r>
            <a:rPr lang="ru-RU" sz="1050" b="1" i="0" kern="1200" dirty="0" err="1">
              <a:solidFill>
                <a:schemeClr val="bg2">
                  <a:lumMod val="20000"/>
                  <a:lumOff val="80000"/>
                </a:schemeClr>
              </a:solidFill>
              <a:latin typeface="Times New Roman" pitchFamily="18" charset="0"/>
              <a:cs typeface="Times New Roman" pitchFamily="18" charset="0"/>
            </a:rPr>
            <a:t>підпунктом</a:t>
          </a:r>
          <a:r>
            <a:rPr lang="ru-RU" sz="1050" b="1" i="0" kern="1200" dirty="0">
              <a:solidFill>
                <a:schemeClr val="bg2">
                  <a:lumMod val="20000"/>
                  <a:lumOff val="80000"/>
                </a:schemeClr>
              </a:solidFill>
              <a:latin typeface="Times New Roman" pitchFamily="18" charset="0"/>
              <a:cs typeface="Times New Roman" pitchFamily="18" charset="0"/>
            </a:rPr>
            <a:t> 1 пункту 1 Постанови КМУ </a:t>
          </a:r>
          <a:r>
            <a:rPr lang="ru-RU" sz="1050" b="1" i="0" kern="1200" dirty="0" err="1">
              <a:solidFill>
                <a:schemeClr val="bg2">
                  <a:lumMod val="20000"/>
                  <a:lumOff val="80000"/>
                </a:schemeClr>
              </a:solidFill>
              <a:latin typeface="Times New Roman" pitchFamily="18" charset="0"/>
              <a:cs typeface="Times New Roman" pitchFamily="18" charset="0"/>
            </a:rPr>
            <a:t>від</a:t>
          </a:r>
          <a:r>
            <a:rPr lang="ru-RU" sz="1050" b="1" i="0" kern="1200" dirty="0">
              <a:solidFill>
                <a:schemeClr val="bg2">
                  <a:lumMod val="20000"/>
                  <a:lumOff val="80000"/>
                </a:schemeClr>
              </a:solidFill>
              <a:latin typeface="Times New Roman" pitchFamily="18" charset="0"/>
              <a:cs typeface="Times New Roman" pitchFamily="18" charset="0"/>
            </a:rPr>
            <a:t> 20.03.2022 № 335 та пункту 49 Порядку </a:t>
          </a:r>
          <a:r>
            <a:rPr lang="ru-RU" sz="1050" b="1" i="0" kern="1200" dirty="0" err="1">
              <a:solidFill>
                <a:schemeClr val="bg2">
                  <a:lumMod val="20000"/>
                  <a:lumOff val="80000"/>
                </a:schemeClr>
              </a:solidFill>
              <a:latin typeface="Times New Roman" pitchFamily="18" charset="0"/>
              <a:cs typeface="Times New Roman" pitchFamily="18" charset="0"/>
            </a:rPr>
            <a:t>від</a:t>
          </a:r>
          <a:r>
            <a:rPr lang="ru-RU" sz="1050" b="1" i="0" kern="1200" dirty="0">
              <a:solidFill>
                <a:schemeClr val="bg2">
                  <a:lumMod val="20000"/>
                  <a:lumOff val="80000"/>
                </a:schemeClr>
              </a:solidFill>
              <a:latin typeface="Times New Roman" pitchFamily="18" charset="0"/>
              <a:cs typeface="Times New Roman" pitchFamily="18" charset="0"/>
            </a:rPr>
            <a:t> 03.03.2021 № 363 про те, </a:t>
          </a:r>
          <a:r>
            <a:rPr lang="ru-RU" sz="1050" b="1" i="0" kern="1200" dirty="0" err="1">
              <a:solidFill>
                <a:schemeClr val="bg2">
                  <a:lumMod val="20000"/>
                  <a:lumOff val="80000"/>
                </a:schemeClr>
              </a:solidFill>
              <a:latin typeface="Times New Roman" pitchFamily="18" charset="0"/>
              <a:cs typeface="Times New Roman" pitchFamily="18" charset="0"/>
            </a:rPr>
            <a:t>що</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відповідальність</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виконавця</a:t>
          </a:r>
          <a:r>
            <a:rPr lang="ru-RU" sz="1050" b="1" i="0" kern="1200" dirty="0">
              <a:solidFill>
                <a:schemeClr val="bg2">
                  <a:lumMod val="20000"/>
                  <a:lumOff val="80000"/>
                </a:schemeClr>
              </a:solidFill>
              <a:latin typeface="Times New Roman" pitchFamily="18" charset="0"/>
              <a:cs typeface="Times New Roman" pitchFamily="18" charset="0"/>
            </a:rPr>
            <a:t> у </a:t>
          </a:r>
          <a:r>
            <a:rPr lang="ru-RU" sz="1050" b="1" i="0" kern="1200" dirty="0" err="1">
              <a:solidFill>
                <a:schemeClr val="bg2">
                  <a:lumMod val="20000"/>
                  <a:lumOff val="80000"/>
                </a:schemeClr>
              </a:solidFill>
              <a:latin typeface="Times New Roman" pitchFamily="18" charset="0"/>
              <a:cs typeface="Times New Roman" pitchFamily="18" charset="0"/>
            </a:rPr>
            <a:t>виді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відшкодування</a:t>
          </a:r>
          <a:r>
            <a:rPr lang="ru-RU" sz="1050" b="1" i="0" kern="1200" dirty="0">
              <a:solidFill>
                <a:schemeClr val="bg2">
                  <a:lumMod val="20000"/>
                  <a:lumOff val="80000"/>
                </a:schemeClr>
              </a:solidFill>
              <a:latin typeface="Times New Roman" pitchFamily="18" charset="0"/>
              <a:cs typeface="Times New Roman" pitchFamily="18" charset="0"/>
            </a:rPr>
            <a:t> державному </a:t>
          </a:r>
          <a:r>
            <a:rPr lang="ru-RU" sz="1050" b="1" i="0" kern="1200" dirty="0" err="1">
              <a:solidFill>
                <a:schemeClr val="bg2">
                  <a:lumMod val="20000"/>
                  <a:lumOff val="80000"/>
                </a:schemeClr>
              </a:solidFill>
              <a:latin typeface="Times New Roman" pitchFamily="18" charset="0"/>
              <a:cs typeface="Times New Roman" pitchFamily="18" charset="0"/>
            </a:rPr>
            <a:t>замовнику</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збитків</a:t>
          </a:r>
          <a:r>
            <a:rPr lang="ru-RU" sz="1050" b="1" i="0" kern="1200" dirty="0">
              <a:solidFill>
                <a:schemeClr val="bg2">
                  <a:lumMod val="20000"/>
                  <a:lumOff val="80000"/>
                </a:schemeClr>
              </a:solidFill>
              <a:latin typeface="Times New Roman" pitchFamily="18" charset="0"/>
              <a:cs typeface="Times New Roman" pitchFamily="18" charset="0"/>
            </a:rPr>
            <a:t> за </a:t>
          </a:r>
          <a:r>
            <a:rPr lang="ru-RU" sz="1050" b="1" i="0" kern="1200" dirty="0" err="1">
              <a:solidFill>
                <a:schemeClr val="bg2">
                  <a:lumMod val="20000"/>
                  <a:lumOff val="80000"/>
                </a:schemeClr>
              </a:solidFill>
              <a:latin typeface="Times New Roman" pitchFamily="18" charset="0"/>
              <a:cs typeface="Times New Roman" pitchFamily="18" charset="0"/>
            </a:rPr>
            <a:t>перевищення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виконавцем</a:t>
          </a:r>
          <a:r>
            <a:rPr lang="ru-RU" sz="1050" b="1" i="0" kern="1200" dirty="0">
              <a:solidFill>
                <a:schemeClr val="bg2">
                  <a:lumMod val="20000"/>
                  <a:lumOff val="80000"/>
                </a:schemeClr>
              </a:solidFill>
              <a:latin typeface="Times New Roman" pitchFamily="18" charset="0"/>
              <a:cs typeface="Times New Roman" pitchFamily="18" charset="0"/>
            </a:rPr>
            <a:t> граничного </a:t>
          </a:r>
          <a:r>
            <a:rPr lang="ru-RU" sz="1050" b="1" i="0" kern="1200" dirty="0" err="1">
              <a:solidFill>
                <a:schemeClr val="bg2">
                  <a:lumMod val="20000"/>
                  <a:lumOff val="80000"/>
                </a:schemeClr>
              </a:solidFill>
              <a:latin typeface="Times New Roman" pitchFamily="18" charset="0"/>
              <a:cs typeface="Times New Roman" pitchFamily="18" charset="0"/>
            </a:rPr>
            <a:t>рівня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прибутку</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встановленого</a:t>
          </a:r>
          <a:r>
            <a:rPr lang="ru-RU" sz="1050" b="1" i="0" kern="1200" dirty="0">
              <a:solidFill>
                <a:schemeClr val="bg2">
                  <a:lumMod val="20000"/>
                  <a:lumOff val="80000"/>
                </a:schemeClr>
              </a:solidFill>
              <a:latin typeface="Times New Roman" pitchFamily="18" charset="0"/>
              <a:cs typeface="Times New Roman" pitchFamily="18" charset="0"/>
            </a:rPr>
            <a:t> КМУ на момент </a:t>
          </a:r>
          <a:r>
            <a:rPr lang="ru-RU" sz="1050" b="1" i="0" kern="1200" dirty="0" err="1">
              <a:solidFill>
                <a:schemeClr val="bg2">
                  <a:lumMod val="20000"/>
                  <a:lumOff val="80000"/>
                </a:schemeClr>
              </a:solidFill>
              <a:latin typeface="Times New Roman" pitchFamily="18" charset="0"/>
              <a:cs typeface="Times New Roman" pitchFamily="18" charset="0"/>
            </a:rPr>
            <a:t>укладення</a:t>
          </a:r>
          <a:r>
            <a:rPr lang="ru-RU" sz="1050" b="1" i="0" kern="1200" dirty="0">
              <a:solidFill>
                <a:schemeClr val="bg2">
                  <a:lumMod val="20000"/>
                  <a:lumOff val="80000"/>
                </a:schemeClr>
              </a:solidFill>
              <a:latin typeface="Times New Roman" pitchFamily="18" charset="0"/>
              <a:cs typeface="Times New Roman" pitchFamily="18" charset="0"/>
            </a:rPr>
            <a:t> контракту за неконкурентною процедурою </a:t>
          </a:r>
          <a:r>
            <a:rPr lang="ru-RU" sz="1050" b="1" i="0" kern="1200" dirty="0" err="1">
              <a:solidFill>
                <a:schemeClr val="bg2">
                  <a:lumMod val="20000"/>
                  <a:lumOff val="80000"/>
                </a:schemeClr>
              </a:solidFill>
              <a:latin typeface="Times New Roman" pitchFamily="18" charset="0"/>
              <a:cs typeface="Times New Roman" pitchFamily="18" charset="0"/>
            </a:rPr>
            <a:t>закупівель</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законодавчо</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була</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запроваджена</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лише</a:t>
          </a:r>
          <a:r>
            <a:rPr lang="ru-RU" sz="1050" b="1" i="0" kern="1200" dirty="0">
              <a:solidFill>
                <a:schemeClr val="bg2">
                  <a:lumMod val="20000"/>
                  <a:lumOff val="80000"/>
                </a:schemeClr>
              </a:solidFill>
              <a:latin typeface="Times New Roman" pitchFamily="18" charset="0"/>
              <a:cs typeface="Times New Roman" pitchFamily="18" charset="0"/>
            </a:rPr>
            <a:t> з 16.03.2024, </a:t>
          </a:r>
          <a:r>
            <a:rPr lang="ru-RU" sz="1050" b="1" i="0" kern="1200" dirty="0" err="1">
              <a:solidFill>
                <a:schemeClr val="bg2">
                  <a:lumMod val="20000"/>
                  <a:lumOff val="80000"/>
                </a:schemeClr>
              </a:solidFill>
              <a:latin typeface="Times New Roman" pitchFamily="18" charset="0"/>
              <a:cs typeface="Times New Roman" pitchFamily="18" charset="0"/>
            </a:rPr>
            <a:t>оскільки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покладення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такої</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відповідальності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передбачено</a:t>
          </a:r>
          <a:r>
            <a:rPr lang="ru-RU" sz="1050" b="1" i="0" kern="1200" dirty="0">
              <a:solidFill>
                <a:schemeClr val="bg2">
                  <a:lumMod val="20000"/>
                  <a:lumOff val="80000"/>
                </a:schemeClr>
              </a:solidFill>
              <a:latin typeface="Times New Roman" pitchFamily="18" charset="0"/>
              <a:cs typeface="Times New Roman" pitchFamily="18" charset="0"/>
            </a:rPr>
            <a:t> як у </a:t>
          </a:r>
          <a:r>
            <a:rPr lang="ru-RU" sz="1050" b="1" i="0" kern="1200" dirty="0" err="1">
              <a:solidFill>
                <a:schemeClr val="bg2">
                  <a:lumMod val="20000"/>
                  <a:lumOff val="80000"/>
                </a:schemeClr>
              </a:solidFill>
              <a:latin typeface="Times New Roman" pitchFamily="18" charset="0"/>
              <a:cs typeface="Times New Roman" pitchFamily="18" charset="0"/>
            </a:rPr>
            <a:t>Законі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України</a:t>
          </a:r>
          <a:r>
            <a:rPr lang="ru-RU" sz="1050" b="1" i="0" kern="1200" dirty="0">
              <a:solidFill>
                <a:schemeClr val="bg2">
                  <a:lumMod val="20000"/>
                  <a:lumOff val="80000"/>
                </a:schemeClr>
              </a:solidFill>
              <a:latin typeface="Times New Roman" pitchFamily="18" charset="0"/>
              <a:cs typeface="Times New Roman" pitchFamily="18" charset="0"/>
            </a:rPr>
            <a:t> «Про </a:t>
          </a:r>
          <a:r>
            <a:rPr lang="ru-RU" sz="1050" b="1" i="0" kern="1200" dirty="0" err="1">
              <a:solidFill>
                <a:schemeClr val="bg2">
                  <a:lumMod val="20000"/>
                  <a:lumOff val="80000"/>
                </a:schemeClr>
              </a:solidFill>
              <a:latin typeface="Times New Roman" pitchFamily="18" charset="0"/>
              <a:cs typeface="Times New Roman" pitchFamily="18" charset="0"/>
            </a:rPr>
            <a:t>оборонні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закупівлі</a:t>
          </a:r>
          <a:r>
            <a:rPr lang="ru-RU" sz="1050" b="1" i="0" kern="1200" dirty="0">
              <a:solidFill>
                <a:schemeClr val="bg2">
                  <a:lumMod val="20000"/>
                  <a:lumOff val="80000"/>
                </a:schemeClr>
              </a:solidFill>
              <a:latin typeface="Times New Roman" pitchFamily="18" charset="0"/>
              <a:cs typeface="Times New Roman" pitchFamily="18" charset="0"/>
            </a:rPr>
            <a:t>», так і </a:t>
          </a:r>
          <a:r>
            <a:rPr lang="ru-RU" sz="1050" b="1" i="0" kern="1200" dirty="0" err="1">
              <a:solidFill>
                <a:schemeClr val="bg2">
                  <a:lumMod val="20000"/>
                  <a:lumOff val="80000"/>
                </a:schemeClr>
              </a:solidFill>
              <a:latin typeface="Times New Roman" pitchFamily="18" charset="0"/>
              <a:cs typeface="Times New Roman" pitchFamily="18" charset="0"/>
            </a:rPr>
            <a:t>постанові</a:t>
          </a:r>
          <a:r>
            <a:rPr lang="ru-RU" sz="1050" b="1" i="0" kern="1200" dirty="0">
              <a:solidFill>
                <a:schemeClr val="bg2">
                  <a:lumMod val="20000"/>
                  <a:lumOff val="80000"/>
                </a:schemeClr>
              </a:solidFill>
              <a:latin typeface="Times New Roman" pitchFamily="18" charset="0"/>
              <a:cs typeface="Times New Roman" pitchFamily="18" charset="0"/>
            </a:rPr>
            <a:t> КМУ </a:t>
          </a:r>
          <a:r>
            <a:rPr lang="ru-RU" sz="1050" b="1" i="0" kern="1200" dirty="0" err="1">
              <a:solidFill>
                <a:schemeClr val="bg2">
                  <a:lumMod val="20000"/>
                  <a:lumOff val="80000"/>
                </a:schemeClr>
              </a:solidFill>
              <a:latin typeface="Times New Roman" pitchFamily="18" charset="0"/>
              <a:cs typeface="Times New Roman" pitchFamily="18" charset="0"/>
            </a:rPr>
            <a:t>від</a:t>
          </a:r>
          <a:r>
            <a:rPr lang="ru-RU" sz="1050" b="1" i="0" kern="1200" dirty="0">
              <a:solidFill>
                <a:schemeClr val="bg2">
                  <a:lumMod val="20000"/>
                  <a:lumOff val="80000"/>
                </a:schemeClr>
              </a:solidFill>
              <a:latin typeface="Times New Roman" pitchFamily="18" charset="0"/>
              <a:cs typeface="Times New Roman" pitchFamily="18" charset="0"/>
            </a:rPr>
            <a:t> 20.03.2022 № 335 та </a:t>
          </a:r>
          <a:r>
            <a:rPr lang="ru-RU" sz="1050" b="1" i="0" kern="1200" dirty="0" err="1">
              <a:solidFill>
                <a:schemeClr val="bg2">
                  <a:lumMod val="20000"/>
                  <a:lumOff val="80000"/>
                </a:schemeClr>
              </a:solidFill>
              <a:latin typeface="Times New Roman" pitchFamily="18" charset="0"/>
              <a:cs typeface="Times New Roman" pitchFamily="18" charset="0"/>
            </a:rPr>
            <a:t>пункті</a:t>
          </a:r>
          <a:r>
            <a:rPr lang="ru-RU" sz="1050" b="1" i="0" kern="1200" dirty="0">
              <a:solidFill>
                <a:schemeClr val="bg2">
                  <a:lumMod val="20000"/>
                  <a:lumOff val="80000"/>
                </a:schemeClr>
              </a:solidFill>
              <a:latin typeface="Times New Roman" pitchFamily="18" charset="0"/>
              <a:cs typeface="Times New Roman" pitchFamily="18" charset="0"/>
            </a:rPr>
            <a:t> 49 Порядку </a:t>
          </a:r>
          <a:r>
            <a:rPr lang="ru-RU" sz="1050" b="1" i="0" kern="1200" dirty="0" err="1">
              <a:solidFill>
                <a:schemeClr val="bg2">
                  <a:lumMod val="20000"/>
                  <a:lumOff val="80000"/>
                </a:schemeClr>
              </a:solidFill>
              <a:latin typeface="Times New Roman" pitchFamily="18" charset="0"/>
              <a:cs typeface="Times New Roman" pitchFamily="18" charset="0"/>
            </a:rPr>
            <a:t>від</a:t>
          </a:r>
          <a:r>
            <a:rPr lang="ru-RU" sz="1050" b="1" i="0" kern="1200" dirty="0">
              <a:solidFill>
                <a:schemeClr val="bg2">
                  <a:lumMod val="20000"/>
                  <a:lumOff val="80000"/>
                </a:schemeClr>
              </a:solidFill>
              <a:latin typeface="Times New Roman" pitchFamily="18" charset="0"/>
              <a:cs typeface="Times New Roman" pitchFamily="18" charset="0"/>
            </a:rPr>
            <a:t> 03.03.2021 № 363 (</a:t>
          </a:r>
          <a:r>
            <a:rPr lang="ru-RU" sz="1050" b="1" i="0" kern="1200" dirty="0" err="1">
              <a:solidFill>
                <a:schemeClr val="bg2">
                  <a:lumMod val="20000"/>
                  <a:lumOff val="80000"/>
                </a:schemeClr>
              </a:solidFill>
              <a:latin typeface="Times New Roman" pitchFamily="18" charset="0"/>
              <a:cs typeface="Times New Roman" pitchFamily="18" charset="0"/>
            </a:rPr>
            <a:t>який</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встановлює</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можливий</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розмір</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прибутку</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виконавця</a:t>
          </a:r>
          <a:r>
            <a:rPr lang="ru-RU" sz="1050" b="1" i="0" kern="1200" dirty="0">
              <a:solidFill>
                <a:schemeClr val="bg2">
                  <a:lumMod val="20000"/>
                  <a:lumOff val="80000"/>
                </a:schemeClr>
              </a:solidFill>
              <a:latin typeface="Times New Roman" pitchFamily="18" charset="0"/>
              <a:cs typeface="Times New Roman" pitchFamily="18" charset="0"/>
            </a:rPr>
            <a:t> за </a:t>
          </a:r>
          <a:r>
            <a:rPr lang="ru-RU" sz="1050" b="1" i="0" kern="1200" dirty="0" err="1">
              <a:solidFill>
                <a:schemeClr val="bg2">
                  <a:lumMod val="20000"/>
                  <a:lumOff val="80000"/>
                </a:schemeClr>
              </a:solidFill>
              <a:latin typeface="Times New Roman" pitchFamily="18" charset="0"/>
              <a:cs typeface="Times New Roman" pitchFamily="18" charset="0"/>
            </a:rPr>
            <a:t>державними</a:t>
          </a:r>
          <a:r>
            <a:rPr lang="ru-RU" sz="1050" b="1" i="0" kern="1200" dirty="0">
              <a:solidFill>
                <a:schemeClr val="bg2">
                  <a:lumMod val="20000"/>
                  <a:lumOff val="80000"/>
                </a:schemeClr>
              </a:solidFill>
              <a:latin typeface="Times New Roman" pitchFamily="18" charset="0"/>
              <a:cs typeface="Times New Roman" pitchFamily="18" charset="0"/>
            </a:rPr>
            <a:t> контрактами у </a:t>
          </a:r>
          <a:r>
            <a:rPr lang="ru-RU" sz="1050" b="1" i="0" kern="1200" dirty="0" err="1">
              <a:solidFill>
                <a:schemeClr val="bg2">
                  <a:lumMod val="20000"/>
                  <a:lumOff val="80000"/>
                </a:schemeClr>
              </a:solidFill>
              <a:latin typeface="Times New Roman" pitchFamily="18" charset="0"/>
              <a:cs typeface="Times New Roman" pitchFamily="18" charset="0"/>
            </a:rPr>
            <a:t>сфері</a:t>
          </a:r>
          <a:r>
            <a:rPr lang="ru-RU" sz="1050" b="1" i="0" kern="1200" dirty="0">
              <a:solidFill>
                <a:schemeClr val="bg2">
                  <a:lumMod val="20000"/>
                  <a:lumOff val="80000"/>
                </a:schemeClr>
              </a:solidFill>
              <a:latin typeface="Times New Roman" pitchFamily="18" charset="0"/>
              <a:cs typeface="Times New Roman" pitchFamily="18" charset="0"/>
            </a:rPr>
            <a:t> оборони).</a:t>
          </a:r>
          <a:endParaRPr lang="uk-UA" sz="105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27490" custLinFactNeighborX="-29460" custLinFactNeighborY="-39065"/>
      <dgm:spPr>
        <a:prstGeom prst="homePlate">
          <a:avLst/>
        </a:prstGeom>
      </dgm:spPr>
    </dgm:pt>
  </dgm:ptLst>
  <dgm:cxnLst>
    <dgm:cxn modelId="{774C6D06-C918-4DE3-B033-022434DF39C3}" type="presOf" srcId="{4BC3F7BD-86BF-47FB-9DB0-44B4694B5F1C}" destId="{3EF56D4A-9A76-4414-A5F2-8066BE125047}" srcOrd="0" destOrd="0" presId="urn:microsoft.com/office/officeart/2005/8/layout/lProcess3"/>
    <dgm:cxn modelId="{CE182446-5C9F-4BCC-9EB6-8A81683F0032}"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0FD042D0-CBA7-47A9-BB6F-9CE1654CF8B9}" type="presParOf" srcId="{548A3B55-16F6-480F-B82A-08DB5D3007E9}" destId="{A3C4AD7B-2E3E-44E9-8180-719FA0B03778}" srcOrd="0" destOrd="0" presId="urn:microsoft.com/office/officeart/2005/8/layout/lProcess3"/>
    <dgm:cxn modelId="{76985E93-BCF2-4E5C-8F98-994666979114}"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indent="450000" algn="just">
            <a:lnSpc>
              <a:spcPct val="100000"/>
            </a:lnSpc>
            <a:spcAft>
              <a:spcPts val="0"/>
            </a:spcAft>
          </a:pPr>
          <a:r>
            <a:rPr lang="uk-UA" sz="1050" b="1" kern="1200" dirty="0">
              <a:solidFill>
                <a:schemeClr val="bg2">
                  <a:lumMod val="20000"/>
                  <a:lumOff val="80000"/>
                </a:schemeClr>
              </a:solidFill>
              <a:latin typeface="Times New Roman" pitchFamily="18" charset="0"/>
              <a:cs typeface="Times New Roman" pitchFamily="18" charset="0"/>
            </a:rPr>
            <a:t>	ОП КГС </a:t>
          </a:r>
          <a:r>
            <a:rPr lang="uk-UA" sz="1050" b="1" u="none" kern="1200" dirty="0">
              <a:solidFill>
                <a:schemeClr val="bg2">
                  <a:lumMod val="20000"/>
                  <a:lumOff val="80000"/>
                </a:schemeClr>
              </a:solidFill>
              <a:latin typeface="Times New Roman" pitchFamily="18" charset="0"/>
              <a:cs typeface="Times New Roman" pitchFamily="18" charset="0"/>
            </a:rPr>
            <a:t>ВС конкретизує, що акт ревізії Управління </a:t>
          </a:r>
          <a:r>
            <a:rPr lang="uk-UA" sz="1050" b="1" u="none" kern="1200" dirty="0" err="1">
              <a:solidFill>
                <a:schemeClr val="bg2">
                  <a:lumMod val="20000"/>
                  <a:lumOff val="80000"/>
                </a:schemeClr>
              </a:solidFill>
              <a:latin typeface="Times New Roman" pitchFamily="18" charset="0"/>
              <a:cs typeface="Times New Roman" pitchFamily="18" charset="0"/>
            </a:rPr>
            <a:t>Держаудитслужби</a:t>
          </a:r>
          <a:r>
            <a:rPr lang="uk-UA" sz="1050" b="1" u="none" kern="1200" dirty="0">
              <a:solidFill>
                <a:schemeClr val="bg2">
                  <a:lumMod val="20000"/>
                  <a:lumOff val="80000"/>
                </a:schemeClr>
              </a:solidFill>
              <a:latin typeface="Times New Roman" pitchFamily="18" charset="0"/>
              <a:cs typeface="Times New Roman" pitchFamily="18" charset="0"/>
            </a:rPr>
            <a:t> (яке є уповноваженим органом державного фінансового контролю), якщо він (акт) складений і оформлений із дотриманням законодавчо встановлених вимог, може бути належним доказом у розумінні статті 76 ГПК України. Такий акт ревізії має оцінюватися судом на загальних підставах, визначених статтею 86 ГПК України, разом з іншими доказами у справі. Акт ревізії є носієм доказової інформації, але не має заздалегідь встановленої сили і не звільняє сторону від обов`язку доведення обставин, на які вона посилається (частина перша статті 74 ГПК України).</a:t>
          </a:r>
        </a:p>
        <a:p>
          <a:pPr indent="450000" algn="just">
            <a:lnSpc>
              <a:spcPct val="100000"/>
            </a:lnSpc>
            <a:spcAft>
              <a:spcPts val="0"/>
            </a:spcAft>
          </a:pPr>
          <a:r>
            <a:rPr lang="uk-UA" sz="1050" b="1" kern="1200" dirty="0">
              <a:solidFill>
                <a:schemeClr val="bg2">
                  <a:lumMod val="20000"/>
                  <a:lumOff val="80000"/>
                </a:schemeClr>
              </a:solidFill>
              <a:latin typeface="Times New Roman" pitchFamily="18" charset="0"/>
              <a:cs typeface="Times New Roman" pitchFamily="18" charset="0"/>
            </a:rPr>
            <a:t>	</a:t>
          </a:r>
          <a:r>
            <a:rPr lang="uk-UA" sz="1050" b="1" i="0" kern="1200" dirty="0">
              <a:solidFill>
                <a:schemeClr val="bg2">
                  <a:lumMod val="20000"/>
                  <a:lumOff val="80000"/>
                </a:schemeClr>
              </a:solidFill>
              <a:latin typeface="Times New Roman" pitchFamily="18" charset="0"/>
              <a:cs typeface="Times New Roman" pitchFamily="18" charset="0"/>
            </a:rPr>
            <a:t>Об`єднана палата висновує, що майнові втрати замовника у вигляді різниці між завищеною внаслідок неправомірної поведінки виконавця ціною державного контракту і ціною, яка мала би бути сплачена з урахуванням вимог законодавства щодо її граничного рівня, можна вважати збитками в розумінні цивільного законодавства. Такі збитки підлягають відшкодуванню за умови доведення замовником їх наявності і розміру, неправомірної поведінки виконавця, причинно-наслідкового зв`язку між неправомірною поведінкою і збитками, а також за наявності вини виконавця. Акт ревізії Управління Держаудитслужби є документом, що фіксує певні факти і обставини, які можуть </a:t>
          </a:r>
          <a:r>
            <a:rPr lang="uk-UA" sz="1050" b="1" kern="1200" dirty="0">
              <a:solidFill>
                <a:schemeClr val="bg2">
                  <a:lumMod val="20000"/>
                  <a:lumOff val="80000"/>
                </a:schemeClr>
              </a:solidFill>
              <a:latin typeface="Times New Roman" pitchFamily="18" charset="0"/>
              <a:cs typeface="Times New Roman" pitchFamily="18" charset="0"/>
            </a:rPr>
            <a:t>стати підставою для «законної вимоги» </a:t>
          </a:r>
          <a:r>
            <a:rPr lang="uk-UA" sz="1050" b="1" i="0" kern="1200" dirty="0">
              <a:solidFill>
                <a:schemeClr val="bg2">
                  <a:lumMod val="20000"/>
                  <a:lumOff val="80000"/>
                </a:schemeClr>
              </a:solidFill>
              <a:latin typeface="Times New Roman" pitchFamily="18" charset="0"/>
              <a:cs typeface="Times New Roman" pitchFamily="18" charset="0"/>
            </a:rPr>
            <a:t>контролюючого органу на адресу підконтрольного суб`єкта або для здійснення цим органом самостійно заходів до усунення виявлених порушень законодавства шляхом звернення до суду в інтересах держави. </a:t>
          </a:r>
        </a:p>
        <a:p>
          <a:pPr indent="450000" algn="just">
            <a:lnSpc>
              <a:spcPct val="100000"/>
            </a:lnSpc>
            <a:spcAft>
              <a:spcPts val="0"/>
            </a:spcAft>
          </a:pPr>
          <a:r>
            <a:rPr lang="uk-UA" sz="1050" b="1" i="0" kern="1200" dirty="0">
              <a:solidFill>
                <a:schemeClr val="bg2">
                  <a:lumMod val="20000"/>
                  <a:lumOff val="80000"/>
                </a:schemeClr>
              </a:solidFill>
              <a:latin typeface="Times New Roman" pitchFamily="18" charset="0"/>
              <a:cs typeface="Times New Roman" pitchFamily="18" charset="0"/>
            </a:rPr>
            <a:t>	Об</a:t>
          </a:r>
          <a:r>
            <a:rPr lang="en-US" sz="1050" b="1" i="0" kern="1200" dirty="0">
              <a:solidFill>
                <a:schemeClr val="bg2">
                  <a:lumMod val="20000"/>
                  <a:lumOff val="80000"/>
                </a:schemeClr>
              </a:solidFill>
              <a:latin typeface="Times New Roman" pitchFamily="18" charset="0"/>
              <a:cs typeface="Times New Roman" pitchFamily="18" charset="0"/>
            </a:rPr>
            <a:t>`</a:t>
          </a:r>
          <a:r>
            <a:rPr lang="uk-UA" sz="1050" b="1" i="0" kern="1200" dirty="0" err="1">
              <a:solidFill>
                <a:schemeClr val="bg2">
                  <a:lumMod val="20000"/>
                  <a:lumOff val="80000"/>
                </a:schemeClr>
              </a:solidFill>
              <a:latin typeface="Times New Roman" pitchFamily="18" charset="0"/>
              <a:cs typeface="Times New Roman" pitchFamily="18" charset="0"/>
            </a:rPr>
            <a:t>єднана</a:t>
          </a:r>
          <a:r>
            <a:rPr lang="uk-UA" sz="1050" b="1" i="0" kern="1200" dirty="0">
              <a:solidFill>
                <a:schemeClr val="bg2">
                  <a:lumMod val="20000"/>
                  <a:lumOff val="80000"/>
                </a:schemeClr>
              </a:solidFill>
              <a:latin typeface="Times New Roman" pitchFamily="18" charset="0"/>
              <a:cs typeface="Times New Roman" pitchFamily="18" charset="0"/>
            </a:rPr>
            <a:t> палата виходить із того що суди попередніх інстанцій мали оцінити акт ревізії як окремо, так і в сукупності доказів (мали </a:t>
          </a:r>
          <a:r>
            <a:rPr lang="uk-UA" sz="1050" b="1" i="0" kern="1200" dirty="0" err="1">
              <a:solidFill>
                <a:schemeClr val="bg2">
                  <a:lumMod val="20000"/>
                  <a:lumOff val="80000"/>
                </a:schemeClr>
              </a:solidFill>
              <a:latin typeface="Times New Roman" pitchFamily="18" charset="0"/>
              <a:cs typeface="Times New Roman" pitchFamily="18" charset="0"/>
            </a:rPr>
            <a:t>співставити</a:t>
          </a:r>
          <a:r>
            <a:rPr lang="uk-UA" sz="1050" b="1" i="0" kern="1200" dirty="0">
              <a:solidFill>
                <a:schemeClr val="bg2">
                  <a:lumMod val="20000"/>
                  <a:lumOff val="80000"/>
                </a:schemeClr>
              </a:solidFill>
              <a:latin typeface="Times New Roman" pitchFamily="18" charset="0"/>
              <a:cs typeface="Times New Roman" pitchFamily="18" charset="0"/>
            </a:rPr>
            <a:t> докази позивача, якими останній підтверджує те, що виконавець не є виробником продукції, з доказами відповідача, наданими на підтвердження статусу виконавця, як виробника продукції) та встановити, чи свідчить він з більшою вірогідністю про те, що позивачу заподіяно майнової шкоди внаслідок неправомірних дій відповідача.</a:t>
          </a:r>
          <a:endParaRPr lang="uk-UA" sz="1100" b="1" kern="1200" dirty="0">
            <a:solidFill>
              <a:schemeClr val="bg2">
                <a:lumMod val="20000"/>
                <a:lumOff val="80000"/>
              </a:schemeClr>
            </a:solidFill>
            <a:latin typeface="Times New Roman" pitchFamily="18" charset="0"/>
            <a:cs typeface="Times New Roman" pitchFamily="18" charset="0"/>
          </a:endParaRPr>
        </a:p>
        <a:p>
          <a:pPr algn="just">
            <a:lnSpc>
              <a:spcPct val="90000"/>
            </a:lnSpc>
            <a:spcAft>
              <a:spcPts val="0"/>
            </a:spcAft>
          </a:pPr>
          <a:r>
            <a:rPr lang="uk-UA" sz="1100" b="1" kern="1200" dirty="0">
              <a:solidFill>
                <a:schemeClr val="tx2">
                  <a:lumMod val="90000"/>
                </a:schemeClr>
              </a:solidFill>
              <a:latin typeface="Times New Roman" pitchFamily="18" charset="0"/>
              <a:cs typeface="Times New Roman" pitchFamily="18" charset="0"/>
            </a:rPr>
            <a:t> </a:t>
          </a:r>
          <a:r>
            <a:rPr lang="en-US" sz="1100" b="1" kern="1200" dirty="0">
              <a:solidFill>
                <a:schemeClr val="tx2">
                  <a:lumMod val="90000"/>
                </a:schemeClr>
              </a:solidFill>
              <a:latin typeface="Times New Roman" pitchFamily="18" charset="0"/>
              <a:cs typeface="Times New Roman" pitchFamily="18" charset="0"/>
              <a:hlinkClick xmlns:r="http://schemas.openxmlformats.org/officeDocument/2006/relationships" r:id="rId1"/>
            </a:rPr>
            <a:t>https://reyestr.court.gov.ua/Review/132746035</a:t>
          </a:r>
          <a:endParaRPr lang="uk-UA" sz="1100" b="1" kern="1200" dirty="0">
            <a:solidFill>
              <a:schemeClr val="tx2">
                <a:lumMod val="90000"/>
              </a:schemeClr>
            </a:solidFill>
            <a:latin typeface="Times New Roman" pitchFamily="18" charset="0"/>
            <a:cs typeface="Times New Roman" pitchFamily="18" charset="0"/>
          </a:endParaRPr>
        </a:p>
        <a:p>
          <a:pPr algn="just">
            <a:lnSpc>
              <a:spcPct val="90000"/>
            </a:lnSpc>
            <a:spcAft>
              <a:spcPts val="0"/>
            </a:spcAft>
          </a:pPr>
          <a:endParaRPr lang="uk-UA" sz="900" b="1" kern="1200" noProof="0" dirty="0">
            <a:solidFill>
              <a:schemeClr val="tx2">
                <a:lumMod val="9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07676" custScaleY="106160" custRadScaleRad="100023" custRadScaleInc="36">
        <dgm:presLayoutVars>
          <dgm:bulletEnabled val="1"/>
        </dgm:presLayoutVars>
      </dgm:prSet>
      <dgm:spPr>
        <a:prstGeom prst="flowChartAlternateProcess">
          <a:avLst/>
        </a:prstGeom>
      </dgm:spPr>
    </dgm:pt>
  </dgm:ptLst>
  <dgm:cxnLst>
    <dgm:cxn modelId="{F4DFA7AB-0362-447B-B978-526D10A882C2}"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57F2D8F7-8E5A-4D2D-9B82-5F22DABB3D8D}" type="presOf" srcId="{109A425D-96BE-4C4C-B32F-69B188308839}" destId="{4532A5CD-ED12-4521-B172-187366941F6A}" srcOrd="0" destOrd="0" presId="urn:microsoft.com/office/officeart/2005/8/layout/cycle2"/>
    <dgm:cxn modelId="{2B269FFA-2527-4398-91FC-EA7A12C52F4B}"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18.03.2025  у справі №915/240/24</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8303">
        <dgm:presLayoutVars>
          <dgm:chMax val="0"/>
          <dgm:bulletEnabled val="1"/>
        </dgm:presLayoutVars>
      </dgm:prSet>
      <dgm:spPr/>
    </dgm:pt>
  </dgm:ptLst>
  <dgm:cxnLst>
    <dgm:cxn modelId="{D47E625F-B04C-44C1-B118-89441DD6FADE}" type="presOf" srcId="{2A52989D-F7FB-4581-A78D-5AA2820D8337}" destId="{D3023C26-3E73-4E84-8F9D-13921BA3731C}" srcOrd="0" destOrd="0" presId="urn:microsoft.com/office/officeart/2005/8/layout/vList2"/>
    <dgm:cxn modelId="{602D4654-39F1-49B2-B8CE-275A322EF369}" type="presOf" srcId="{7D6ACE49-2C7D-4B55-8258-8FF78D2D3F87}" destId="{7A20DE31-9AEC-4203-B692-5715756E6C53}"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B199D2F3-1DE7-46EA-86E9-330D7D853AF7}"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19.12.2025  у справі №915/222/24</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216513" custLinFactNeighborX="-303" custLinFactNeighborY="-50734">
        <dgm:presLayoutVars>
          <dgm:chMax val="0"/>
          <dgm:bulletEnabled val="1"/>
        </dgm:presLayoutVars>
      </dgm:prSet>
      <dgm:spPr/>
    </dgm:pt>
  </dgm:ptLst>
  <dgm:cxnLst>
    <dgm:cxn modelId="{51EB7220-D365-496E-8EC4-43AEC442ACB2}" type="presOf" srcId="{CEC9EB15-5746-4F36-8AFD-EACA623DA04B}" destId="{491186E1-D2E0-4DE9-9FD1-C23BC272EA6B}" srcOrd="0" destOrd="0" presId="urn:microsoft.com/office/officeart/2005/8/layout/vList2"/>
    <dgm:cxn modelId="{1D7C1CC4-6D12-40BB-8C4F-477E45529CE6}" type="presOf" srcId="{24E5C34E-DA21-45B9-B55D-F89D03FA1B3A}" destId="{3C8EE393-9385-4B7F-8750-BF622842E9A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F7841216-8CCA-480B-BAB1-D5B79D4FD4A3}"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indent="450000" algn="just" rtl="0">
            <a:lnSpc>
              <a:spcPct val="100000"/>
            </a:lnSpc>
            <a:spcAft>
              <a:spcPts val="0"/>
            </a:spcAft>
          </a:pPr>
          <a:r>
            <a:rPr lang="uk-UA" sz="1200" b="1" kern="1200" dirty="0">
              <a:solidFill>
                <a:schemeClr val="bg2">
                  <a:lumMod val="20000"/>
                  <a:lumOff val="80000"/>
                </a:schemeClr>
              </a:solidFill>
              <a:latin typeface="Times New Roman" pitchFamily="18" charset="0"/>
              <a:cs typeface="Times New Roman" pitchFamily="18" charset="0"/>
            </a:rPr>
            <a:t>У постановах КГС ВС у складі колегії судової палати для розгляду справ про банкрутство КГС від 29.04.2025 у справі № 917/1500/18(917/1544/24) дійшли висновку про те, що визнання недійсним правочину щодо продажу спірного майна боржником свідчить про наявність порушених прав позивача та правових підстав для звернення останнього до суду з цим позовом. </a:t>
          </a:r>
        </a:p>
        <a:p>
          <a:pPr indent="450000" algn="just" rtl="0">
            <a:lnSpc>
              <a:spcPct val="100000"/>
            </a:lnSpc>
            <a:spcAft>
              <a:spcPts val="0"/>
            </a:spcAft>
          </a:pPr>
          <a:r>
            <a:rPr lang="uk-UA" sz="1200" b="1" kern="1200" dirty="0">
              <a:solidFill>
                <a:schemeClr val="bg2">
                  <a:lumMod val="20000"/>
                  <a:lumOff val="80000"/>
                </a:schemeClr>
              </a:solidFill>
              <a:latin typeface="Times New Roman" pitchFamily="18" charset="0"/>
              <a:cs typeface="Times New Roman" pitchFamily="18" charset="0"/>
            </a:rPr>
            <a:t>Установлення цього факту є достатнім для того, щоб у позивача виникли правові підстави для витребування спірного майна від добросовісного набувача в порядку ст.388 ЦК України. </a:t>
          </a:r>
          <a:endParaRPr lang="uk-UA" sz="1200" b="1" i="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27490" custLinFactNeighborX="-566" custLinFactNeighborY="-11283"/>
      <dgm:spPr>
        <a:prstGeom prst="homePlate">
          <a:avLst/>
        </a:prstGeom>
      </dgm:spPr>
    </dgm:pt>
  </dgm:ptLst>
  <dgm:cxnLst>
    <dgm:cxn modelId="{BC936896-2EB0-41C3-9007-FD86A04514E7}" type="presOf" srcId="{7A615780-D022-4AFF-8D48-AB7A7B171E5F}" destId="{548A3B55-16F6-480F-B82A-08DB5D3007E9}" srcOrd="0" destOrd="0" presId="urn:microsoft.com/office/officeart/2005/8/layout/lProcess3"/>
    <dgm:cxn modelId="{D381BDC3-B870-4067-BB35-B7EC34AE3235}" type="presOf" srcId="{4BC3F7BD-86BF-47FB-9DB0-44B4694B5F1C}" destId="{3EF56D4A-9A76-4414-A5F2-8066BE125047}"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4E424CE7-9EB0-4185-95B9-CD5360BCC135}" type="presParOf" srcId="{548A3B55-16F6-480F-B82A-08DB5D3007E9}" destId="{A3C4AD7B-2E3E-44E9-8180-719FA0B03778}" srcOrd="0" destOrd="0" presId="urn:microsoft.com/office/officeart/2005/8/layout/lProcess3"/>
    <dgm:cxn modelId="{BFB2A0C9-A4F8-4FFD-8E5B-2070ECB5A75E}"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indent="450000" algn="just">
            <a:lnSpc>
              <a:spcPct val="100000"/>
            </a:lnSpc>
            <a:spcAft>
              <a:spcPts val="0"/>
            </a:spcAft>
          </a:pPr>
          <a:r>
            <a:rPr lang="ru-RU" sz="1200" b="1" i="0" kern="1200" dirty="0">
              <a:solidFill>
                <a:schemeClr val="tx1"/>
              </a:solidFill>
              <a:latin typeface="Times New Roman" pitchFamily="18" charset="0"/>
              <a:cs typeface="Times New Roman" pitchFamily="18" charset="0"/>
            </a:rPr>
            <a:t>	</a:t>
          </a:r>
          <a:r>
            <a:rPr lang="ru-RU" sz="1200" b="1" i="0" kern="1200" dirty="0">
              <a:solidFill>
                <a:schemeClr val="bg2">
                  <a:lumMod val="20000"/>
                  <a:lumOff val="80000"/>
                </a:schemeClr>
              </a:solidFill>
              <a:latin typeface="Times New Roman" pitchFamily="18" charset="0"/>
              <a:cs typeface="Times New Roman" pitchFamily="18" charset="0"/>
            </a:rPr>
            <a:t>ОП КГС </a:t>
          </a:r>
          <a:r>
            <a:rPr lang="ru-RU" sz="1200" b="1" i="0" kern="1200">
              <a:solidFill>
                <a:schemeClr val="bg2">
                  <a:lumMod val="20000"/>
                  <a:lumOff val="80000"/>
                </a:schemeClr>
              </a:solidFill>
              <a:latin typeface="Times New Roman" pitchFamily="18" charset="0"/>
              <a:cs typeface="Times New Roman" pitchFamily="18" charset="0"/>
            </a:rPr>
            <a:t>ВС вважає</a:t>
          </a:r>
          <a:r>
            <a:rPr lang="ru-RU" sz="1200" b="1" i="0" kern="1200" dirty="0">
              <a:solidFill>
                <a:schemeClr val="bg2">
                  <a:lumMod val="20000"/>
                  <a:lumOff val="80000"/>
                </a:schemeClr>
              </a:solidFill>
              <a:latin typeface="Times New Roman" pitchFamily="18" charset="0"/>
              <a:cs typeface="Times New Roman" pitchFamily="18" charset="0"/>
            </a:rPr>
            <a:t> за </a:t>
          </a:r>
          <a:r>
            <a:rPr lang="ru-RU" sz="1200" b="1" i="0" kern="1200" dirty="0" err="1">
              <a:solidFill>
                <a:schemeClr val="bg2">
                  <a:lumMod val="20000"/>
                  <a:lumOff val="80000"/>
                </a:schemeClr>
              </a:solidFill>
              <a:latin typeface="Times New Roman" pitchFamily="18" charset="0"/>
              <a:cs typeface="Times New Roman" pitchFamily="18" charset="0"/>
            </a:rPr>
            <a:t>необхідне</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відступити</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від</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зазначеної</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правової</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позиції</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викладеної</a:t>
          </a:r>
          <a:r>
            <a:rPr lang="ru-RU" sz="1200" b="1" i="0" kern="1200" dirty="0">
              <a:solidFill>
                <a:schemeClr val="bg2">
                  <a:lumMod val="20000"/>
                  <a:lumOff val="80000"/>
                </a:schemeClr>
              </a:solidFill>
              <a:latin typeface="Times New Roman" pitchFamily="18" charset="0"/>
              <a:cs typeface="Times New Roman" pitchFamily="18" charset="0"/>
            </a:rPr>
            <a:t> у </a:t>
          </a:r>
          <a:r>
            <a:rPr lang="ru-RU" sz="1200" b="1" i="0" kern="1200" dirty="0" err="1">
              <a:solidFill>
                <a:schemeClr val="bg2">
                  <a:lumMod val="20000"/>
                  <a:lumOff val="80000"/>
                </a:schemeClr>
              </a:solidFill>
              <a:latin typeface="Times New Roman" panose="02020603050405020304" pitchFamily="18" charset="0"/>
              <a:cs typeface="Times New Roman" panose="02020603050405020304" pitchFamily="18" charset="0"/>
            </a:rPr>
            <a:t>постанові</a:t>
          </a:r>
          <a:r>
            <a:rPr lang="ru-RU" sz="1200" b="1" i="0" kern="1200" dirty="0">
              <a:solidFill>
                <a:schemeClr val="bg2">
                  <a:lumMod val="20000"/>
                  <a:lumOff val="80000"/>
                </a:schemeClr>
              </a:solidFill>
              <a:latin typeface="Times New Roman" panose="02020603050405020304" pitchFamily="18" charset="0"/>
              <a:cs typeface="Times New Roman" panose="02020603050405020304" pitchFamily="18" charset="0"/>
            </a:rPr>
            <a:t> </a:t>
          </a:r>
          <a:r>
            <a:rPr lang="ru-RU" sz="1200" b="1" i="0" kern="1200" dirty="0" err="1">
              <a:solidFill>
                <a:schemeClr val="bg2">
                  <a:lumMod val="20000"/>
                  <a:lumOff val="80000"/>
                </a:schemeClr>
              </a:solidFill>
              <a:latin typeface="Times New Roman" panose="02020603050405020304" pitchFamily="18" charset="0"/>
              <a:cs typeface="Times New Roman" panose="02020603050405020304" pitchFamily="18" charset="0"/>
            </a:rPr>
            <a:t>від</a:t>
          </a:r>
          <a:r>
            <a:rPr lang="ru-RU" sz="1200" b="1" i="0" kern="1200" dirty="0">
              <a:solidFill>
                <a:schemeClr val="bg2">
                  <a:lumMod val="20000"/>
                  <a:lumOff val="80000"/>
                </a:schemeClr>
              </a:solidFill>
              <a:latin typeface="Times New Roman" panose="02020603050405020304" pitchFamily="18" charset="0"/>
              <a:cs typeface="Times New Roman" panose="02020603050405020304" pitchFamily="18" charset="0"/>
            </a:rPr>
            <a:t> 24.06.2025 у </a:t>
          </a:r>
          <a:r>
            <a:rPr lang="ru-RU" sz="1200" b="1" i="0" kern="1200" dirty="0" err="1">
              <a:solidFill>
                <a:schemeClr val="bg2">
                  <a:lumMod val="20000"/>
                  <a:lumOff val="80000"/>
                </a:schemeClr>
              </a:solidFill>
              <a:latin typeface="Times New Roman" panose="02020603050405020304" pitchFamily="18" charset="0"/>
              <a:cs typeface="Times New Roman" panose="02020603050405020304" pitchFamily="18" charset="0"/>
            </a:rPr>
            <a:t>справі</a:t>
          </a:r>
          <a:r>
            <a:rPr lang="ru-RU" sz="1200" b="1" i="0" kern="1200" dirty="0">
              <a:solidFill>
                <a:schemeClr val="bg2">
                  <a:lumMod val="20000"/>
                  <a:lumOff val="80000"/>
                </a:schemeClr>
              </a:solidFill>
              <a:latin typeface="Times New Roman" panose="02020603050405020304" pitchFamily="18" charset="0"/>
              <a:cs typeface="Times New Roman" panose="02020603050405020304" pitchFamily="18" charset="0"/>
            </a:rPr>
            <a:t> №917/1500/18(917/1506/24), </a:t>
          </a:r>
          <a:r>
            <a:rPr lang="uk-UA" sz="1200" b="1" kern="1200" dirty="0">
              <a:solidFill>
                <a:schemeClr val="bg2">
                  <a:lumMod val="20000"/>
                  <a:lumOff val="80000"/>
                </a:schemeClr>
              </a:solidFill>
              <a:latin typeface="Times New Roman" pitchFamily="18" charset="0"/>
              <a:cs typeface="Times New Roman" pitchFamily="18" charset="0"/>
            </a:rPr>
            <a:t>оскільки за обставин придбання відповідачем майна на електронному аукціоні у виконавчому провадженні щодо виконання рішення суду відсутні підстави для обмежувального тлумачення норми ст.388 ЦК України без урахування частини другої зазначеної статті в редакції, що діяла на момент виникнення спірних правовідносин, згідно з якою майно не може бути витребувано від добросовісного набувача, якщо воно було продане у порядку, встановленому для виконання судових рішень. </a:t>
          </a:r>
        </a:p>
        <a:p>
          <a:pPr algn="just">
            <a:lnSpc>
              <a:spcPct val="90000"/>
            </a:lnSpc>
            <a:spcAft>
              <a:spcPts val="0"/>
            </a:spcAft>
          </a:pPr>
          <a:endParaRPr lang="uk-UA" sz="1200" b="1" kern="1200" dirty="0">
            <a:latin typeface="Times New Roman" pitchFamily="18" charset="0"/>
            <a:cs typeface="Times New Roman" pitchFamily="18" charset="0"/>
          </a:endParaRPr>
        </a:p>
        <a:p>
          <a:pPr algn="just">
            <a:lnSpc>
              <a:spcPct val="90000"/>
            </a:lnSpc>
            <a:spcAft>
              <a:spcPts val="0"/>
            </a:spcAft>
          </a:pPr>
          <a:r>
            <a:rPr lang="en-US" sz="1200" b="1" kern="1200" dirty="0">
              <a:latin typeface="Times New Roman" pitchFamily="18" charset="0"/>
              <a:cs typeface="Times New Roman" pitchFamily="18" charset="0"/>
              <a:hlinkClick xmlns:r="http://schemas.openxmlformats.org/officeDocument/2006/relationships" r:id="rId1"/>
            </a:rPr>
            <a:t>https://reyestr.court.gov.ua/Review/134499312</a:t>
          </a:r>
          <a:endParaRPr lang="uk-UA" sz="1200" b="1" kern="1200" dirty="0">
            <a:latin typeface="Times New Roman" pitchFamily="18" charset="0"/>
            <a:cs typeface="Times New Roman" pitchFamily="18" charset="0"/>
          </a:endParaRPr>
        </a:p>
        <a:p>
          <a:pPr algn="just">
            <a:lnSpc>
              <a:spcPct val="90000"/>
            </a:lnSpc>
            <a:spcAft>
              <a:spcPts val="0"/>
            </a:spcAft>
          </a:pPr>
          <a:endParaRPr lang="uk-UA" sz="9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07676" custScaleY="106160" custRadScaleRad="100023" custRadScaleInc="36">
        <dgm:presLayoutVars>
          <dgm:bulletEnabled val="1"/>
        </dgm:presLayoutVars>
      </dgm:prSet>
      <dgm:spPr>
        <a:prstGeom prst="flowChartAlternateProcess">
          <a:avLst/>
        </a:prstGeom>
      </dgm:spPr>
    </dgm:pt>
  </dgm:ptLst>
  <dgm:cxnLst>
    <dgm:cxn modelId="{851BF55E-68D4-4AE4-BECC-FEFD2C47A555}"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4726F5F1-F23A-41AB-853D-E086E6806827}" type="presOf" srcId="{109A425D-96BE-4C4C-B32F-69B188308839}" destId="{4532A5CD-ED12-4521-B172-187366941F6A}" srcOrd="0" destOrd="0" presId="urn:microsoft.com/office/officeart/2005/8/layout/cycle2"/>
    <dgm:cxn modelId="{4093AD51-EA24-4F1F-B45A-4BD7B32EC2B2}"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29.04.2025  у справі №917/1500/18 (917/1544/24) </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dgm:presLayoutVars>
          <dgm:chMax val="0"/>
          <dgm:bulletEnabled val="1"/>
        </dgm:presLayoutVars>
      </dgm:prSet>
      <dgm:spPr/>
    </dgm:pt>
  </dgm:ptLst>
  <dgm:cxnLst>
    <dgm:cxn modelId="{487E8E49-49FA-4585-BA8F-BA7B5A5EA5E1}" type="presOf" srcId="{2A52989D-F7FB-4581-A78D-5AA2820D8337}" destId="{D3023C26-3E73-4E84-8F9D-13921BA3731C}" srcOrd="0" destOrd="0" presId="urn:microsoft.com/office/officeart/2005/8/layout/vList2"/>
    <dgm:cxn modelId="{0763A0AB-DAD6-4754-93C2-89E6804A15FC}" type="presOf" srcId="{7D6ACE49-2C7D-4B55-8258-8FF78D2D3F87}" destId="{7A20DE31-9AEC-4203-B692-5715756E6C53}"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92A100D6-E090-45DA-88B7-3095BA048161}"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ВС у складі судової палати для розгляду справ про банкрутство  від  11.02.2026 у справі </a:t>
          </a:r>
          <a:r>
            <a:rPr lang="uk-UA" sz="1200" b="1" i="0" kern="1200" dirty="0">
              <a:solidFill>
                <a:schemeClr val="bg2">
                  <a:lumMod val="20000"/>
                  <a:lumOff val="80000"/>
                </a:schemeClr>
              </a:solidFill>
              <a:latin typeface="Times New Roman" pitchFamily="18" charset="0"/>
              <a:cs typeface="Times New Roman" pitchFamily="18" charset="0"/>
            </a:rPr>
            <a:t>№917/1500/18(917/1513/24)</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369633" custLinFactNeighborX="-303" custLinFactNeighborY="-50734">
        <dgm:presLayoutVars>
          <dgm:chMax val="0"/>
          <dgm:bulletEnabled val="1"/>
        </dgm:presLayoutVars>
      </dgm:prSet>
      <dgm:spPr/>
    </dgm:pt>
  </dgm:ptLst>
  <dgm:cxnLst>
    <dgm:cxn modelId="{F107AA6D-AB9F-4611-AED8-8996B2F60525}" type="presOf" srcId="{CEC9EB15-5746-4F36-8AFD-EACA623DA04B}" destId="{491186E1-D2E0-4DE9-9FD1-C23BC272EA6B}" srcOrd="0" destOrd="0" presId="urn:microsoft.com/office/officeart/2005/8/layout/vList2"/>
    <dgm:cxn modelId="{46DA30D3-1DDE-4F91-B66D-B34D0EA99FAC}" type="presOf" srcId="{24E5C34E-DA21-45B9-B55D-F89D03FA1B3A}" destId="{3C8EE393-9385-4B7F-8750-BF622842E9A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99A5D7C2-D41D-4C31-953A-8A1C1D5D9A25}"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24.10.2025 у справі №917/276/25</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81829" custLinFactNeighborX="-10737" custLinFactNeighborY="-50">
        <dgm:presLayoutVars>
          <dgm:chMax val="0"/>
          <dgm:bulletEnabled val="1"/>
        </dgm:presLayoutVars>
      </dgm:prSet>
      <dgm:spPr/>
    </dgm:pt>
  </dgm:ptLst>
  <dgm:cxnLst>
    <dgm:cxn modelId="{6E3A778F-A5DB-4B10-ADB7-40654F452DBD}" type="presOf" srcId="{7D6ACE49-2C7D-4B55-8258-8FF78D2D3F87}" destId="{7A20DE31-9AEC-4203-B692-5715756E6C53}"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4A09B0CD-658B-4737-8F66-887B02A0DD1E}" type="presOf" srcId="{2A52989D-F7FB-4581-A78D-5AA2820D8337}" destId="{D3023C26-3E73-4E84-8F9D-13921BA3731C}" srcOrd="0" destOrd="0" presId="urn:microsoft.com/office/officeart/2005/8/layout/vList2"/>
    <dgm:cxn modelId="{EB351144-5473-47C9-A92F-6FACDCCBD6BF}"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05.03.2026 № 917/1161/25  </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220336" custLinFactNeighborX="91" custLinFactNeighborY="-97425">
        <dgm:presLayoutVars>
          <dgm:chMax val="0"/>
          <dgm:bulletEnabled val="1"/>
        </dgm:presLayoutVars>
      </dgm:prSet>
      <dgm:spPr/>
    </dgm:pt>
  </dgm:ptLst>
  <dgm:cxnLst>
    <dgm:cxn modelId="{4765B390-B617-4F66-A279-4104132C2C13}" type="presOf" srcId="{24E5C34E-DA21-45B9-B55D-F89D03FA1B3A}" destId="{3C8EE393-9385-4B7F-8750-BF622842E9AB}" srcOrd="0" destOrd="0" presId="urn:microsoft.com/office/officeart/2005/8/layout/vList2"/>
    <dgm:cxn modelId="{CC8BA5BE-52C7-453E-9653-9BDABE105B37}" type="presOf" srcId="{CEC9EB15-5746-4F36-8AFD-EACA623DA04B}" destId="{491186E1-D2E0-4DE9-9FD1-C23BC272EA6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4450A28C-096D-4C11-BDA8-06DF98A70450}"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indent="450000" algn="just" rtl="0">
            <a:lnSpc>
              <a:spcPct val="100000"/>
            </a:lnSpc>
            <a:spcAft>
              <a:spcPts val="0"/>
            </a:spcAft>
          </a:pPr>
          <a:r>
            <a:rPr lang="uk-UA" sz="1000" b="1" kern="1200" dirty="0">
              <a:solidFill>
                <a:schemeClr val="bg2">
                  <a:lumMod val="20000"/>
                  <a:lumOff val="80000"/>
                </a:schemeClr>
              </a:solidFill>
              <a:latin typeface="Times New Roman" pitchFamily="18" charset="0"/>
              <a:cs typeface="Times New Roman" pitchFamily="18" charset="0"/>
            </a:rPr>
            <a:t>У наведених постановах </a:t>
          </a:r>
          <a:r>
            <a:rPr kumimoji="0" lang="uk-UA" sz="10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ВС </a:t>
          </a:r>
          <a:r>
            <a:rPr lang="uk-UA" sz="1000" b="1" i="0" kern="1200" dirty="0">
              <a:solidFill>
                <a:schemeClr val="bg2">
                  <a:lumMod val="20000"/>
                  <a:lumOff val="80000"/>
                </a:schemeClr>
              </a:solidFill>
              <a:latin typeface="Times New Roman" pitchFamily="18" charset="0"/>
              <a:cs typeface="Times New Roman" pitchFamily="18" charset="0"/>
            </a:rPr>
            <a:t>зазначено, що звільнення від доказування, навіть</a:t>
          </a:r>
          <a:r>
            <a:rPr lang="uk-UA" sz="1000" b="1" i="1" kern="1200" dirty="0">
              <a:solidFill>
                <a:schemeClr val="bg2">
                  <a:lumMod val="20000"/>
                  <a:lumOff val="80000"/>
                </a:schemeClr>
              </a:solidFill>
              <a:latin typeface="Times New Roman" pitchFamily="18" charset="0"/>
              <a:cs typeface="Times New Roman" pitchFamily="18" charset="0"/>
            </a:rPr>
            <a:t> у </a:t>
          </a:r>
          <a:r>
            <a:rPr lang="uk-UA" sz="1000" b="1" i="0" kern="1200" dirty="0">
              <a:solidFill>
                <a:schemeClr val="bg2">
                  <a:lumMod val="20000"/>
                  <a:lumOff val="80000"/>
                </a:schemeClr>
              </a:solidFill>
              <a:latin typeface="Times New Roman" pitchFamily="18" charset="0"/>
              <a:cs typeface="Times New Roman" pitchFamily="18" charset="0"/>
            </a:rPr>
            <a:t>разі наявності </a:t>
          </a:r>
          <a:r>
            <a:rPr lang="uk-UA" sz="1000" b="1" i="0" kern="1200" dirty="0" err="1">
              <a:solidFill>
                <a:schemeClr val="bg2">
                  <a:lumMod val="20000"/>
                  <a:lumOff val="80000"/>
                </a:schemeClr>
              </a:solidFill>
              <a:latin typeface="Times New Roman" pitchFamily="18" charset="0"/>
              <a:cs typeface="Times New Roman" pitchFamily="18" charset="0"/>
            </a:rPr>
            <a:t>преюдиційних</a:t>
          </a:r>
          <a:r>
            <a:rPr lang="uk-UA" sz="1000" b="1" i="0" kern="1200" dirty="0">
              <a:solidFill>
                <a:schemeClr val="bg2">
                  <a:lumMod val="20000"/>
                  <a:lumOff val="80000"/>
                </a:schemeClr>
              </a:solidFill>
              <a:latin typeface="Times New Roman" pitchFamily="18" charset="0"/>
              <a:cs typeface="Times New Roman" pitchFamily="18" charset="0"/>
            </a:rPr>
            <a:t> обставин, встановлених у рішенні суду, не може мати абсолютного характеру і не може сприйматися судами як неможливість спростування під час судового розгляду обставин, які зазначені в іншому судовому рішенні. </a:t>
          </a:r>
        </a:p>
        <a:p>
          <a:pPr indent="450000" algn="just" rtl="0">
            <a:lnSpc>
              <a:spcPct val="100000"/>
            </a:lnSpc>
            <a:spcAft>
              <a:spcPts val="0"/>
            </a:spcAft>
          </a:pPr>
          <a:r>
            <a:rPr lang="uk-UA" sz="1000" b="1" i="0" kern="1200" dirty="0">
              <a:solidFill>
                <a:schemeClr val="bg2">
                  <a:lumMod val="20000"/>
                  <a:lumOff val="80000"/>
                </a:schemeClr>
              </a:solidFill>
              <a:latin typeface="Times New Roman" pitchFamily="18" charset="0"/>
              <a:cs typeface="Times New Roman" pitchFamily="18" charset="0"/>
            </a:rPr>
            <a:t>Господарські суди не повинні сприймати як обов`язкові висновки щодо фактичних обставин справи, наведені у чинних судових рішеннях у інших господарських справах. </a:t>
          </a:r>
        </a:p>
        <a:p>
          <a:pPr indent="450000" algn="just" rtl="0">
            <a:lnSpc>
              <a:spcPct val="100000"/>
            </a:lnSpc>
            <a:spcAft>
              <a:spcPts val="0"/>
            </a:spcAft>
          </a:pPr>
          <a:r>
            <a:rPr lang="uk-UA" sz="1000" b="1" i="0" kern="1200" dirty="0">
              <a:solidFill>
                <a:schemeClr val="bg2">
                  <a:lumMod val="20000"/>
                  <a:lumOff val="80000"/>
                </a:schemeClr>
              </a:solidFill>
              <a:latin typeface="Times New Roman" pitchFamily="18" charset="0"/>
              <a:cs typeface="Times New Roman" pitchFamily="18" charset="0"/>
            </a:rPr>
            <a:t>Для спростування </a:t>
          </a:r>
          <a:r>
            <a:rPr lang="uk-UA" sz="1000" b="1" i="0" kern="1200" dirty="0" err="1">
              <a:solidFill>
                <a:schemeClr val="bg2">
                  <a:lumMod val="20000"/>
                  <a:lumOff val="80000"/>
                </a:schemeClr>
              </a:solidFill>
              <a:latin typeface="Times New Roman" pitchFamily="18" charset="0"/>
              <a:cs typeface="Times New Roman" pitchFamily="18" charset="0"/>
            </a:rPr>
            <a:t>преюдиційних</a:t>
          </a:r>
          <a:r>
            <a:rPr lang="uk-UA" sz="1000" b="1" i="0" kern="1200" dirty="0">
              <a:solidFill>
                <a:schemeClr val="bg2">
                  <a:lumMod val="20000"/>
                  <a:lumOff val="80000"/>
                </a:schemeClr>
              </a:solidFill>
              <a:latin typeface="Times New Roman" pitchFamily="18" charset="0"/>
              <a:cs typeface="Times New Roman" pitchFamily="18" charset="0"/>
            </a:rPr>
            <a:t> обставин, передбачених ст.75 ГПК України, учасник господарського процесу, який ці обставини заперечує, повинен подати суду належні та допустимі докази. Ці докази повинні бути оцінені судом, що розглядає справу, у загальному порядку за правилами встановленими ГПК України. </a:t>
          </a:r>
        </a:p>
        <a:p>
          <a:pPr indent="450000" algn="just" rtl="0">
            <a:lnSpc>
              <a:spcPct val="100000"/>
            </a:lnSpc>
            <a:spcAft>
              <a:spcPts val="0"/>
            </a:spcAft>
          </a:pPr>
          <a:r>
            <a:rPr lang="uk-UA" sz="1000" b="1" i="0" kern="1200" dirty="0">
              <a:solidFill>
                <a:schemeClr val="bg2">
                  <a:lumMod val="20000"/>
                  <a:lumOff val="80000"/>
                </a:schemeClr>
              </a:solidFill>
              <a:latin typeface="Times New Roman" pitchFamily="18" charset="0"/>
              <a:cs typeface="Times New Roman" pitchFamily="18" charset="0"/>
            </a:rPr>
            <a:t>Якщо суд дійде висновку про те, що обставини у справі, що розглядається, є інакшими, ніж установлені під час розгляду іншої господарської справи, то справу належить вирішити відповідно до тих обставин, які встановлені безпосередньо судом, який розглядає справу.</a:t>
          </a:r>
          <a:endParaRPr lang="uk-UA" sz="1000" b="1" i="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416524" custLinFactNeighborX="-577" custLinFactNeighborY="2976"/>
      <dgm:spPr>
        <a:prstGeom prst="homePlate">
          <a:avLst/>
        </a:prstGeom>
      </dgm:spPr>
    </dgm:pt>
  </dgm:ptLst>
  <dgm:cxnLst>
    <dgm:cxn modelId="{610E0A15-5F46-4DD9-AA56-963E1AC35A87}" type="presOf" srcId="{4BC3F7BD-86BF-47FB-9DB0-44B4694B5F1C}" destId="{3EF56D4A-9A76-4414-A5F2-8066BE125047}" srcOrd="0" destOrd="0" presId="urn:microsoft.com/office/officeart/2005/8/layout/lProcess3"/>
    <dgm:cxn modelId="{BC30F76D-70B1-4F56-88E0-3D5E5669FADC}" type="presOf" srcId="{7A615780-D022-4AFF-8D48-AB7A7B171E5F}" destId="{548A3B55-16F6-480F-B82A-08DB5D3007E9}"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FE188452-9C3E-45B6-80D1-AE9AD1C24267}" type="presParOf" srcId="{548A3B55-16F6-480F-B82A-08DB5D3007E9}" destId="{A3C4AD7B-2E3E-44E9-8180-719FA0B03778}" srcOrd="0" destOrd="0" presId="urn:microsoft.com/office/officeart/2005/8/layout/lProcess3"/>
    <dgm:cxn modelId="{BA513149-9BB0-48E4-937F-0447A0BA1A3C}"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626830C-0EB7-49A5-8B47-6224EDCCDD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uk-UA"/>
        </a:p>
      </dgm:t>
    </dgm:pt>
    <dgm:pt modelId="{109A425D-96BE-4C4C-B32F-69B188308839}">
      <dgm:prSet custT="1"/>
      <dgm:spPr>
        <a:solidFill>
          <a:schemeClr val="tx2">
            <a:lumMod val="25000"/>
            <a:alpha val="44000"/>
          </a:schemeClr>
        </a:solidFill>
        <a:ln>
          <a:noFill/>
        </a:ln>
      </dgm:spPr>
      <dgm:t>
        <a:bodyPr/>
        <a:lstStyle/>
        <a:p>
          <a:pPr algn="just" rtl="0">
            <a:spcAft>
              <a:spcPts val="0"/>
            </a:spcAft>
          </a:pPr>
          <a:r>
            <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постанові ОП КГС від 19.12.2025 у справі №910/10365/15 виснувала, що </a:t>
          </a:r>
          <a:r>
            <a:rPr lang="x-none" sz="1100" b="1" kern="1200" dirty="0">
              <a:solidFill>
                <a:schemeClr val="bg2">
                  <a:lumMod val="20000"/>
                  <a:lumOff val="80000"/>
                </a:schemeClr>
              </a:solidFill>
              <a:latin typeface="Times New Roman" pitchFamily="18" charset="0"/>
              <a:cs typeface="Times New Roman" pitchFamily="18" charset="0"/>
            </a:rPr>
            <a:t>припис ГПК спрямований на дотримання принципу правової визначеності та його складової - res judicata; правило про звільнення від доказування має абсолютний характер, така його дія спрямована на те, щоб спір між сторонами вирішувався в одній судовій справі, а не був штучно розбитий на декілька позовів/справ, де сторони мали би можливість подавати нові докази на підтвердження тих самих фактів; інше тлумачення, яке вказує на можливість "спростування преюдиційних обставин" за допомогою нових доказів, призводить до розмивання змісту ч</a:t>
          </a:r>
          <a:r>
            <a:rPr lang="uk-UA" sz="1100" b="1" kern="1200" dirty="0">
              <a:solidFill>
                <a:schemeClr val="bg2">
                  <a:lumMod val="20000"/>
                  <a:lumOff val="80000"/>
                </a:schemeClr>
              </a:solidFill>
              <a:latin typeface="Times New Roman" pitchFamily="18" charset="0"/>
              <a:cs typeface="Times New Roman" pitchFamily="18" charset="0"/>
            </a:rPr>
            <a:t>.4</a:t>
          </a:r>
          <a:r>
            <a:rPr lang="x-none" sz="1100" b="1" kern="1200" dirty="0">
              <a:solidFill>
                <a:schemeClr val="bg2">
                  <a:lumMod val="20000"/>
                  <a:lumOff val="80000"/>
                </a:schemeClr>
              </a:solidFill>
              <a:latin typeface="Times New Roman" pitchFamily="18" charset="0"/>
              <a:cs typeface="Times New Roman" pitchFamily="18" charset="0"/>
            </a:rPr>
            <a:t> ст</a:t>
          </a:r>
          <a:r>
            <a:rPr lang="uk-UA" sz="1100" b="1" kern="1200" dirty="0">
              <a:solidFill>
                <a:schemeClr val="bg2">
                  <a:lumMod val="20000"/>
                  <a:lumOff val="80000"/>
                </a:schemeClr>
              </a:solidFill>
              <a:latin typeface="Times New Roman" pitchFamily="18" charset="0"/>
              <a:cs typeface="Times New Roman" pitchFamily="18" charset="0"/>
            </a:rPr>
            <a:t>.</a:t>
          </a:r>
          <a:r>
            <a:rPr lang="x-none" sz="1100" b="1" kern="1200" dirty="0">
              <a:solidFill>
                <a:schemeClr val="bg2">
                  <a:lumMod val="20000"/>
                  <a:lumOff val="80000"/>
                </a:schemeClr>
              </a:solidFill>
              <a:latin typeface="Times New Roman" pitchFamily="18" charset="0"/>
              <a:cs typeface="Times New Roman" pitchFamily="18" charset="0"/>
            </a:rPr>
            <a:t> 75 ГПК України, а відтак до правової невизначеності - адже не зрозуміло, за яких умов, керуючись якими критеріями, суд, замість застосування приписів ч</a:t>
          </a:r>
          <a:r>
            <a:rPr lang="uk-UA" sz="1100" b="1" kern="1200" dirty="0">
              <a:solidFill>
                <a:schemeClr val="bg2">
                  <a:lumMod val="20000"/>
                  <a:lumOff val="80000"/>
                </a:schemeClr>
              </a:solidFill>
              <a:latin typeface="Times New Roman" pitchFamily="18" charset="0"/>
              <a:cs typeface="Times New Roman" pitchFamily="18" charset="0"/>
            </a:rPr>
            <a:t>.4</a:t>
          </a:r>
          <a:r>
            <a:rPr lang="x-none" sz="1100" b="1" kern="1200" dirty="0">
              <a:solidFill>
                <a:schemeClr val="bg2">
                  <a:lumMod val="20000"/>
                  <a:lumOff val="80000"/>
                </a:schemeClr>
              </a:solidFill>
              <a:latin typeface="Times New Roman" pitchFamily="18" charset="0"/>
              <a:cs typeface="Times New Roman" pitchFamily="18" charset="0"/>
            </a:rPr>
            <a:t> ст</a:t>
          </a:r>
          <a:r>
            <a:rPr lang="uk-UA" sz="1100" b="1" kern="1200" dirty="0">
              <a:solidFill>
                <a:schemeClr val="bg2">
                  <a:lumMod val="20000"/>
                  <a:lumOff val="80000"/>
                </a:schemeClr>
              </a:solidFill>
              <a:latin typeface="Times New Roman" pitchFamily="18" charset="0"/>
              <a:cs typeface="Times New Roman" pitchFamily="18" charset="0"/>
            </a:rPr>
            <a:t>.</a:t>
          </a:r>
          <a:r>
            <a:rPr lang="x-none" sz="1100" b="1" kern="1200" dirty="0">
              <a:solidFill>
                <a:schemeClr val="bg2">
                  <a:lumMod val="20000"/>
                  <a:lumOff val="80000"/>
                </a:schemeClr>
              </a:solidFill>
              <a:latin typeface="Times New Roman" pitchFamily="18" charset="0"/>
              <a:cs typeface="Times New Roman" pitchFamily="18" charset="0"/>
            </a:rPr>
            <a:t>75 ГПК України, має надати стороні можливість доводити/спростовувати за допомогою нових доказів ті чи інші обставини, що входять до предмету доказування і були вже встановлені в іншій справі за участю тих самих сторін; по суті, наведене Верховним Судом тлумачення суперечить прямому та зрозумілому змісту ч</a:t>
          </a:r>
          <a:r>
            <a:rPr lang="uk-UA" sz="1100" b="1" kern="1200" dirty="0">
              <a:solidFill>
                <a:schemeClr val="bg2">
                  <a:lumMod val="20000"/>
                  <a:lumOff val="80000"/>
                </a:schemeClr>
              </a:solidFill>
              <a:latin typeface="Times New Roman" pitchFamily="18" charset="0"/>
              <a:cs typeface="Times New Roman" pitchFamily="18" charset="0"/>
            </a:rPr>
            <a:t>.4</a:t>
          </a:r>
          <a:r>
            <a:rPr lang="x-none" sz="1100" b="1" kern="1200" dirty="0">
              <a:solidFill>
                <a:schemeClr val="bg2">
                  <a:lumMod val="20000"/>
                  <a:lumOff val="80000"/>
                </a:schemeClr>
              </a:solidFill>
              <a:latin typeface="Times New Roman" pitchFamily="18" charset="0"/>
              <a:cs typeface="Times New Roman" pitchFamily="18" charset="0"/>
            </a:rPr>
            <a:t> ст</a:t>
          </a:r>
          <a:r>
            <a:rPr lang="uk-UA" sz="1100" b="1" kern="1200" dirty="0">
              <a:solidFill>
                <a:schemeClr val="bg2">
                  <a:lumMod val="20000"/>
                  <a:lumOff val="80000"/>
                </a:schemeClr>
              </a:solidFill>
              <a:latin typeface="Times New Roman" pitchFamily="18" charset="0"/>
              <a:cs typeface="Times New Roman" pitchFamily="18" charset="0"/>
            </a:rPr>
            <a:t>.</a:t>
          </a:r>
          <a:r>
            <a:rPr lang="x-none" sz="1100" b="1" kern="1200" dirty="0">
              <a:solidFill>
                <a:schemeClr val="bg2">
                  <a:lumMod val="20000"/>
                  <a:lumOff val="80000"/>
                </a:schemeClr>
              </a:solidFill>
              <a:latin typeface="Times New Roman" pitchFamily="18" charset="0"/>
              <a:cs typeface="Times New Roman" pitchFamily="18" charset="0"/>
            </a:rPr>
            <a:t> 75 ГПК України.</a:t>
          </a:r>
          <a:endParaRPr lang="uk-UA" sz="1100" b="1" kern="1200" dirty="0">
            <a:solidFill>
              <a:schemeClr val="bg2">
                <a:lumMod val="20000"/>
                <a:lumOff val="80000"/>
              </a:schemeClr>
            </a:solidFill>
            <a:latin typeface="Times New Roman" pitchFamily="18" charset="0"/>
            <a:cs typeface="Times New Roman" pitchFamily="18" charset="0"/>
          </a:endParaRPr>
        </a:p>
        <a:p>
          <a:pPr algn="just" rtl="0">
            <a:spcAft>
              <a:spcPts val="0"/>
            </a:spcAft>
          </a:pPr>
          <a:endParaRPr lang="uk-UA" sz="1000" b="1" kern="1200" dirty="0">
            <a:solidFill>
              <a:schemeClr val="tx1"/>
            </a:solidFill>
            <a:latin typeface="Times New Roman" pitchFamily="18" charset="0"/>
            <a:cs typeface="Times New Roman" pitchFamily="18" charset="0"/>
          </a:endParaRPr>
        </a:p>
        <a:p>
          <a:pPr algn="just" rtl="0">
            <a:spcAft>
              <a:spcPts val="0"/>
            </a:spcAft>
          </a:pPr>
          <a:r>
            <a:rPr lang="x-none" sz="1000" b="1" kern="1200" dirty="0">
              <a:solidFill>
                <a:schemeClr val="bg2">
                  <a:lumMod val="20000"/>
                  <a:lumOff val="80000"/>
                </a:schemeClr>
              </a:solidFill>
              <a:latin typeface="Times New Roman" pitchFamily="18" charset="0"/>
              <a:cs typeface="Times New Roman" pitchFamily="18" charset="0"/>
            </a:rPr>
            <a:t> </a:t>
          </a:r>
          <a:r>
            <a:rPr lang="en-US" sz="1000" b="1" kern="1200" dirty="0">
              <a:latin typeface="Times New Roman" pitchFamily="18" charset="0"/>
              <a:cs typeface="Times New Roman" pitchFamily="18" charset="0"/>
              <a:hlinkClick xmlns:r="http://schemas.openxmlformats.org/officeDocument/2006/relationships" r:id="rId1"/>
            </a:rPr>
            <a:t>https://reyestr.court.gov.ua/Review/132746233</a:t>
          </a:r>
          <a:endParaRPr lang="uk-UA" sz="1000" b="1" kern="1200" dirty="0">
            <a:latin typeface="Times New Roman" pitchFamily="18" charset="0"/>
            <a:cs typeface="Times New Roman" pitchFamily="18" charset="0"/>
          </a:endParaRPr>
        </a:p>
        <a:p>
          <a:pPr algn="just" rtl="0">
            <a:spcAft>
              <a:spcPts val="0"/>
            </a:spcAft>
          </a:pPr>
          <a:endPar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gm:t>
    </dgm:pt>
    <dgm:pt modelId="{AAD9ED62-5B0A-4BC1-A656-67F32C8B7778}" type="parTrans" cxnId="{F812E7C1-1F1A-4B36-A8A6-C52A37B79082}">
      <dgm:prSet/>
      <dgm:spPr/>
      <dgm:t>
        <a:bodyPr/>
        <a:lstStyle/>
        <a:p>
          <a:endParaRPr lang="uk-UA"/>
        </a:p>
      </dgm:t>
    </dgm:pt>
    <dgm:pt modelId="{A6233E8E-61FC-444A-BBF4-B9591E116B57}" type="sibTrans" cxnId="{F812E7C1-1F1A-4B36-A8A6-C52A37B79082}">
      <dgm:prSet/>
      <dgm:spPr/>
      <dgm:t>
        <a:bodyPr/>
        <a:lstStyle/>
        <a:p>
          <a:endParaRPr lang="uk-UA"/>
        </a:p>
      </dgm:t>
    </dgm:pt>
    <dgm:pt modelId="{77B318FB-71D7-41D0-AA84-1F15136221FC}" type="pres">
      <dgm:prSet presAssocID="{2626830C-0EB7-49A5-8B47-6224EDCCDD67}" presName="cycle" presStyleCnt="0">
        <dgm:presLayoutVars>
          <dgm:dir/>
          <dgm:resizeHandles val="exact"/>
        </dgm:presLayoutVars>
      </dgm:prSet>
      <dgm:spPr/>
    </dgm:pt>
    <dgm:pt modelId="{4532A5CD-ED12-4521-B172-187366941F6A}" type="pres">
      <dgm:prSet presAssocID="{109A425D-96BE-4C4C-B32F-69B188308839}" presName="node" presStyleLbl="node1" presStyleIdx="0" presStyleCnt="1" custScaleX="127205" custScaleY="106780" custRadScaleRad="98194" custRadScaleInc="3">
        <dgm:presLayoutVars>
          <dgm:bulletEnabled val="1"/>
        </dgm:presLayoutVars>
      </dgm:prSet>
      <dgm:spPr>
        <a:prstGeom prst="flowChartAlternateProcess">
          <a:avLst/>
        </a:prstGeom>
      </dgm:spPr>
    </dgm:pt>
  </dgm:ptLst>
  <dgm:cxnLst>
    <dgm:cxn modelId="{A460ED7A-989C-4E05-AD8A-AF0366851398}" type="presOf" srcId="{2626830C-0EB7-49A5-8B47-6224EDCCDD67}" destId="{77B318FB-71D7-41D0-AA84-1F15136221FC}" srcOrd="0" destOrd="0" presId="urn:microsoft.com/office/officeart/2005/8/layout/cycle2"/>
    <dgm:cxn modelId="{F812E7C1-1F1A-4B36-A8A6-C52A37B79082}" srcId="{2626830C-0EB7-49A5-8B47-6224EDCCDD67}" destId="{109A425D-96BE-4C4C-B32F-69B188308839}" srcOrd="0" destOrd="0" parTransId="{AAD9ED62-5B0A-4BC1-A656-67F32C8B7778}" sibTransId="{A6233E8E-61FC-444A-BBF4-B9591E116B57}"/>
    <dgm:cxn modelId="{B055F6DE-B073-4067-9936-20D40E0BAE13}" type="presOf" srcId="{109A425D-96BE-4C4C-B32F-69B188308839}" destId="{4532A5CD-ED12-4521-B172-187366941F6A}" srcOrd="0" destOrd="0" presId="urn:microsoft.com/office/officeart/2005/8/layout/cycle2"/>
    <dgm:cxn modelId="{1104A199-2D86-4ED5-97BE-087E2111D876}" type="presParOf" srcId="{77B318FB-71D7-41D0-AA84-1F15136221FC}" destId="{4532A5CD-ED12-4521-B172-187366941F6A}"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A52989D-F7FB-4581-A78D-5AA2820D83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D6ACE49-2C7D-4B55-8258-8FF78D2D3F87}">
      <dgm:prSet custT="1"/>
      <dgm:spPr>
        <a:solidFill>
          <a:schemeClr val="tx2">
            <a:lumMod val="25000"/>
            <a:alpha val="17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08.08.2019  у справі №922/2013/18, від 25.03.2021  у справі №911/2961/19, від 30.08.2022 у справі №904/1427/21.</a:t>
          </a:r>
        </a:p>
      </dgm:t>
    </dgm:pt>
    <dgm:pt modelId="{AE0B5837-A785-4B6F-9FDA-6EBC8B068F4A}" type="parTrans" cxnId="{011F26B8-4074-4349-855E-A9921E5DB3AF}">
      <dgm:prSet/>
      <dgm:spPr/>
      <dgm:t>
        <a:bodyPr/>
        <a:lstStyle/>
        <a:p>
          <a:pPr algn="ctr"/>
          <a:endParaRPr lang="uk-UA"/>
        </a:p>
      </dgm:t>
    </dgm:pt>
    <dgm:pt modelId="{7C224D5F-3567-4E13-A4F5-740B4796CA85}" type="sibTrans" cxnId="{011F26B8-4074-4349-855E-A9921E5DB3AF}">
      <dgm:prSet/>
      <dgm:spPr/>
      <dgm:t>
        <a:bodyPr/>
        <a:lstStyle/>
        <a:p>
          <a:pPr algn="ctr"/>
          <a:endParaRPr lang="uk-UA"/>
        </a:p>
      </dgm:t>
    </dgm:pt>
    <dgm:pt modelId="{D3023C26-3E73-4E84-8F9D-13921BA3731C}" type="pres">
      <dgm:prSet presAssocID="{2A52989D-F7FB-4581-A78D-5AA2820D8337}" presName="linear" presStyleCnt="0">
        <dgm:presLayoutVars>
          <dgm:animLvl val="lvl"/>
          <dgm:resizeHandles val="exact"/>
        </dgm:presLayoutVars>
      </dgm:prSet>
      <dgm:spPr/>
    </dgm:pt>
    <dgm:pt modelId="{7A20DE31-9AEC-4203-B692-5715756E6C53}" type="pres">
      <dgm:prSet presAssocID="{7D6ACE49-2C7D-4B55-8258-8FF78D2D3F87}" presName="parentText" presStyleLbl="node1" presStyleIdx="0" presStyleCnt="1" custScaleY="407904" custLinFactNeighborX="307" custLinFactNeighborY="68722">
        <dgm:presLayoutVars>
          <dgm:chMax val="0"/>
          <dgm:bulletEnabled val="1"/>
        </dgm:presLayoutVars>
      </dgm:prSet>
      <dgm:spPr/>
    </dgm:pt>
  </dgm:ptLst>
  <dgm:cxnLst>
    <dgm:cxn modelId="{A3699F5B-28FA-47CA-AEDF-57B56C40C5C2}" type="presOf" srcId="{2A52989D-F7FB-4581-A78D-5AA2820D8337}" destId="{D3023C26-3E73-4E84-8F9D-13921BA3731C}" srcOrd="0" destOrd="0" presId="urn:microsoft.com/office/officeart/2005/8/layout/vList2"/>
    <dgm:cxn modelId="{5BCA708A-367F-4C9D-8088-D39FED6DB430}" type="presOf" srcId="{7D6ACE49-2C7D-4B55-8258-8FF78D2D3F87}" destId="{7A20DE31-9AEC-4203-B692-5715756E6C53}" srcOrd="0" destOrd="0" presId="urn:microsoft.com/office/officeart/2005/8/layout/vList2"/>
    <dgm:cxn modelId="{011F26B8-4074-4349-855E-A9921E5DB3AF}" srcId="{2A52989D-F7FB-4581-A78D-5AA2820D8337}" destId="{7D6ACE49-2C7D-4B55-8258-8FF78D2D3F87}" srcOrd="0" destOrd="0" parTransId="{AE0B5837-A785-4B6F-9FDA-6EBC8B068F4A}" sibTransId="{7C224D5F-3567-4E13-A4F5-740B4796CA85}"/>
    <dgm:cxn modelId="{ABBB35AD-11C9-417E-BEF3-C66385243E92}" type="presParOf" srcId="{D3023C26-3E73-4E84-8F9D-13921BA3731C}" destId="{7A20DE31-9AEC-4203-B692-5715756E6C53}"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4E5C34E-DA21-45B9-B55D-F89D03FA1B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CEC9EB15-5746-4F36-8AFD-EACA623DA04B}">
      <dgm:prSet custT="1"/>
      <dgm:spPr>
        <a:solidFill>
          <a:schemeClr val="tx2">
            <a:lumMod val="25000"/>
            <a:alpha val="16000"/>
          </a:schemeClr>
        </a:solidFill>
        <a:ln>
          <a:noFill/>
        </a:ln>
      </dgm:spPr>
      <dgm:t>
        <a:bodyPr/>
        <a:lstStyle/>
        <a:p>
          <a:pPr algn="ctr" rtl="0">
            <a:spcAft>
              <a:spcPts val="0"/>
            </a:spcAft>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19.12.2025  у справі №910/10365/15</a:t>
          </a:r>
        </a:p>
      </dgm:t>
    </dgm:pt>
    <dgm:pt modelId="{E33750B9-1477-455F-81C8-4D2BC9085203}" type="parTrans" cxnId="{A26E2DD8-ABF8-4519-816D-D7B1EAAFC0FE}">
      <dgm:prSet/>
      <dgm:spPr/>
      <dgm:t>
        <a:bodyPr/>
        <a:lstStyle/>
        <a:p>
          <a:endParaRPr lang="uk-UA"/>
        </a:p>
      </dgm:t>
    </dgm:pt>
    <dgm:pt modelId="{B7D23C7B-0A90-4076-AC62-5D4A740C24FC}" type="sibTrans" cxnId="{A26E2DD8-ABF8-4519-816D-D7B1EAAFC0FE}">
      <dgm:prSet/>
      <dgm:spPr/>
      <dgm:t>
        <a:bodyPr/>
        <a:lstStyle/>
        <a:p>
          <a:endParaRPr lang="uk-UA"/>
        </a:p>
      </dgm:t>
    </dgm:pt>
    <dgm:pt modelId="{3C8EE393-9385-4B7F-8750-BF622842E9AB}" type="pres">
      <dgm:prSet presAssocID="{24E5C34E-DA21-45B9-B55D-F89D03FA1B3A}" presName="linear" presStyleCnt="0">
        <dgm:presLayoutVars>
          <dgm:animLvl val="lvl"/>
          <dgm:resizeHandles val="exact"/>
        </dgm:presLayoutVars>
      </dgm:prSet>
      <dgm:spPr/>
    </dgm:pt>
    <dgm:pt modelId="{491186E1-D2E0-4DE9-9FD1-C23BC272EA6B}" type="pres">
      <dgm:prSet presAssocID="{CEC9EB15-5746-4F36-8AFD-EACA623DA04B}" presName="parentText" presStyleLbl="node1" presStyleIdx="0" presStyleCnt="1" custScaleY="265749" custLinFactY="-28693" custLinFactNeighborX="3184" custLinFactNeighborY="-100000">
        <dgm:presLayoutVars>
          <dgm:chMax val="0"/>
          <dgm:bulletEnabled val="1"/>
        </dgm:presLayoutVars>
      </dgm:prSet>
      <dgm:spPr/>
    </dgm:pt>
  </dgm:ptLst>
  <dgm:cxnLst>
    <dgm:cxn modelId="{75D4A4CF-2DB4-4804-B344-AF50777347EF}" type="presOf" srcId="{CEC9EB15-5746-4F36-8AFD-EACA623DA04B}" destId="{491186E1-D2E0-4DE9-9FD1-C23BC272EA6B}" srcOrd="0" destOrd="0" presId="urn:microsoft.com/office/officeart/2005/8/layout/vList2"/>
    <dgm:cxn modelId="{A26E2DD8-ABF8-4519-816D-D7B1EAAFC0FE}" srcId="{24E5C34E-DA21-45B9-B55D-F89D03FA1B3A}" destId="{CEC9EB15-5746-4F36-8AFD-EACA623DA04B}" srcOrd="0" destOrd="0" parTransId="{E33750B9-1477-455F-81C8-4D2BC9085203}" sibTransId="{B7D23C7B-0A90-4076-AC62-5D4A740C24FC}"/>
    <dgm:cxn modelId="{1CC3C4E1-2302-40ED-8007-EAA304A6B102}" type="presOf" srcId="{24E5C34E-DA21-45B9-B55D-F89D03FA1B3A}" destId="{3C8EE393-9385-4B7F-8750-BF622842E9AB}" srcOrd="0" destOrd="0" presId="urn:microsoft.com/office/officeart/2005/8/layout/vList2"/>
    <dgm:cxn modelId="{E8294467-E829-4DBB-A70A-1ED8E36EFDD6}" type="presParOf" srcId="{3C8EE393-9385-4B7F-8750-BF622842E9AB}" destId="{491186E1-D2E0-4DE9-9FD1-C23BC272EA6B}" srcOrd="0"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A615780-D022-4AFF-8D48-AB7A7B171E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uk-UA"/>
        </a:p>
      </dgm:t>
    </dgm:pt>
    <dgm:pt modelId="{4BC3F7BD-86BF-47FB-9DB0-44B4694B5F1C}">
      <dgm:prSet custT="1"/>
      <dgm:spPr>
        <a:solidFill>
          <a:schemeClr val="tx2">
            <a:lumMod val="25000"/>
            <a:alpha val="29000"/>
          </a:schemeClr>
        </a:solidFill>
        <a:ln>
          <a:noFill/>
        </a:ln>
      </dgm:spPr>
      <dgm:t>
        <a:bodyPr/>
        <a:lstStyle/>
        <a:p>
          <a:pPr indent="450000" algn="just" rtl="0">
            <a:lnSpc>
              <a:spcPct val="100000"/>
            </a:lnSpc>
            <a:spcAft>
              <a:spcPts val="0"/>
            </a:spcAft>
          </a:pPr>
          <a:r>
            <a:rPr lang="uk-UA" sz="1000" kern="1200" dirty="0"/>
            <a:t>	</a:t>
          </a:r>
          <a:endParaRPr lang="uk-UA" sz="1000" kern="1200" dirty="0">
            <a:solidFill>
              <a:schemeClr val="bg2">
                <a:lumMod val="20000"/>
                <a:lumOff val="80000"/>
              </a:schemeClr>
            </a:solidFill>
          </a:endParaRPr>
        </a:p>
        <a:p>
          <a:pPr indent="450000" algn="just" rtl="0">
            <a:lnSpc>
              <a:spcPct val="100000"/>
            </a:lnSpc>
            <a:spcAft>
              <a:spcPts val="0"/>
            </a:spcAft>
          </a:pPr>
          <a:r>
            <a:rPr lang="uk-UA" sz="1200" b="1" kern="1200" dirty="0">
              <a:solidFill>
                <a:schemeClr val="bg2">
                  <a:lumMod val="20000"/>
                  <a:lumOff val="80000"/>
                </a:schemeClr>
              </a:solidFill>
              <a:latin typeface="Times New Roman" pitchFamily="18" charset="0"/>
              <a:cs typeface="Times New Roman" pitchFamily="18" charset="0"/>
            </a:rPr>
            <a:t>У </a:t>
          </a:r>
          <a:r>
            <a:rPr lang="x-none" sz="1200" b="1" kern="1200" dirty="0">
              <a:solidFill>
                <a:schemeClr val="bg2">
                  <a:lumMod val="20000"/>
                  <a:lumOff val="80000"/>
                </a:schemeClr>
              </a:solidFill>
              <a:latin typeface="Times New Roman" pitchFamily="18" charset="0"/>
              <a:cs typeface="Times New Roman" pitchFamily="18" charset="0"/>
            </a:rPr>
            <a:t>постанові</a:t>
          </a:r>
          <a:r>
            <a:rPr lang="uk-UA" sz="1200" b="1" kern="1200" dirty="0">
              <a:solidFill>
                <a:schemeClr val="bg2">
                  <a:lumMod val="20000"/>
                  <a:lumOff val="80000"/>
                </a:schemeClr>
              </a:solidFill>
              <a:latin typeface="Times New Roman" pitchFamily="18" charset="0"/>
              <a:cs typeface="Times New Roman" pitchFamily="18" charset="0"/>
            </a:rPr>
            <a:t> КГС ВС</a:t>
          </a:r>
          <a:r>
            <a:rPr lang="x-none" sz="1200" b="1" kern="1200" dirty="0">
              <a:solidFill>
                <a:schemeClr val="bg2">
                  <a:lumMod val="20000"/>
                  <a:lumOff val="80000"/>
                </a:schemeClr>
              </a:solidFill>
              <a:latin typeface="Times New Roman" pitchFamily="18" charset="0"/>
              <a:cs typeface="Times New Roman" pitchFamily="18" charset="0"/>
            </a:rPr>
            <a:t> від 17.10.2024 у справі №914/1507/23</a:t>
          </a:r>
          <a:r>
            <a:rPr lang="uk-UA" sz="1200" b="1" kern="1200" dirty="0">
              <a:solidFill>
                <a:schemeClr val="bg2">
                  <a:lumMod val="20000"/>
                  <a:lumOff val="80000"/>
                </a:schemeClr>
              </a:solidFill>
              <a:latin typeface="Times New Roman" pitchFamily="18" charset="0"/>
              <a:cs typeface="Times New Roman" pitchFamily="18" charset="0"/>
            </a:rPr>
            <a:t> викладено висновок </a:t>
          </a:r>
          <a:r>
            <a:rPr lang="x-none" sz="1200" b="1" kern="1200" dirty="0">
              <a:solidFill>
                <a:schemeClr val="bg2">
                  <a:lumMod val="20000"/>
                  <a:lumOff val="80000"/>
                </a:schemeClr>
              </a:solidFill>
              <a:latin typeface="Times New Roman" pitchFamily="18" charset="0"/>
              <a:cs typeface="Times New Roman" pitchFamily="18" charset="0"/>
            </a:rPr>
            <a:t> щодо можливості застосування передбачених</a:t>
          </a:r>
          <a:r>
            <a:rPr lang="uk-UA" sz="1200" b="1" kern="1200" dirty="0">
              <a:solidFill>
                <a:schemeClr val="bg2">
                  <a:lumMod val="20000"/>
                  <a:lumOff val="80000"/>
                </a:schemeClr>
              </a:solidFill>
              <a:latin typeface="Times New Roman" pitchFamily="18" charset="0"/>
              <a:cs typeface="Times New Roman" pitchFamily="18" charset="0"/>
            </a:rPr>
            <a:t> </a:t>
          </a:r>
          <a:r>
            <a:rPr lang="x-none" sz="1200" b="1" kern="1200" dirty="0">
              <a:solidFill>
                <a:schemeClr val="bg2">
                  <a:lumMod val="20000"/>
                  <a:lumOff val="80000"/>
                </a:schemeClr>
              </a:solidFill>
              <a:latin typeface="Times New Roman" pitchFamily="18" charset="0"/>
              <a:cs typeface="Times New Roman" pitchFamily="18" charset="0"/>
            </a:rPr>
            <a:t>положеннями ч.3 ст.228 ЦК наслідків недійсності договору, вчиненого з метою, що суперечить інтересам держави і суспільства, зокрема, у разі визнання недійсним договору, укладеного з порушенням учасником закупівлі законодавства про захист економічної конкуренції.  </a:t>
          </a:r>
          <a:r>
            <a:rPr lang="x-none" sz="1200" kern="1200" dirty="0">
              <a:solidFill>
                <a:schemeClr val="bg2">
                  <a:lumMod val="20000"/>
                  <a:lumOff val="80000"/>
                </a:schemeClr>
              </a:solidFill>
              <a:latin typeface="Times New Roman" pitchFamily="18" charset="0"/>
              <a:cs typeface="Times New Roman" pitchFamily="18" charset="0"/>
            </a:rPr>
            <a:t>   </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gm:t>
    </dgm:pt>
    <dgm:pt modelId="{93D310BB-F2F2-40D7-B5C0-A53F040FE199}" type="parTrans" cxnId="{FC6DDEF0-0EF9-4614-AC36-B420574CBCCA}">
      <dgm:prSet/>
      <dgm:spPr/>
      <dgm:t>
        <a:bodyPr/>
        <a:lstStyle/>
        <a:p>
          <a:endParaRPr lang="uk-UA"/>
        </a:p>
      </dgm:t>
    </dgm:pt>
    <dgm:pt modelId="{0DD68BEC-700B-48CB-BAFF-CD805A664C0F}" type="sibTrans" cxnId="{FC6DDEF0-0EF9-4614-AC36-B420574CBCCA}">
      <dgm:prSet/>
      <dgm:spPr/>
      <dgm:t>
        <a:bodyPr/>
        <a:lstStyle/>
        <a:p>
          <a:endParaRPr lang="uk-UA"/>
        </a:p>
      </dgm:t>
    </dgm:pt>
    <dgm:pt modelId="{548A3B55-16F6-480F-B82A-08DB5D3007E9}" type="pres">
      <dgm:prSet presAssocID="{7A615780-D022-4AFF-8D48-AB7A7B171E5F}" presName="Name0" presStyleCnt="0">
        <dgm:presLayoutVars>
          <dgm:chPref val="3"/>
          <dgm:dir/>
          <dgm:animLvl val="lvl"/>
          <dgm:resizeHandles/>
        </dgm:presLayoutVars>
      </dgm:prSet>
      <dgm:spPr/>
    </dgm:pt>
    <dgm:pt modelId="{A3C4AD7B-2E3E-44E9-8180-719FA0B03778}" type="pres">
      <dgm:prSet presAssocID="{4BC3F7BD-86BF-47FB-9DB0-44B4694B5F1C}" presName="horFlow" presStyleCnt="0"/>
      <dgm:spPr/>
    </dgm:pt>
    <dgm:pt modelId="{3EF56D4A-9A76-4414-A5F2-8066BE125047}" type="pres">
      <dgm:prSet presAssocID="{4BC3F7BD-86BF-47FB-9DB0-44B4694B5F1C}" presName="bigChev" presStyleLbl="node1" presStyleIdx="0" presStyleCnt="1" custScaleX="106010" custScaleY="322340" custLinFactNeighborX="-511" custLinFactNeighborY="-35879"/>
      <dgm:spPr>
        <a:prstGeom prst="homePlate">
          <a:avLst/>
        </a:prstGeom>
      </dgm:spPr>
    </dgm:pt>
  </dgm:ptLst>
  <dgm:cxnLst>
    <dgm:cxn modelId="{9CE06510-26F3-4B65-AA81-2A7123D35A53}" type="presOf" srcId="{7A615780-D022-4AFF-8D48-AB7A7B171E5F}" destId="{548A3B55-16F6-480F-B82A-08DB5D3007E9}" srcOrd="0" destOrd="0" presId="urn:microsoft.com/office/officeart/2005/8/layout/lProcess3"/>
    <dgm:cxn modelId="{A0C8CE4A-CB16-42F7-AA45-C403458C77ED}" type="presOf" srcId="{4BC3F7BD-86BF-47FB-9DB0-44B4694B5F1C}" destId="{3EF56D4A-9A76-4414-A5F2-8066BE125047}" srcOrd="0" destOrd="0" presId="urn:microsoft.com/office/officeart/2005/8/layout/lProcess3"/>
    <dgm:cxn modelId="{FC6DDEF0-0EF9-4614-AC36-B420574CBCCA}" srcId="{7A615780-D022-4AFF-8D48-AB7A7B171E5F}" destId="{4BC3F7BD-86BF-47FB-9DB0-44B4694B5F1C}" srcOrd="0" destOrd="0" parTransId="{93D310BB-F2F2-40D7-B5C0-A53F040FE199}" sibTransId="{0DD68BEC-700B-48CB-BAFF-CD805A664C0F}"/>
    <dgm:cxn modelId="{B0D9DAB6-6E0C-4079-970B-6DAC966BFFCB}" type="presParOf" srcId="{548A3B55-16F6-480F-B82A-08DB5D3007E9}" destId="{A3C4AD7B-2E3E-44E9-8180-719FA0B03778}" srcOrd="0" destOrd="0" presId="urn:microsoft.com/office/officeart/2005/8/layout/lProcess3"/>
    <dgm:cxn modelId="{51E2577E-1E1F-42BF-AB3E-52B5E74D6723}" type="presParOf" srcId="{A3C4AD7B-2E3E-44E9-8180-719FA0B03778}" destId="{3EF56D4A-9A76-4414-A5F2-8066BE12504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0" y="2956"/>
          <a:ext cx="3600394" cy="4245516"/>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6985" rIns="0" bIns="6985" numCol="1" spcCol="1270" anchor="ctr" anchorCtr="0">
          <a:noAutofit/>
        </a:bodyPr>
        <a:lstStyle/>
        <a:p>
          <a:pPr marL="0" lvl="0" indent="450000" algn="just" defTabSz="488950" rtl="0">
            <a:lnSpc>
              <a:spcPct val="100000"/>
            </a:lnSpc>
            <a:spcBef>
              <a:spcPct val="0"/>
            </a:spcBef>
            <a:spcAft>
              <a:spcPts val="0"/>
            </a:spcAft>
            <a:buNone/>
          </a:pPr>
          <a:r>
            <a:rPr lang="uk-UA" sz="1100" b="1" i="0" kern="1200" dirty="0">
              <a:solidFill>
                <a:schemeClr val="bg2">
                  <a:lumMod val="20000"/>
                  <a:lumOff val="80000"/>
                </a:schemeClr>
              </a:solidFill>
              <a:latin typeface="Times New Roman" pitchFamily="18" charset="0"/>
              <a:cs typeface="Times New Roman" pitchFamily="18" charset="0"/>
            </a:rPr>
            <a:t>Верховний Суд у складі колегії суддів судової палати для розгляду справ щодо корпоративних спорів‚ корпоративних прав та цінних паперів у постанові від 24.10.2025 у справі № 917/276/25 виснував, що у позивача виникає право на відшкодування витрат на професійну правничу допомогу на підставі ч.3 ст. 130 ГПК України лише у випадку його відмови від позову і закриття провадження у справі на підставі п.4 ч.1 ст. 231 ГПК.</a:t>
          </a:r>
        </a:p>
        <a:p>
          <a:pPr marL="0" lvl="0" indent="450000" algn="just" defTabSz="488950" rtl="0">
            <a:lnSpc>
              <a:spcPct val="100000"/>
            </a:lnSpc>
            <a:spcBef>
              <a:spcPct val="0"/>
            </a:spcBef>
            <a:spcAft>
              <a:spcPts val="0"/>
            </a:spcAft>
            <a:buNone/>
          </a:pPr>
          <a:r>
            <a:rPr lang="uk-UA" sz="1100" b="1" i="0" kern="1200" dirty="0">
              <a:solidFill>
                <a:schemeClr val="bg2">
                  <a:lumMod val="20000"/>
                  <a:lumOff val="80000"/>
                </a:schemeClr>
              </a:solidFill>
              <a:latin typeface="Times New Roman" pitchFamily="18" charset="0"/>
              <a:cs typeface="Times New Roman" pitchFamily="18" charset="0"/>
            </a:rPr>
            <a:t>Закриття провадження на підставі п.2 ч.1 ст.231 ГПК України унеможливлює стягнення витрат на професійну правничу допомогу на підставі ч.3 ст. 130 ГПК України</a:t>
          </a:r>
        </a:p>
        <a:p>
          <a:pPr marL="0" lvl="0" indent="450000" algn="just" defTabSz="488950" rtl="0">
            <a:lnSpc>
              <a:spcPct val="100000"/>
            </a:lnSpc>
            <a:spcBef>
              <a:spcPct val="0"/>
            </a:spcBef>
            <a:spcAft>
              <a:spcPts val="0"/>
            </a:spcAft>
            <a:buNone/>
          </a:pPr>
          <a:r>
            <a:rPr lang="uk-UA" sz="1100" b="1" i="0" kern="1200" dirty="0">
              <a:solidFill>
                <a:schemeClr val="bg2">
                  <a:lumMod val="20000"/>
                  <a:lumOff val="80000"/>
                </a:schemeClr>
              </a:solidFill>
              <a:latin typeface="Times New Roman" pitchFamily="18" charset="0"/>
              <a:cs typeface="Times New Roman" pitchFamily="18" charset="0"/>
            </a:rPr>
            <a:t>Разом з тим, за встановленими судами обставинами справи провадження у справі було закрито саме за ініціативою суду у зв`язку з відсутністю предмета спору на підставі п. 2 ч.1 першої статті 231 ГПК Українии, а не за заявою позивача про відмову від позову у зв`язку із задоволення позовних вимог відповідачем. </a:t>
          </a:r>
          <a:endParaRPr lang="uk-UA" sz="1100" b="1" i="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0" y="2956"/>
        <a:ext cx="2700296" cy="424551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0" y="-5"/>
          <a:ext cx="4608512" cy="4716535"/>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450000" algn="just" defTabSz="444500" rtl="0">
            <a:lnSpc>
              <a:spcPct val="100000"/>
            </a:lnSpc>
            <a:spcBef>
              <a:spcPct val="0"/>
            </a:spcBef>
            <a:spcAft>
              <a:spcPts val="0"/>
            </a:spcAft>
            <a:buNone/>
          </a:pP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Об`єднана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палата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уточнює</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висновки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містяться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постанові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17.10.2024 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справі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№914/1507/23, а також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інших</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постановах КГС ВС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щодо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застосування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ч.3 ст.228 ЦК, таким чином:</a:t>
          </a:r>
          <a:endPar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marL="0" lvl="0" indent="450000" algn="just" defTabSz="444500">
            <a:lnSpc>
              <a:spcPct val="100000"/>
            </a:lnSpc>
            <a:spcBef>
              <a:spcPct val="0"/>
            </a:spcBef>
            <a:buNone/>
          </a:pPr>
          <a:r>
            <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При визначенні підстав для застосування ч.3 ст.228 ЦК, яка містить санкцію конфіскаційного характеру, не властиву нормам цивільного законодавства, і яка несе в собі високі ризики втручання держави в право власності приватних осіб, суд має враховувати критерії, визначені ЄСПЛ, щодо пропорційності покарання (конфіскації без </a:t>
          </a:r>
          <a:r>
            <a:rPr lang="uk-UA"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вироку</a:t>
          </a:r>
          <a:r>
            <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суду) та можливості обрання менш обтяжливого заходу для винної сторони правочину (двосторонньої реституції, стягнення збитків, штрафу тощо). </a:t>
          </a:r>
        </a:p>
        <a:p>
          <a:pPr marL="0" lvl="0" indent="450000" algn="just" defTabSz="444500">
            <a:lnSpc>
              <a:spcPct val="100000"/>
            </a:lnSpc>
            <a:spcBef>
              <a:spcPct val="0"/>
            </a:spcBef>
            <a:buNone/>
          </a:pP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стаття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може</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застосовуватися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виключних</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випадках</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порушення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інтересів</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держави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суспільства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зокрема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можуть</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мати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місце</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при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вчинені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особою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кримінального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злочину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тобто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за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наявності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обвинувального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вироку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суду,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набрав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законної</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сили),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або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дій</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якими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державі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суспільству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завдані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значні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збитки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винна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особа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відповідно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незаконно,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безпідставно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збагатилася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 суму,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співставну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із</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вартістю</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того,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що</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стягується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на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користь</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держави</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для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дотримання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принципу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пропорційності</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втручання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p>
        <a:p>
          <a:pPr marL="0" lvl="0" indent="450000" algn="just" defTabSz="444500">
            <a:lnSpc>
              <a:spcPct val="100000"/>
            </a:lnSpc>
            <a:spcBef>
              <a:spcPct val="0"/>
            </a:spcBef>
            <a:buNone/>
          </a:pP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Ця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норма не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може</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бути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застосована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випадку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порушення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суб`єктом</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господарювання</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будь-</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яких</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норм чинного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законодавства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яке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регулює</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господарську</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діяльність</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зокрема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законодавства</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про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захист</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ru-RU" sz="1000" b="1" kern="1200" noProof="0"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конкуренції</a:t>
          </a:r>
          <a:r>
            <a:rPr lang="ru-RU"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a:t>
          </a:r>
          <a:endParaRPr lang="ru-RU" sz="1000" b="1" i="1" kern="1200" dirty="0">
            <a:latin typeface="Times New Roman" pitchFamily="18" charset="0"/>
            <a:cs typeface="Times New Roman" pitchFamily="18" charset="0"/>
            <a:hlinkClick xmlns:r="http://schemas.openxmlformats.org/officeDocument/2006/relationships" r:id="rId1"/>
          </a:endParaRPr>
        </a:p>
        <a:p>
          <a:pPr marL="0" lvl="0" algn="just" defTabSz="444500">
            <a:lnSpc>
              <a:spcPct val="90000"/>
            </a:lnSpc>
            <a:spcBef>
              <a:spcPct val="0"/>
            </a:spcBef>
            <a:spcAft>
              <a:spcPts val="0"/>
            </a:spcAft>
            <a:buNone/>
          </a:pPr>
          <a:r>
            <a:rPr lang="en-US" sz="1000" b="1" kern="1200" dirty="0">
              <a:latin typeface="Times New Roman" pitchFamily="18" charset="0"/>
              <a:cs typeface="Times New Roman" pitchFamily="18" charset="0"/>
              <a:hlinkClick xmlns:r="http://schemas.openxmlformats.org/officeDocument/2006/relationships" r:id="rId1"/>
            </a:rPr>
            <a:t>https://reyestr.court.gov.ua/Review/132746058</a:t>
          </a:r>
          <a:endParaRPr lang="uk-UA" sz="1000" b="1" kern="1200" dirty="0">
            <a:latin typeface="Times New Roman" pitchFamily="18" charset="0"/>
            <a:cs typeface="Times New Roman" pitchFamily="18" charset="0"/>
          </a:endParaRPr>
        </a:p>
        <a:p>
          <a:pPr marL="0" lvl="0" algn="just" defTabSz="444500" rtl="0">
            <a:lnSpc>
              <a:spcPct val="90000"/>
            </a:lnSpc>
            <a:spcBef>
              <a:spcPct val="0"/>
            </a:spcBef>
            <a:spcAft>
              <a:spcPts val="0"/>
            </a:spcAft>
            <a:buNone/>
          </a:pPr>
          <a:r>
            <a:rPr lang="x-none" sz="1000" kern="1200" dirty="0">
              <a:latin typeface="Times New Roman" pitchFamily="18" charset="0"/>
              <a:cs typeface="Times New Roman" pitchFamily="18" charset="0"/>
            </a:rPr>
            <a:t> </a:t>
          </a:r>
          <a:endPar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224965" y="224960"/>
        <a:ext cx="4158582" cy="426660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2453"/>
          <a:ext cx="3729913" cy="715172"/>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17.10.2024  у справі №914/1507/23</a:t>
          </a:r>
        </a:p>
      </dsp:txBody>
      <dsp:txXfrm>
        <a:off x="34912" y="37365"/>
        <a:ext cx="3660089" cy="64534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19.12.2025  у справі №922/3456/23</a:t>
          </a:r>
        </a:p>
      </dsp:txBody>
      <dsp:txXfrm>
        <a:off x="22745" y="22745"/>
        <a:ext cx="4084789" cy="42044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112070" y="2780"/>
          <a:ext cx="2698809" cy="4245692"/>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marL="0" lvl="0" indent="0" algn="just" defTabSz="444500" rtl="0">
            <a:lnSpc>
              <a:spcPct val="90000"/>
            </a:lnSpc>
            <a:spcBef>
              <a:spcPct val="0"/>
            </a:spcBef>
            <a:spcAft>
              <a:spcPct val="35000"/>
            </a:spcAft>
            <a:buNone/>
          </a:pPr>
          <a:r>
            <a:rPr lang="uk-UA" sz="1000" kern="1200" dirty="0">
              <a:solidFill>
                <a:schemeClr val="bg2">
                  <a:lumMod val="20000"/>
                  <a:lumOff val="80000"/>
                </a:schemeClr>
              </a:solidFill>
            </a:rPr>
            <a:t>	</a:t>
          </a:r>
          <a:r>
            <a:rPr lang="uk-UA" sz="1100" b="1" kern="1200" dirty="0">
              <a:solidFill>
                <a:schemeClr val="bg2">
                  <a:lumMod val="20000"/>
                  <a:lumOff val="80000"/>
                </a:schemeClr>
              </a:solidFill>
              <a:latin typeface="Times New Roman" pitchFamily="18" charset="0"/>
              <a:cs typeface="Times New Roman" pitchFamily="18" charset="0"/>
            </a:rPr>
            <a:t>У постановах КГС ВС від </a:t>
          </a:r>
          <a:r>
            <a:rPr kumimoji="0" lang="uk-UA" sz="11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25.01.2024  у справі №910/1294/23, від 22.10.2024 у справі 910//13208/23, від 30.01.2025  у справі №910/881/24</a:t>
          </a:r>
          <a:r>
            <a:rPr lang="uk-UA" sz="1100" b="1" kern="1200" dirty="0">
              <a:solidFill>
                <a:schemeClr val="bg2">
                  <a:lumMod val="20000"/>
                  <a:lumOff val="80000"/>
                </a:schemeClr>
              </a:solidFill>
              <a:latin typeface="Times New Roman" pitchFamily="18" charset="0"/>
              <a:cs typeface="Times New Roman" pitchFamily="18" charset="0"/>
            </a:rPr>
            <a:t> викладено висновок </a:t>
          </a:r>
          <a:r>
            <a:rPr lang="x-none" sz="1100" b="1" kern="1200" dirty="0">
              <a:solidFill>
                <a:schemeClr val="bg2">
                  <a:lumMod val="20000"/>
                  <a:lumOff val="80000"/>
                </a:schemeClr>
              </a:solidFill>
              <a:latin typeface="Times New Roman" pitchFamily="18" charset="0"/>
              <a:cs typeface="Times New Roman" pitchFamily="18" charset="0"/>
            </a:rPr>
            <a:t>щодо можливості застосування відкладальної обставини згідно з підпунктом 2 пункту 8 Положення ПСО № 483 виключно у разі наявності у постачальника універсальних послуг заборгованості перед ДП "НАЕК "Енергоатом" за результатами проведення електронних аукціонів</a:t>
          </a:r>
          <a:r>
            <a:rPr lang="uk-UA" sz="1100" b="1" kern="1200" dirty="0">
              <a:solidFill>
                <a:schemeClr val="bg2">
                  <a:lumMod val="20000"/>
                  <a:lumOff val="80000"/>
                </a:schemeClr>
              </a:solidFill>
              <a:latin typeface="Times New Roman" pitchFamily="18" charset="0"/>
              <a:cs typeface="Times New Roman" pitchFamily="18" charset="0"/>
            </a:rPr>
            <a:t>.</a:t>
          </a:r>
          <a:endPar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112070" y="2780"/>
        <a:ext cx="2024107" cy="424569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0" y="71716"/>
          <a:ext cx="5904637" cy="4531712"/>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450000" algn="just" defTabSz="488950" rtl="0">
            <a:lnSpc>
              <a:spcPct val="100000"/>
            </a:lnSpc>
            <a:spcBef>
              <a:spcPct val="0"/>
            </a:spcBef>
            <a:spcAft>
              <a:spcPts val="0"/>
            </a:spcAft>
            <a:buNone/>
          </a:pPr>
          <a:r>
            <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постанові ОП КГС від 06.02.2026 у справі №910/881/24, зазначає що, </a:t>
          </a:r>
          <a:r>
            <a:rPr lang="x-none" sz="1100" b="1" kern="1200" dirty="0">
              <a:solidFill>
                <a:schemeClr val="bg2">
                  <a:lumMod val="20000"/>
                  <a:lumOff val="80000"/>
                </a:schemeClr>
              </a:solidFill>
              <a:latin typeface="Times New Roman" pitchFamily="18" charset="0"/>
              <a:cs typeface="Times New Roman" pitchFamily="18" charset="0"/>
            </a:rPr>
            <a:t>застосовуючи положення підпункту 2 пункту 8 Положення ПСО № 483 у визначений наказом Міністерства енергетики України № 114 від 13.03.2022 період (тобто на час дії воєнного стану і до його припинення/скасування), слід виходити з того, що обов`язок гарантованого покупця здійснити своєчасно та у повному обсязі оплату постачальникам універсальних послуг вартість надання постачальниками універсальних послуг гарантованому покупцю послуг із забезпечення доступності електричної енергії для побутових споживачів обумовлений відсутністю у постачальника універсальних послуг заборгованості перед ДП "НАЕК "Енергоатом" за поставлену електричну енергію згідно з пунктом 5 цього Положення, незалежно від придбання постачальником універсальних послуг електричної енергії за результатами проведення електронних аукціонів чи без проведення аукціонів.  </a:t>
          </a:r>
          <a:endParaRPr lang="uk-UA" sz="1100" b="1" kern="1200" dirty="0">
            <a:solidFill>
              <a:schemeClr val="bg2">
                <a:lumMod val="20000"/>
                <a:lumOff val="80000"/>
              </a:schemeClr>
            </a:solidFill>
            <a:latin typeface="Times New Roman" pitchFamily="18" charset="0"/>
            <a:cs typeface="Times New Roman" pitchFamily="18" charset="0"/>
          </a:endParaRPr>
        </a:p>
        <a:p>
          <a:pPr marL="0" lvl="0" indent="450000" algn="just" defTabSz="488950" rtl="0">
            <a:lnSpc>
              <a:spcPct val="100000"/>
            </a:lnSpc>
            <a:spcBef>
              <a:spcPct val="0"/>
            </a:spcBef>
            <a:spcAft>
              <a:spcPts val="0"/>
            </a:spcAft>
            <a:buNone/>
          </a:pPr>
          <a:r>
            <a:rPr lang="x-none" sz="1100" b="1" kern="1200" dirty="0">
              <a:solidFill>
                <a:schemeClr val="bg2">
                  <a:lumMod val="20000"/>
                  <a:lumOff val="80000"/>
                </a:schemeClr>
              </a:solidFill>
              <a:latin typeface="Times New Roman" pitchFamily="18" charset="0"/>
              <a:cs typeface="Times New Roman" pitchFamily="18" charset="0"/>
            </a:rPr>
            <a:t>Відповідно наявність у постачальника універсальних послуг заборгованості перед ДП "НАЕК "Енергоатом" є відкладальною обставиною при проведенні розрахунків між гарантованим покупцем та постачальником універсальних послуг з оплати вартості надання постачальником універсальних послуг гарантованому покупцю послуг із забезпечення доступності електричної енергії для побутових споживачів відповідно до підпункту 2 пункту 8 Положення ПСО № 483. </a:t>
          </a:r>
          <a:endParaRPr lang="uk-UA" sz="1100" b="1" kern="1200" dirty="0">
            <a:solidFill>
              <a:schemeClr val="bg2">
                <a:lumMod val="20000"/>
                <a:lumOff val="80000"/>
              </a:schemeClr>
            </a:solidFill>
            <a:latin typeface="Times New Roman" pitchFamily="18" charset="0"/>
            <a:cs typeface="Times New Roman" pitchFamily="18" charset="0"/>
          </a:endParaRPr>
        </a:p>
        <a:p>
          <a:pPr marL="0" lvl="0" indent="450000" algn="just" defTabSz="488950" rtl="0">
            <a:lnSpc>
              <a:spcPct val="100000"/>
            </a:lnSpc>
            <a:spcBef>
              <a:spcPct val="0"/>
            </a:spcBef>
            <a:spcAft>
              <a:spcPts val="0"/>
            </a:spcAft>
            <a:buNone/>
          </a:pPr>
          <a:r>
            <a:rPr lang="ru-RU" sz="1100" b="1" kern="1200" dirty="0" err="1">
              <a:solidFill>
                <a:schemeClr val="bg2">
                  <a:lumMod val="20000"/>
                  <a:lumOff val="80000"/>
                </a:schemeClr>
              </a:solidFill>
              <a:latin typeface="Times New Roman" pitchFamily="18" charset="0"/>
              <a:cs typeface="Times New Roman" pitchFamily="18" charset="0"/>
            </a:rPr>
            <a:t>Об`єднана</a:t>
          </a:r>
          <a:r>
            <a:rPr lang="ru-RU" sz="1100" b="1" kern="1200" dirty="0">
              <a:solidFill>
                <a:schemeClr val="bg2">
                  <a:lumMod val="20000"/>
                  <a:lumOff val="80000"/>
                </a:schemeClr>
              </a:solidFill>
              <a:latin typeface="Times New Roman" pitchFamily="18" charset="0"/>
              <a:cs typeface="Times New Roman" pitchFamily="18" charset="0"/>
            </a:rPr>
            <a:t> палата </a:t>
          </a:r>
          <a:r>
            <a:rPr lang="ru-RU" sz="1100" b="1" kern="1200" dirty="0" err="1">
              <a:solidFill>
                <a:schemeClr val="bg2">
                  <a:lumMod val="20000"/>
                  <a:lumOff val="80000"/>
                </a:schemeClr>
              </a:solidFill>
              <a:latin typeface="Times New Roman" pitchFamily="18" charset="0"/>
              <a:cs typeface="Times New Roman" pitchFamily="18" charset="0"/>
            </a:rPr>
            <a:t>відступила</a:t>
          </a:r>
          <a:r>
            <a:rPr lang="ru-RU" sz="1100" b="1" kern="1200" dirty="0">
              <a:solidFill>
                <a:schemeClr val="bg2">
                  <a:lumMod val="20000"/>
                  <a:lumOff val="80000"/>
                </a:schemeClr>
              </a:solidFill>
              <a:latin typeface="Times New Roman" pitchFamily="18" charset="0"/>
              <a:cs typeface="Times New Roman" pitchFamily="18" charset="0"/>
            </a:rPr>
            <a:t> </a:t>
          </a:r>
          <a:r>
            <a:rPr lang="ru-RU" sz="1100" b="1" kern="1200" dirty="0" err="1">
              <a:solidFill>
                <a:schemeClr val="bg2">
                  <a:lumMod val="20000"/>
                  <a:lumOff val="80000"/>
                </a:schemeClr>
              </a:solidFill>
              <a:latin typeface="Times New Roman" pitchFamily="18" charset="0"/>
              <a:cs typeface="Times New Roman" pitchFamily="18" charset="0"/>
            </a:rPr>
            <a:t>від</a:t>
          </a:r>
          <a:r>
            <a:rPr lang="ru-RU" sz="1100" b="1" kern="1200" dirty="0">
              <a:solidFill>
                <a:schemeClr val="bg2">
                  <a:lumMod val="20000"/>
                  <a:lumOff val="80000"/>
                </a:schemeClr>
              </a:solidFill>
              <a:latin typeface="Times New Roman" pitchFamily="18" charset="0"/>
              <a:cs typeface="Times New Roman" pitchFamily="18" charset="0"/>
            </a:rPr>
            <a:t> </a:t>
          </a:r>
          <a:r>
            <a:rPr lang="ru-RU" sz="1100" b="1" kern="1200" dirty="0" err="1">
              <a:solidFill>
                <a:schemeClr val="bg2">
                  <a:lumMod val="20000"/>
                  <a:lumOff val="80000"/>
                </a:schemeClr>
              </a:solidFill>
              <a:latin typeface="Times New Roman" pitchFamily="18" charset="0"/>
              <a:cs typeface="Times New Roman" pitchFamily="18" charset="0"/>
            </a:rPr>
            <a:t>протилежних</a:t>
          </a:r>
          <a:r>
            <a:rPr lang="ru-RU" sz="1100" b="1" kern="1200" dirty="0">
              <a:solidFill>
                <a:schemeClr val="bg2">
                  <a:lumMod val="20000"/>
                  <a:lumOff val="80000"/>
                </a:schemeClr>
              </a:solidFill>
              <a:latin typeface="Times New Roman" pitchFamily="18" charset="0"/>
              <a:cs typeface="Times New Roman" pitchFamily="18" charset="0"/>
            </a:rPr>
            <a:t> </a:t>
          </a:r>
          <a:r>
            <a:rPr lang="ru-RU" sz="1100" b="1" kern="1200" dirty="0" err="1">
              <a:solidFill>
                <a:schemeClr val="bg2">
                  <a:lumMod val="20000"/>
                  <a:lumOff val="80000"/>
                </a:schemeClr>
              </a:solidFill>
              <a:latin typeface="Times New Roman" pitchFamily="18" charset="0"/>
              <a:cs typeface="Times New Roman" pitchFamily="18" charset="0"/>
            </a:rPr>
            <a:t>висновків</a:t>
          </a:r>
          <a:r>
            <a:rPr lang="ru-RU" sz="1100" b="1" kern="1200" dirty="0">
              <a:solidFill>
                <a:schemeClr val="bg2">
                  <a:lumMod val="20000"/>
                  <a:lumOff val="80000"/>
                </a:schemeClr>
              </a:solidFill>
              <a:latin typeface="Times New Roman" pitchFamily="18" charset="0"/>
              <a:cs typeface="Times New Roman" pitchFamily="18" charset="0"/>
            </a:rPr>
            <a:t> Верховного Суду, </a:t>
          </a:r>
          <a:r>
            <a:rPr lang="ru-RU" sz="1100" b="1" kern="1200" dirty="0" err="1">
              <a:solidFill>
                <a:schemeClr val="bg2">
                  <a:lumMod val="20000"/>
                  <a:lumOff val="80000"/>
                </a:schemeClr>
              </a:solidFill>
              <a:latin typeface="Times New Roman" pitchFamily="18" charset="0"/>
              <a:cs typeface="Times New Roman" pitchFamily="18" charset="0"/>
            </a:rPr>
            <a:t>викладених</a:t>
          </a:r>
          <a:r>
            <a:rPr lang="ru-RU" sz="1100" b="1" kern="1200" dirty="0">
              <a:solidFill>
                <a:schemeClr val="bg2">
                  <a:lumMod val="20000"/>
                  <a:lumOff val="80000"/>
                </a:schemeClr>
              </a:solidFill>
              <a:latin typeface="Times New Roman" pitchFamily="18" charset="0"/>
              <a:cs typeface="Times New Roman" pitchFamily="18" charset="0"/>
            </a:rPr>
            <a:t> у постановах </a:t>
          </a:r>
          <a:r>
            <a:rPr lang="ru-RU" sz="1100" b="1" kern="1200" dirty="0" err="1">
              <a:solidFill>
                <a:schemeClr val="bg2">
                  <a:lumMod val="20000"/>
                  <a:lumOff val="80000"/>
                </a:schemeClr>
              </a:solidFill>
              <a:latin typeface="Times New Roman" pitchFamily="18" charset="0"/>
              <a:cs typeface="Times New Roman" pitchFamily="18" charset="0"/>
            </a:rPr>
            <a:t>від</a:t>
          </a:r>
          <a:r>
            <a:rPr lang="ru-RU" sz="1100" b="1" kern="1200" dirty="0">
              <a:solidFill>
                <a:schemeClr val="bg2">
                  <a:lumMod val="20000"/>
                  <a:lumOff val="80000"/>
                </a:schemeClr>
              </a:solidFill>
              <a:latin typeface="Times New Roman" pitchFamily="18" charset="0"/>
              <a:cs typeface="Times New Roman" pitchFamily="18" charset="0"/>
            </a:rPr>
            <a:t> 25.01.2024 у </a:t>
          </a:r>
          <a:r>
            <a:rPr lang="ru-RU" sz="1100" b="1" kern="1200" dirty="0" err="1">
              <a:solidFill>
                <a:schemeClr val="bg2">
                  <a:lumMod val="20000"/>
                  <a:lumOff val="80000"/>
                </a:schemeClr>
              </a:solidFill>
              <a:latin typeface="Times New Roman" pitchFamily="18" charset="0"/>
              <a:cs typeface="Times New Roman" pitchFamily="18" charset="0"/>
            </a:rPr>
            <a:t>справі</a:t>
          </a:r>
          <a:r>
            <a:rPr lang="ru-RU" sz="1100" b="1" kern="1200" dirty="0">
              <a:solidFill>
                <a:schemeClr val="bg2">
                  <a:lumMod val="20000"/>
                  <a:lumOff val="80000"/>
                </a:schemeClr>
              </a:solidFill>
              <a:latin typeface="Times New Roman" pitchFamily="18" charset="0"/>
              <a:cs typeface="Times New Roman" pitchFamily="18" charset="0"/>
            </a:rPr>
            <a:t> №910/1294/23, </a:t>
          </a:r>
          <a:r>
            <a:rPr lang="ru-RU" sz="1100" b="1" kern="1200" dirty="0" err="1">
              <a:solidFill>
                <a:schemeClr val="bg2">
                  <a:lumMod val="20000"/>
                  <a:lumOff val="80000"/>
                </a:schemeClr>
              </a:solidFill>
              <a:latin typeface="Times New Roman" pitchFamily="18" charset="0"/>
              <a:cs typeface="Times New Roman" pitchFamily="18" charset="0"/>
            </a:rPr>
            <a:t>від</a:t>
          </a:r>
          <a:r>
            <a:rPr lang="ru-RU" sz="1100" b="1" kern="1200" dirty="0">
              <a:solidFill>
                <a:schemeClr val="bg2">
                  <a:lumMod val="20000"/>
                  <a:lumOff val="80000"/>
                </a:schemeClr>
              </a:solidFill>
              <a:latin typeface="Times New Roman" pitchFamily="18" charset="0"/>
              <a:cs typeface="Times New Roman" pitchFamily="18" charset="0"/>
            </a:rPr>
            <a:t> 22.10.2024 у </a:t>
          </a:r>
          <a:r>
            <a:rPr lang="ru-RU" sz="1100" b="1" kern="1200" dirty="0" err="1">
              <a:solidFill>
                <a:schemeClr val="bg2">
                  <a:lumMod val="20000"/>
                  <a:lumOff val="80000"/>
                </a:schemeClr>
              </a:solidFill>
              <a:latin typeface="Times New Roman" pitchFamily="18" charset="0"/>
              <a:cs typeface="Times New Roman" pitchFamily="18" charset="0"/>
            </a:rPr>
            <a:t>справі</a:t>
          </a:r>
          <a:r>
            <a:rPr lang="ru-RU" sz="1100" b="1" kern="1200" dirty="0">
              <a:solidFill>
                <a:schemeClr val="bg2">
                  <a:lumMod val="20000"/>
                  <a:lumOff val="80000"/>
                </a:schemeClr>
              </a:solidFill>
              <a:latin typeface="Times New Roman" pitchFamily="18" charset="0"/>
              <a:cs typeface="Times New Roman" pitchFamily="18" charset="0"/>
            </a:rPr>
            <a:t> №910/13208/23, </a:t>
          </a:r>
          <a:r>
            <a:rPr lang="ru-RU" sz="1100" b="1" kern="1200" dirty="0" err="1">
              <a:solidFill>
                <a:schemeClr val="bg2">
                  <a:lumMod val="20000"/>
                  <a:lumOff val="80000"/>
                </a:schemeClr>
              </a:solidFill>
              <a:latin typeface="Times New Roman" pitchFamily="18" charset="0"/>
              <a:cs typeface="Times New Roman" pitchFamily="18" charset="0"/>
            </a:rPr>
            <a:t>від</a:t>
          </a:r>
          <a:r>
            <a:rPr lang="ru-RU" sz="1100" b="1" kern="1200" dirty="0">
              <a:solidFill>
                <a:schemeClr val="bg2">
                  <a:lumMod val="20000"/>
                  <a:lumOff val="80000"/>
                </a:schemeClr>
              </a:solidFill>
              <a:latin typeface="Times New Roman" pitchFamily="18" charset="0"/>
              <a:cs typeface="Times New Roman" pitchFamily="18" charset="0"/>
            </a:rPr>
            <a:t> 30.01.2025 у </a:t>
          </a:r>
          <a:r>
            <a:rPr lang="ru-RU" sz="1100" b="1" kern="1200" dirty="0" err="1">
              <a:solidFill>
                <a:schemeClr val="bg2">
                  <a:lumMod val="20000"/>
                  <a:lumOff val="80000"/>
                </a:schemeClr>
              </a:solidFill>
              <a:latin typeface="Times New Roman" pitchFamily="18" charset="0"/>
              <a:cs typeface="Times New Roman" pitchFamily="18" charset="0"/>
            </a:rPr>
            <a:t>справі</a:t>
          </a:r>
          <a:r>
            <a:rPr lang="ru-RU" sz="1100" b="1" kern="1200" dirty="0">
              <a:solidFill>
                <a:schemeClr val="bg2">
                  <a:lumMod val="20000"/>
                  <a:lumOff val="80000"/>
                </a:schemeClr>
              </a:solidFill>
              <a:latin typeface="Times New Roman" pitchFamily="18" charset="0"/>
              <a:cs typeface="Times New Roman" pitchFamily="18" charset="0"/>
            </a:rPr>
            <a:t> №910/881/24.</a:t>
          </a:r>
          <a:endParaRPr lang="uk-UA" sz="1100" b="1" kern="1200" dirty="0">
            <a:solidFill>
              <a:schemeClr val="bg2">
                <a:lumMod val="20000"/>
                <a:lumOff val="80000"/>
              </a:schemeClr>
            </a:solidFill>
            <a:latin typeface="Times New Roman" pitchFamily="18" charset="0"/>
            <a:cs typeface="Times New Roman" pitchFamily="18" charset="0"/>
          </a:endParaRPr>
        </a:p>
        <a:p>
          <a:pPr marL="0" lvl="0" algn="just" defTabSz="488950" rtl="0">
            <a:lnSpc>
              <a:spcPct val="90000"/>
            </a:lnSpc>
            <a:spcBef>
              <a:spcPct val="0"/>
            </a:spcBef>
            <a:spcAft>
              <a:spcPts val="0"/>
            </a:spcAft>
            <a:buNone/>
          </a:pPr>
          <a:r>
            <a:rPr lang="uk-UA" sz="1100" b="1" kern="1200" dirty="0">
              <a:solidFill>
                <a:schemeClr val="bg2">
                  <a:lumMod val="20000"/>
                  <a:lumOff val="80000"/>
                </a:schemeClr>
              </a:solidFill>
              <a:latin typeface="Times New Roman" pitchFamily="18" charset="0"/>
              <a:cs typeface="Times New Roman" pitchFamily="18" charset="0"/>
            </a:rPr>
            <a:t>	</a:t>
          </a:r>
          <a:r>
            <a:rPr lang="en-US" sz="1100" b="1" kern="1200" dirty="0">
              <a:latin typeface="Times New Roman" pitchFamily="18" charset="0"/>
              <a:cs typeface="Times New Roman" pitchFamily="18" charset="0"/>
              <a:hlinkClick xmlns:r="http://schemas.openxmlformats.org/officeDocument/2006/relationships" r:id="rId1"/>
            </a:rPr>
            <a:t>https://reyestr.court.gov.ua/Review/134651158</a:t>
          </a:r>
          <a:endParaRPr lang="uk-UA" sz="1100" b="1" kern="1200" dirty="0">
            <a:latin typeface="Times New Roman" pitchFamily="18" charset="0"/>
            <a:cs typeface="Times New Roman" pitchFamily="18" charset="0"/>
          </a:endParaRPr>
        </a:p>
        <a:p>
          <a:pPr marL="0" lvl="0" algn="just" defTabSz="488950" rtl="0">
            <a:lnSpc>
              <a:spcPct val="90000"/>
            </a:lnSpc>
            <a:spcBef>
              <a:spcPct val="0"/>
            </a:spcBef>
            <a:spcAft>
              <a:spcPts val="0"/>
            </a:spcAft>
            <a:buNone/>
          </a:pPr>
          <a:endPar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221216" y="292932"/>
        <a:ext cx="5462205" cy="408928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351"/>
          <a:ext cx="3456384" cy="359688"/>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25.01.2024  у справі №910/1294/23 ,від 22.10.2024  у справі 910//13208/23,від 30.01.2025  у справі №910/881/24</a:t>
          </a:r>
        </a:p>
      </dsp:txBody>
      <dsp:txXfrm>
        <a:off x="17559" y="17910"/>
        <a:ext cx="3421266" cy="32457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574853" cy="422977"/>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06.02.2026  у справі №910/881/24</a:t>
          </a:r>
          <a:r>
            <a:rPr lang="x-none" sz="1200" kern="1200">
              <a:solidFill>
                <a:schemeClr val="bg2">
                  <a:lumMod val="20000"/>
                  <a:lumOff val="80000"/>
                </a:schemeClr>
              </a:solidFill>
            </a:rPr>
            <a:t> </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20648" y="20648"/>
        <a:ext cx="4533557" cy="381681"/>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0" y="4769"/>
          <a:ext cx="3650152" cy="4603743"/>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marL="0" lvl="0" indent="450000" algn="just" defTabSz="533400" rtl="0">
            <a:lnSpc>
              <a:spcPct val="100000"/>
            </a:lnSpc>
            <a:spcBef>
              <a:spcPct val="0"/>
            </a:spcBef>
            <a:spcAft>
              <a:spcPts val="0"/>
            </a:spcAft>
            <a:buNone/>
          </a:pPr>
          <a:r>
            <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постанові КГС ВС від 15.10.2024 у справі №924/1202/23 </a:t>
          </a:r>
          <a:r>
            <a:rPr lang="ru-RU" sz="1200" b="1" kern="1200" dirty="0" err="1">
              <a:solidFill>
                <a:schemeClr val="bg2">
                  <a:lumMod val="20000"/>
                  <a:lumOff val="80000"/>
                </a:schemeClr>
              </a:solidFill>
              <a:latin typeface="Times New Roman" pitchFamily="18" charset="0"/>
              <a:cs typeface="Times New Roman" pitchFamily="18" charset="0"/>
            </a:rPr>
            <a:t>дійшов</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висновку</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настанови</a:t>
          </a:r>
          <a:r>
            <a:rPr lang="ru-RU" sz="1200" b="1" kern="1200" dirty="0">
              <a:solidFill>
                <a:schemeClr val="bg2">
                  <a:lumMod val="20000"/>
                  <a:lumOff val="80000"/>
                </a:schemeClr>
              </a:solidFill>
              <a:latin typeface="Times New Roman" pitchFamily="18" charset="0"/>
              <a:cs typeface="Times New Roman" pitchFamily="18" charset="0"/>
            </a:rPr>
            <a:t> НКРЕКП </a:t>
          </a:r>
          <a:r>
            <a:rPr lang="ru-RU" sz="1200" b="1" kern="1200" dirty="0" err="1">
              <a:solidFill>
                <a:schemeClr val="bg2">
                  <a:lumMod val="20000"/>
                  <a:lumOff val="80000"/>
                </a:schemeClr>
              </a:solidFill>
              <a:latin typeface="Times New Roman" pitchFamily="18" charset="0"/>
              <a:cs typeface="Times New Roman" pitchFamily="18" charset="0"/>
            </a:rPr>
            <a:t>щодо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зупинення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нарахування</a:t>
          </a:r>
          <a:r>
            <a:rPr lang="ru-RU" sz="1200" b="1" kern="1200" dirty="0">
              <a:solidFill>
                <a:schemeClr val="bg2">
                  <a:lumMod val="20000"/>
                  <a:lumOff val="80000"/>
                </a:schemeClr>
              </a:solidFill>
              <a:latin typeface="Times New Roman" pitchFamily="18" charset="0"/>
              <a:cs typeface="Times New Roman" pitchFamily="18" charset="0"/>
            </a:rPr>
            <a:t> та </a:t>
          </a:r>
          <a:r>
            <a:rPr lang="ru-RU" sz="1200" b="1" kern="1200" dirty="0" err="1">
              <a:solidFill>
                <a:schemeClr val="bg2">
                  <a:lumMod val="20000"/>
                  <a:lumOff val="80000"/>
                </a:schemeClr>
              </a:solidFill>
              <a:latin typeface="Times New Roman" pitchFamily="18" charset="0"/>
              <a:cs typeface="Times New Roman" pitchFamily="18" charset="0"/>
            </a:rPr>
            <a:t>стягнення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штрафних</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санкцій</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можна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застосовувати</a:t>
          </a:r>
          <a:r>
            <a:rPr lang="ru-RU" sz="1200" b="1" kern="1200" dirty="0">
              <a:solidFill>
                <a:schemeClr val="bg2">
                  <a:lumMod val="20000"/>
                  <a:lumOff val="80000"/>
                </a:schemeClr>
              </a:solidFill>
              <a:latin typeface="Times New Roman" pitchFamily="18" charset="0"/>
              <a:cs typeface="Times New Roman" pitchFamily="18" charset="0"/>
            </a:rPr>
            <a:t> не </a:t>
          </a:r>
          <a:r>
            <a:rPr lang="ru-RU" sz="1200" b="1" kern="1200" dirty="0" err="1">
              <a:solidFill>
                <a:schemeClr val="bg2">
                  <a:lumMod val="20000"/>
                  <a:lumOff val="80000"/>
                </a:schemeClr>
              </a:solidFill>
              <a:latin typeface="Times New Roman" pitchFamily="18" charset="0"/>
              <a:cs typeface="Times New Roman" pitchFamily="18" charset="0"/>
            </a:rPr>
            <a:t>лише</a:t>
          </a:r>
          <a:r>
            <a:rPr lang="ru-RU" sz="1200" b="1" kern="1200" dirty="0">
              <a:solidFill>
                <a:schemeClr val="bg2">
                  <a:lumMod val="20000"/>
                  <a:lumOff val="80000"/>
                </a:schemeClr>
              </a:solidFill>
              <a:latin typeface="Times New Roman" pitchFamily="18" charset="0"/>
              <a:cs typeface="Times New Roman" pitchFamily="18" charset="0"/>
            </a:rPr>
            <a:t> на </a:t>
          </a:r>
          <a:r>
            <a:rPr lang="ru-RU" sz="1200" b="1" kern="1200" dirty="0" err="1">
              <a:solidFill>
                <a:schemeClr val="bg2">
                  <a:lumMod val="20000"/>
                  <a:lumOff val="80000"/>
                </a:schemeClr>
              </a:solidFill>
              <a:latin typeface="Times New Roman" pitchFamily="18" charset="0"/>
              <a:cs typeface="Times New Roman" pitchFamily="18" charset="0"/>
            </a:rPr>
            <a:t>період</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воєнного</a:t>
          </a:r>
          <a:r>
            <a:rPr lang="ru-RU" sz="1200" b="1" kern="1200" dirty="0">
              <a:solidFill>
                <a:schemeClr val="bg2">
                  <a:lumMod val="20000"/>
                  <a:lumOff val="80000"/>
                </a:schemeClr>
              </a:solidFill>
              <a:latin typeface="Times New Roman" pitchFamily="18" charset="0"/>
              <a:cs typeface="Times New Roman" pitchFamily="18" charset="0"/>
            </a:rPr>
            <a:t> стану, а й до </a:t>
          </a:r>
          <a:r>
            <a:rPr lang="ru-RU" sz="1200" b="1" kern="1200" dirty="0" err="1">
              <a:solidFill>
                <a:schemeClr val="bg2">
                  <a:lumMod val="20000"/>
                  <a:lumOff val="80000"/>
                </a:schemeClr>
              </a:solidFill>
              <a:latin typeface="Times New Roman" pitchFamily="18" charset="0"/>
              <a:cs typeface="Times New Roman" pitchFamily="18" charset="0"/>
            </a:rPr>
            <a:t>порушень</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сталися</a:t>
          </a:r>
          <a:r>
            <a:rPr lang="ru-RU" sz="1200" b="1" kern="1200" dirty="0">
              <a:solidFill>
                <a:schemeClr val="bg2">
                  <a:lumMod val="20000"/>
                  <a:lumOff val="80000"/>
                </a:schemeClr>
              </a:solidFill>
              <a:latin typeface="Times New Roman" pitchFamily="18" charset="0"/>
              <a:cs typeface="Times New Roman" pitchFamily="18" charset="0"/>
            </a:rPr>
            <a:t> до </a:t>
          </a:r>
          <a:r>
            <a:rPr lang="ru-RU" sz="1200" b="1" kern="1200" dirty="0" err="1">
              <a:solidFill>
                <a:schemeClr val="bg2">
                  <a:lumMod val="20000"/>
                  <a:lumOff val="80000"/>
                </a:schemeClr>
              </a:solidFill>
              <a:latin typeface="Times New Roman" pitchFamily="18" charset="0"/>
              <a:cs typeface="Times New Roman" pitchFamily="18" charset="0"/>
            </a:rPr>
            <a:t>його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введення</a:t>
          </a:r>
          <a:r>
            <a:rPr lang="ru-RU" sz="1200" b="1" kern="1200" dirty="0">
              <a:solidFill>
                <a:schemeClr val="bg2">
                  <a:lumMod val="20000"/>
                  <a:lumOff val="80000"/>
                </a:schemeClr>
              </a:solidFill>
              <a:latin typeface="Times New Roman" pitchFamily="18" charset="0"/>
              <a:cs typeface="Times New Roman" pitchFamily="18" charset="0"/>
            </a:rPr>
            <a:t>.</a:t>
          </a:r>
        </a:p>
        <a:p>
          <a:pPr marL="0" lvl="0" indent="450000" algn="just" defTabSz="533400">
            <a:lnSpc>
              <a:spcPct val="100000"/>
            </a:lnSpc>
            <a:spcBef>
              <a:spcPct val="0"/>
            </a:spcBef>
            <a:spcAft>
              <a:spcPts val="0"/>
            </a:spcAft>
            <a:buNone/>
          </a:pPr>
          <a:r>
            <a:rPr lang="ru-RU" sz="1200" b="1" kern="1200" dirty="0" err="1">
              <a:solidFill>
                <a:schemeClr val="bg2">
                  <a:lumMod val="20000"/>
                  <a:lumOff val="80000"/>
                </a:schemeClr>
              </a:solidFill>
              <a:latin typeface="Times New Roman" pitchFamily="18" charset="0"/>
              <a:cs typeface="Times New Roman" pitchFamily="18" charset="0"/>
            </a:rPr>
            <a:t>Іншими</a:t>
          </a:r>
          <a:r>
            <a:rPr lang="ru-RU" sz="1200" b="1" kern="1200" dirty="0">
              <a:solidFill>
                <a:schemeClr val="bg2">
                  <a:lumMod val="20000"/>
                  <a:lumOff val="80000"/>
                </a:schemeClr>
              </a:solidFill>
              <a:latin typeface="Times New Roman" pitchFamily="18" charset="0"/>
              <a:cs typeface="Times New Roman" pitchFamily="18" charset="0"/>
            </a:rPr>
            <a:t> словами, </a:t>
          </a:r>
          <a:r>
            <a:rPr lang="ru-RU" sz="1200" b="1" kern="1200" dirty="0" err="1">
              <a:solidFill>
                <a:schemeClr val="bg2">
                  <a:lumMod val="20000"/>
                  <a:lumOff val="80000"/>
                </a:schemeClr>
              </a:solidFill>
              <a:latin typeface="Times New Roman" pitchFamily="18" charset="0"/>
              <a:cs typeface="Times New Roman" pitchFamily="18" charset="0"/>
            </a:rPr>
            <a:t>позиція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передбачала</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можливість</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поширення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дії</a:t>
          </a:r>
          <a:r>
            <a:rPr lang="ru-RU" sz="1200" b="1" kern="1200" dirty="0">
              <a:solidFill>
                <a:schemeClr val="bg2">
                  <a:lumMod val="20000"/>
                  <a:lumOff val="80000"/>
                </a:schemeClr>
              </a:solidFill>
              <a:latin typeface="Times New Roman" pitchFamily="18" charset="0"/>
              <a:cs typeface="Times New Roman" pitchFamily="18" charset="0"/>
            </a:rPr>
            <a:t> пп.16 п.1 постанови НКРЕКП №332 </a:t>
          </a:r>
          <a:r>
            <a:rPr lang="ru-RU" sz="1200" b="1" kern="1200" dirty="0" err="1">
              <a:solidFill>
                <a:schemeClr val="bg2">
                  <a:lumMod val="20000"/>
                  <a:lumOff val="80000"/>
                </a:schemeClr>
              </a:solidFill>
              <a:latin typeface="Times New Roman" pitchFamily="18" charset="0"/>
              <a:cs typeface="Times New Roman" pitchFamily="18" charset="0"/>
            </a:rPr>
            <a:t>заднім</a:t>
          </a:r>
          <a:r>
            <a:rPr lang="ru-RU" sz="1200" b="1" kern="1200" dirty="0">
              <a:solidFill>
                <a:schemeClr val="bg2">
                  <a:lumMod val="20000"/>
                  <a:lumOff val="80000"/>
                </a:schemeClr>
              </a:solidFill>
              <a:latin typeface="Times New Roman" pitchFamily="18" charset="0"/>
              <a:cs typeface="Times New Roman" pitchFamily="18" charset="0"/>
            </a:rPr>
            <a:t> числом на </a:t>
          </a:r>
          <a:r>
            <a:rPr lang="ru-RU" sz="1200" b="1" kern="1200" dirty="0" err="1">
              <a:solidFill>
                <a:schemeClr val="bg2">
                  <a:lumMod val="20000"/>
                  <a:lumOff val="80000"/>
                </a:schemeClr>
              </a:solidFill>
              <a:latin typeface="Times New Roman" pitchFamily="18" charset="0"/>
              <a:cs typeface="Times New Roman" pitchFamily="18" charset="0"/>
            </a:rPr>
            <a:t>правовідносини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які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виникли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раніше</a:t>
          </a:r>
          <a:r>
            <a:rPr lang="ru-RU" sz="1200" b="1" kern="1200" dirty="0">
              <a:solidFill>
                <a:schemeClr val="bg2">
                  <a:lumMod val="20000"/>
                  <a:lumOff val="80000"/>
                </a:schemeClr>
              </a:solidFill>
              <a:latin typeface="Times New Roman" pitchFamily="18" charset="0"/>
              <a:cs typeface="Times New Roman" pitchFamily="18" charset="0"/>
            </a:rPr>
            <a:t> (до </a:t>
          </a:r>
          <a:r>
            <a:rPr lang="ru-RU" sz="1200" b="1" kern="1200" dirty="0" err="1">
              <a:solidFill>
                <a:schemeClr val="bg2">
                  <a:lumMod val="20000"/>
                  <a:lumOff val="80000"/>
                </a:schemeClr>
              </a:solidFill>
              <a:latin typeface="Times New Roman" pitchFamily="18" charset="0"/>
              <a:cs typeface="Times New Roman" pitchFamily="18" charset="0"/>
            </a:rPr>
            <a:t>воєнного</a:t>
          </a:r>
          <a:r>
            <a:rPr lang="ru-RU" sz="1200" b="1" kern="1200" dirty="0">
              <a:solidFill>
                <a:schemeClr val="bg2">
                  <a:lumMod val="20000"/>
                  <a:lumOff val="80000"/>
                </a:schemeClr>
              </a:solidFill>
              <a:latin typeface="Times New Roman" pitchFamily="18" charset="0"/>
              <a:cs typeface="Times New Roman" pitchFamily="18" charset="0"/>
            </a:rPr>
            <a:t> стану).</a:t>
          </a:r>
        </a:p>
        <a:p>
          <a:pPr marL="0" lvl="0" indent="450000" algn="just" defTabSz="533400">
            <a:lnSpc>
              <a:spcPct val="100000"/>
            </a:lnSpc>
            <a:spcBef>
              <a:spcPct val="0"/>
            </a:spcBef>
            <a:spcAft>
              <a:spcPts val="0"/>
            </a:spcAft>
            <a:buNone/>
          </a:pPr>
          <a:r>
            <a:rPr lang="ru-RU" sz="1200" b="1" kern="1200" dirty="0" err="1">
              <a:solidFill>
                <a:schemeClr val="bg2">
                  <a:lumMod val="20000"/>
                  <a:lumOff val="80000"/>
                </a:schemeClr>
              </a:solidFill>
              <a:latin typeface="Times New Roman" pitchFamily="18" charset="0"/>
              <a:cs typeface="Times New Roman" pitchFamily="18" charset="0"/>
            </a:rPr>
            <a:t>Це</a:t>
          </a:r>
          <a:r>
            <a:rPr lang="ru-RU" sz="1200" b="1" kern="1200" dirty="0">
              <a:solidFill>
                <a:schemeClr val="bg2">
                  <a:lumMod val="20000"/>
                  <a:lumOff val="80000"/>
                </a:schemeClr>
              </a:solidFill>
              <a:latin typeface="Times New Roman" pitchFamily="18" charset="0"/>
              <a:cs typeface="Times New Roman" pitchFamily="18" charset="0"/>
            </a:rPr>
            <a:t> означало, </a:t>
          </a:r>
          <a:r>
            <a:rPr lang="ru-RU" sz="1200" b="1" kern="1200" dirty="0" err="1">
              <a:solidFill>
                <a:schemeClr val="bg2">
                  <a:lumMod val="20000"/>
                  <a:lumOff val="80000"/>
                </a:schemeClr>
              </a:solidFill>
              <a:latin typeface="Times New Roman" pitchFamily="18" charset="0"/>
              <a:cs typeface="Times New Roman" pitchFamily="18" charset="0"/>
            </a:rPr>
            <a:t>що</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кредитори</a:t>
          </a:r>
          <a:r>
            <a:rPr lang="ru-RU" sz="1200" b="1" kern="1200" dirty="0">
              <a:solidFill>
                <a:schemeClr val="bg2">
                  <a:lumMod val="20000"/>
                  <a:lumOff val="80000"/>
                </a:schemeClr>
              </a:solidFill>
              <a:latin typeface="Times New Roman" pitchFamily="18" charset="0"/>
              <a:cs typeface="Times New Roman" pitchFamily="18" charset="0"/>
            </a:rPr>
            <a:t> не </a:t>
          </a:r>
          <a:r>
            <a:rPr lang="ru-RU" sz="1200" b="1" kern="1200" dirty="0" err="1">
              <a:solidFill>
                <a:schemeClr val="bg2">
                  <a:lumMod val="20000"/>
                  <a:lumOff val="80000"/>
                </a:schemeClr>
              </a:solidFill>
              <a:latin typeface="Times New Roman" pitchFamily="18" charset="0"/>
              <a:cs typeface="Times New Roman" pitchFamily="18" charset="0"/>
            </a:rPr>
            <a:t>мали</a:t>
          </a:r>
          <a:r>
            <a:rPr lang="ru-RU" sz="1200" b="1" kern="1200" dirty="0">
              <a:solidFill>
                <a:schemeClr val="bg2">
                  <a:lumMod val="20000"/>
                  <a:lumOff val="80000"/>
                </a:schemeClr>
              </a:solidFill>
              <a:latin typeface="Times New Roman" pitchFamily="18" charset="0"/>
              <a:cs typeface="Times New Roman" pitchFamily="18" charset="0"/>
            </a:rPr>
            <a:t> права на </a:t>
          </a:r>
          <a:r>
            <a:rPr lang="ru-RU" sz="1200" b="1" kern="1200" dirty="0" err="1">
              <a:solidFill>
                <a:schemeClr val="bg2">
                  <a:lumMod val="20000"/>
                  <a:lumOff val="80000"/>
                </a:schemeClr>
              </a:solidFill>
              <a:latin typeface="Times New Roman" pitchFamily="18" charset="0"/>
              <a:cs typeface="Times New Roman" pitchFamily="18" charset="0"/>
            </a:rPr>
            <a:t>стягнення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штрафів</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навіть</a:t>
          </a:r>
          <a:r>
            <a:rPr lang="ru-RU" sz="1200" b="1" kern="1200" dirty="0">
              <a:solidFill>
                <a:schemeClr val="bg2">
                  <a:lumMod val="20000"/>
                  <a:lumOff val="80000"/>
                </a:schemeClr>
              </a:solidFill>
              <a:latin typeface="Times New Roman" pitchFamily="18" charset="0"/>
              <a:cs typeface="Times New Roman" pitchFamily="18" charset="0"/>
            </a:rPr>
            <a:t> за </a:t>
          </a:r>
          <a:r>
            <a:rPr lang="ru-RU" sz="1200" b="1" kern="1200" dirty="0" err="1">
              <a:solidFill>
                <a:schemeClr val="bg2">
                  <a:lumMod val="20000"/>
                  <a:lumOff val="80000"/>
                </a:schemeClr>
              </a:solidFill>
              <a:latin typeface="Times New Roman" pitchFamily="18" charset="0"/>
              <a:cs typeface="Times New Roman" pitchFamily="18" charset="0"/>
            </a:rPr>
            <a:t>прострочення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чи</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порушення</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які</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відбулися</a:t>
          </a:r>
          <a:r>
            <a:rPr lang="ru-RU" sz="1200" b="1" kern="1200" dirty="0">
              <a:solidFill>
                <a:schemeClr val="bg2">
                  <a:lumMod val="20000"/>
                  <a:lumOff val="80000"/>
                </a:schemeClr>
              </a:solidFill>
              <a:latin typeface="Times New Roman" pitchFamily="18" charset="0"/>
              <a:cs typeface="Times New Roman" pitchFamily="18" charset="0"/>
            </a:rPr>
            <a:t> до початку </a:t>
          </a:r>
          <a:r>
            <a:rPr lang="ru-RU" sz="1200" b="1" kern="1200" dirty="0" err="1">
              <a:solidFill>
                <a:schemeClr val="bg2">
                  <a:lumMod val="20000"/>
                  <a:lumOff val="80000"/>
                </a:schemeClr>
              </a:solidFill>
              <a:latin typeface="Times New Roman" pitchFamily="18" charset="0"/>
              <a:cs typeface="Times New Roman" pitchFamily="18" charset="0"/>
            </a:rPr>
            <a:t>воєнного</a:t>
          </a:r>
          <a:r>
            <a:rPr lang="ru-RU" sz="1200" b="1" kern="1200" dirty="0">
              <a:solidFill>
                <a:schemeClr val="bg2">
                  <a:lumMod val="20000"/>
                  <a:lumOff val="80000"/>
                </a:schemeClr>
              </a:solidFill>
              <a:latin typeface="Times New Roman" pitchFamily="18" charset="0"/>
              <a:cs typeface="Times New Roman" pitchFamily="18" charset="0"/>
            </a:rPr>
            <a:t> стану, </a:t>
          </a:r>
          <a:r>
            <a:rPr lang="ru-RU" sz="1200" b="1" kern="1200" dirty="0" err="1">
              <a:solidFill>
                <a:schemeClr val="bg2">
                  <a:lumMod val="20000"/>
                  <a:lumOff val="80000"/>
                </a:schemeClr>
              </a:solidFill>
              <a:latin typeface="Times New Roman" pitchFamily="18" charset="0"/>
              <a:cs typeface="Times New Roman" pitchFamily="18" charset="0"/>
            </a:rPr>
            <a:t>якщо</a:t>
          </a:r>
          <a:r>
            <a:rPr lang="ru-RU" sz="1200" b="1" kern="1200" dirty="0">
              <a:solidFill>
                <a:schemeClr val="bg2">
                  <a:lumMod val="20000"/>
                  <a:lumOff val="80000"/>
                </a:schemeClr>
              </a:solidFill>
              <a:latin typeface="Times New Roman" pitchFamily="18" charset="0"/>
              <a:cs typeface="Times New Roman" pitchFamily="18" charset="0"/>
            </a:rPr>
            <a:t> вони припадали </a:t>
          </a:r>
          <a:r>
            <a:rPr lang="ru-RU" sz="1200" b="1" kern="1200" dirty="0" err="1">
              <a:solidFill>
                <a:schemeClr val="bg2">
                  <a:lumMod val="20000"/>
                  <a:lumOff val="80000"/>
                </a:schemeClr>
              </a:solidFill>
              <a:latin typeface="Times New Roman" pitchFamily="18" charset="0"/>
              <a:cs typeface="Times New Roman" pitchFamily="18" charset="0"/>
            </a:rPr>
            <a:t>під</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період</a:t>
          </a:r>
          <a:r>
            <a:rPr lang="ru-RU" sz="1200" b="1" kern="1200" dirty="0">
              <a:solidFill>
                <a:schemeClr val="bg2">
                  <a:lumMod val="20000"/>
                  <a:lumOff val="80000"/>
                </a:schemeClr>
              </a:solidFill>
              <a:latin typeface="Times New Roman" pitchFamily="18" charset="0"/>
              <a:cs typeface="Times New Roman" pitchFamily="18" charset="0"/>
            </a:rPr>
            <a:t> </a:t>
          </a:r>
          <a:r>
            <a:rPr lang="ru-RU" sz="1200" b="1" kern="1200" dirty="0" err="1">
              <a:solidFill>
                <a:schemeClr val="bg2">
                  <a:lumMod val="20000"/>
                  <a:lumOff val="80000"/>
                </a:schemeClr>
              </a:solidFill>
              <a:latin typeface="Times New Roman" pitchFamily="18" charset="0"/>
              <a:cs typeface="Times New Roman" pitchFamily="18" charset="0"/>
            </a:rPr>
            <a:t>дії</a:t>
          </a:r>
          <a:r>
            <a:rPr lang="ru-RU" sz="1200" b="1" kern="1200" dirty="0">
              <a:solidFill>
                <a:schemeClr val="bg2">
                  <a:lumMod val="20000"/>
                  <a:lumOff val="80000"/>
                </a:schemeClr>
              </a:solidFill>
              <a:latin typeface="Times New Roman" pitchFamily="18" charset="0"/>
              <a:cs typeface="Times New Roman" pitchFamily="18" charset="0"/>
            </a:rPr>
            <a:t> постанови.</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0" y="4769"/>
        <a:ext cx="2737614" cy="4603743"/>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0" y="0"/>
          <a:ext cx="5112568" cy="5112568"/>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just" defTabSz="466725" rtl="0">
            <a:lnSpc>
              <a:spcPct val="90000"/>
            </a:lnSpc>
            <a:spcBef>
              <a:spcPct val="0"/>
            </a:spcBef>
            <a:spcAft>
              <a:spcPts val="0"/>
            </a:spcAft>
            <a:buNone/>
          </a:pPr>
          <a:r>
            <a:rPr lang="uk-UA" sz="1050" b="1" kern="1200" dirty="0">
              <a:solidFill>
                <a:schemeClr val="tx1"/>
              </a:solidFill>
              <a:latin typeface="Times New Roman" pitchFamily="18" charset="0"/>
              <a:cs typeface="Times New Roman" pitchFamily="18" charset="0"/>
            </a:rPr>
            <a:t>	</a:t>
          </a:r>
          <a:r>
            <a:rPr lang="uk-UA" sz="1050" b="1" kern="1200" dirty="0">
              <a:solidFill>
                <a:schemeClr val="bg2">
                  <a:lumMod val="20000"/>
                  <a:lumOff val="80000"/>
                </a:schemeClr>
              </a:solidFill>
              <a:latin typeface="Times New Roman" pitchFamily="18" charset="0"/>
              <a:cs typeface="Times New Roman" pitchFamily="18" charset="0"/>
            </a:rPr>
            <a:t>Об`єднана палата враховує, що положеннями пп.16 п.1 постанови НКРЕКП від 25.02.2022 №332 чітко визначений період, на який поширюється дія цього положення, а саме на період дії в Україні воєнного стану та протягом 30 днів після його припинення або скасування. Водночас у справі, що переглядається, спірні правовідносини  виникли до введення воєнного стану.</a:t>
          </a:r>
        </a:p>
        <a:p>
          <a:pPr marL="0" lvl="0" indent="0" algn="just" defTabSz="466725">
            <a:lnSpc>
              <a:spcPct val="90000"/>
            </a:lnSpc>
            <a:spcBef>
              <a:spcPct val="0"/>
            </a:spcBef>
            <a:spcAft>
              <a:spcPts val="0"/>
            </a:spcAft>
            <a:buNone/>
          </a:pPr>
          <a:r>
            <a:rPr lang="uk-UA" sz="1050" b="1" kern="1200" dirty="0">
              <a:solidFill>
                <a:schemeClr val="bg2">
                  <a:lumMod val="20000"/>
                  <a:lumOff val="80000"/>
                </a:schemeClr>
              </a:solidFill>
              <a:latin typeface="Times New Roman" pitchFamily="18" charset="0"/>
              <a:cs typeface="Times New Roman" pitchFamily="18" charset="0"/>
            </a:rPr>
            <a:t>При цьому ВС враховує, що дія норми щодо зупинення нарахування та стягнення штрафних санкції до </a:t>
          </a:r>
          <a:r>
            <a:rPr lang="uk-UA" sz="1050" b="1" kern="1200" dirty="0" err="1">
              <a:solidFill>
                <a:schemeClr val="bg2">
                  <a:lumMod val="20000"/>
                  <a:lumOff val="80000"/>
                </a:schemeClr>
              </a:solidFill>
              <a:latin typeface="Times New Roman" pitchFamily="18" charset="0"/>
              <a:cs typeface="Times New Roman" pitchFamily="18" charset="0"/>
            </a:rPr>
            <a:t>електропостачальників</a:t>
          </a:r>
          <a:r>
            <a:rPr lang="uk-UA" sz="1050" b="1" kern="1200" dirty="0">
              <a:solidFill>
                <a:schemeClr val="bg2">
                  <a:lumMod val="20000"/>
                  <a:lumOff val="80000"/>
                </a:schemeClr>
              </a:solidFill>
              <a:latin typeface="Times New Roman" pitchFamily="18" charset="0"/>
              <a:cs typeface="Times New Roman" pitchFamily="18" charset="0"/>
            </a:rPr>
            <a:t>, передбачена постановами НКРЕКП №332, №413, не містить пряму вказівку про надання їй зворотної дії у часі, що дозволило б її застосовувати до початку запровадження воєнного стану, тобто на порушення чи прострочення, що сталися у попередні періоди.</a:t>
          </a:r>
        </a:p>
        <a:p>
          <a:pPr marL="0" lvl="0" indent="0" algn="just" defTabSz="466725">
            <a:lnSpc>
              <a:spcPct val="90000"/>
            </a:lnSpc>
            <a:spcBef>
              <a:spcPct val="0"/>
            </a:spcBef>
            <a:spcAft>
              <a:spcPts val="0"/>
            </a:spcAft>
            <a:buNone/>
          </a:pPr>
          <a:r>
            <a:rPr lang="uk-UA" sz="1050" b="1" kern="1200" dirty="0">
              <a:solidFill>
                <a:schemeClr val="bg2">
                  <a:lumMod val="20000"/>
                  <a:lumOff val="80000"/>
                </a:schemeClr>
              </a:solidFill>
              <a:latin typeface="Times New Roman" pitchFamily="18" charset="0"/>
              <a:cs typeface="Times New Roman" pitchFamily="18" charset="0"/>
            </a:rPr>
            <a:t>	Відтак, враховуючи специфіку та спрямованість постанови НКРЕКП від 25.02.2022 №332, у якій йдеться саме про період воєнного стану та 30 днів після його припинення або скасування, відсутні підстави невиправданого розширення тлумачення постанови НКРЕКП від 25.02.2022 №332 щодо розповсюдження її дії на правовідносини, які виникли у попередні періоди.</a:t>
          </a:r>
        </a:p>
        <a:p>
          <a:pPr marL="0" lvl="0" indent="0" algn="just" defTabSz="466725">
            <a:lnSpc>
              <a:spcPct val="90000"/>
            </a:lnSpc>
            <a:spcBef>
              <a:spcPct val="0"/>
            </a:spcBef>
            <a:spcAft>
              <a:spcPts val="0"/>
            </a:spcAft>
            <a:buNone/>
          </a:pPr>
          <a:r>
            <a:rPr lang="uk-UA" sz="1050" b="1" kern="1200" dirty="0">
              <a:solidFill>
                <a:schemeClr val="bg2">
                  <a:lumMod val="20000"/>
                  <a:lumOff val="80000"/>
                </a:schemeClr>
              </a:solidFill>
              <a:latin typeface="Times New Roman" pitchFamily="18" charset="0"/>
              <a:cs typeface="Times New Roman" pitchFamily="18" charset="0"/>
            </a:rPr>
            <a:t>	У зв`язку із цим Об`єднана палата </a:t>
          </a:r>
          <a:r>
            <a:rPr lang="uk-UA" sz="1050" b="1" u="none" kern="1200" dirty="0">
              <a:solidFill>
                <a:schemeClr val="bg2">
                  <a:lumMod val="20000"/>
                  <a:lumOff val="80000"/>
                </a:schemeClr>
              </a:solidFill>
              <a:latin typeface="Times New Roman" pitchFamily="18" charset="0"/>
              <a:cs typeface="Times New Roman" pitchFamily="18" charset="0"/>
            </a:rPr>
            <a:t>не вбачає підстав для відступу </a:t>
          </a:r>
          <a:r>
            <a:rPr lang="uk-UA" sz="1050" b="1" kern="1200" dirty="0">
              <a:solidFill>
                <a:schemeClr val="bg2">
                  <a:lumMod val="20000"/>
                  <a:lumOff val="80000"/>
                </a:schemeClr>
              </a:solidFill>
              <a:latin typeface="Times New Roman" pitchFamily="18" charset="0"/>
              <a:cs typeface="Times New Roman" pitchFamily="18" charset="0"/>
            </a:rPr>
            <a:t>від висновків щодо застосування пп.16 п.1 постанови НКРЕКП від 25.02.2022 №332, викладеного у постановах Верховного Суду від 26.06.2024 у справі №908/818/22, від 02.07.2024 у справі №908/815/22, від 03.07.2024 у справі №908/816/22, від 03.07.2024 у справі №908/817/22 від 12.09.2024 у справі №910/4264/22, від 02.10.2024 у справі №910/4273/22 (колегія суддів: Студенець В.І., Баранець О.М., Губенко Н.М.), про те, що настанови про зупинення на період дії в Україні воєнного стану та протягом 30 днів після його припинення або скасування стосуються виключно нарахування та стягнення штрафних санкцій саме за цей період та, відповідно, їх дія не може бути поширена щодо штрафних санкцій, право на нарахування яких виникло раніше.</a:t>
          </a:r>
        </a:p>
        <a:p>
          <a:pPr marL="0" lvl="0" indent="0" algn="just" defTabSz="466725">
            <a:lnSpc>
              <a:spcPct val="90000"/>
            </a:lnSpc>
            <a:spcBef>
              <a:spcPct val="0"/>
            </a:spcBef>
            <a:spcAft>
              <a:spcPts val="0"/>
            </a:spcAft>
            <a:buNone/>
          </a:pPr>
          <a:r>
            <a:rPr lang="uk-UA" sz="1050" b="1" kern="1200" dirty="0">
              <a:solidFill>
                <a:schemeClr val="bg2">
                  <a:lumMod val="20000"/>
                  <a:lumOff val="80000"/>
                </a:schemeClr>
              </a:solidFill>
              <a:latin typeface="Times New Roman" pitchFamily="18" charset="0"/>
              <a:cs typeface="Times New Roman" pitchFamily="18" charset="0"/>
            </a:rPr>
            <a:t>	Натомість Об`єднана палата відступає від протилежних висновків, які викладені у постанові від 15.10.2024 у справі №924/1202/23.</a:t>
          </a:r>
        </a:p>
        <a:p>
          <a:pPr marL="0" lvl="0" indent="0" algn="just" defTabSz="466725">
            <a:lnSpc>
              <a:spcPct val="90000"/>
            </a:lnSpc>
            <a:spcBef>
              <a:spcPct val="0"/>
            </a:spcBef>
            <a:spcAft>
              <a:spcPts val="0"/>
            </a:spcAft>
            <a:buNone/>
          </a:pPr>
          <a:endParaRPr lang="uk-UA" sz="1050" b="1"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endParaRPr>
        </a:p>
        <a:p>
          <a:pPr marL="0" lvl="0" indent="0" algn="just" defTabSz="466725">
            <a:lnSpc>
              <a:spcPct val="90000"/>
            </a:lnSpc>
            <a:spcBef>
              <a:spcPct val="0"/>
            </a:spcBef>
            <a:spcAft>
              <a:spcPts val="0"/>
            </a:spcAft>
            <a:buNone/>
          </a:pPr>
          <a:r>
            <a:rPr lang="uk-UA" sz="1050" b="1" kern="1200" dirty="0">
              <a:latin typeface="Times New Roman" pitchFamily="18" charset="0"/>
              <a:cs typeface="Times New Roman" pitchFamily="18" charset="0"/>
              <a:hlinkClick xmlns:r="http://schemas.openxmlformats.org/officeDocument/2006/relationships" r:id="rId1"/>
            </a:rPr>
            <a:t>https://reyestr.court.gov.ua/Review/128687646</a:t>
          </a:r>
          <a:endParaRPr lang="uk-UA" sz="1050" b="1" kern="1200" dirty="0">
            <a:latin typeface="Times New Roman" pitchFamily="18" charset="0"/>
            <a:cs typeface="Times New Roman" pitchFamily="18" charset="0"/>
          </a:endParaRPr>
        </a:p>
        <a:p>
          <a:pPr marL="0" lvl="0" indent="0" algn="just" defTabSz="466725">
            <a:lnSpc>
              <a:spcPct val="90000"/>
            </a:lnSpc>
            <a:spcBef>
              <a:spcPct val="0"/>
            </a:spcBef>
            <a:spcAft>
              <a:spcPts val="0"/>
            </a:spcAft>
            <a:buNone/>
          </a:pPr>
          <a:endParaRPr lang="uk-UA" sz="1050" b="1" kern="1200" dirty="0">
            <a:solidFill>
              <a:schemeClr val="bg2">
                <a:lumMod val="20000"/>
                <a:lumOff val="80000"/>
              </a:schemeClr>
            </a:solidFill>
            <a:latin typeface="Times New Roman" pitchFamily="18" charset="0"/>
            <a:cs typeface="Times New Roman" pitchFamily="18" charset="0"/>
          </a:endParaRPr>
        </a:p>
        <a:p>
          <a:pPr marL="0" lvl="0" indent="0" algn="just" defTabSz="466725" rtl="0">
            <a:lnSpc>
              <a:spcPct val="90000"/>
            </a:lnSpc>
            <a:spcBef>
              <a:spcPct val="0"/>
            </a:spcBef>
            <a:spcAft>
              <a:spcPts val="0"/>
            </a:spcAft>
            <a:buNone/>
          </a:pP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249570" y="249570"/>
        <a:ext cx="4613428" cy="4613428"/>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281"/>
          <a:ext cx="3729913" cy="575501"/>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15.10.2024  у справі №924/1202/23</a:t>
          </a:r>
        </a:p>
      </dsp:txBody>
      <dsp:txXfrm>
        <a:off x="28094" y="28375"/>
        <a:ext cx="3673725" cy="5193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288077" y="302"/>
          <a:ext cx="5037645" cy="4533439"/>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450000" algn="just" defTabSz="488950" rtl="0">
            <a:lnSpc>
              <a:spcPct val="100000"/>
            </a:lnSpc>
            <a:spcBef>
              <a:spcPct val="0"/>
            </a:spcBef>
            <a:spcAft>
              <a:spcPts val="0"/>
            </a:spcAft>
            <a:buNone/>
          </a:pPr>
          <a:r>
            <a:rPr lang="uk-UA" sz="1100" b="1" i="0" kern="1200" dirty="0">
              <a:solidFill>
                <a:schemeClr val="bg2">
                  <a:lumMod val="20000"/>
                  <a:lumOff val="80000"/>
                </a:schemeClr>
              </a:solidFill>
              <a:latin typeface="Times New Roman" pitchFamily="18" charset="0"/>
              <a:cs typeface="Times New Roman" pitchFamily="18" charset="0"/>
            </a:rPr>
            <a:t>	ОП КГС у справі №917/1161/25 від 05.03.2026 року сформувала висновок щодо застосування ч. 3 ст. 130 та п.4 ч. 1 ст. 231 ГПК України: </a:t>
          </a:r>
        </a:p>
        <a:p>
          <a:pPr marL="0" lvl="0" indent="450000" algn="just" defTabSz="488950" rtl="0">
            <a:lnSpc>
              <a:spcPct val="100000"/>
            </a:lnSpc>
            <a:spcBef>
              <a:spcPct val="0"/>
            </a:spcBef>
            <a:spcAft>
              <a:spcPts val="0"/>
            </a:spcAft>
            <a:buNone/>
          </a:pPr>
          <a:r>
            <a:rPr lang="uk-UA" sz="1100" b="1" i="0" kern="1200" dirty="0">
              <a:solidFill>
                <a:schemeClr val="bg2">
                  <a:lumMod val="20000"/>
                  <a:lumOff val="80000"/>
                </a:schemeClr>
              </a:solidFill>
              <a:latin typeface="Times New Roman" pitchFamily="18" charset="0"/>
              <a:cs typeface="Times New Roman" pitchFamily="18" charset="0"/>
            </a:rPr>
            <a:t>(1) у позивача виникає право на відшкодування йому за рахунок відповідача понесених ним витрат, пов`язаних з розглядом справи не лише у випадку відмови позивача від позову у зв`язку із задоволенням позовних вимог відповідачем після пред`явлення позову, але й у випадку закриття провадження у справі на підставі п. 4 ч. 1 ст. 231 ГПК України у разі, якщо відсутність предмета спору виникла у зв`язку із задоволенням позовних вимог відповідачем; </a:t>
          </a:r>
        </a:p>
        <a:p>
          <a:pPr marL="0" lvl="0" indent="450000" algn="just" defTabSz="488950" rtl="0">
            <a:lnSpc>
              <a:spcPct val="100000"/>
            </a:lnSpc>
            <a:spcBef>
              <a:spcPct val="0"/>
            </a:spcBef>
            <a:spcAft>
              <a:spcPts val="0"/>
            </a:spcAft>
            <a:buNone/>
          </a:pPr>
          <a:r>
            <a:rPr lang="uk-UA" sz="1100" b="1" i="0" kern="1200" dirty="0">
              <a:solidFill>
                <a:schemeClr val="bg2">
                  <a:lumMod val="20000"/>
                  <a:lumOff val="80000"/>
                </a:schemeClr>
              </a:solidFill>
              <a:latin typeface="Times New Roman" pitchFamily="18" charset="0"/>
              <a:cs typeface="Times New Roman" pitchFamily="18" charset="0"/>
            </a:rPr>
            <a:t> (2) при цьому немає значення, чи було провадження закрито за клопотанням позивача, відповідача чи з ініціативи суду; </a:t>
          </a:r>
        </a:p>
        <a:p>
          <a:pPr marL="0" lvl="0" indent="450000" algn="just" defTabSz="488950" rtl="0">
            <a:lnSpc>
              <a:spcPct val="100000"/>
            </a:lnSpc>
            <a:spcBef>
              <a:spcPct val="0"/>
            </a:spcBef>
            <a:spcAft>
              <a:spcPts val="0"/>
            </a:spcAft>
            <a:buNone/>
          </a:pPr>
          <a:r>
            <a:rPr lang="uk-UA" sz="1100" b="1" i="0" kern="1200" dirty="0">
              <a:solidFill>
                <a:schemeClr val="bg2">
                  <a:lumMod val="20000"/>
                  <a:lumOff val="80000"/>
                </a:schemeClr>
              </a:solidFill>
              <a:latin typeface="Times New Roman" pitchFamily="18" charset="0"/>
              <a:cs typeface="Times New Roman" pitchFamily="18" charset="0"/>
            </a:rPr>
            <a:t>(3) у разі задоволення позовних вимог третьою особою, а не відповідачем, право на відшкодування витрат залежить від підстав здійснення такого задоволення третьою особою, які підлягають дослідженню та оцінці судом. </a:t>
          </a:r>
        </a:p>
        <a:p>
          <a:pPr marL="0" lvl="0" indent="450000" algn="just" defTabSz="488950" rtl="0">
            <a:lnSpc>
              <a:spcPct val="100000"/>
            </a:lnSpc>
            <a:spcBef>
              <a:spcPct val="0"/>
            </a:spcBef>
            <a:spcAft>
              <a:spcPts val="0"/>
            </a:spcAft>
            <a:buNone/>
          </a:pPr>
          <a:r>
            <a:rPr lang="uk-UA" sz="1100" b="1" i="0" kern="1200" dirty="0">
              <a:solidFill>
                <a:schemeClr val="bg2">
                  <a:lumMod val="20000"/>
                  <a:lumOff val="80000"/>
                </a:schemeClr>
              </a:solidFill>
              <a:latin typeface="Times New Roman" pitchFamily="18" charset="0"/>
              <a:cs typeface="Times New Roman" pitchFamily="18" charset="0"/>
            </a:rPr>
            <a:t>	При цьому за загальним правилом добросовісний позивач вправі розраховувати на можливість відшкодування йому витрат на правничу допомогу, понесених ним до моменту закриття провадження у справі.</a:t>
          </a:r>
        </a:p>
        <a:p>
          <a:pPr marL="0" lvl="0" indent="450000" algn="just" defTabSz="488950" rtl="0">
            <a:lnSpc>
              <a:spcPct val="100000"/>
            </a:lnSpc>
            <a:spcBef>
              <a:spcPct val="0"/>
            </a:spcBef>
            <a:spcAft>
              <a:spcPts val="0"/>
            </a:spcAft>
            <a:buNone/>
          </a:pPr>
          <a:r>
            <a:rPr lang="ru-RU" sz="1100" b="1" i="0" kern="1200" dirty="0">
              <a:solidFill>
                <a:schemeClr val="bg2">
                  <a:lumMod val="20000"/>
                  <a:lumOff val="80000"/>
                </a:schemeClr>
              </a:solidFill>
              <a:latin typeface="Times New Roman" pitchFamily="18" charset="0"/>
              <a:cs typeface="Times New Roman" pitchFamily="18" charset="0"/>
            </a:rPr>
            <a:t>ОП КГС ВС </a:t>
          </a:r>
          <a:r>
            <a:rPr lang="ru-RU" sz="1100" b="1" i="0" kern="1200" dirty="0" err="1">
              <a:solidFill>
                <a:schemeClr val="bg2">
                  <a:lumMod val="20000"/>
                  <a:lumOff val="80000"/>
                </a:schemeClr>
              </a:solidFill>
              <a:latin typeface="Times New Roman" pitchFamily="18" charset="0"/>
              <a:cs typeface="Times New Roman" pitchFamily="18" charset="0"/>
            </a:rPr>
            <a:t>відступає</a:t>
          </a:r>
          <a:r>
            <a:rPr lang="ru-RU" sz="1100" b="1" i="0" kern="1200" dirty="0">
              <a:solidFill>
                <a:schemeClr val="bg2">
                  <a:lumMod val="20000"/>
                  <a:lumOff val="80000"/>
                </a:schemeClr>
              </a:solidFill>
              <a:latin typeface="Times New Roman" pitchFamily="18" charset="0"/>
              <a:cs typeface="Times New Roman" pitchFamily="18" charset="0"/>
            </a:rPr>
            <a:t> </a:t>
          </a:r>
          <a:r>
            <a:rPr lang="ru-RU" sz="1100" b="1" i="0" kern="1200" dirty="0" err="1">
              <a:solidFill>
                <a:schemeClr val="bg2">
                  <a:lumMod val="20000"/>
                  <a:lumOff val="80000"/>
                </a:schemeClr>
              </a:solidFill>
              <a:latin typeface="Times New Roman" pitchFamily="18" charset="0"/>
              <a:cs typeface="Times New Roman" pitchFamily="18" charset="0"/>
            </a:rPr>
            <a:t>від</a:t>
          </a:r>
          <a:r>
            <a:rPr lang="ru-RU" sz="1100" b="1" i="0" kern="1200" dirty="0">
              <a:solidFill>
                <a:schemeClr val="bg2">
                  <a:lumMod val="20000"/>
                  <a:lumOff val="80000"/>
                </a:schemeClr>
              </a:solidFill>
              <a:latin typeface="Times New Roman" pitchFamily="18" charset="0"/>
              <a:cs typeface="Times New Roman" pitchFamily="18" charset="0"/>
            </a:rPr>
            <a:t> </a:t>
          </a:r>
          <a:r>
            <a:rPr lang="ru-RU" sz="1100" b="1" i="0" kern="1200" dirty="0" err="1">
              <a:solidFill>
                <a:schemeClr val="bg2">
                  <a:lumMod val="20000"/>
                  <a:lumOff val="80000"/>
                </a:schemeClr>
              </a:solidFill>
              <a:latin typeface="Times New Roman" pitchFamily="18" charset="0"/>
              <a:cs typeface="Times New Roman" pitchFamily="18" charset="0"/>
            </a:rPr>
            <a:t>висновку</a:t>
          </a:r>
          <a:r>
            <a:rPr lang="ru-RU" sz="1100" b="1" i="0" kern="1200" dirty="0">
              <a:solidFill>
                <a:schemeClr val="bg2">
                  <a:lumMod val="20000"/>
                  <a:lumOff val="80000"/>
                </a:schemeClr>
              </a:solidFill>
              <a:latin typeface="Times New Roman" pitchFamily="18" charset="0"/>
              <a:cs typeface="Times New Roman" pitchFamily="18" charset="0"/>
            </a:rPr>
            <a:t> Верховного Суду, </a:t>
          </a:r>
          <a:r>
            <a:rPr lang="ru-RU" sz="1100" b="1" i="0" kern="1200" dirty="0" err="1">
              <a:solidFill>
                <a:schemeClr val="bg2">
                  <a:lumMod val="20000"/>
                  <a:lumOff val="80000"/>
                </a:schemeClr>
              </a:solidFill>
              <a:latin typeface="Times New Roman" pitchFamily="18" charset="0"/>
              <a:cs typeface="Times New Roman" pitchFamily="18" charset="0"/>
            </a:rPr>
            <a:t>викладеного</a:t>
          </a:r>
          <a:r>
            <a:rPr lang="ru-RU" sz="1100" b="1" i="0" kern="1200" dirty="0">
              <a:solidFill>
                <a:schemeClr val="bg2">
                  <a:lumMod val="20000"/>
                  <a:lumOff val="80000"/>
                </a:schemeClr>
              </a:solidFill>
              <a:latin typeface="Times New Roman" pitchFamily="18" charset="0"/>
              <a:cs typeface="Times New Roman" pitchFamily="18" charset="0"/>
            </a:rPr>
            <a:t> у </a:t>
          </a:r>
          <a:r>
            <a:rPr lang="ru-RU" sz="1100" b="1" i="0" kern="1200" dirty="0" err="1">
              <a:solidFill>
                <a:schemeClr val="bg2">
                  <a:lumMod val="20000"/>
                  <a:lumOff val="80000"/>
                </a:schemeClr>
              </a:solidFill>
              <a:latin typeface="Times New Roman" pitchFamily="18" charset="0"/>
              <a:cs typeface="Times New Roman" pitchFamily="18" charset="0"/>
            </a:rPr>
            <a:t>постанові</a:t>
          </a:r>
          <a:r>
            <a:rPr lang="ru-RU" sz="1100" b="1" i="0" kern="1200" dirty="0">
              <a:solidFill>
                <a:schemeClr val="bg2">
                  <a:lumMod val="20000"/>
                  <a:lumOff val="80000"/>
                </a:schemeClr>
              </a:solidFill>
              <a:latin typeface="Times New Roman" pitchFamily="18" charset="0"/>
              <a:cs typeface="Times New Roman" pitchFamily="18" charset="0"/>
            </a:rPr>
            <a:t> </a:t>
          </a:r>
          <a:r>
            <a:rPr lang="ru-RU" sz="1100" b="1" i="0" kern="1200" dirty="0" err="1">
              <a:solidFill>
                <a:schemeClr val="bg2">
                  <a:lumMod val="20000"/>
                  <a:lumOff val="80000"/>
                </a:schemeClr>
              </a:solidFill>
              <a:latin typeface="Times New Roman" pitchFamily="18" charset="0"/>
              <a:cs typeface="Times New Roman" pitchFamily="18" charset="0"/>
            </a:rPr>
            <a:t>від</a:t>
          </a:r>
          <a:r>
            <a:rPr lang="ru-RU" sz="1100" b="1" i="0" kern="1200" dirty="0">
              <a:solidFill>
                <a:schemeClr val="bg2">
                  <a:lumMod val="20000"/>
                  <a:lumOff val="80000"/>
                </a:schemeClr>
              </a:solidFill>
              <a:latin typeface="Times New Roman" pitchFamily="18" charset="0"/>
              <a:cs typeface="Times New Roman" pitchFamily="18" charset="0"/>
            </a:rPr>
            <a:t> 24.10.2025 у </a:t>
          </a:r>
          <a:r>
            <a:rPr lang="ru-RU" sz="1100" b="1" i="0" kern="1200" dirty="0" err="1">
              <a:solidFill>
                <a:schemeClr val="bg2">
                  <a:lumMod val="20000"/>
                  <a:lumOff val="80000"/>
                </a:schemeClr>
              </a:solidFill>
              <a:latin typeface="Times New Roman" pitchFamily="18" charset="0"/>
              <a:cs typeface="Times New Roman" pitchFamily="18" charset="0"/>
            </a:rPr>
            <a:t>справі</a:t>
          </a:r>
          <a:r>
            <a:rPr lang="ru-RU" sz="1100" b="1" i="0" kern="1200" dirty="0">
              <a:solidFill>
                <a:schemeClr val="bg2">
                  <a:lumMod val="20000"/>
                  <a:lumOff val="80000"/>
                </a:schemeClr>
              </a:solidFill>
              <a:latin typeface="Times New Roman" pitchFamily="18" charset="0"/>
              <a:cs typeface="Times New Roman" pitchFamily="18" charset="0"/>
            </a:rPr>
            <a:t> №917/276/25, </a:t>
          </a:r>
          <a:r>
            <a:rPr lang="ru-RU" sz="1100" b="1" i="0" kern="1200" dirty="0" err="1">
              <a:solidFill>
                <a:schemeClr val="bg2">
                  <a:lumMod val="20000"/>
                  <a:lumOff val="80000"/>
                </a:schemeClr>
              </a:solidFill>
              <a:latin typeface="Times New Roman" pitchFamily="18" charset="0"/>
              <a:cs typeface="Times New Roman" pitchFamily="18" charset="0"/>
            </a:rPr>
            <a:t>щодо</a:t>
          </a:r>
          <a:r>
            <a:rPr lang="ru-RU" sz="1100" b="1" i="0" kern="1200" dirty="0">
              <a:solidFill>
                <a:schemeClr val="bg2">
                  <a:lumMod val="20000"/>
                  <a:lumOff val="80000"/>
                </a:schemeClr>
              </a:solidFill>
              <a:latin typeface="Times New Roman" pitchFamily="18" charset="0"/>
              <a:cs typeface="Times New Roman" pitchFamily="18" charset="0"/>
            </a:rPr>
            <a:t> </a:t>
          </a:r>
          <a:r>
            <a:rPr lang="ru-RU" sz="1100" b="1" i="0" kern="1200" dirty="0" err="1">
              <a:solidFill>
                <a:schemeClr val="bg2">
                  <a:lumMod val="20000"/>
                  <a:lumOff val="80000"/>
                </a:schemeClr>
              </a:solidFill>
              <a:latin typeface="Times New Roman" pitchFamily="18" charset="0"/>
              <a:cs typeface="Times New Roman" pitchFamily="18" charset="0"/>
            </a:rPr>
            <a:t>застосування</a:t>
          </a:r>
          <a:r>
            <a:rPr lang="ru-RU" sz="1100" b="1" i="0" kern="1200" dirty="0">
              <a:solidFill>
                <a:schemeClr val="bg2">
                  <a:lumMod val="20000"/>
                  <a:lumOff val="80000"/>
                </a:schemeClr>
              </a:solidFill>
              <a:latin typeface="Times New Roman" pitchFamily="18" charset="0"/>
              <a:cs typeface="Times New Roman" pitchFamily="18" charset="0"/>
            </a:rPr>
            <a:t> ч.3 ст. 130 у </a:t>
          </a:r>
          <a:r>
            <a:rPr lang="ru-RU" sz="1100" b="1" i="0" kern="1200" dirty="0" err="1">
              <a:solidFill>
                <a:schemeClr val="bg2">
                  <a:lumMod val="20000"/>
                  <a:lumOff val="80000"/>
                </a:schemeClr>
              </a:solidFill>
              <a:latin typeface="Times New Roman" pitchFamily="18" charset="0"/>
              <a:cs typeface="Times New Roman" pitchFamily="18" charset="0"/>
            </a:rPr>
            <a:t>сукупності</a:t>
          </a:r>
          <a:r>
            <a:rPr lang="ru-RU" sz="1100" b="1" i="0" kern="1200" dirty="0">
              <a:solidFill>
                <a:schemeClr val="bg2">
                  <a:lumMod val="20000"/>
                  <a:lumOff val="80000"/>
                </a:schemeClr>
              </a:solidFill>
              <a:latin typeface="Times New Roman" pitchFamily="18" charset="0"/>
              <a:cs typeface="Times New Roman" pitchFamily="18" charset="0"/>
            </a:rPr>
            <a:t> з п. 4 ч. 1 ст. 231 ГПК </a:t>
          </a:r>
          <a:r>
            <a:rPr lang="ru-RU" sz="1100" b="1" i="0" kern="1200" dirty="0" err="1">
              <a:solidFill>
                <a:schemeClr val="bg2">
                  <a:lumMod val="20000"/>
                  <a:lumOff val="80000"/>
                </a:schemeClr>
              </a:solidFill>
              <a:latin typeface="Times New Roman" pitchFamily="18" charset="0"/>
              <a:cs typeface="Times New Roman" pitchFamily="18" charset="0"/>
            </a:rPr>
            <a:t>України</a:t>
          </a:r>
          <a:endParaRPr lang="uk-UA" sz="1100" b="1" i="0" kern="1200" dirty="0">
            <a:solidFill>
              <a:schemeClr val="bg2">
                <a:lumMod val="20000"/>
                <a:lumOff val="80000"/>
              </a:schemeClr>
            </a:solidFill>
            <a:latin typeface="Times New Roman" pitchFamily="18" charset="0"/>
            <a:cs typeface="Times New Roman" pitchFamily="18" charset="0"/>
          </a:endParaRPr>
        </a:p>
        <a:p>
          <a:pPr marL="0" lvl="0" algn="just" defTabSz="488950" rtl="0">
            <a:lnSpc>
              <a:spcPct val="90000"/>
            </a:lnSpc>
            <a:spcBef>
              <a:spcPct val="0"/>
            </a:spcBef>
            <a:spcAft>
              <a:spcPts val="0"/>
            </a:spcAft>
            <a:buNone/>
          </a:pPr>
          <a:endParaRPr lang="uk-UA" sz="1200" b="1" i="0" kern="1200" dirty="0">
            <a:solidFill>
              <a:schemeClr val="bg2">
                <a:lumMod val="20000"/>
                <a:lumOff val="80000"/>
              </a:schemeClr>
            </a:solidFill>
            <a:latin typeface="Times New Roman" pitchFamily="18" charset="0"/>
            <a:cs typeface="Times New Roman" pitchFamily="18" charset="0"/>
          </a:endParaRPr>
        </a:p>
        <a:p>
          <a:pPr marL="0" lvl="0" algn="just" defTabSz="488950" rtl="0">
            <a:lnSpc>
              <a:spcPct val="90000"/>
            </a:lnSpc>
            <a:spcBef>
              <a:spcPct val="0"/>
            </a:spcBef>
            <a:spcAft>
              <a:spcPts val="0"/>
            </a:spcAft>
            <a:buNone/>
          </a:pPr>
          <a:r>
            <a:rPr lang="uk-UA" sz="1200" b="1" i="1" kern="1200" dirty="0">
              <a:solidFill>
                <a:schemeClr val="bg2">
                  <a:lumMod val="20000"/>
                  <a:lumOff val="80000"/>
                </a:schemeClr>
              </a:solidFill>
              <a:latin typeface="Times New Roman" pitchFamily="18" charset="0"/>
              <a:cs typeface="Times New Roman" pitchFamily="18" charset="0"/>
            </a:rPr>
            <a:t> </a:t>
          </a:r>
          <a:r>
            <a:rPr lang="en-US" sz="1200" b="1" i="0" kern="1200" dirty="0">
              <a:solidFill>
                <a:schemeClr val="bg2">
                  <a:lumMod val="20000"/>
                  <a:lumOff val="80000"/>
                </a:schemeClr>
              </a:solidFill>
              <a:latin typeface="Times New Roman" pitchFamily="18" charset="0"/>
              <a:cs typeface="Times New Roman" pitchFamily="18" charset="0"/>
              <a:hlinkClick xmlns:r="http://schemas.openxmlformats.org/officeDocument/2006/relationships" r:id="rId1"/>
            </a:rPr>
            <a:t>https://reyestr.court.gov.ua/Review/134616230</a:t>
          </a:r>
          <a:endParaRPr lang="uk-UA" sz="1200" b="1" i="0" kern="1200" dirty="0">
            <a:solidFill>
              <a:schemeClr val="bg2">
                <a:lumMod val="20000"/>
                <a:lumOff val="80000"/>
              </a:schemeClr>
            </a:solidFill>
            <a:latin typeface="Times New Roman" pitchFamily="18" charset="0"/>
            <a:cs typeface="Times New Roman" pitchFamily="18" charset="0"/>
          </a:endParaRPr>
        </a:p>
        <a:p>
          <a:pPr marL="0" lvl="0" algn="just" defTabSz="488950" rtl="0">
            <a:lnSpc>
              <a:spcPct val="90000"/>
            </a:lnSpc>
            <a:spcBef>
              <a:spcPct val="0"/>
            </a:spcBef>
            <a:spcAft>
              <a:spcPts val="0"/>
            </a:spcAft>
            <a:buNone/>
          </a:pP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509377" y="221602"/>
        <a:ext cx="4595045" cy="4090839"/>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503563"/>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04.07.2025  у справі №908/948/23</a:t>
          </a:r>
        </a:p>
      </dsp:txBody>
      <dsp:txXfrm>
        <a:off x="24582" y="24582"/>
        <a:ext cx="4081115" cy="45439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0" y="0"/>
          <a:ext cx="3884621" cy="4800206"/>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6985" rIns="0" bIns="6985" numCol="1" spcCol="1270" anchor="ctr" anchorCtr="0">
          <a:noAutofit/>
        </a:bodyPr>
        <a:lstStyle/>
        <a:p>
          <a:pPr marL="0" lvl="0" indent="450000" algn="just" defTabSz="466725" rtl="0">
            <a:lnSpc>
              <a:spcPct val="100000"/>
            </a:lnSpc>
            <a:spcBef>
              <a:spcPct val="0"/>
            </a:spcBef>
            <a:spcAft>
              <a:spcPts val="0"/>
            </a:spcAft>
            <a:buNone/>
          </a:pPr>
          <a:r>
            <a:rPr lang="uk-UA" sz="1050" b="1" i="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У постанові КГС ВС від 18.03.2025 у справі №915/240/24 дійшов висновку щодо</a:t>
          </a:r>
          <a:r>
            <a:rPr lang="uk-UA" sz="1050" b="1" i="0" kern="1200" dirty="0">
              <a:latin typeface="Times New Roman" pitchFamily="18" charset="0"/>
              <a:cs typeface="Times New Roman" pitchFamily="18" charset="0"/>
            </a:rPr>
            <a:t>:</a:t>
          </a:r>
        </a:p>
        <a:p>
          <a:pPr marL="0" lvl="0" indent="450000" algn="just" defTabSz="466725">
            <a:lnSpc>
              <a:spcPct val="100000"/>
            </a:lnSpc>
            <a:spcBef>
              <a:spcPct val="0"/>
            </a:spcBef>
            <a:spcAft>
              <a:spcPts val="0"/>
            </a:spcAft>
            <a:buNone/>
          </a:pPr>
          <a:r>
            <a:rPr lang="ru-RU" sz="1050" b="1" i="0" kern="1200" dirty="0">
              <a:solidFill>
                <a:schemeClr val="bg2">
                  <a:lumMod val="20000"/>
                  <a:lumOff val="80000"/>
                </a:schemeClr>
              </a:solidFill>
              <a:latin typeface="Times New Roman" pitchFamily="18" charset="0"/>
              <a:cs typeface="Times New Roman" pitchFamily="18" charset="0"/>
            </a:rPr>
            <a:t>1) акт не є </a:t>
          </a:r>
          <a:r>
            <a:rPr lang="ru-RU" sz="1050" b="1" i="0" kern="1200" dirty="0" err="1">
              <a:solidFill>
                <a:schemeClr val="bg2">
                  <a:lumMod val="20000"/>
                  <a:lumOff val="80000"/>
                </a:schemeClr>
              </a:solidFill>
              <a:latin typeface="Times New Roman" pitchFamily="18" charset="0"/>
              <a:cs typeface="Times New Roman" pitchFamily="18" charset="0"/>
            </a:rPr>
            <a:t>належним</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доказом</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порушення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відповідачем</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зобов`язань</a:t>
          </a:r>
          <a:r>
            <a:rPr lang="ru-RU" sz="1050" b="1" i="0" kern="1200" dirty="0">
              <a:solidFill>
                <a:schemeClr val="bg2">
                  <a:lumMod val="20000"/>
                  <a:lumOff val="80000"/>
                </a:schemeClr>
              </a:solidFill>
              <a:latin typeface="Times New Roman" pitchFamily="18" charset="0"/>
              <a:cs typeface="Times New Roman" pitchFamily="18" charset="0"/>
            </a:rPr>
            <a:t> за контрактом та </a:t>
          </a:r>
          <a:r>
            <a:rPr lang="ru-RU" sz="1050" b="1" i="0" kern="1200" dirty="0" err="1">
              <a:solidFill>
                <a:schemeClr val="bg2">
                  <a:lumMod val="20000"/>
                  <a:lumOff val="80000"/>
                </a:schemeClr>
              </a:solidFill>
              <a:latin typeface="Times New Roman" pitchFamily="18" charset="0"/>
              <a:cs typeface="Times New Roman" pitchFamily="18" charset="0"/>
            </a:rPr>
            <a:t>спричинення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збитків</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позивачу</a:t>
          </a:r>
          <a:r>
            <a:rPr lang="ru-RU" sz="1050" b="1" i="0" kern="1200" dirty="0">
              <a:solidFill>
                <a:schemeClr val="bg2">
                  <a:lumMod val="20000"/>
                  <a:lumOff val="80000"/>
                </a:schemeClr>
              </a:solidFill>
              <a:latin typeface="Times New Roman" pitchFamily="18" charset="0"/>
              <a:cs typeface="Times New Roman" pitchFamily="18" charset="0"/>
            </a:rPr>
            <a:t>; не доводить </a:t>
          </a:r>
          <a:r>
            <a:rPr lang="ru-RU" sz="1050" b="1" i="0" kern="1200" dirty="0" err="1">
              <a:solidFill>
                <a:schemeClr val="bg2">
                  <a:lumMod val="20000"/>
                  <a:lumOff val="80000"/>
                </a:schemeClr>
              </a:solidFill>
              <a:latin typeface="Times New Roman" pitchFamily="18" charset="0"/>
              <a:cs typeface="Times New Roman" pitchFamily="18" charset="0"/>
            </a:rPr>
            <a:t>протиправності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поведінки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відповідача</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невиконання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чи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неналежного</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виконання</a:t>
          </a:r>
          <a:r>
            <a:rPr lang="ru-RU" sz="1050" b="1" i="0" kern="1200" dirty="0">
              <a:solidFill>
                <a:schemeClr val="bg2">
                  <a:lumMod val="20000"/>
                  <a:lumOff val="80000"/>
                </a:schemeClr>
              </a:solidFill>
              <a:latin typeface="Times New Roman" pitchFamily="18" charset="0"/>
              <a:cs typeface="Times New Roman" pitchFamily="18" charset="0"/>
            </a:rPr>
            <a:t> ним </a:t>
          </a:r>
          <a:r>
            <a:rPr lang="ru-RU" sz="1050" b="1" i="0" kern="1200" dirty="0" err="1">
              <a:solidFill>
                <a:schemeClr val="bg2">
                  <a:lumMod val="20000"/>
                  <a:lumOff val="80000"/>
                </a:schemeClr>
              </a:solidFill>
              <a:latin typeface="Times New Roman" pitchFamily="18" charset="0"/>
              <a:cs typeface="Times New Roman" pitchFamily="18" charset="0"/>
            </a:rPr>
            <a:t>своїх</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обов`язків</a:t>
          </a:r>
          <a:r>
            <a:rPr lang="ru-RU" sz="1050" b="1" i="0" kern="1200" dirty="0">
              <a:solidFill>
                <a:schemeClr val="bg2">
                  <a:lumMod val="20000"/>
                  <a:lumOff val="80000"/>
                </a:schemeClr>
              </a:solidFill>
              <a:latin typeface="Times New Roman" pitchFamily="18" charset="0"/>
              <a:cs typeface="Times New Roman" pitchFamily="18" charset="0"/>
            </a:rPr>
            <a:t> за договорами </a:t>
          </a:r>
          <a:r>
            <a:rPr lang="ru-RU" sz="1050" b="1" i="0" kern="1200" dirty="0" err="1">
              <a:solidFill>
                <a:schemeClr val="bg2">
                  <a:lumMod val="20000"/>
                  <a:lumOff val="80000"/>
                </a:schemeClr>
              </a:solidFill>
              <a:latin typeface="Times New Roman" pitchFamily="18" charset="0"/>
              <a:cs typeface="Times New Roman" pitchFamily="18" charset="0"/>
            </a:rPr>
            <a:t>підряду</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що</a:t>
          </a:r>
          <a:r>
            <a:rPr lang="ru-RU" sz="1050" b="1" i="0" kern="1200" dirty="0">
              <a:solidFill>
                <a:schemeClr val="bg2">
                  <a:lumMod val="20000"/>
                  <a:lumOff val="80000"/>
                </a:schemeClr>
              </a:solidFill>
              <a:latin typeface="Times New Roman" pitchFamily="18" charset="0"/>
              <a:cs typeface="Times New Roman" pitchFamily="18" charset="0"/>
            </a:rPr>
            <a:t> у </a:t>
          </a:r>
          <a:r>
            <a:rPr lang="ru-RU" sz="1050" b="1" i="0" kern="1200" dirty="0" err="1">
              <a:solidFill>
                <a:schemeClr val="bg2">
                  <a:lumMod val="20000"/>
                  <a:lumOff val="80000"/>
                </a:schemeClr>
              </a:solidFill>
              <a:latin typeface="Times New Roman" pitchFamily="18" charset="0"/>
              <a:cs typeface="Times New Roman" pitchFamily="18" charset="0"/>
            </a:rPr>
            <a:t>сукупності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встановленими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обставинами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справи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унеможливлює</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застосування</a:t>
          </a:r>
          <a:r>
            <a:rPr lang="ru-RU" sz="1050" b="1" i="0" kern="1200" dirty="0">
              <a:solidFill>
                <a:schemeClr val="bg2">
                  <a:lumMod val="20000"/>
                  <a:lumOff val="80000"/>
                </a:schemeClr>
              </a:solidFill>
              <a:latin typeface="Times New Roman" pitchFamily="18" charset="0"/>
              <a:cs typeface="Times New Roman" pitchFamily="18" charset="0"/>
            </a:rPr>
            <a:t> до </a:t>
          </a:r>
          <a:r>
            <a:rPr lang="ru-RU" sz="1050" b="1" i="0" kern="1200" dirty="0" err="1">
              <a:solidFill>
                <a:schemeClr val="bg2">
                  <a:lumMod val="20000"/>
                  <a:lumOff val="80000"/>
                </a:schemeClr>
              </a:solidFill>
              <a:latin typeface="Times New Roman" pitchFamily="18" charset="0"/>
              <a:cs typeface="Times New Roman" pitchFamily="18" charset="0"/>
            </a:rPr>
            <a:t>нього</a:t>
          </a:r>
          <a:r>
            <a:rPr lang="ru-RU" sz="1050" b="1" i="0" kern="1200" dirty="0">
              <a:solidFill>
                <a:schemeClr val="bg2">
                  <a:lumMod val="20000"/>
                  <a:lumOff val="80000"/>
                </a:schemeClr>
              </a:solidFill>
              <a:latin typeface="Times New Roman" pitchFamily="18" charset="0"/>
              <a:cs typeface="Times New Roman" pitchFamily="18" charset="0"/>
            </a:rPr>
            <a:t> такого виду </a:t>
          </a:r>
          <a:r>
            <a:rPr lang="ru-RU" sz="1050" b="1" i="0" kern="1200" dirty="0" err="1">
              <a:solidFill>
                <a:schemeClr val="bg2">
                  <a:lumMod val="20000"/>
                  <a:lumOff val="80000"/>
                </a:schemeClr>
              </a:solidFill>
              <a:latin typeface="Times New Roman" pitchFamily="18" charset="0"/>
              <a:cs typeface="Times New Roman" pitchFamily="18" charset="0"/>
            </a:rPr>
            <a:t>відповідальності</a:t>
          </a:r>
          <a:r>
            <a:rPr lang="ru-RU" sz="1050" b="1" i="0" kern="1200" dirty="0">
              <a:solidFill>
                <a:schemeClr val="bg2">
                  <a:lumMod val="20000"/>
                  <a:lumOff val="80000"/>
                </a:schemeClr>
              </a:solidFill>
              <a:latin typeface="Times New Roman" pitchFamily="18" charset="0"/>
              <a:cs typeface="Times New Roman" pitchFamily="18" charset="0"/>
            </a:rPr>
            <a:t>, як </a:t>
          </a:r>
          <a:r>
            <a:rPr lang="ru-RU" sz="1050" b="1" i="0" kern="1200" dirty="0" err="1">
              <a:solidFill>
                <a:schemeClr val="bg2">
                  <a:lumMod val="20000"/>
                  <a:lumOff val="80000"/>
                </a:schemeClr>
              </a:solidFill>
              <a:latin typeface="Times New Roman" pitchFamily="18" charset="0"/>
              <a:cs typeface="Times New Roman" pitchFamily="18" charset="0"/>
            </a:rPr>
            <a:t>відшкодування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завданих</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збитків</a:t>
          </a:r>
          <a:r>
            <a:rPr lang="ru-RU" sz="1050" b="1" i="0" kern="1200" dirty="0">
              <a:solidFill>
                <a:schemeClr val="bg2">
                  <a:lumMod val="20000"/>
                  <a:lumOff val="80000"/>
                </a:schemeClr>
              </a:solidFill>
              <a:latin typeface="Times New Roman" pitchFamily="18" charset="0"/>
              <a:cs typeface="Times New Roman" pitchFamily="18" charset="0"/>
            </a:rPr>
            <a:t>.</a:t>
          </a:r>
        </a:p>
        <a:p>
          <a:pPr marL="0" lvl="0" indent="450000" algn="just" defTabSz="466725">
            <a:lnSpc>
              <a:spcPct val="100000"/>
            </a:lnSpc>
            <a:spcBef>
              <a:spcPct val="0"/>
            </a:spcBef>
            <a:spcAft>
              <a:spcPts val="0"/>
            </a:spcAft>
            <a:buNone/>
          </a:pPr>
          <a:r>
            <a:rPr lang="ru-RU" sz="1050" b="1" i="0" kern="1200" dirty="0">
              <a:solidFill>
                <a:schemeClr val="bg2">
                  <a:lumMod val="20000"/>
                  <a:lumOff val="80000"/>
                </a:schemeClr>
              </a:solidFill>
              <a:latin typeface="Times New Roman" pitchFamily="18" charset="0"/>
              <a:cs typeface="Times New Roman" pitchFamily="18" charset="0"/>
            </a:rPr>
            <a:t>2) </a:t>
          </a:r>
          <a:r>
            <a:rPr lang="ru-RU" sz="1050" b="1" i="0" kern="1200" dirty="0" err="1">
              <a:solidFill>
                <a:schemeClr val="bg2">
                  <a:lumMod val="20000"/>
                  <a:lumOff val="80000"/>
                </a:schemeClr>
              </a:solidFill>
              <a:latin typeface="Times New Roman" pitchFamily="18" charset="0"/>
              <a:cs typeface="Times New Roman" pitchFamily="18" charset="0"/>
            </a:rPr>
            <a:t>застосування</a:t>
          </a:r>
          <a:r>
            <a:rPr lang="ru-RU" sz="1050" b="1" i="0" kern="1200" dirty="0">
              <a:solidFill>
                <a:schemeClr val="bg2">
                  <a:lumMod val="20000"/>
                  <a:lumOff val="80000"/>
                </a:schemeClr>
              </a:solidFill>
              <a:latin typeface="Times New Roman" pitchFamily="18" charset="0"/>
              <a:cs typeface="Times New Roman" pitchFamily="18" charset="0"/>
            </a:rPr>
            <a:t> ст. 38 Закону </a:t>
          </a:r>
          <a:r>
            <a:rPr lang="ru-RU" sz="1050" b="1" i="0" kern="1200" dirty="0" err="1">
              <a:solidFill>
                <a:schemeClr val="bg2">
                  <a:lumMod val="20000"/>
                  <a:lumOff val="80000"/>
                </a:schemeClr>
              </a:solidFill>
              <a:latin typeface="Times New Roman" pitchFamily="18" charset="0"/>
              <a:cs typeface="Times New Roman" pitchFamily="18" charset="0"/>
            </a:rPr>
            <a:t>України</a:t>
          </a:r>
          <a:r>
            <a:rPr lang="ru-RU" sz="1050" b="1" i="0" kern="1200" dirty="0">
              <a:solidFill>
                <a:schemeClr val="bg2">
                  <a:lumMod val="20000"/>
                  <a:lumOff val="80000"/>
                </a:schemeClr>
              </a:solidFill>
              <a:latin typeface="Times New Roman" pitchFamily="18" charset="0"/>
              <a:cs typeface="Times New Roman" pitchFamily="18" charset="0"/>
            </a:rPr>
            <a:t> «Про </a:t>
          </a:r>
          <a:r>
            <a:rPr lang="ru-RU" sz="1050" b="1" i="0" kern="1200" dirty="0" err="1">
              <a:solidFill>
                <a:schemeClr val="bg2">
                  <a:lumMod val="20000"/>
                  <a:lumOff val="80000"/>
                </a:schemeClr>
              </a:solidFill>
              <a:latin typeface="Times New Roman" pitchFamily="18" charset="0"/>
              <a:cs typeface="Times New Roman" pitchFamily="18" charset="0"/>
            </a:rPr>
            <a:t>оборонні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закупівлі</a:t>
          </a:r>
          <a:r>
            <a:rPr lang="ru-RU" sz="1050" b="1" i="0" kern="1200" dirty="0">
              <a:solidFill>
                <a:schemeClr val="bg2">
                  <a:lumMod val="20000"/>
                  <a:lumOff val="80000"/>
                </a:schemeClr>
              </a:solidFill>
              <a:latin typeface="Times New Roman" pitchFamily="18" charset="0"/>
              <a:cs typeface="Times New Roman" pitchFamily="18" charset="0"/>
            </a:rPr>
            <a:t>» у </a:t>
          </a:r>
          <a:r>
            <a:rPr lang="ru-RU" sz="1050" b="1" i="0" kern="1200" dirty="0" err="1">
              <a:solidFill>
                <a:schemeClr val="bg2">
                  <a:lumMod val="20000"/>
                  <a:lumOff val="80000"/>
                </a:schemeClr>
              </a:solidFill>
              <a:latin typeface="Times New Roman" pitchFamily="18" charset="0"/>
              <a:cs typeface="Times New Roman" pitchFamily="18" charset="0"/>
            </a:rPr>
            <a:t>взаємозв`язку</a:t>
          </a:r>
          <a:r>
            <a:rPr lang="ru-RU" sz="1050" b="1" i="0" kern="1200" dirty="0">
              <a:solidFill>
                <a:schemeClr val="bg2">
                  <a:lumMod val="20000"/>
                  <a:lumOff val="80000"/>
                </a:schemeClr>
              </a:solidFill>
              <a:latin typeface="Times New Roman" pitchFamily="18" charset="0"/>
              <a:cs typeface="Times New Roman" pitchFamily="18" charset="0"/>
            </a:rPr>
            <a:t> з </a:t>
          </a:r>
          <a:r>
            <a:rPr lang="ru-RU" sz="1050" b="1" i="0" kern="1200" dirty="0" err="1">
              <a:solidFill>
                <a:schemeClr val="bg2">
                  <a:lumMod val="20000"/>
                  <a:lumOff val="80000"/>
                </a:schemeClr>
              </a:solidFill>
              <a:latin typeface="Times New Roman" pitchFamily="18" charset="0"/>
              <a:cs typeface="Times New Roman" pitchFamily="18" charset="0"/>
            </a:rPr>
            <a:t>підпунктом</a:t>
          </a:r>
          <a:r>
            <a:rPr lang="ru-RU" sz="1050" b="1" i="0" kern="1200" dirty="0">
              <a:solidFill>
                <a:schemeClr val="bg2">
                  <a:lumMod val="20000"/>
                  <a:lumOff val="80000"/>
                </a:schemeClr>
              </a:solidFill>
              <a:latin typeface="Times New Roman" pitchFamily="18" charset="0"/>
              <a:cs typeface="Times New Roman" pitchFamily="18" charset="0"/>
            </a:rPr>
            <a:t> 1 пункту 1 Постанови КМУ </a:t>
          </a:r>
          <a:r>
            <a:rPr lang="ru-RU" sz="1050" b="1" i="0" kern="1200" dirty="0" err="1">
              <a:solidFill>
                <a:schemeClr val="bg2">
                  <a:lumMod val="20000"/>
                  <a:lumOff val="80000"/>
                </a:schemeClr>
              </a:solidFill>
              <a:latin typeface="Times New Roman" pitchFamily="18" charset="0"/>
              <a:cs typeface="Times New Roman" pitchFamily="18" charset="0"/>
            </a:rPr>
            <a:t>від</a:t>
          </a:r>
          <a:r>
            <a:rPr lang="ru-RU" sz="1050" b="1" i="0" kern="1200" dirty="0">
              <a:solidFill>
                <a:schemeClr val="bg2">
                  <a:lumMod val="20000"/>
                  <a:lumOff val="80000"/>
                </a:schemeClr>
              </a:solidFill>
              <a:latin typeface="Times New Roman" pitchFamily="18" charset="0"/>
              <a:cs typeface="Times New Roman" pitchFamily="18" charset="0"/>
            </a:rPr>
            <a:t> 20.03.2022 № 335 та пункту 49 Порядку </a:t>
          </a:r>
          <a:r>
            <a:rPr lang="ru-RU" sz="1050" b="1" i="0" kern="1200" dirty="0" err="1">
              <a:solidFill>
                <a:schemeClr val="bg2">
                  <a:lumMod val="20000"/>
                  <a:lumOff val="80000"/>
                </a:schemeClr>
              </a:solidFill>
              <a:latin typeface="Times New Roman" pitchFamily="18" charset="0"/>
              <a:cs typeface="Times New Roman" pitchFamily="18" charset="0"/>
            </a:rPr>
            <a:t>від</a:t>
          </a:r>
          <a:r>
            <a:rPr lang="ru-RU" sz="1050" b="1" i="0" kern="1200" dirty="0">
              <a:solidFill>
                <a:schemeClr val="bg2">
                  <a:lumMod val="20000"/>
                  <a:lumOff val="80000"/>
                </a:schemeClr>
              </a:solidFill>
              <a:latin typeface="Times New Roman" pitchFamily="18" charset="0"/>
              <a:cs typeface="Times New Roman" pitchFamily="18" charset="0"/>
            </a:rPr>
            <a:t> 03.03.2021 № 363 про те, </a:t>
          </a:r>
          <a:r>
            <a:rPr lang="ru-RU" sz="1050" b="1" i="0" kern="1200" dirty="0" err="1">
              <a:solidFill>
                <a:schemeClr val="bg2">
                  <a:lumMod val="20000"/>
                  <a:lumOff val="80000"/>
                </a:schemeClr>
              </a:solidFill>
              <a:latin typeface="Times New Roman" pitchFamily="18" charset="0"/>
              <a:cs typeface="Times New Roman" pitchFamily="18" charset="0"/>
            </a:rPr>
            <a:t>що</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відповідальність</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виконавця</a:t>
          </a:r>
          <a:r>
            <a:rPr lang="ru-RU" sz="1050" b="1" i="0" kern="1200" dirty="0">
              <a:solidFill>
                <a:schemeClr val="bg2">
                  <a:lumMod val="20000"/>
                  <a:lumOff val="80000"/>
                </a:schemeClr>
              </a:solidFill>
              <a:latin typeface="Times New Roman" pitchFamily="18" charset="0"/>
              <a:cs typeface="Times New Roman" pitchFamily="18" charset="0"/>
            </a:rPr>
            <a:t> у </a:t>
          </a:r>
          <a:r>
            <a:rPr lang="ru-RU" sz="1050" b="1" i="0" kern="1200" dirty="0" err="1">
              <a:solidFill>
                <a:schemeClr val="bg2">
                  <a:lumMod val="20000"/>
                  <a:lumOff val="80000"/>
                </a:schemeClr>
              </a:solidFill>
              <a:latin typeface="Times New Roman" pitchFamily="18" charset="0"/>
              <a:cs typeface="Times New Roman" pitchFamily="18" charset="0"/>
            </a:rPr>
            <a:t>виді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відшкодування</a:t>
          </a:r>
          <a:r>
            <a:rPr lang="ru-RU" sz="1050" b="1" i="0" kern="1200" dirty="0">
              <a:solidFill>
                <a:schemeClr val="bg2">
                  <a:lumMod val="20000"/>
                  <a:lumOff val="80000"/>
                </a:schemeClr>
              </a:solidFill>
              <a:latin typeface="Times New Roman" pitchFamily="18" charset="0"/>
              <a:cs typeface="Times New Roman" pitchFamily="18" charset="0"/>
            </a:rPr>
            <a:t> державному </a:t>
          </a:r>
          <a:r>
            <a:rPr lang="ru-RU" sz="1050" b="1" i="0" kern="1200" dirty="0" err="1">
              <a:solidFill>
                <a:schemeClr val="bg2">
                  <a:lumMod val="20000"/>
                  <a:lumOff val="80000"/>
                </a:schemeClr>
              </a:solidFill>
              <a:latin typeface="Times New Roman" pitchFamily="18" charset="0"/>
              <a:cs typeface="Times New Roman" pitchFamily="18" charset="0"/>
            </a:rPr>
            <a:t>замовнику</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збитків</a:t>
          </a:r>
          <a:r>
            <a:rPr lang="ru-RU" sz="1050" b="1" i="0" kern="1200" dirty="0">
              <a:solidFill>
                <a:schemeClr val="bg2">
                  <a:lumMod val="20000"/>
                  <a:lumOff val="80000"/>
                </a:schemeClr>
              </a:solidFill>
              <a:latin typeface="Times New Roman" pitchFamily="18" charset="0"/>
              <a:cs typeface="Times New Roman" pitchFamily="18" charset="0"/>
            </a:rPr>
            <a:t> за </a:t>
          </a:r>
          <a:r>
            <a:rPr lang="ru-RU" sz="1050" b="1" i="0" kern="1200" dirty="0" err="1">
              <a:solidFill>
                <a:schemeClr val="bg2">
                  <a:lumMod val="20000"/>
                  <a:lumOff val="80000"/>
                </a:schemeClr>
              </a:solidFill>
              <a:latin typeface="Times New Roman" pitchFamily="18" charset="0"/>
              <a:cs typeface="Times New Roman" pitchFamily="18" charset="0"/>
            </a:rPr>
            <a:t>перевищення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виконавцем</a:t>
          </a:r>
          <a:r>
            <a:rPr lang="ru-RU" sz="1050" b="1" i="0" kern="1200" dirty="0">
              <a:solidFill>
                <a:schemeClr val="bg2">
                  <a:lumMod val="20000"/>
                  <a:lumOff val="80000"/>
                </a:schemeClr>
              </a:solidFill>
              <a:latin typeface="Times New Roman" pitchFamily="18" charset="0"/>
              <a:cs typeface="Times New Roman" pitchFamily="18" charset="0"/>
            </a:rPr>
            <a:t> граничного </a:t>
          </a:r>
          <a:r>
            <a:rPr lang="ru-RU" sz="1050" b="1" i="0" kern="1200" dirty="0" err="1">
              <a:solidFill>
                <a:schemeClr val="bg2">
                  <a:lumMod val="20000"/>
                  <a:lumOff val="80000"/>
                </a:schemeClr>
              </a:solidFill>
              <a:latin typeface="Times New Roman" pitchFamily="18" charset="0"/>
              <a:cs typeface="Times New Roman" pitchFamily="18" charset="0"/>
            </a:rPr>
            <a:t>рівня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прибутку</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встановленого</a:t>
          </a:r>
          <a:r>
            <a:rPr lang="ru-RU" sz="1050" b="1" i="0" kern="1200" dirty="0">
              <a:solidFill>
                <a:schemeClr val="bg2">
                  <a:lumMod val="20000"/>
                  <a:lumOff val="80000"/>
                </a:schemeClr>
              </a:solidFill>
              <a:latin typeface="Times New Roman" pitchFamily="18" charset="0"/>
              <a:cs typeface="Times New Roman" pitchFamily="18" charset="0"/>
            </a:rPr>
            <a:t> КМУ на момент </a:t>
          </a:r>
          <a:r>
            <a:rPr lang="ru-RU" sz="1050" b="1" i="0" kern="1200" dirty="0" err="1">
              <a:solidFill>
                <a:schemeClr val="bg2">
                  <a:lumMod val="20000"/>
                  <a:lumOff val="80000"/>
                </a:schemeClr>
              </a:solidFill>
              <a:latin typeface="Times New Roman" pitchFamily="18" charset="0"/>
              <a:cs typeface="Times New Roman" pitchFamily="18" charset="0"/>
            </a:rPr>
            <a:t>укладення</a:t>
          </a:r>
          <a:r>
            <a:rPr lang="ru-RU" sz="1050" b="1" i="0" kern="1200" dirty="0">
              <a:solidFill>
                <a:schemeClr val="bg2">
                  <a:lumMod val="20000"/>
                  <a:lumOff val="80000"/>
                </a:schemeClr>
              </a:solidFill>
              <a:latin typeface="Times New Roman" pitchFamily="18" charset="0"/>
              <a:cs typeface="Times New Roman" pitchFamily="18" charset="0"/>
            </a:rPr>
            <a:t> контракту за неконкурентною процедурою </a:t>
          </a:r>
          <a:r>
            <a:rPr lang="ru-RU" sz="1050" b="1" i="0" kern="1200" dirty="0" err="1">
              <a:solidFill>
                <a:schemeClr val="bg2">
                  <a:lumMod val="20000"/>
                  <a:lumOff val="80000"/>
                </a:schemeClr>
              </a:solidFill>
              <a:latin typeface="Times New Roman" pitchFamily="18" charset="0"/>
              <a:cs typeface="Times New Roman" pitchFamily="18" charset="0"/>
            </a:rPr>
            <a:t>закупівель</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законодавчо</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була</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запроваджена</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лише</a:t>
          </a:r>
          <a:r>
            <a:rPr lang="ru-RU" sz="1050" b="1" i="0" kern="1200" dirty="0">
              <a:solidFill>
                <a:schemeClr val="bg2">
                  <a:lumMod val="20000"/>
                  <a:lumOff val="80000"/>
                </a:schemeClr>
              </a:solidFill>
              <a:latin typeface="Times New Roman" pitchFamily="18" charset="0"/>
              <a:cs typeface="Times New Roman" pitchFamily="18" charset="0"/>
            </a:rPr>
            <a:t> з 16.03.2024, </a:t>
          </a:r>
          <a:r>
            <a:rPr lang="ru-RU" sz="1050" b="1" i="0" kern="1200" dirty="0" err="1">
              <a:solidFill>
                <a:schemeClr val="bg2">
                  <a:lumMod val="20000"/>
                  <a:lumOff val="80000"/>
                </a:schemeClr>
              </a:solidFill>
              <a:latin typeface="Times New Roman" pitchFamily="18" charset="0"/>
              <a:cs typeface="Times New Roman" pitchFamily="18" charset="0"/>
            </a:rPr>
            <a:t>оскільки</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покладення</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такої</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відповідальності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передбачено</a:t>
          </a:r>
          <a:r>
            <a:rPr lang="ru-RU" sz="1050" b="1" i="0" kern="1200" dirty="0">
              <a:solidFill>
                <a:schemeClr val="bg2">
                  <a:lumMod val="20000"/>
                  <a:lumOff val="80000"/>
                </a:schemeClr>
              </a:solidFill>
              <a:latin typeface="Times New Roman" pitchFamily="18" charset="0"/>
              <a:cs typeface="Times New Roman" pitchFamily="18" charset="0"/>
            </a:rPr>
            <a:t> як у </a:t>
          </a:r>
          <a:r>
            <a:rPr lang="ru-RU" sz="1050" b="1" i="0" kern="1200" dirty="0" err="1">
              <a:solidFill>
                <a:schemeClr val="bg2">
                  <a:lumMod val="20000"/>
                  <a:lumOff val="80000"/>
                </a:schemeClr>
              </a:solidFill>
              <a:latin typeface="Times New Roman" pitchFamily="18" charset="0"/>
              <a:cs typeface="Times New Roman" pitchFamily="18" charset="0"/>
            </a:rPr>
            <a:t>Законі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України</a:t>
          </a:r>
          <a:r>
            <a:rPr lang="ru-RU" sz="1050" b="1" i="0" kern="1200" dirty="0">
              <a:solidFill>
                <a:schemeClr val="bg2">
                  <a:lumMod val="20000"/>
                  <a:lumOff val="80000"/>
                </a:schemeClr>
              </a:solidFill>
              <a:latin typeface="Times New Roman" pitchFamily="18" charset="0"/>
              <a:cs typeface="Times New Roman" pitchFamily="18" charset="0"/>
            </a:rPr>
            <a:t> «Про </a:t>
          </a:r>
          <a:r>
            <a:rPr lang="ru-RU" sz="1050" b="1" i="0" kern="1200" dirty="0" err="1">
              <a:solidFill>
                <a:schemeClr val="bg2">
                  <a:lumMod val="20000"/>
                  <a:lumOff val="80000"/>
                </a:schemeClr>
              </a:solidFill>
              <a:latin typeface="Times New Roman" pitchFamily="18" charset="0"/>
              <a:cs typeface="Times New Roman" pitchFamily="18" charset="0"/>
            </a:rPr>
            <a:t>оборонні</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закупівлі</a:t>
          </a:r>
          <a:r>
            <a:rPr lang="ru-RU" sz="1050" b="1" i="0" kern="1200" dirty="0">
              <a:solidFill>
                <a:schemeClr val="bg2">
                  <a:lumMod val="20000"/>
                  <a:lumOff val="80000"/>
                </a:schemeClr>
              </a:solidFill>
              <a:latin typeface="Times New Roman" pitchFamily="18" charset="0"/>
              <a:cs typeface="Times New Roman" pitchFamily="18" charset="0"/>
            </a:rPr>
            <a:t>», так і </a:t>
          </a:r>
          <a:r>
            <a:rPr lang="ru-RU" sz="1050" b="1" i="0" kern="1200" dirty="0" err="1">
              <a:solidFill>
                <a:schemeClr val="bg2">
                  <a:lumMod val="20000"/>
                  <a:lumOff val="80000"/>
                </a:schemeClr>
              </a:solidFill>
              <a:latin typeface="Times New Roman" pitchFamily="18" charset="0"/>
              <a:cs typeface="Times New Roman" pitchFamily="18" charset="0"/>
            </a:rPr>
            <a:t>постанові</a:t>
          </a:r>
          <a:r>
            <a:rPr lang="ru-RU" sz="1050" b="1" i="0" kern="1200" dirty="0">
              <a:solidFill>
                <a:schemeClr val="bg2">
                  <a:lumMod val="20000"/>
                  <a:lumOff val="80000"/>
                </a:schemeClr>
              </a:solidFill>
              <a:latin typeface="Times New Roman" pitchFamily="18" charset="0"/>
              <a:cs typeface="Times New Roman" pitchFamily="18" charset="0"/>
            </a:rPr>
            <a:t> КМУ </a:t>
          </a:r>
          <a:r>
            <a:rPr lang="ru-RU" sz="1050" b="1" i="0" kern="1200" dirty="0" err="1">
              <a:solidFill>
                <a:schemeClr val="bg2">
                  <a:lumMod val="20000"/>
                  <a:lumOff val="80000"/>
                </a:schemeClr>
              </a:solidFill>
              <a:latin typeface="Times New Roman" pitchFamily="18" charset="0"/>
              <a:cs typeface="Times New Roman" pitchFamily="18" charset="0"/>
            </a:rPr>
            <a:t>від</a:t>
          </a:r>
          <a:r>
            <a:rPr lang="ru-RU" sz="1050" b="1" i="0" kern="1200" dirty="0">
              <a:solidFill>
                <a:schemeClr val="bg2">
                  <a:lumMod val="20000"/>
                  <a:lumOff val="80000"/>
                </a:schemeClr>
              </a:solidFill>
              <a:latin typeface="Times New Roman" pitchFamily="18" charset="0"/>
              <a:cs typeface="Times New Roman" pitchFamily="18" charset="0"/>
            </a:rPr>
            <a:t> 20.03.2022 № 335 та </a:t>
          </a:r>
          <a:r>
            <a:rPr lang="ru-RU" sz="1050" b="1" i="0" kern="1200" dirty="0" err="1">
              <a:solidFill>
                <a:schemeClr val="bg2">
                  <a:lumMod val="20000"/>
                  <a:lumOff val="80000"/>
                </a:schemeClr>
              </a:solidFill>
              <a:latin typeface="Times New Roman" pitchFamily="18" charset="0"/>
              <a:cs typeface="Times New Roman" pitchFamily="18" charset="0"/>
            </a:rPr>
            <a:t>пункті</a:t>
          </a:r>
          <a:r>
            <a:rPr lang="ru-RU" sz="1050" b="1" i="0" kern="1200" dirty="0">
              <a:solidFill>
                <a:schemeClr val="bg2">
                  <a:lumMod val="20000"/>
                  <a:lumOff val="80000"/>
                </a:schemeClr>
              </a:solidFill>
              <a:latin typeface="Times New Roman" pitchFamily="18" charset="0"/>
              <a:cs typeface="Times New Roman" pitchFamily="18" charset="0"/>
            </a:rPr>
            <a:t> 49 Порядку </a:t>
          </a:r>
          <a:r>
            <a:rPr lang="ru-RU" sz="1050" b="1" i="0" kern="1200" dirty="0" err="1">
              <a:solidFill>
                <a:schemeClr val="bg2">
                  <a:lumMod val="20000"/>
                  <a:lumOff val="80000"/>
                </a:schemeClr>
              </a:solidFill>
              <a:latin typeface="Times New Roman" pitchFamily="18" charset="0"/>
              <a:cs typeface="Times New Roman" pitchFamily="18" charset="0"/>
            </a:rPr>
            <a:t>від</a:t>
          </a:r>
          <a:r>
            <a:rPr lang="ru-RU" sz="1050" b="1" i="0" kern="1200" dirty="0">
              <a:solidFill>
                <a:schemeClr val="bg2">
                  <a:lumMod val="20000"/>
                  <a:lumOff val="80000"/>
                </a:schemeClr>
              </a:solidFill>
              <a:latin typeface="Times New Roman" pitchFamily="18" charset="0"/>
              <a:cs typeface="Times New Roman" pitchFamily="18" charset="0"/>
            </a:rPr>
            <a:t> 03.03.2021 № 363 (</a:t>
          </a:r>
          <a:r>
            <a:rPr lang="ru-RU" sz="1050" b="1" i="0" kern="1200" dirty="0" err="1">
              <a:solidFill>
                <a:schemeClr val="bg2">
                  <a:lumMod val="20000"/>
                  <a:lumOff val="80000"/>
                </a:schemeClr>
              </a:solidFill>
              <a:latin typeface="Times New Roman" pitchFamily="18" charset="0"/>
              <a:cs typeface="Times New Roman" pitchFamily="18" charset="0"/>
            </a:rPr>
            <a:t>який</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встановлює</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можливий</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розмір</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прибутку</a:t>
          </a:r>
          <a:r>
            <a:rPr lang="ru-RU" sz="1050" b="1" i="0" kern="1200" dirty="0">
              <a:solidFill>
                <a:schemeClr val="bg2">
                  <a:lumMod val="20000"/>
                  <a:lumOff val="80000"/>
                </a:schemeClr>
              </a:solidFill>
              <a:latin typeface="Times New Roman" pitchFamily="18" charset="0"/>
              <a:cs typeface="Times New Roman" pitchFamily="18" charset="0"/>
            </a:rPr>
            <a:t> </a:t>
          </a:r>
          <a:r>
            <a:rPr lang="ru-RU" sz="1050" b="1" i="0" kern="1200" dirty="0" err="1">
              <a:solidFill>
                <a:schemeClr val="bg2">
                  <a:lumMod val="20000"/>
                  <a:lumOff val="80000"/>
                </a:schemeClr>
              </a:solidFill>
              <a:latin typeface="Times New Roman" pitchFamily="18" charset="0"/>
              <a:cs typeface="Times New Roman" pitchFamily="18" charset="0"/>
            </a:rPr>
            <a:t>виконавця</a:t>
          </a:r>
          <a:r>
            <a:rPr lang="ru-RU" sz="1050" b="1" i="0" kern="1200" dirty="0">
              <a:solidFill>
                <a:schemeClr val="bg2">
                  <a:lumMod val="20000"/>
                  <a:lumOff val="80000"/>
                </a:schemeClr>
              </a:solidFill>
              <a:latin typeface="Times New Roman" pitchFamily="18" charset="0"/>
              <a:cs typeface="Times New Roman" pitchFamily="18" charset="0"/>
            </a:rPr>
            <a:t> за </a:t>
          </a:r>
          <a:r>
            <a:rPr lang="ru-RU" sz="1050" b="1" i="0" kern="1200" dirty="0" err="1">
              <a:solidFill>
                <a:schemeClr val="bg2">
                  <a:lumMod val="20000"/>
                  <a:lumOff val="80000"/>
                </a:schemeClr>
              </a:solidFill>
              <a:latin typeface="Times New Roman" pitchFamily="18" charset="0"/>
              <a:cs typeface="Times New Roman" pitchFamily="18" charset="0"/>
            </a:rPr>
            <a:t>державними</a:t>
          </a:r>
          <a:r>
            <a:rPr lang="ru-RU" sz="1050" b="1" i="0" kern="1200" dirty="0">
              <a:solidFill>
                <a:schemeClr val="bg2">
                  <a:lumMod val="20000"/>
                  <a:lumOff val="80000"/>
                </a:schemeClr>
              </a:solidFill>
              <a:latin typeface="Times New Roman" pitchFamily="18" charset="0"/>
              <a:cs typeface="Times New Roman" pitchFamily="18" charset="0"/>
            </a:rPr>
            <a:t> контрактами у </a:t>
          </a:r>
          <a:r>
            <a:rPr lang="ru-RU" sz="1050" b="1" i="0" kern="1200" dirty="0" err="1">
              <a:solidFill>
                <a:schemeClr val="bg2">
                  <a:lumMod val="20000"/>
                  <a:lumOff val="80000"/>
                </a:schemeClr>
              </a:solidFill>
              <a:latin typeface="Times New Roman" pitchFamily="18" charset="0"/>
              <a:cs typeface="Times New Roman" pitchFamily="18" charset="0"/>
            </a:rPr>
            <a:t>сфері</a:t>
          </a:r>
          <a:r>
            <a:rPr lang="ru-RU" sz="1050" b="1" i="0" kern="1200" dirty="0">
              <a:solidFill>
                <a:schemeClr val="bg2">
                  <a:lumMod val="20000"/>
                  <a:lumOff val="80000"/>
                </a:schemeClr>
              </a:solidFill>
              <a:latin typeface="Times New Roman" pitchFamily="18" charset="0"/>
              <a:cs typeface="Times New Roman" pitchFamily="18" charset="0"/>
            </a:rPr>
            <a:t> оборони).</a:t>
          </a:r>
          <a:endParaRPr lang="uk-UA" sz="105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0" y="0"/>
        <a:ext cx="2913466" cy="4800206"/>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17108" y="0"/>
          <a:ext cx="5253120" cy="5179160"/>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450000" algn="just" defTabSz="466725">
            <a:lnSpc>
              <a:spcPct val="100000"/>
            </a:lnSpc>
            <a:spcBef>
              <a:spcPct val="0"/>
            </a:spcBef>
            <a:spcAft>
              <a:spcPts val="0"/>
            </a:spcAft>
            <a:buNone/>
          </a:pPr>
          <a:r>
            <a:rPr lang="uk-UA" sz="1050" b="1" kern="1200" dirty="0">
              <a:solidFill>
                <a:schemeClr val="bg2">
                  <a:lumMod val="20000"/>
                  <a:lumOff val="80000"/>
                </a:schemeClr>
              </a:solidFill>
              <a:latin typeface="Times New Roman" pitchFamily="18" charset="0"/>
              <a:cs typeface="Times New Roman" pitchFamily="18" charset="0"/>
            </a:rPr>
            <a:t>	ОП КГС </a:t>
          </a:r>
          <a:r>
            <a:rPr lang="uk-UA" sz="1050" b="1" u="none" kern="1200" dirty="0">
              <a:solidFill>
                <a:schemeClr val="bg2">
                  <a:lumMod val="20000"/>
                  <a:lumOff val="80000"/>
                </a:schemeClr>
              </a:solidFill>
              <a:latin typeface="Times New Roman" pitchFamily="18" charset="0"/>
              <a:cs typeface="Times New Roman" pitchFamily="18" charset="0"/>
            </a:rPr>
            <a:t>ВС конкретизує, що акт ревізії Управління </a:t>
          </a:r>
          <a:r>
            <a:rPr lang="uk-UA" sz="1050" b="1" u="none" kern="1200" dirty="0" err="1">
              <a:solidFill>
                <a:schemeClr val="bg2">
                  <a:lumMod val="20000"/>
                  <a:lumOff val="80000"/>
                </a:schemeClr>
              </a:solidFill>
              <a:latin typeface="Times New Roman" pitchFamily="18" charset="0"/>
              <a:cs typeface="Times New Roman" pitchFamily="18" charset="0"/>
            </a:rPr>
            <a:t>Держаудитслужби</a:t>
          </a:r>
          <a:r>
            <a:rPr lang="uk-UA" sz="1050" b="1" u="none" kern="1200" dirty="0">
              <a:solidFill>
                <a:schemeClr val="bg2">
                  <a:lumMod val="20000"/>
                  <a:lumOff val="80000"/>
                </a:schemeClr>
              </a:solidFill>
              <a:latin typeface="Times New Roman" pitchFamily="18" charset="0"/>
              <a:cs typeface="Times New Roman" pitchFamily="18" charset="0"/>
            </a:rPr>
            <a:t> (яке є уповноваженим органом державного фінансового контролю), якщо він (акт) складений і оформлений із дотриманням законодавчо встановлених вимог, може бути належним доказом у розумінні статті 76 ГПК України. Такий акт ревізії має оцінюватися судом на загальних підставах, визначених статтею 86 ГПК України, разом з іншими доказами у справі. Акт ревізії є носієм доказової інформації, але не має заздалегідь встановленої сили і не звільняє сторону від обов`язку доведення обставин, на які вона посилається (частина перша статті 74 ГПК України).</a:t>
          </a:r>
        </a:p>
        <a:p>
          <a:pPr marL="0" lvl="0" indent="450000" algn="just" defTabSz="466725">
            <a:lnSpc>
              <a:spcPct val="100000"/>
            </a:lnSpc>
            <a:spcBef>
              <a:spcPct val="0"/>
            </a:spcBef>
            <a:spcAft>
              <a:spcPts val="0"/>
            </a:spcAft>
            <a:buNone/>
          </a:pPr>
          <a:r>
            <a:rPr lang="uk-UA" sz="1050" b="1" kern="1200" dirty="0">
              <a:solidFill>
                <a:schemeClr val="bg2">
                  <a:lumMod val="20000"/>
                  <a:lumOff val="80000"/>
                </a:schemeClr>
              </a:solidFill>
              <a:latin typeface="Times New Roman" pitchFamily="18" charset="0"/>
              <a:cs typeface="Times New Roman" pitchFamily="18" charset="0"/>
            </a:rPr>
            <a:t>	</a:t>
          </a:r>
          <a:r>
            <a:rPr lang="uk-UA" sz="1050" b="1" i="0" kern="1200" dirty="0">
              <a:solidFill>
                <a:schemeClr val="bg2">
                  <a:lumMod val="20000"/>
                  <a:lumOff val="80000"/>
                </a:schemeClr>
              </a:solidFill>
              <a:latin typeface="Times New Roman" pitchFamily="18" charset="0"/>
              <a:cs typeface="Times New Roman" pitchFamily="18" charset="0"/>
            </a:rPr>
            <a:t>Об`єднана палата висновує, що майнові втрати замовника у вигляді різниці між завищеною внаслідок неправомірної поведінки виконавця ціною державного контракту і ціною, яка мала би бути сплачена з урахуванням вимог законодавства щодо її граничного рівня, можна вважати збитками в розумінні цивільного законодавства. Такі збитки підлягають відшкодуванню за умови доведення замовником їх наявності і розміру, неправомірної поведінки виконавця, причинно-наслідкового зв`язку між неправомірною поведінкою і збитками, а також за наявності вини виконавця. Акт ревізії Управління Держаудитслужби є документом, що фіксує певні факти і обставини, які можуть </a:t>
          </a:r>
          <a:r>
            <a:rPr lang="uk-UA" sz="1050" b="1" kern="1200" dirty="0">
              <a:solidFill>
                <a:schemeClr val="bg2">
                  <a:lumMod val="20000"/>
                  <a:lumOff val="80000"/>
                </a:schemeClr>
              </a:solidFill>
              <a:latin typeface="Times New Roman" pitchFamily="18" charset="0"/>
              <a:cs typeface="Times New Roman" pitchFamily="18" charset="0"/>
            </a:rPr>
            <a:t>стати підставою для «законної вимоги» </a:t>
          </a:r>
          <a:r>
            <a:rPr lang="uk-UA" sz="1050" b="1" i="0" kern="1200" dirty="0">
              <a:solidFill>
                <a:schemeClr val="bg2">
                  <a:lumMod val="20000"/>
                  <a:lumOff val="80000"/>
                </a:schemeClr>
              </a:solidFill>
              <a:latin typeface="Times New Roman" pitchFamily="18" charset="0"/>
              <a:cs typeface="Times New Roman" pitchFamily="18" charset="0"/>
            </a:rPr>
            <a:t>контролюючого органу на адресу підконтрольного суб`єкта або для здійснення цим органом самостійно заходів до усунення виявлених порушень законодавства шляхом звернення до суду в інтересах держави. </a:t>
          </a:r>
        </a:p>
        <a:p>
          <a:pPr marL="0" lvl="0" indent="450000" algn="just" defTabSz="466725">
            <a:lnSpc>
              <a:spcPct val="100000"/>
            </a:lnSpc>
            <a:spcBef>
              <a:spcPct val="0"/>
            </a:spcBef>
            <a:spcAft>
              <a:spcPts val="0"/>
            </a:spcAft>
            <a:buNone/>
          </a:pPr>
          <a:r>
            <a:rPr lang="uk-UA" sz="1050" b="1" i="0" kern="1200" dirty="0">
              <a:solidFill>
                <a:schemeClr val="bg2">
                  <a:lumMod val="20000"/>
                  <a:lumOff val="80000"/>
                </a:schemeClr>
              </a:solidFill>
              <a:latin typeface="Times New Roman" pitchFamily="18" charset="0"/>
              <a:cs typeface="Times New Roman" pitchFamily="18" charset="0"/>
            </a:rPr>
            <a:t>	Об</a:t>
          </a:r>
          <a:r>
            <a:rPr lang="en-US" sz="1050" b="1" i="0" kern="1200" dirty="0">
              <a:solidFill>
                <a:schemeClr val="bg2">
                  <a:lumMod val="20000"/>
                  <a:lumOff val="80000"/>
                </a:schemeClr>
              </a:solidFill>
              <a:latin typeface="Times New Roman" pitchFamily="18" charset="0"/>
              <a:cs typeface="Times New Roman" pitchFamily="18" charset="0"/>
            </a:rPr>
            <a:t>`</a:t>
          </a:r>
          <a:r>
            <a:rPr lang="uk-UA" sz="1050" b="1" i="0" kern="1200" dirty="0" err="1">
              <a:solidFill>
                <a:schemeClr val="bg2">
                  <a:lumMod val="20000"/>
                  <a:lumOff val="80000"/>
                </a:schemeClr>
              </a:solidFill>
              <a:latin typeface="Times New Roman" pitchFamily="18" charset="0"/>
              <a:cs typeface="Times New Roman" pitchFamily="18" charset="0"/>
            </a:rPr>
            <a:t>єднана</a:t>
          </a:r>
          <a:r>
            <a:rPr lang="uk-UA" sz="1050" b="1" i="0" kern="1200" dirty="0">
              <a:solidFill>
                <a:schemeClr val="bg2">
                  <a:lumMod val="20000"/>
                  <a:lumOff val="80000"/>
                </a:schemeClr>
              </a:solidFill>
              <a:latin typeface="Times New Roman" pitchFamily="18" charset="0"/>
              <a:cs typeface="Times New Roman" pitchFamily="18" charset="0"/>
            </a:rPr>
            <a:t> палата виходить із того що суди попередніх інстанцій мали оцінити акт ревізії як окремо, так і в сукупності доказів (мали </a:t>
          </a:r>
          <a:r>
            <a:rPr lang="uk-UA" sz="1050" b="1" i="0" kern="1200" dirty="0" err="1">
              <a:solidFill>
                <a:schemeClr val="bg2">
                  <a:lumMod val="20000"/>
                  <a:lumOff val="80000"/>
                </a:schemeClr>
              </a:solidFill>
              <a:latin typeface="Times New Roman" pitchFamily="18" charset="0"/>
              <a:cs typeface="Times New Roman" pitchFamily="18" charset="0"/>
            </a:rPr>
            <a:t>співставити</a:t>
          </a:r>
          <a:r>
            <a:rPr lang="uk-UA" sz="1050" b="1" i="0" kern="1200" dirty="0">
              <a:solidFill>
                <a:schemeClr val="bg2">
                  <a:lumMod val="20000"/>
                  <a:lumOff val="80000"/>
                </a:schemeClr>
              </a:solidFill>
              <a:latin typeface="Times New Roman" pitchFamily="18" charset="0"/>
              <a:cs typeface="Times New Roman" pitchFamily="18" charset="0"/>
            </a:rPr>
            <a:t> докази позивача, якими останній підтверджує те, що виконавець не є виробником продукції, з доказами відповідача, наданими на підтвердження статусу виконавця, як виробника продукції) та встановити, чи свідчить він з більшою вірогідністю про те, що позивачу заподіяно майнової шкоди внаслідок неправомірних дій відповідача.</a:t>
          </a:r>
          <a:endParaRPr lang="uk-UA" sz="1100" b="1" kern="1200" dirty="0">
            <a:solidFill>
              <a:schemeClr val="bg2">
                <a:lumMod val="20000"/>
                <a:lumOff val="80000"/>
              </a:schemeClr>
            </a:solidFill>
            <a:latin typeface="Times New Roman" pitchFamily="18" charset="0"/>
            <a:cs typeface="Times New Roman" pitchFamily="18" charset="0"/>
          </a:endParaRPr>
        </a:p>
        <a:p>
          <a:pPr marL="0" lvl="0" algn="just" defTabSz="466725">
            <a:lnSpc>
              <a:spcPct val="90000"/>
            </a:lnSpc>
            <a:spcBef>
              <a:spcPct val="0"/>
            </a:spcBef>
            <a:spcAft>
              <a:spcPts val="0"/>
            </a:spcAft>
            <a:buNone/>
          </a:pPr>
          <a:r>
            <a:rPr lang="uk-UA" sz="1100" b="1" kern="1200" dirty="0">
              <a:solidFill>
                <a:schemeClr val="tx2">
                  <a:lumMod val="90000"/>
                </a:schemeClr>
              </a:solidFill>
              <a:latin typeface="Times New Roman" pitchFamily="18" charset="0"/>
              <a:cs typeface="Times New Roman" pitchFamily="18" charset="0"/>
            </a:rPr>
            <a:t> </a:t>
          </a:r>
          <a:r>
            <a:rPr lang="en-US" sz="1100" b="1" kern="1200" dirty="0">
              <a:solidFill>
                <a:schemeClr val="tx2">
                  <a:lumMod val="90000"/>
                </a:schemeClr>
              </a:solidFill>
              <a:latin typeface="Times New Roman" pitchFamily="18" charset="0"/>
              <a:cs typeface="Times New Roman" pitchFamily="18" charset="0"/>
              <a:hlinkClick xmlns:r="http://schemas.openxmlformats.org/officeDocument/2006/relationships" r:id="rId1"/>
            </a:rPr>
            <a:t>https://reyestr.court.gov.ua/Review/132746035</a:t>
          </a:r>
          <a:endParaRPr lang="uk-UA" sz="1100" b="1" kern="1200" dirty="0">
            <a:solidFill>
              <a:schemeClr val="tx2">
                <a:lumMod val="90000"/>
              </a:schemeClr>
            </a:solidFill>
            <a:latin typeface="Times New Roman" pitchFamily="18" charset="0"/>
            <a:cs typeface="Times New Roman" pitchFamily="18" charset="0"/>
          </a:endParaRPr>
        </a:p>
        <a:p>
          <a:pPr marL="0" lvl="0" algn="just" defTabSz="466725">
            <a:lnSpc>
              <a:spcPct val="90000"/>
            </a:lnSpc>
            <a:spcBef>
              <a:spcPct val="0"/>
            </a:spcBef>
            <a:spcAft>
              <a:spcPts val="0"/>
            </a:spcAft>
            <a:buNone/>
          </a:pPr>
          <a:endParaRPr lang="uk-UA" sz="900" b="1" kern="1200" noProof="0" dirty="0">
            <a:solidFill>
              <a:schemeClr val="tx2">
                <a:lumMod val="9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269929" y="252821"/>
        <a:ext cx="4747478" cy="467351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281"/>
          <a:ext cx="3729913" cy="575501"/>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18.03.2025  у справі №915/240/24</a:t>
          </a:r>
        </a:p>
      </dsp:txBody>
      <dsp:txXfrm>
        <a:off x="28094" y="28375"/>
        <a:ext cx="3673725" cy="519313"/>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60010"/>
          <a:ext cx="4130279" cy="506640"/>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19.12.2025  у справі №915/222/24</a:t>
          </a:r>
        </a:p>
      </dsp:txBody>
      <dsp:txXfrm>
        <a:off x="24732" y="84742"/>
        <a:ext cx="4080815" cy="457176"/>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0" y="213666"/>
          <a:ext cx="3438126" cy="4248474"/>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7620" rIns="0" bIns="7620" numCol="1" spcCol="1270" anchor="ctr" anchorCtr="0">
          <a:noAutofit/>
        </a:bodyPr>
        <a:lstStyle/>
        <a:p>
          <a:pPr marL="0" lvl="0" indent="450000" algn="just" defTabSz="533400" rtl="0">
            <a:lnSpc>
              <a:spcPct val="10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У постановах КГС ВС у складі колегії судової палати для розгляду справ про банкрутство КГС від 29.04.2025 у справі № 917/1500/18(917/1544/24) дійшли висновку про те, що визнання недійсним правочину щодо продажу спірного майна боржником свідчить про наявність порушених прав позивача та правових підстав для звернення останнього до суду з цим позовом. </a:t>
          </a:r>
        </a:p>
        <a:p>
          <a:pPr marL="0" lvl="0" indent="450000" algn="just" defTabSz="533400" rtl="0">
            <a:lnSpc>
              <a:spcPct val="10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Установлення цього факту є достатнім для того, щоб у позивача виникли правові підстави для витребування спірного майна від добросовісного набувача в порядку ст.388 ЦК України. </a:t>
          </a:r>
          <a:endParaRPr lang="uk-UA" sz="1200" b="1" i="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0" y="213666"/>
        <a:ext cx="2578595" cy="4248474"/>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89485" y="0"/>
          <a:ext cx="5108436" cy="5036513"/>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450000" algn="just" defTabSz="533400">
            <a:lnSpc>
              <a:spcPct val="100000"/>
            </a:lnSpc>
            <a:spcBef>
              <a:spcPct val="0"/>
            </a:spcBef>
            <a:spcAft>
              <a:spcPts val="0"/>
            </a:spcAft>
            <a:buNone/>
          </a:pPr>
          <a:r>
            <a:rPr lang="ru-RU" sz="1200" b="1" i="0" kern="1200" dirty="0">
              <a:solidFill>
                <a:schemeClr val="tx1"/>
              </a:solidFill>
              <a:latin typeface="Times New Roman" pitchFamily="18" charset="0"/>
              <a:cs typeface="Times New Roman" pitchFamily="18" charset="0"/>
            </a:rPr>
            <a:t>	</a:t>
          </a:r>
          <a:r>
            <a:rPr lang="ru-RU" sz="1200" b="1" i="0" kern="1200" dirty="0">
              <a:solidFill>
                <a:schemeClr val="bg2">
                  <a:lumMod val="20000"/>
                  <a:lumOff val="80000"/>
                </a:schemeClr>
              </a:solidFill>
              <a:latin typeface="Times New Roman" pitchFamily="18" charset="0"/>
              <a:cs typeface="Times New Roman" pitchFamily="18" charset="0"/>
            </a:rPr>
            <a:t>ОП КГС </a:t>
          </a:r>
          <a:r>
            <a:rPr lang="ru-RU" sz="1200" b="1" i="0" kern="1200">
              <a:solidFill>
                <a:schemeClr val="bg2">
                  <a:lumMod val="20000"/>
                  <a:lumOff val="80000"/>
                </a:schemeClr>
              </a:solidFill>
              <a:latin typeface="Times New Roman" pitchFamily="18" charset="0"/>
              <a:cs typeface="Times New Roman" pitchFamily="18" charset="0"/>
            </a:rPr>
            <a:t>ВС вважає</a:t>
          </a:r>
          <a:r>
            <a:rPr lang="ru-RU" sz="1200" b="1" i="0" kern="1200" dirty="0">
              <a:solidFill>
                <a:schemeClr val="bg2">
                  <a:lumMod val="20000"/>
                  <a:lumOff val="80000"/>
                </a:schemeClr>
              </a:solidFill>
              <a:latin typeface="Times New Roman" pitchFamily="18" charset="0"/>
              <a:cs typeface="Times New Roman" pitchFamily="18" charset="0"/>
            </a:rPr>
            <a:t> за </a:t>
          </a:r>
          <a:r>
            <a:rPr lang="ru-RU" sz="1200" b="1" i="0" kern="1200" dirty="0" err="1">
              <a:solidFill>
                <a:schemeClr val="bg2">
                  <a:lumMod val="20000"/>
                  <a:lumOff val="80000"/>
                </a:schemeClr>
              </a:solidFill>
              <a:latin typeface="Times New Roman" pitchFamily="18" charset="0"/>
              <a:cs typeface="Times New Roman" pitchFamily="18" charset="0"/>
            </a:rPr>
            <a:t>необхідне</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відступити</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від</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зазначеної</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правової</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позиції</a:t>
          </a:r>
          <a:r>
            <a:rPr lang="ru-RU" sz="1200" b="1" i="0" kern="1200" dirty="0">
              <a:solidFill>
                <a:schemeClr val="bg2">
                  <a:lumMod val="20000"/>
                  <a:lumOff val="80000"/>
                </a:schemeClr>
              </a:solidFill>
              <a:latin typeface="Times New Roman" pitchFamily="18" charset="0"/>
              <a:cs typeface="Times New Roman" pitchFamily="18" charset="0"/>
            </a:rPr>
            <a:t> </a:t>
          </a:r>
          <a:r>
            <a:rPr lang="ru-RU" sz="1200" b="1" i="0" kern="1200" dirty="0" err="1">
              <a:solidFill>
                <a:schemeClr val="bg2">
                  <a:lumMod val="20000"/>
                  <a:lumOff val="80000"/>
                </a:schemeClr>
              </a:solidFill>
              <a:latin typeface="Times New Roman" pitchFamily="18" charset="0"/>
              <a:cs typeface="Times New Roman" pitchFamily="18" charset="0"/>
            </a:rPr>
            <a:t>викладеної</a:t>
          </a:r>
          <a:r>
            <a:rPr lang="ru-RU" sz="1200" b="1" i="0" kern="1200" dirty="0">
              <a:solidFill>
                <a:schemeClr val="bg2">
                  <a:lumMod val="20000"/>
                  <a:lumOff val="80000"/>
                </a:schemeClr>
              </a:solidFill>
              <a:latin typeface="Times New Roman" pitchFamily="18" charset="0"/>
              <a:cs typeface="Times New Roman" pitchFamily="18" charset="0"/>
            </a:rPr>
            <a:t> у </a:t>
          </a:r>
          <a:r>
            <a:rPr lang="ru-RU" sz="1200" b="1" i="0" kern="1200" dirty="0" err="1">
              <a:solidFill>
                <a:schemeClr val="bg2">
                  <a:lumMod val="20000"/>
                  <a:lumOff val="80000"/>
                </a:schemeClr>
              </a:solidFill>
              <a:latin typeface="Times New Roman" panose="02020603050405020304" pitchFamily="18" charset="0"/>
              <a:cs typeface="Times New Roman" panose="02020603050405020304" pitchFamily="18" charset="0"/>
            </a:rPr>
            <a:t>постанові</a:t>
          </a:r>
          <a:r>
            <a:rPr lang="ru-RU" sz="1200" b="1" i="0" kern="1200" dirty="0">
              <a:solidFill>
                <a:schemeClr val="bg2">
                  <a:lumMod val="20000"/>
                  <a:lumOff val="80000"/>
                </a:schemeClr>
              </a:solidFill>
              <a:latin typeface="Times New Roman" panose="02020603050405020304" pitchFamily="18" charset="0"/>
              <a:cs typeface="Times New Roman" panose="02020603050405020304" pitchFamily="18" charset="0"/>
            </a:rPr>
            <a:t> </a:t>
          </a:r>
          <a:r>
            <a:rPr lang="ru-RU" sz="1200" b="1" i="0" kern="1200" dirty="0" err="1">
              <a:solidFill>
                <a:schemeClr val="bg2">
                  <a:lumMod val="20000"/>
                  <a:lumOff val="80000"/>
                </a:schemeClr>
              </a:solidFill>
              <a:latin typeface="Times New Roman" panose="02020603050405020304" pitchFamily="18" charset="0"/>
              <a:cs typeface="Times New Roman" panose="02020603050405020304" pitchFamily="18" charset="0"/>
            </a:rPr>
            <a:t>від</a:t>
          </a:r>
          <a:r>
            <a:rPr lang="ru-RU" sz="1200" b="1" i="0" kern="1200" dirty="0">
              <a:solidFill>
                <a:schemeClr val="bg2">
                  <a:lumMod val="20000"/>
                  <a:lumOff val="80000"/>
                </a:schemeClr>
              </a:solidFill>
              <a:latin typeface="Times New Roman" panose="02020603050405020304" pitchFamily="18" charset="0"/>
              <a:cs typeface="Times New Roman" panose="02020603050405020304" pitchFamily="18" charset="0"/>
            </a:rPr>
            <a:t> 24.06.2025 у </a:t>
          </a:r>
          <a:r>
            <a:rPr lang="ru-RU" sz="1200" b="1" i="0" kern="1200" dirty="0" err="1">
              <a:solidFill>
                <a:schemeClr val="bg2">
                  <a:lumMod val="20000"/>
                  <a:lumOff val="80000"/>
                </a:schemeClr>
              </a:solidFill>
              <a:latin typeface="Times New Roman" panose="02020603050405020304" pitchFamily="18" charset="0"/>
              <a:cs typeface="Times New Roman" panose="02020603050405020304" pitchFamily="18" charset="0"/>
            </a:rPr>
            <a:t>справі</a:t>
          </a:r>
          <a:r>
            <a:rPr lang="ru-RU" sz="1200" b="1" i="0" kern="1200" dirty="0">
              <a:solidFill>
                <a:schemeClr val="bg2">
                  <a:lumMod val="20000"/>
                  <a:lumOff val="80000"/>
                </a:schemeClr>
              </a:solidFill>
              <a:latin typeface="Times New Roman" panose="02020603050405020304" pitchFamily="18" charset="0"/>
              <a:cs typeface="Times New Roman" panose="02020603050405020304" pitchFamily="18" charset="0"/>
            </a:rPr>
            <a:t> №917/1500/18(917/1506/24), </a:t>
          </a:r>
          <a:r>
            <a:rPr lang="uk-UA" sz="1200" b="1" kern="1200" dirty="0">
              <a:solidFill>
                <a:schemeClr val="bg2">
                  <a:lumMod val="20000"/>
                  <a:lumOff val="80000"/>
                </a:schemeClr>
              </a:solidFill>
              <a:latin typeface="Times New Roman" pitchFamily="18" charset="0"/>
              <a:cs typeface="Times New Roman" pitchFamily="18" charset="0"/>
            </a:rPr>
            <a:t>оскільки за обставин придбання відповідачем майна на електронному аукціоні у виконавчому провадженні щодо виконання рішення суду відсутні підстави для обмежувального тлумачення норми ст.388 ЦК України без урахування частини другої зазначеної статті в редакції, що діяла на момент виникнення спірних правовідносин, згідно з якою майно не може бути витребувано від добросовісного набувача, якщо воно було продане у порядку, встановленому для виконання судових рішень. </a:t>
          </a:r>
        </a:p>
        <a:p>
          <a:pPr marL="0" lvl="0" algn="just" defTabSz="533400">
            <a:lnSpc>
              <a:spcPct val="90000"/>
            </a:lnSpc>
            <a:spcBef>
              <a:spcPct val="0"/>
            </a:spcBef>
            <a:spcAft>
              <a:spcPts val="0"/>
            </a:spcAft>
            <a:buNone/>
          </a:pPr>
          <a:endParaRPr lang="uk-UA" sz="1200" b="1" kern="1200" dirty="0">
            <a:latin typeface="Times New Roman" pitchFamily="18" charset="0"/>
            <a:cs typeface="Times New Roman" pitchFamily="18" charset="0"/>
          </a:endParaRPr>
        </a:p>
        <a:p>
          <a:pPr marL="0" lvl="0" algn="just" defTabSz="533400">
            <a:lnSpc>
              <a:spcPct val="90000"/>
            </a:lnSpc>
            <a:spcBef>
              <a:spcPct val="0"/>
            </a:spcBef>
            <a:spcAft>
              <a:spcPts val="0"/>
            </a:spcAft>
            <a:buNone/>
          </a:pPr>
          <a:r>
            <a:rPr lang="en-US" sz="1200" b="1" kern="1200" dirty="0">
              <a:latin typeface="Times New Roman" pitchFamily="18" charset="0"/>
              <a:cs typeface="Times New Roman" pitchFamily="18" charset="0"/>
              <a:hlinkClick xmlns:r="http://schemas.openxmlformats.org/officeDocument/2006/relationships" r:id="rId1"/>
            </a:rPr>
            <a:t>https://reyestr.court.gov.ua/Review/134499312</a:t>
          </a:r>
          <a:endParaRPr lang="uk-UA" sz="1200" b="1" kern="1200" dirty="0">
            <a:latin typeface="Times New Roman" pitchFamily="18" charset="0"/>
            <a:cs typeface="Times New Roman" pitchFamily="18" charset="0"/>
          </a:endParaRPr>
        </a:p>
        <a:p>
          <a:pPr marL="0" lvl="0" algn="just" defTabSz="533400">
            <a:lnSpc>
              <a:spcPct val="90000"/>
            </a:lnSpc>
            <a:spcBef>
              <a:spcPct val="0"/>
            </a:spcBef>
            <a:spcAft>
              <a:spcPts val="0"/>
            </a:spcAft>
            <a:buNone/>
          </a:pPr>
          <a:endParaRPr lang="uk-UA" sz="9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335342" y="245857"/>
        <a:ext cx="4616722" cy="4544799"/>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281"/>
          <a:ext cx="3729913" cy="575501"/>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29.04.2025  у справі №917/1500/18 (917/1544/24) </a:t>
          </a:r>
        </a:p>
      </dsp:txBody>
      <dsp:txXfrm>
        <a:off x="28094" y="28375"/>
        <a:ext cx="3673725" cy="519313"/>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130279" cy="647439"/>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ВС у складі судової палати для розгляду справ про банкрутство  від  11.02.2026 у справі </a:t>
          </a:r>
          <a:r>
            <a:rPr lang="uk-UA" sz="1200" b="1" i="0" kern="1200" dirty="0">
              <a:solidFill>
                <a:schemeClr val="bg2">
                  <a:lumMod val="20000"/>
                  <a:lumOff val="80000"/>
                </a:schemeClr>
              </a:solidFill>
              <a:latin typeface="Times New Roman" pitchFamily="18" charset="0"/>
              <a:cs typeface="Times New Roman" pitchFamily="18" charset="0"/>
            </a:rPr>
            <a:t>№917/1500/18(917/1513/24)</a:t>
          </a:r>
          <a:endPar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endParaRPr>
        </a:p>
      </dsp:txBody>
      <dsp:txXfrm>
        <a:off x="31605" y="31605"/>
        <a:ext cx="4067069" cy="5842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0"/>
          <a:ext cx="4024015" cy="719199"/>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КГС ВС від 24.10.2025 у справі №917/276/25</a:t>
          </a:r>
        </a:p>
      </dsp:txBody>
      <dsp:txXfrm>
        <a:off x="35108" y="35108"/>
        <a:ext cx="3953799" cy="6489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4320480" cy="649638"/>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05.03.2026 № 917/1161/25  </a:t>
          </a:r>
        </a:p>
      </dsp:txBody>
      <dsp:txXfrm>
        <a:off x="31713" y="31713"/>
        <a:ext cx="4257054" cy="58621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165324" y="5586"/>
          <a:ext cx="3163309" cy="4971585"/>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marL="0" lvl="0" indent="450000" algn="just" defTabSz="444500" rtl="0">
            <a:lnSpc>
              <a:spcPct val="100000"/>
            </a:lnSpc>
            <a:spcBef>
              <a:spcPct val="0"/>
            </a:spcBef>
            <a:spcAft>
              <a:spcPts val="0"/>
            </a:spcAft>
            <a:buNone/>
          </a:pPr>
          <a:r>
            <a:rPr lang="uk-UA" sz="1000" b="1" kern="1200" dirty="0">
              <a:solidFill>
                <a:schemeClr val="bg2">
                  <a:lumMod val="20000"/>
                  <a:lumOff val="80000"/>
                </a:schemeClr>
              </a:solidFill>
              <a:latin typeface="Times New Roman" pitchFamily="18" charset="0"/>
              <a:cs typeface="Times New Roman" pitchFamily="18" charset="0"/>
            </a:rPr>
            <a:t>У наведених постановах </a:t>
          </a:r>
          <a:r>
            <a:rPr kumimoji="0" lang="uk-UA" sz="10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ВС </a:t>
          </a:r>
          <a:r>
            <a:rPr lang="uk-UA" sz="1000" b="1" i="0" kern="1200" dirty="0">
              <a:solidFill>
                <a:schemeClr val="bg2">
                  <a:lumMod val="20000"/>
                  <a:lumOff val="80000"/>
                </a:schemeClr>
              </a:solidFill>
              <a:latin typeface="Times New Roman" pitchFamily="18" charset="0"/>
              <a:cs typeface="Times New Roman" pitchFamily="18" charset="0"/>
            </a:rPr>
            <a:t>зазначено, що звільнення від доказування, навіть</a:t>
          </a:r>
          <a:r>
            <a:rPr lang="uk-UA" sz="1000" b="1" i="1" kern="1200" dirty="0">
              <a:solidFill>
                <a:schemeClr val="bg2">
                  <a:lumMod val="20000"/>
                  <a:lumOff val="80000"/>
                </a:schemeClr>
              </a:solidFill>
              <a:latin typeface="Times New Roman" pitchFamily="18" charset="0"/>
              <a:cs typeface="Times New Roman" pitchFamily="18" charset="0"/>
            </a:rPr>
            <a:t> у </a:t>
          </a:r>
          <a:r>
            <a:rPr lang="uk-UA" sz="1000" b="1" i="0" kern="1200" dirty="0">
              <a:solidFill>
                <a:schemeClr val="bg2">
                  <a:lumMod val="20000"/>
                  <a:lumOff val="80000"/>
                </a:schemeClr>
              </a:solidFill>
              <a:latin typeface="Times New Roman" pitchFamily="18" charset="0"/>
              <a:cs typeface="Times New Roman" pitchFamily="18" charset="0"/>
            </a:rPr>
            <a:t>разі наявності </a:t>
          </a:r>
          <a:r>
            <a:rPr lang="uk-UA" sz="1000" b="1" i="0" kern="1200" dirty="0" err="1">
              <a:solidFill>
                <a:schemeClr val="bg2">
                  <a:lumMod val="20000"/>
                  <a:lumOff val="80000"/>
                </a:schemeClr>
              </a:solidFill>
              <a:latin typeface="Times New Roman" pitchFamily="18" charset="0"/>
              <a:cs typeface="Times New Roman" pitchFamily="18" charset="0"/>
            </a:rPr>
            <a:t>преюдиційних</a:t>
          </a:r>
          <a:r>
            <a:rPr lang="uk-UA" sz="1000" b="1" i="0" kern="1200" dirty="0">
              <a:solidFill>
                <a:schemeClr val="bg2">
                  <a:lumMod val="20000"/>
                  <a:lumOff val="80000"/>
                </a:schemeClr>
              </a:solidFill>
              <a:latin typeface="Times New Roman" pitchFamily="18" charset="0"/>
              <a:cs typeface="Times New Roman" pitchFamily="18" charset="0"/>
            </a:rPr>
            <a:t> обставин, встановлених у рішенні суду, не може мати абсолютного характеру і не може сприйматися судами як неможливість спростування під час судового розгляду обставин, які зазначені в іншому судовому рішенні. </a:t>
          </a:r>
        </a:p>
        <a:p>
          <a:pPr marL="0" lvl="0" indent="450000" algn="just" defTabSz="444500" rtl="0">
            <a:lnSpc>
              <a:spcPct val="100000"/>
            </a:lnSpc>
            <a:spcBef>
              <a:spcPct val="0"/>
            </a:spcBef>
            <a:spcAft>
              <a:spcPts val="0"/>
            </a:spcAft>
            <a:buNone/>
          </a:pPr>
          <a:r>
            <a:rPr lang="uk-UA" sz="1000" b="1" i="0" kern="1200" dirty="0">
              <a:solidFill>
                <a:schemeClr val="bg2">
                  <a:lumMod val="20000"/>
                  <a:lumOff val="80000"/>
                </a:schemeClr>
              </a:solidFill>
              <a:latin typeface="Times New Roman" pitchFamily="18" charset="0"/>
              <a:cs typeface="Times New Roman" pitchFamily="18" charset="0"/>
            </a:rPr>
            <a:t>Господарські суди не повинні сприймати як обов`язкові висновки щодо фактичних обставин справи, наведені у чинних судових рішеннях у інших господарських справах. </a:t>
          </a:r>
        </a:p>
        <a:p>
          <a:pPr marL="0" lvl="0" indent="450000" algn="just" defTabSz="444500" rtl="0">
            <a:lnSpc>
              <a:spcPct val="100000"/>
            </a:lnSpc>
            <a:spcBef>
              <a:spcPct val="0"/>
            </a:spcBef>
            <a:spcAft>
              <a:spcPts val="0"/>
            </a:spcAft>
            <a:buNone/>
          </a:pPr>
          <a:r>
            <a:rPr lang="uk-UA" sz="1000" b="1" i="0" kern="1200" dirty="0">
              <a:solidFill>
                <a:schemeClr val="bg2">
                  <a:lumMod val="20000"/>
                  <a:lumOff val="80000"/>
                </a:schemeClr>
              </a:solidFill>
              <a:latin typeface="Times New Roman" pitchFamily="18" charset="0"/>
              <a:cs typeface="Times New Roman" pitchFamily="18" charset="0"/>
            </a:rPr>
            <a:t>Для спростування </a:t>
          </a:r>
          <a:r>
            <a:rPr lang="uk-UA" sz="1000" b="1" i="0" kern="1200" dirty="0" err="1">
              <a:solidFill>
                <a:schemeClr val="bg2">
                  <a:lumMod val="20000"/>
                  <a:lumOff val="80000"/>
                </a:schemeClr>
              </a:solidFill>
              <a:latin typeface="Times New Roman" pitchFamily="18" charset="0"/>
              <a:cs typeface="Times New Roman" pitchFamily="18" charset="0"/>
            </a:rPr>
            <a:t>преюдиційних</a:t>
          </a:r>
          <a:r>
            <a:rPr lang="uk-UA" sz="1000" b="1" i="0" kern="1200" dirty="0">
              <a:solidFill>
                <a:schemeClr val="bg2">
                  <a:lumMod val="20000"/>
                  <a:lumOff val="80000"/>
                </a:schemeClr>
              </a:solidFill>
              <a:latin typeface="Times New Roman" pitchFamily="18" charset="0"/>
              <a:cs typeface="Times New Roman" pitchFamily="18" charset="0"/>
            </a:rPr>
            <a:t> обставин, передбачених ст.75 ГПК України, учасник господарського процесу, який ці обставини заперечує, повинен подати суду належні та допустимі докази. Ці докази повинні бути оцінені судом, що розглядає справу, у загальному порядку за правилами встановленими ГПК України. </a:t>
          </a:r>
        </a:p>
        <a:p>
          <a:pPr marL="0" lvl="0" indent="450000" algn="just" defTabSz="444500" rtl="0">
            <a:lnSpc>
              <a:spcPct val="100000"/>
            </a:lnSpc>
            <a:spcBef>
              <a:spcPct val="0"/>
            </a:spcBef>
            <a:spcAft>
              <a:spcPts val="0"/>
            </a:spcAft>
            <a:buNone/>
          </a:pPr>
          <a:r>
            <a:rPr lang="uk-UA" sz="1000" b="1" i="0" kern="1200" dirty="0">
              <a:solidFill>
                <a:schemeClr val="bg2">
                  <a:lumMod val="20000"/>
                  <a:lumOff val="80000"/>
                </a:schemeClr>
              </a:solidFill>
              <a:latin typeface="Times New Roman" pitchFamily="18" charset="0"/>
              <a:cs typeface="Times New Roman" pitchFamily="18" charset="0"/>
            </a:rPr>
            <a:t>Якщо суд дійде висновку про те, що обставини у справі, що розглядається, є інакшими, ніж установлені під час розгляду іншої господарської справи, то справу належить вирішити відповідно до тих обставин, які встановлені безпосередньо судом, який розглядає справу.</a:t>
          </a:r>
          <a:endParaRPr lang="uk-UA" sz="1000" b="1" i="0"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165324" y="5586"/>
        <a:ext cx="2372482" cy="497158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2A5CD-ED12-4521-B172-187366941F6A}">
      <dsp:nvSpPr>
        <dsp:cNvPr id="0" name=""/>
        <dsp:cNvSpPr/>
      </dsp:nvSpPr>
      <dsp:spPr>
        <a:xfrm>
          <a:off x="6707" y="110487"/>
          <a:ext cx="5393892" cy="4527808"/>
        </a:xfrm>
        <a:prstGeom prst="flowChartAlternateProcess">
          <a:avLst/>
        </a:prstGeom>
        <a:solidFill>
          <a:schemeClr val="tx2">
            <a:lumMod val="25000"/>
            <a:alpha val="44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just" defTabSz="444500" rtl="0">
            <a:lnSpc>
              <a:spcPct val="90000"/>
            </a:lnSpc>
            <a:spcBef>
              <a:spcPct val="0"/>
            </a:spcBef>
            <a:spcAft>
              <a:spcPts val="0"/>
            </a:spcAft>
            <a:buNone/>
          </a:pPr>
          <a:r>
            <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r>
            <a:rPr lang="uk-UA" sz="11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У постанові ОП КГС від 19.12.2025 у справі №910/10365/15 виснувала, що </a:t>
          </a:r>
          <a:r>
            <a:rPr lang="x-none" sz="1100" b="1" kern="1200" dirty="0">
              <a:solidFill>
                <a:schemeClr val="bg2">
                  <a:lumMod val="20000"/>
                  <a:lumOff val="80000"/>
                </a:schemeClr>
              </a:solidFill>
              <a:latin typeface="Times New Roman" pitchFamily="18" charset="0"/>
              <a:cs typeface="Times New Roman" pitchFamily="18" charset="0"/>
            </a:rPr>
            <a:t>припис ГПК спрямований на дотримання принципу правової визначеності та його складової - res judicata; правило про звільнення від доказування має абсолютний характер, така його дія спрямована на те, щоб спір між сторонами вирішувався в одній судовій справі, а не був штучно розбитий на декілька позовів/справ, де сторони мали би можливість подавати нові докази на підтвердження тих самих фактів; інше тлумачення, яке вказує на можливість "спростування преюдиційних обставин" за допомогою нових доказів, призводить до розмивання змісту ч</a:t>
          </a:r>
          <a:r>
            <a:rPr lang="uk-UA" sz="1100" b="1" kern="1200" dirty="0">
              <a:solidFill>
                <a:schemeClr val="bg2">
                  <a:lumMod val="20000"/>
                  <a:lumOff val="80000"/>
                </a:schemeClr>
              </a:solidFill>
              <a:latin typeface="Times New Roman" pitchFamily="18" charset="0"/>
              <a:cs typeface="Times New Roman" pitchFamily="18" charset="0"/>
            </a:rPr>
            <a:t>.4</a:t>
          </a:r>
          <a:r>
            <a:rPr lang="x-none" sz="1100" b="1" kern="1200" dirty="0">
              <a:solidFill>
                <a:schemeClr val="bg2">
                  <a:lumMod val="20000"/>
                  <a:lumOff val="80000"/>
                </a:schemeClr>
              </a:solidFill>
              <a:latin typeface="Times New Roman" pitchFamily="18" charset="0"/>
              <a:cs typeface="Times New Roman" pitchFamily="18" charset="0"/>
            </a:rPr>
            <a:t> ст</a:t>
          </a:r>
          <a:r>
            <a:rPr lang="uk-UA" sz="1100" b="1" kern="1200" dirty="0">
              <a:solidFill>
                <a:schemeClr val="bg2">
                  <a:lumMod val="20000"/>
                  <a:lumOff val="80000"/>
                </a:schemeClr>
              </a:solidFill>
              <a:latin typeface="Times New Roman" pitchFamily="18" charset="0"/>
              <a:cs typeface="Times New Roman" pitchFamily="18" charset="0"/>
            </a:rPr>
            <a:t>.</a:t>
          </a:r>
          <a:r>
            <a:rPr lang="x-none" sz="1100" b="1" kern="1200" dirty="0">
              <a:solidFill>
                <a:schemeClr val="bg2">
                  <a:lumMod val="20000"/>
                  <a:lumOff val="80000"/>
                </a:schemeClr>
              </a:solidFill>
              <a:latin typeface="Times New Roman" pitchFamily="18" charset="0"/>
              <a:cs typeface="Times New Roman" pitchFamily="18" charset="0"/>
            </a:rPr>
            <a:t> 75 ГПК України, а відтак до правової невизначеності - адже не зрозуміло, за яких умов, керуючись якими критеріями, суд, замість застосування приписів ч</a:t>
          </a:r>
          <a:r>
            <a:rPr lang="uk-UA" sz="1100" b="1" kern="1200" dirty="0">
              <a:solidFill>
                <a:schemeClr val="bg2">
                  <a:lumMod val="20000"/>
                  <a:lumOff val="80000"/>
                </a:schemeClr>
              </a:solidFill>
              <a:latin typeface="Times New Roman" pitchFamily="18" charset="0"/>
              <a:cs typeface="Times New Roman" pitchFamily="18" charset="0"/>
            </a:rPr>
            <a:t>.4</a:t>
          </a:r>
          <a:r>
            <a:rPr lang="x-none" sz="1100" b="1" kern="1200" dirty="0">
              <a:solidFill>
                <a:schemeClr val="bg2">
                  <a:lumMod val="20000"/>
                  <a:lumOff val="80000"/>
                </a:schemeClr>
              </a:solidFill>
              <a:latin typeface="Times New Roman" pitchFamily="18" charset="0"/>
              <a:cs typeface="Times New Roman" pitchFamily="18" charset="0"/>
            </a:rPr>
            <a:t> ст</a:t>
          </a:r>
          <a:r>
            <a:rPr lang="uk-UA" sz="1100" b="1" kern="1200" dirty="0">
              <a:solidFill>
                <a:schemeClr val="bg2">
                  <a:lumMod val="20000"/>
                  <a:lumOff val="80000"/>
                </a:schemeClr>
              </a:solidFill>
              <a:latin typeface="Times New Roman" pitchFamily="18" charset="0"/>
              <a:cs typeface="Times New Roman" pitchFamily="18" charset="0"/>
            </a:rPr>
            <a:t>.</a:t>
          </a:r>
          <a:r>
            <a:rPr lang="x-none" sz="1100" b="1" kern="1200" dirty="0">
              <a:solidFill>
                <a:schemeClr val="bg2">
                  <a:lumMod val="20000"/>
                  <a:lumOff val="80000"/>
                </a:schemeClr>
              </a:solidFill>
              <a:latin typeface="Times New Roman" pitchFamily="18" charset="0"/>
              <a:cs typeface="Times New Roman" pitchFamily="18" charset="0"/>
            </a:rPr>
            <a:t>75 ГПК України, має надати стороні можливість доводити/спростовувати за допомогою нових доказів ті чи інші обставини, що входять до предмету доказування і були вже встановлені в іншій справі за участю тих самих сторін; по суті, наведене Верховним Судом тлумачення суперечить прямому та зрозумілому змісту ч</a:t>
          </a:r>
          <a:r>
            <a:rPr lang="uk-UA" sz="1100" b="1" kern="1200" dirty="0">
              <a:solidFill>
                <a:schemeClr val="bg2">
                  <a:lumMod val="20000"/>
                  <a:lumOff val="80000"/>
                </a:schemeClr>
              </a:solidFill>
              <a:latin typeface="Times New Roman" pitchFamily="18" charset="0"/>
              <a:cs typeface="Times New Roman" pitchFamily="18" charset="0"/>
            </a:rPr>
            <a:t>.4</a:t>
          </a:r>
          <a:r>
            <a:rPr lang="x-none" sz="1100" b="1" kern="1200" dirty="0">
              <a:solidFill>
                <a:schemeClr val="bg2">
                  <a:lumMod val="20000"/>
                  <a:lumOff val="80000"/>
                </a:schemeClr>
              </a:solidFill>
              <a:latin typeface="Times New Roman" pitchFamily="18" charset="0"/>
              <a:cs typeface="Times New Roman" pitchFamily="18" charset="0"/>
            </a:rPr>
            <a:t> ст</a:t>
          </a:r>
          <a:r>
            <a:rPr lang="uk-UA" sz="1100" b="1" kern="1200" dirty="0">
              <a:solidFill>
                <a:schemeClr val="bg2">
                  <a:lumMod val="20000"/>
                  <a:lumOff val="80000"/>
                </a:schemeClr>
              </a:solidFill>
              <a:latin typeface="Times New Roman" pitchFamily="18" charset="0"/>
              <a:cs typeface="Times New Roman" pitchFamily="18" charset="0"/>
            </a:rPr>
            <a:t>.</a:t>
          </a:r>
          <a:r>
            <a:rPr lang="x-none" sz="1100" b="1" kern="1200" dirty="0">
              <a:solidFill>
                <a:schemeClr val="bg2">
                  <a:lumMod val="20000"/>
                  <a:lumOff val="80000"/>
                </a:schemeClr>
              </a:solidFill>
              <a:latin typeface="Times New Roman" pitchFamily="18" charset="0"/>
              <a:cs typeface="Times New Roman" pitchFamily="18" charset="0"/>
            </a:rPr>
            <a:t> 75 ГПК України.</a:t>
          </a:r>
          <a:endParaRPr lang="uk-UA" sz="1100" b="1" kern="1200" dirty="0">
            <a:solidFill>
              <a:schemeClr val="bg2">
                <a:lumMod val="20000"/>
                <a:lumOff val="80000"/>
              </a:schemeClr>
            </a:solidFill>
            <a:latin typeface="Times New Roman" pitchFamily="18" charset="0"/>
            <a:cs typeface="Times New Roman" pitchFamily="18" charset="0"/>
          </a:endParaRPr>
        </a:p>
        <a:p>
          <a:pPr marL="0" lvl="0" indent="0" algn="just" defTabSz="444500" rtl="0">
            <a:lnSpc>
              <a:spcPct val="90000"/>
            </a:lnSpc>
            <a:spcBef>
              <a:spcPct val="0"/>
            </a:spcBef>
            <a:spcAft>
              <a:spcPts val="0"/>
            </a:spcAft>
            <a:buNone/>
          </a:pPr>
          <a:endParaRPr lang="uk-UA" sz="1000" b="1" kern="1200" dirty="0">
            <a:solidFill>
              <a:schemeClr val="tx1"/>
            </a:solidFill>
            <a:latin typeface="Times New Roman" pitchFamily="18" charset="0"/>
            <a:cs typeface="Times New Roman" pitchFamily="18" charset="0"/>
          </a:endParaRPr>
        </a:p>
        <a:p>
          <a:pPr marL="0" lvl="0" indent="0" algn="just" defTabSz="444500" rtl="0">
            <a:lnSpc>
              <a:spcPct val="90000"/>
            </a:lnSpc>
            <a:spcBef>
              <a:spcPct val="0"/>
            </a:spcBef>
            <a:spcAft>
              <a:spcPts val="0"/>
            </a:spcAft>
            <a:buNone/>
          </a:pPr>
          <a:r>
            <a:rPr lang="x-none" sz="1000" b="1" kern="1200" dirty="0">
              <a:solidFill>
                <a:schemeClr val="bg2">
                  <a:lumMod val="20000"/>
                  <a:lumOff val="80000"/>
                </a:schemeClr>
              </a:solidFill>
              <a:latin typeface="Times New Roman" pitchFamily="18" charset="0"/>
              <a:cs typeface="Times New Roman" pitchFamily="18" charset="0"/>
            </a:rPr>
            <a:t> </a:t>
          </a:r>
          <a:r>
            <a:rPr lang="en-US" sz="1000" b="1" kern="1200" dirty="0">
              <a:latin typeface="Times New Roman" pitchFamily="18" charset="0"/>
              <a:cs typeface="Times New Roman" pitchFamily="18" charset="0"/>
              <a:hlinkClick xmlns:r="http://schemas.openxmlformats.org/officeDocument/2006/relationships" r:id="rId1"/>
            </a:rPr>
            <a:t>https://reyestr.court.gov.ua/Review/132746233</a:t>
          </a:r>
          <a:endParaRPr lang="uk-UA" sz="1000" b="1" kern="1200" dirty="0">
            <a:latin typeface="Times New Roman" pitchFamily="18" charset="0"/>
            <a:cs typeface="Times New Roman" pitchFamily="18" charset="0"/>
          </a:endParaRPr>
        </a:p>
        <a:p>
          <a:pPr marL="0" lvl="0" indent="0" algn="just" defTabSz="444500" rtl="0">
            <a:lnSpc>
              <a:spcPct val="90000"/>
            </a:lnSpc>
            <a:spcBef>
              <a:spcPct val="0"/>
            </a:spcBef>
            <a:spcAft>
              <a:spcPts val="0"/>
            </a:spcAft>
            <a:buNone/>
          </a:pPr>
          <a:endParaRPr lang="uk-UA" sz="10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hlinkClick xmlns:r="http://schemas.openxmlformats.org/officeDocument/2006/relationships" r:id="rId2"/>
          </a:endParaRPr>
        </a:p>
      </dsp:txBody>
      <dsp:txXfrm>
        <a:off x="227732" y="331512"/>
        <a:ext cx="4951842" cy="408575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0DE31-9AEC-4203-B692-5715756E6C53}">
      <dsp:nvSpPr>
        <dsp:cNvPr id="0" name=""/>
        <dsp:cNvSpPr/>
      </dsp:nvSpPr>
      <dsp:spPr>
        <a:xfrm>
          <a:off x="0" y="703"/>
          <a:ext cx="3729913" cy="719376"/>
        </a:xfrm>
        <a:prstGeom prst="roundRect">
          <a:avLst/>
        </a:prstGeom>
        <a:solidFill>
          <a:schemeClr val="tx2">
            <a:lumMod val="25000"/>
            <a:alpha val="17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Постанови КГС ВС від 08.08.2019  у справі №922/2013/18, від 25.03.2021  у справі №911/2961/19, від 30.08.2022 у справі №904/1427/21.</a:t>
          </a:r>
        </a:p>
      </dsp:txBody>
      <dsp:txXfrm>
        <a:off x="35117" y="35820"/>
        <a:ext cx="3659679" cy="64914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186E1-D2E0-4DE9-9FD1-C23BC272EA6B}">
      <dsp:nvSpPr>
        <dsp:cNvPr id="0" name=""/>
        <dsp:cNvSpPr/>
      </dsp:nvSpPr>
      <dsp:spPr>
        <a:xfrm>
          <a:off x="0" y="0"/>
          <a:ext cx="3782765" cy="465934"/>
        </a:xfrm>
        <a:prstGeom prst="roundRect">
          <a:avLst/>
        </a:prstGeom>
        <a:solidFill>
          <a:schemeClr val="tx2">
            <a:lumMod val="25000"/>
            <a:alpha val="16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ts val="0"/>
            </a:spcAft>
            <a:buNone/>
          </a:pPr>
          <a:r>
            <a:rPr kumimoji="0" lang="uk-UA" sz="1200" b="1" i="0" u="none" strike="noStrike" kern="1200" cap="none" spc="0" normalizeH="0" baseline="0" noProof="0" dirty="0">
              <a:ln>
                <a:noFill/>
              </a:ln>
              <a:solidFill>
                <a:schemeClr val="bg2">
                  <a:lumMod val="20000"/>
                  <a:lumOff val="80000"/>
                </a:schemeClr>
              </a:solidFill>
              <a:effectLst>
                <a:outerShdw blurRad="38100" dist="25400" dir="5400000" algn="tl" rotWithShape="0">
                  <a:srgbClr val="000000">
                    <a:alpha val="43000"/>
                  </a:srgbClr>
                </a:outerShdw>
              </a:effectLst>
              <a:uLnTx/>
              <a:uFillTx/>
              <a:latin typeface="Times New Roman" pitchFamily="18" charset="0"/>
              <a:ea typeface="+mj-ea"/>
              <a:cs typeface="Times New Roman" pitchFamily="18" charset="0"/>
            </a:rPr>
            <a:t>Постанова ОП КГС від 19.12.2025  у справі №910/10365/15</a:t>
          </a:r>
        </a:p>
      </dsp:txBody>
      <dsp:txXfrm>
        <a:off x="22745" y="22745"/>
        <a:ext cx="3737275" cy="42044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56D4A-9A76-4414-A5F2-8066BE125047}">
      <dsp:nvSpPr>
        <dsp:cNvPr id="0" name=""/>
        <dsp:cNvSpPr/>
      </dsp:nvSpPr>
      <dsp:spPr>
        <a:xfrm>
          <a:off x="0" y="0"/>
          <a:ext cx="3438126" cy="4181664"/>
        </a:xfrm>
        <a:prstGeom prst="homePlate">
          <a:avLst/>
        </a:prstGeom>
        <a:solidFill>
          <a:schemeClr val="tx2">
            <a:lumMod val="25000"/>
            <a:alpha val="29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6350" rIns="0" bIns="6350" numCol="1" spcCol="1270" anchor="ctr" anchorCtr="0">
          <a:noAutofit/>
        </a:bodyPr>
        <a:lstStyle/>
        <a:p>
          <a:pPr marL="0" lvl="0" indent="450000" algn="just" defTabSz="444500" rtl="0">
            <a:lnSpc>
              <a:spcPct val="100000"/>
            </a:lnSpc>
            <a:spcBef>
              <a:spcPct val="0"/>
            </a:spcBef>
            <a:spcAft>
              <a:spcPts val="0"/>
            </a:spcAft>
            <a:buNone/>
          </a:pPr>
          <a:r>
            <a:rPr lang="uk-UA" sz="1000" kern="1200" dirty="0"/>
            <a:t>	</a:t>
          </a:r>
          <a:endParaRPr lang="uk-UA" sz="1000" kern="1200" dirty="0">
            <a:solidFill>
              <a:schemeClr val="bg2">
                <a:lumMod val="20000"/>
                <a:lumOff val="80000"/>
              </a:schemeClr>
            </a:solidFill>
          </a:endParaRPr>
        </a:p>
        <a:p>
          <a:pPr marL="0" lvl="0" indent="450000" algn="just" defTabSz="444500" rtl="0">
            <a:lnSpc>
              <a:spcPct val="100000"/>
            </a:lnSpc>
            <a:spcBef>
              <a:spcPct val="0"/>
            </a:spcBef>
            <a:spcAft>
              <a:spcPts val="0"/>
            </a:spcAft>
            <a:buNone/>
          </a:pPr>
          <a:r>
            <a:rPr lang="uk-UA" sz="1200" b="1" kern="1200" dirty="0">
              <a:solidFill>
                <a:schemeClr val="bg2">
                  <a:lumMod val="20000"/>
                  <a:lumOff val="80000"/>
                </a:schemeClr>
              </a:solidFill>
              <a:latin typeface="Times New Roman" pitchFamily="18" charset="0"/>
              <a:cs typeface="Times New Roman" pitchFamily="18" charset="0"/>
            </a:rPr>
            <a:t>У </a:t>
          </a:r>
          <a:r>
            <a:rPr lang="x-none" sz="1200" b="1" kern="1200" dirty="0">
              <a:solidFill>
                <a:schemeClr val="bg2">
                  <a:lumMod val="20000"/>
                  <a:lumOff val="80000"/>
                </a:schemeClr>
              </a:solidFill>
              <a:latin typeface="Times New Roman" pitchFamily="18" charset="0"/>
              <a:cs typeface="Times New Roman" pitchFamily="18" charset="0"/>
            </a:rPr>
            <a:t>постанові</a:t>
          </a:r>
          <a:r>
            <a:rPr lang="uk-UA" sz="1200" b="1" kern="1200" dirty="0">
              <a:solidFill>
                <a:schemeClr val="bg2">
                  <a:lumMod val="20000"/>
                  <a:lumOff val="80000"/>
                </a:schemeClr>
              </a:solidFill>
              <a:latin typeface="Times New Roman" pitchFamily="18" charset="0"/>
              <a:cs typeface="Times New Roman" pitchFamily="18" charset="0"/>
            </a:rPr>
            <a:t> КГС ВС</a:t>
          </a:r>
          <a:r>
            <a:rPr lang="x-none" sz="1200" b="1" kern="1200" dirty="0">
              <a:solidFill>
                <a:schemeClr val="bg2">
                  <a:lumMod val="20000"/>
                  <a:lumOff val="80000"/>
                </a:schemeClr>
              </a:solidFill>
              <a:latin typeface="Times New Roman" pitchFamily="18" charset="0"/>
              <a:cs typeface="Times New Roman" pitchFamily="18" charset="0"/>
            </a:rPr>
            <a:t> від 17.10.2024 у справі №914/1507/23</a:t>
          </a:r>
          <a:r>
            <a:rPr lang="uk-UA" sz="1200" b="1" kern="1200" dirty="0">
              <a:solidFill>
                <a:schemeClr val="bg2">
                  <a:lumMod val="20000"/>
                  <a:lumOff val="80000"/>
                </a:schemeClr>
              </a:solidFill>
              <a:latin typeface="Times New Roman" pitchFamily="18" charset="0"/>
              <a:cs typeface="Times New Roman" pitchFamily="18" charset="0"/>
            </a:rPr>
            <a:t> викладено висновок </a:t>
          </a:r>
          <a:r>
            <a:rPr lang="x-none" sz="1200" b="1" kern="1200" dirty="0">
              <a:solidFill>
                <a:schemeClr val="bg2">
                  <a:lumMod val="20000"/>
                  <a:lumOff val="80000"/>
                </a:schemeClr>
              </a:solidFill>
              <a:latin typeface="Times New Roman" pitchFamily="18" charset="0"/>
              <a:cs typeface="Times New Roman" pitchFamily="18" charset="0"/>
            </a:rPr>
            <a:t> щодо можливості застосування передбачених</a:t>
          </a:r>
          <a:r>
            <a:rPr lang="uk-UA" sz="1200" b="1" kern="1200" dirty="0">
              <a:solidFill>
                <a:schemeClr val="bg2">
                  <a:lumMod val="20000"/>
                  <a:lumOff val="80000"/>
                </a:schemeClr>
              </a:solidFill>
              <a:latin typeface="Times New Roman" pitchFamily="18" charset="0"/>
              <a:cs typeface="Times New Roman" pitchFamily="18" charset="0"/>
            </a:rPr>
            <a:t> </a:t>
          </a:r>
          <a:r>
            <a:rPr lang="x-none" sz="1200" b="1" kern="1200" dirty="0">
              <a:solidFill>
                <a:schemeClr val="bg2">
                  <a:lumMod val="20000"/>
                  <a:lumOff val="80000"/>
                </a:schemeClr>
              </a:solidFill>
              <a:latin typeface="Times New Roman" pitchFamily="18" charset="0"/>
              <a:cs typeface="Times New Roman" pitchFamily="18" charset="0"/>
            </a:rPr>
            <a:t>положеннями ч.3 ст.228 ЦК наслідків недійсності договору, вчиненого з метою, що суперечить інтересам держави і суспільства, зокрема, у разі визнання недійсним договору, укладеного з порушенням учасником закупівлі законодавства про захист економічної конкуренції.  </a:t>
          </a:r>
          <a:r>
            <a:rPr lang="x-none" sz="1200" kern="1200" dirty="0">
              <a:solidFill>
                <a:schemeClr val="bg2">
                  <a:lumMod val="20000"/>
                  <a:lumOff val="80000"/>
                </a:schemeClr>
              </a:solidFill>
              <a:latin typeface="Times New Roman" pitchFamily="18" charset="0"/>
              <a:cs typeface="Times New Roman" pitchFamily="18" charset="0"/>
            </a:rPr>
            <a:t>   </a:t>
          </a:r>
          <a:endParaRPr lang="uk-UA" sz="1200" b="1" kern="1200" noProof="0"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dsp:txBody>
      <dsp:txXfrm>
        <a:off x="0" y="0"/>
        <a:ext cx="2578595" cy="418166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a:t>Зразок заголовка</a:t>
            </a:r>
            <a:endParaRPr kumimoji="0" lang="en-US"/>
          </a:p>
        </p:txBody>
      </p:sp>
      <p:sp>
        <p:nvSpPr>
          <p:cNvPr id="17" name="Пі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uk-UA"/>
              <a:t>Зразок підзаголовка</a:t>
            </a:r>
            <a:endParaRPr kumimoji="0" lang="en-US"/>
          </a:p>
        </p:txBody>
      </p:sp>
      <p:sp>
        <p:nvSpPr>
          <p:cNvPr id="30" name="Місце для дати 29"/>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19" name="Місце для нижнього колонтитула 18"/>
          <p:cNvSpPr>
            <a:spLocks noGrp="1"/>
          </p:cNvSpPr>
          <p:nvPr>
            <p:ph type="ftr" sz="quarter" idx="11"/>
          </p:nvPr>
        </p:nvSpPr>
        <p:spPr/>
        <p:txBody>
          <a:bodyPr/>
          <a:lstStyle/>
          <a:p>
            <a:endParaRPr lang="uk-UA" dirty="0"/>
          </a:p>
        </p:txBody>
      </p:sp>
      <p:sp>
        <p:nvSpPr>
          <p:cNvPr id="27" name="Місце для номера слайда 26"/>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a:t>Зразок заголовка</a:t>
            </a:r>
            <a:endParaRPr kumimoji="0" lang="en-US"/>
          </a:p>
        </p:txBody>
      </p:sp>
      <p:sp>
        <p:nvSpPr>
          <p:cNvPr id="3" name="Місце для вертикального тексту 2"/>
          <p:cNvSpPr>
            <a:spLocks noGrp="1"/>
          </p:cNvSpPr>
          <p:nvPr>
            <p:ph type="body" orient="vert" idx="1"/>
          </p:nvPr>
        </p:nvSpPr>
        <p:spPr/>
        <p:txBody>
          <a:bodyPr vert="eaVert"/>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5" name="Місце для нижнього колонтитула 4"/>
          <p:cNvSpPr>
            <a:spLocks noGrp="1"/>
          </p:cNvSpPr>
          <p:nvPr>
            <p:ph type="ftr" sz="quarter" idx="11"/>
          </p:nvPr>
        </p:nvSpPr>
        <p:spPr/>
        <p:txBody>
          <a:bodyPr/>
          <a:lstStyle/>
          <a:p>
            <a:endParaRPr lang="uk-UA" dirty="0"/>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914401"/>
            <a:ext cx="2057400" cy="5211763"/>
          </a:xfrm>
        </p:spPr>
        <p:txBody>
          <a:bodyPr vert="eaVert"/>
          <a:lstStyle/>
          <a:p>
            <a:r>
              <a:rPr kumimoji="0" lang="uk-UA"/>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914401"/>
            <a:ext cx="6019800" cy="5211763"/>
          </a:xfrm>
        </p:spPr>
        <p:txBody>
          <a:bodyPr vert="eaVert"/>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5" name="Місце для нижнього колонтитула 4"/>
          <p:cNvSpPr>
            <a:spLocks noGrp="1"/>
          </p:cNvSpPr>
          <p:nvPr>
            <p:ph type="ftr" sz="quarter" idx="11"/>
          </p:nvPr>
        </p:nvSpPr>
        <p:spPr/>
        <p:txBody>
          <a:bodyPr/>
          <a:lstStyle/>
          <a:p>
            <a:endParaRPr lang="uk-UA" dirty="0"/>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a:t>Зразок заголовка</a:t>
            </a:r>
            <a:endParaRPr kumimoji="0" lang="en-US"/>
          </a:p>
        </p:txBody>
      </p:sp>
      <p:sp>
        <p:nvSpPr>
          <p:cNvPr id="3" name="Місце для вмісту 2"/>
          <p:cNvSpPr>
            <a:spLocks noGrp="1"/>
          </p:cNvSpPr>
          <p:nvPr>
            <p:ph idx="1"/>
          </p:nvPr>
        </p:nvSpPr>
        <p:spPr/>
        <p:txBody>
          <a:body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дати 3"/>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5" name="Місце для нижнього колонтитула 4"/>
          <p:cNvSpPr>
            <a:spLocks noGrp="1"/>
          </p:cNvSpPr>
          <p:nvPr>
            <p:ph type="ftr" sz="quarter" idx="11"/>
          </p:nvPr>
        </p:nvSpPr>
        <p:spPr/>
        <p:txBody>
          <a:bodyPr/>
          <a:lstStyle/>
          <a:p>
            <a:endParaRPr lang="uk-UA" dirty="0"/>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uk-UA"/>
              <a:t>Зразок заголовка</a:t>
            </a:r>
            <a:endParaRPr kumimoji="0" lang="en-US"/>
          </a:p>
        </p:txBody>
      </p:sp>
      <p:sp>
        <p:nvSpPr>
          <p:cNvPr id="3" name="Місце для тексту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uk-UA"/>
              <a:t>Зразок тексту</a:t>
            </a:r>
          </a:p>
        </p:txBody>
      </p:sp>
      <p:sp>
        <p:nvSpPr>
          <p:cNvPr id="4" name="Місце для дати 3"/>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5" name="Місце для нижнього колонтитула 4"/>
          <p:cNvSpPr>
            <a:spLocks noGrp="1"/>
          </p:cNvSpPr>
          <p:nvPr>
            <p:ph type="ftr" sz="quarter" idx="11"/>
          </p:nvPr>
        </p:nvSpPr>
        <p:spPr/>
        <p:txBody>
          <a:bodyPr/>
          <a:lstStyle/>
          <a:p>
            <a:endParaRPr lang="uk-UA" dirty="0"/>
          </a:p>
        </p:txBody>
      </p:sp>
      <p:sp>
        <p:nvSpPr>
          <p:cNvPr id="6" name="Місце для номера слайда 5"/>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uk-UA"/>
              <a:t>Зразок заголовка</a:t>
            </a:r>
            <a:endParaRPr kumimoji="0" lang="en-US"/>
          </a:p>
        </p:txBody>
      </p:sp>
      <p:sp>
        <p:nvSpPr>
          <p:cNvPr id="3" name="Місце для вмісту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вмісту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5" name="Місце для дати 4"/>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6" name="Місце для нижнього колонтитула 5"/>
          <p:cNvSpPr>
            <a:spLocks noGrp="1"/>
          </p:cNvSpPr>
          <p:nvPr>
            <p:ph type="ftr" sz="quarter" idx="11"/>
          </p:nvPr>
        </p:nvSpPr>
        <p:spPr/>
        <p:txBody>
          <a:bodyPr/>
          <a:lstStyle/>
          <a:p>
            <a:endParaRPr lang="uk-UA" dirty="0"/>
          </a:p>
        </p:txBody>
      </p:sp>
      <p:sp>
        <p:nvSpPr>
          <p:cNvPr id="7" name="Місце для номера слайда 6"/>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uk-UA"/>
              <a:t>Зразок заголовка</a:t>
            </a:r>
            <a:endParaRPr kumimoji="0" lang="en-US"/>
          </a:p>
        </p:txBody>
      </p:sp>
      <p:sp>
        <p:nvSpPr>
          <p:cNvPr id="3" name="Місце для тексту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a:t>Зразок тексту</a:t>
            </a:r>
          </a:p>
        </p:txBody>
      </p:sp>
      <p:sp>
        <p:nvSpPr>
          <p:cNvPr id="4" name="Місце для тексту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uk-UA"/>
              <a:t>Зразок тексту</a:t>
            </a:r>
          </a:p>
        </p:txBody>
      </p:sp>
      <p:sp>
        <p:nvSpPr>
          <p:cNvPr id="5" name="Місце для вмісту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6" name="Місце для вмісту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7" name="Місце для дати 6"/>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8" name="Місце для нижнього колонтитула 7"/>
          <p:cNvSpPr>
            <a:spLocks noGrp="1"/>
          </p:cNvSpPr>
          <p:nvPr>
            <p:ph type="ftr" sz="quarter" idx="11"/>
          </p:nvPr>
        </p:nvSpPr>
        <p:spPr/>
        <p:txBody>
          <a:bodyPr/>
          <a:lstStyle/>
          <a:p>
            <a:endParaRPr lang="uk-UA" dirty="0"/>
          </a:p>
        </p:txBody>
      </p:sp>
      <p:sp>
        <p:nvSpPr>
          <p:cNvPr id="9" name="Місце для номера слайда 8"/>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uk-UA"/>
              <a:t>Зразок заголовка</a:t>
            </a:r>
            <a:endParaRPr kumimoji="0" lang="en-US"/>
          </a:p>
        </p:txBody>
      </p:sp>
      <p:sp>
        <p:nvSpPr>
          <p:cNvPr id="3" name="Місце для дати 2"/>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4" name="Місце для нижнього колонтитула 3"/>
          <p:cNvSpPr>
            <a:spLocks noGrp="1"/>
          </p:cNvSpPr>
          <p:nvPr>
            <p:ph type="ftr" sz="quarter" idx="11"/>
          </p:nvPr>
        </p:nvSpPr>
        <p:spPr/>
        <p:txBody>
          <a:bodyPr/>
          <a:lstStyle/>
          <a:p>
            <a:endParaRPr lang="uk-UA" dirty="0"/>
          </a:p>
        </p:txBody>
      </p:sp>
      <p:sp>
        <p:nvSpPr>
          <p:cNvPr id="5" name="Місце для номера слайда 4"/>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3" name="Місце для нижнього колонтитула 2"/>
          <p:cNvSpPr>
            <a:spLocks noGrp="1"/>
          </p:cNvSpPr>
          <p:nvPr>
            <p:ph type="ftr" sz="quarter" idx="11"/>
          </p:nvPr>
        </p:nvSpPr>
        <p:spPr/>
        <p:txBody>
          <a:bodyPr/>
          <a:lstStyle/>
          <a:p>
            <a:endParaRPr lang="uk-UA" dirty="0"/>
          </a:p>
        </p:txBody>
      </p:sp>
      <p:sp>
        <p:nvSpPr>
          <p:cNvPr id="4" name="Місце для номера слайда 3"/>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uk-UA"/>
              <a:t>Зразок заголовка</a:t>
            </a:r>
            <a:endParaRPr kumimoji="0" lang="en-US"/>
          </a:p>
        </p:txBody>
      </p:sp>
      <p:sp>
        <p:nvSpPr>
          <p:cNvPr id="3" name="Місце для тексту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uk-UA"/>
              <a:t>Зразок тексту</a:t>
            </a:r>
          </a:p>
        </p:txBody>
      </p:sp>
      <p:sp>
        <p:nvSpPr>
          <p:cNvPr id="4" name="Місце для вмісту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5" name="Місце для дати 4"/>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6" name="Місце для нижнього колонтитула 5"/>
          <p:cNvSpPr>
            <a:spLocks noGrp="1"/>
          </p:cNvSpPr>
          <p:nvPr>
            <p:ph type="ftr" sz="quarter" idx="11"/>
          </p:nvPr>
        </p:nvSpPr>
        <p:spPr/>
        <p:txBody>
          <a:bodyPr/>
          <a:lstStyle/>
          <a:p>
            <a:endParaRPr lang="uk-UA" dirty="0"/>
          </a:p>
        </p:txBody>
      </p:sp>
      <p:sp>
        <p:nvSpPr>
          <p:cNvPr id="7" name="Місце для номера слайда 6"/>
          <p:cNvSpPr>
            <a:spLocks noGrp="1"/>
          </p:cNvSpPr>
          <p:nvPr>
            <p:ph type="sldNum" sz="quarter" idx="12"/>
          </p:nvPr>
        </p:nvSpPr>
        <p:spPr/>
        <p:txBody>
          <a:bodyPr/>
          <a:lstStyle/>
          <a:p>
            <a:fld id="{A6C8A768-57F3-4146-822D-25A0703D270B}" type="slidenum">
              <a:rPr lang="uk-UA" smtClean="0"/>
              <a:pPr/>
              <a:t>‹№›</a:t>
            </a:fld>
            <a:endParaRPr lang="uk-U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9" name="Прямокутник з одним вирізаним округленим кут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Прямокутний трикут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uk-UA"/>
              <a:t>Зразок заголовка</a:t>
            </a:r>
            <a:endParaRPr kumimoji="0" lang="en-US"/>
          </a:p>
        </p:txBody>
      </p:sp>
      <p:sp>
        <p:nvSpPr>
          <p:cNvPr id="4" name="Місце для тексту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uk-UA"/>
              <a:t>Зразок тексту</a:t>
            </a:r>
          </a:p>
        </p:txBody>
      </p:sp>
      <p:sp>
        <p:nvSpPr>
          <p:cNvPr id="5" name="Місце для дати 4"/>
          <p:cNvSpPr>
            <a:spLocks noGrp="1"/>
          </p:cNvSpPr>
          <p:nvPr>
            <p:ph type="dt" sz="half" idx="10"/>
          </p:nvPr>
        </p:nvSpPr>
        <p:spPr/>
        <p:txBody>
          <a:bodyPr/>
          <a:lstStyle/>
          <a:p>
            <a:fld id="{323F3E26-BE0A-424A-947F-C108B595D07D}" type="datetimeFigureOut">
              <a:rPr lang="uk-UA" smtClean="0"/>
              <a:pPr/>
              <a:t>27.03.2026</a:t>
            </a:fld>
            <a:endParaRPr lang="uk-UA" dirty="0"/>
          </a:p>
        </p:txBody>
      </p:sp>
      <p:sp>
        <p:nvSpPr>
          <p:cNvPr id="6" name="Місце для нижнього колонтитула 5"/>
          <p:cNvSpPr>
            <a:spLocks noGrp="1"/>
          </p:cNvSpPr>
          <p:nvPr>
            <p:ph type="ftr" sz="quarter" idx="11"/>
          </p:nvPr>
        </p:nvSpPr>
        <p:spPr/>
        <p:txBody>
          <a:bodyPr/>
          <a:lstStyle/>
          <a:p>
            <a:endParaRPr lang="uk-UA" dirty="0"/>
          </a:p>
        </p:txBody>
      </p:sp>
      <p:sp>
        <p:nvSpPr>
          <p:cNvPr id="7" name="Місце для номера слайда 6"/>
          <p:cNvSpPr>
            <a:spLocks noGrp="1"/>
          </p:cNvSpPr>
          <p:nvPr>
            <p:ph type="sldNum" sz="quarter" idx="12"/>
          </p:nvPr>
        </p:nvSpPr>
        <p:spPr>
          <a:xfrm>
            <a:off x="8077200" y="6356350"/>
            <a:ext cx="609600" cy="365125"/>
          </a:xfrm>
        </p:spPr>
        <p:txBody>
          <a:bodyPr/>
          <a:lstStyle/>
          <a:p>
            <a:fld id="{A6C8A768-57F3-4146-822D-25A0703D270B}" type="slidenum">
              <a:rPr lang="uk-UA" smtClean="0"/>
              <a:pPr/>
              <a:t>‹№›</a:t>
            </a:fld>
            <a:endParaRPr lang="uk-UA" dirty="0"/>
          </a:p>
        </p:txBody>
      </p:sp>
      <p:sp>
        <p:nvSpPr>
          <p:cNvPr id="3" name="Місце для зображення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uk-UA" dirty="0"/>
              <a:t>Клацніть піктограму, щоб додати зображення</a:t>
            </a:r>
            <a:endParaRPr kumimoji="0" lang="en-US" dirty="0"/>
          </a:p>
        </p:txBody>
      </p:sp>
      <p:sp>
        <p:nvSpPr>
          <p:cNvPr id="10" name="Поліліні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Поліліні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іліні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Поліліні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Місце для заголовка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uk-UA"/>
              <a:t>Зразок заголовка</a:t>
            </a:r>
            <a:endParaRPr kumimoji="0" lang="en-US"/>
          </a:p>
        </p:txBody>
      </p:sp>
      <p:sp>
        <p:nvSpPr>
          <p:cNvPr id="30" name="Місце для тексту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uk-UA"/>
              <a:t>Зразок тексту</a:t>
            </a:r>
          </a:p>
          <a:p>
            <a:pPr lvl="1" eaLnBrk="1" latinLnBrk="0" hangingPunct="1"/>
            <a:r>
              <a:rPr kumimoji="0" lang="uk-UA"/>
              <a:t>Другий рівень</a:t>
            </a:r>
          </a:p>
          <a:p>
            <a:pPr lvl="2" eaLnBrk="1" latinLnBrk="0" hangingPunct="1"/>
            <a:r>
              <a:rPr kumimoji="0" lang="uk-UA"/>
              <a:t>Третій рівень</a:t>
            </a:r>
          </a:p>
          <a:p>
            <a:pPr lvl="3" eaLnBrk="1" latinLnBrk="0" hangingPunct="1"/>
            <a:r>
              <a:rPr kumimoji="0" lang="uk-UA"/>
              <a:t>Четвертий рівень</a:t>
            </a:r>
          </a:p>
          <a:p>
            <a:pPr lvl="4" eaLnBrk="1" latinLnBrk="0" hangingPunct="1"/>
            <a:r>
              <a:rPr kumimoji="0" lang="uk-UA"/>
              <a:t>П'ятий рівень</a:t>
            </a:r>
            <a:endParaRPr kumimoji="0" lang="en-US"/>
          </a:p>
        </p:txBody>
      </p:sp>
      <p:sp>
        <p:nvSpPr>
          <p:cNvPr id="10" name="Місце для дати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3F3E26-BE0A-424A-947F-C108B595D07D}" type="datetimeFigureOut">
              <a:rPr lang="uk-UA" smtClean="0"/>
              <a:pPr/>
              <a:t>27.03.2026</a:t>
            </a:fld>
            <a:endParaRPr lang="uk-UA" dirty="0"/>
          </a:p>
        </p:txBody>
      </p:sp>
      <p:sp>
        <p:nvSpPr>
          <p:cNvPr id="22" name="Місце для нижнього колонтитула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uk-UA" dirty="0"/>
          </a:p>
        </p:txBody>
      </p:sp>
      <p:sp>
        <p:nvSpPr>
          <p:cNvPr id="18" name="Місце для номера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C8A768-57F3-4146-822D-25A0703D270B}" type="slidenum">
              <a:rPr lang="uk-UA" smtClean="0"/>
              <a:pPr/>
              <a:t>‹№›</a:t>
            </a:fld>
            <a:endParaRPr lang="uk-UA" dirty="0"/>
          </a:p>
        </p:txBody>
      </p:sp>
      <p:grpSp>
        <p:nvGrpSpPr>
          <p:cNvPr id="2" name="Групувати 1"/>
          <p:cNvGrpSpPr/>
          <p:nvPr/>
        </p:nvGrpSpPr>
        <p:grpSpPr>
          <a:xfrm>
            <a:off x="-19017" y="202408"/>
            <a:ext cx="9180548" cy="649224"/>
            <a:chOff x="-19045" y="216550"/>
            <a:chExt cx="9180548" cy="649224"/>
          </a:xfrm>
        </p:grpSpPr>
        <p:sp>
          <p:nvSpPr>
            <p:cNvPr id="12" name="Поліліні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Поліліні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18" Type="http://schemas.openxmlformats.org/officeDocument/2006/relationships/diagramLayout" Target="../diagrams/layout8.xml"/><Relationship Id="rId3" Type="http://schemas.openxmlformats.org/officeDocument/2006/relationships/diagramLayout" Target="../diagrams/layout5.xml"/><Relationship Id="rId21" Type="http://schemas.microsoft.com/office/2007/relationships/diagramDrawing" Target="../diagrams/drawing8.xml"/><Relationship Id="rId7" Type="http://schemas.openxmlformats.org/officeDocument/2006/relationships/diagramData" Target="../diagrams/data6.xml"/><Relationship Id="rId12" Type="http://schemas.openxmlformats.org/officeDocument/2006/relationships/diagramData" Target="../diagrams/data7.xml"/><Relationship Id="rId17" Type="http://schemas.openxmlformats.org/officeDocument/2006/relationships/diagramData" Target="../diagrams/data8.xml"/><Relationship Id="rId2" Type="http://schemas.openxmlformats.org/officeDocument/2006/relationships/diagramData" Target="../diagrams/data5.xml"/><Relationship Id="rId16" Type="http://schemas.microsoft.com/office/2007/relationships/diagramDrawing" Target="../diagrams/drawing7.xml"/><Relationship Id="rId20" Type="http://schemas.openxmlformats.org/officeDocument/2006/relationships/diagramColors" Target="../diagrams/colors8.xml"/><Relationship Id="rId1" Type="http://schemas.openxmlformats.org/officeDocument/2006/relationships/slideLayout" Target="../slideLayouts/slideLayout1.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5" Type="http://schemas.openxmlformats.org/officeDocument/2006/relationships/diagramColors" Target="../diagrams/colors7.xml"/><Relationship Id="rId10" Type="http://schemas.openxmlformats.org/officeDocument/2006/relationships/diagramColors" Target="../diagrams/colors6.xml"/><Relationship Id="rId19" Type="http://schemas.openxmlformats.org/officeDocument/2006/relationships/diagramQuickStyle" Target="../diagrams/quickStyle8.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10.xml"/><Relationship Id="rId13" Type="http://schemas.openxmlformats.org/officeDocument/2006/relationships/diagramLayout" Target="../diagrams/layout11.xml"/><Relationship Id="rId18" Type="http://schemas.openxmlformats.org/officeDocument/2006/relationships/diagramLayout" Target="../diagrams/layout12.xml"/><Relationship Id="rId3" Type="http://schemas.openxmlformats.org/officeDocument/2006/relationships/diagramLayout" Target="../diagrams/layout9.xml"/><Relationship Id="rId21" Type="http://schemas.microsoft.com/office/2007/relationships/diagramDrawing" Target="../diagrams/drawing12.xml"/><Relationship Id="rId7" Type="http://schemas.openxmlformats.org/officeDocument/2006/relationships/diagramData" Target="../diagrams/data10.xml"/><Relationship Id="rId12" Type="http://schemas.openxmlformats.org/officeDocument/2006/relationships/diagramData" Target="../diagrams/data11.xml"/><Relationship Id="rId17" Type="http://schemas.openxmlformats.org/officeDocument/2006/relationships/diagramData" Target="../diagrams/data12.xml"/><Relationship Id="rId2" Type="http://schemas.openxmlformats.org/officeDocument/2006/relationships/diagramData" Target="../diagrams/data9.xml"/><Relationship Id="rId16" Type="http://schemas.microsoft.com/office/2007/relationships/diagramDrawing" Target="../diagrams/drawing11.xml"/><Relationship Id="rId20" Type="http://schemas.openxmlformats.org/officeDocument/2006/relationships/diagramColors" Target="../diagrams/colors12.xml"/><Relationship Id="rId1" Type="http://schemas.openxmlformats.org/officeDocument/2006/relationships/slideLayout" Target="../slideLayouts/slideLayout1.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5" Type="http://schemas.openxmlformats.org/officeDocument/2006/relationships/diagramColors" Target="../diagrams/colors11.xml"/><Relationship Id="rId10" Type="http://schemas.openxmlformats.org/officeDocument/2006/relationships/diagramColors" Target="../diagrams/colors10.xml"/><Relationship Id="rId19" Type="http://schemas.openxmlformats.org/officeDocument/2006/relationships/diagramQuickStyle" Target="../diagrams/quickStyle12.xml"/><Relationship Id="rId4" Type="http://schemas.openxmlformats.org/officeDocument/2006/relationships/diagramQuickStyle" Target="../diagrams/quickStyle9.xml"/><Relationship Id="rId9" Type="http://schemas.openxmlformats.org/officeDocument/2006/relationships/diagramQuickStyle" Target="../diagrams/quickStyle10.xml"/><Relationship Id="rId14" Type="http://schemas.openxmlformats.org/officeDocument/2006/relationships/diagramQuickStyle" Target="../diagrams/quickStyle11.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14.xml"/><Relationship Id="rId13" Type="http://schemas.openxmlformats.org/officeDocument/2006/relationships/diagramLayout" Target="../diagrams/layout15.xml"/><Relationship Id="rId18" Type="http://schemas.openxmlformats.org/officeDocument/2006/relationships/diagramLayout" Target="../diagrams/layout16.xml"/><Relationship Id="rId3" Type="http://schemas.openxmlformats.org/officeDocument/2006/relationships/diagramLayout" Target="../diagrams/layout13.xml"/><Relationship Id="rId21" Type="http://schemas.microsoft.com/office/2007/relationships/diagramDrawing" Target="../diagrams/drawing16.xml"/><Relationship Id="rId7" Type="http://schemas.openxmlformats.org/officeDocument/2006/relationships/diagramData" Target="../diagrams/data14.xml"/><Relationship Id="rId12" Type="http://schemas.openxmlformats.org/officeDocument/2006/relationships/diagramData" Target="../diagrams/data15.xml"/><Relationship Id="rId17" Type="http://schemas.openxmlformats.org/officeDocument/2006/relationships/diagramData" Target="../diagrams/data16.xml"/><Relationship Id="rId2" Type="http://schemas.openxmlformats.org/officeDocument/2006/relationships/diagramData" Target="../diagrams/data13.xml"/><Relationship Id="rId16" Type="http://schemas.microsoft.com/office/2007/relationships/diagramDrawing" Target="../diagrams/drawing15.xml"/><Relationship Id="rId20" Type="http://schemas.openxmlformats.org/officeDocument/2006/relationships/diagramColors" Target="../diagrams/colors16.xml"/><Relationship Id="rId1" Type="http://schemas.openxmlformats.org/officeDocument/2006/relationships/slideLayout" Target="../slideLayouts/slideLayout1.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5" Type="http://schemas.openxmlformats.org/officeDocument/2006/relationships/diagramColors" Target="../diagrams/colors15.xml"/><Relationship Id="rId10" Type="http://schemas.openxmlformats.org/officeDocument/2006/relationships/diagramColors" Target="../diagrams/colors14.xml"/><Relationship Id="rId19" Type="http://schemas.openxmlformats.org/officeDocument/2006/relationships/diagramQuickStyle" Target="../diagrams/quickStyle16.xml"/><Relationship Id="rId4" Type="http://schemas.openxmlformats.org/officeDocument/2006/relationships/diagramQuickStyle" Target="../diagrams/quickStyle13.xml"/><Relationship Id="rId9" Type="http://schemas.openxmlformats.org/officeDocument/2006/relationships/diagramQuickStyle" Target="../diagrams/quickStyle14.xml"/><Relationship Id="rId14" Type="http://schemas.openxmlformats.org/officeDocument/2006/relationships/diagramQuickStyle" Target="../diagrams/quickStyle15.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8.xml"/><Relationship Id="rId13" Type="http://schemas.openxmlformats.org/officeDocument/2006/relationships/diagramLayout" Target="../diagrams/layout19.xml"/><Relationship Id="rId18" Type="http://schemas.openxmlformats.org/officeDocument/2006/relationships/diagramLayout" Target="../diagrams/layout20.xml"/><Relationship Id="rId3" Type="http://schemas.openxmlformats.org/officeDocument/2006/relationships/diagramLayout" Target="../diagrams/layout17.xml"/><Relationship Id="rId21" Type="http://schemas.microsoft.com/office/2007/relationships/diagramDrawing" Target="../diagrams/drawing20.xml"/><Relationship Id="rId7" Type="http://schemas.openxmlformats.org/officeDocument/2006/relationships/diagramData" Target="../diagrams/data18.xml"/><Relationship Id="rId12" Type="http://schemas.openxmlformats.org/officeDocument/2006/relationships/diagramData" Target="../diagrams/data19.xml"/><Relationship Id="rId17" Type="http://schemas.openxmlformats.org/officeDocument/2006/relationships/diagramData" Target="../diagrams/data20.xml"/><Relationship Id="rId2" Type="http://schemas.openxmlformats.org/officeDocument/2006/relationships/diagramData" Target="../diagrams/data17.xml"/><Relationship Id="rId16" Type="http://schemas.microsoft.com/office/2007/relationships/diagramDrawing" Target="../diagrams/drawing19.xml"/><Relationship Id="rId20" Type="http://schemas.openxmlformats.org/officeDocument/2006/relationships/diagramColors" Target="../diagrams/colors20.xml"/><Relationship Id="rId1" Type="http://schemas.openxmlformats.org/officeDocument/2006/relationships/slideLayout" Target="../slideLayouts/slideLayout1.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5" Type="http://schemas.openxmlformats.org/officeDocument/2006/relationships/diagramColors" Target="../diagrams/colors19.xml"/><Relationship Id="rId10" Type="http://schemas.openxmlformats.org/officeDocument/2006/relationships/diagramColors" Target="../diagrams/colors18.xml"/><Relationship Id="rId19" Type="http://schemas.openxmlformats.org/officeDocument/2006/relationships/diagramQuickStyle" Target="../diagrams/quickStyle20.xml"/><Relationship Id="rId4" Type="http://schemas.openxmlformats.org/officeDocument/2006/relationships/diagramQuickStyle" Target="../diagrams/quickStyle17.xml"/><Relationship Id="rId9" Type="http://schemas.openxmlformats.org/officeDocument/2006/relationships/diagramQuickStyle" Target="../diagrams/quickStyle18.xml"/><Relationship Id="rId14" Type="http://schemas.openxmlformats.org/officeDocument/2006/relationships/diagramQuickStyle" Target="../diagrams/quickStyle19.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2.xml"/><Relationship Id="rId13" Type="http://schemas.openxmlformats.org/officeDocument/2006/relationships/diagramLayout" Target="../diagrams/layout23.xml"/><Relationship Id="rId18" Type="http://schemas.openxmlformats.org/officeDocument/2006/relationships/diagramLayout" Target="../diagrams/layout24.xml"/><Relationship Id="rId3" Type="http://schemas.openxmlformats.org/officeDocument/2006/relationships/diagramLayout" Target="../diagrams/layout21.xml"/><Relationship Id="rId21" Type="http://schemas.microsoft.com/office/2007/relationships/diagramDrawing" Target="../diagrams/drawing24.xml"/><Relationship Id="rId7" Type="http://schemas.openxmlformats.org/officeDocument/2006/relationships/diagramData" Target="../diagrams/data22.xml"/><Relationship Id="rId12" Type="http://schemas.openxmlformats.org/officeDocument/2006/relationships/diagramData" Target="../diagrams/data23.xml"/><Relationship Id="rId17" Type="http://schemas.openxmlformats.org/officeDocument/2006/relationships/diagramData" Target="../diagrams/data24.xml"/><Relationship Id="rId2" Type="http://schemas.openxmlformats.org/officeDocument/2006/relationships/diagramData" Target="../diagrams/data21.xml"/><Relationship Id="rId16" Type="http://schemas.microsoft.com/office/2007/relationships/diagramDrawing" Target="../diagrams/drawing23.xml"/><Relationship Id="rId20" Type="http://schemas.openxmlformats.org/officeDocument/2006/relationships/diagramColors" Target="../diagrams/colors24.xml"/><Relationship Id="rId1" Type="http://schemas.openxmlformats.org/officeDocument/2006/relationships/slideLayout" Target="../slideLayouts/slideLayout1.xml"/><Relationship Id="rId6" Type="http://schemas.microsoft.com/office/2007/relationships/diagramDrawing" Target="../diagrams/drawing21.xml"/><Relationship Id="rId11" Type="http://schemas.microsoft.com/office/2007/relationships/diagramDrawing" Target="../diagrams/drawing22.xml"/><Relationship Id="rId5" Type="http://schemas.openxmlformats.org/officeDocument/2006/relationships/diagramColors" Target="../diagrams/colors21.xml"/><Relationship Id="rId15" Type="http://schemas.openxmlformats.org/officeDocument/2006/relationships/diagramColors" Target="../diagrams/colors23.xml"/><Relationship Id="rId10" Type="http://schemas.openxmlformats.org/officeDocument/2006/relationships/diagramColors" Target="../diagrams/colors22.xml"/><Relationship Id="rId19" Type="http://schemas.openxmlformats.org/officeDocument/2006/relationships/diagramQuickStyle" Target="../diagrams/quickStyle24.xml"/><Relationship Id="rId4" Type="http://schemas.openxmlformats.org/officeDocument/2006/relationships/diagramQuickStyle" Target="../diagrams/quickStyle21.xml"/><Relationship Id="rId9" Type="http://schemas.openxmlformats.org/officeDocument/2006/relationships/diagramQuickStyle" Target="../diagrams/quickStyle22.xml"/><Relationship Id="rId14" Type="http://schemas.openxmlformats.org/officeDocument/2006/relationships/diagramQuickStyle" Target="../diagrams/quickStyle2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6.xml"/><Relationship Id="rId13" Type="http://schemas.openxmlformats.org/officeDocument/2006/relationships/diagramLayout" Target="../diagrams/layout27.xml"/><Relationship Id="rId18" Type="http://schemas.openxmlformats.org/officeDocument/2006/relationships/diagramLayout" Target="../diagrams/layout28.xml"/><Relationship Id="rId3" Type="http://schemas.openxmlformats.org/officeDocument/2006/relationships/diagramLayout" Target="../diagrams/layout25.xml"/><Relationship Id="rId21" Type="http://schemas.microsoft.com/office/2007/relationships/diagramDrawing" Target="../diagrams/drawing28.xml"/><Relationship Id="rId7" Type="http://schemas.openxmlformats.org/officeDocument/2006/relationships/diagramData" Target="../diagrams/data26.xml"/><Relationship Id="rId12" Type="http://schemas.openxmlformats.org/officeDocument/2006/relationships/diagramData" Target="../diagrams/data27.xml"/><Relationship Id="rId17" Type="http://schemas.openxmlformats.org/officeDocument/2006/relationships/diagramData" Target="../diagrams/data28.xml"/><Relationship Id="rId2" Type="http://schemas.openxmlformats.org/officeDocument/2006/relationships/diagramData" Target="../diagrams/data25.xml"/><Relationship Id="rId16" Type="http://schemas.microsoft.com/office/2007/relationships/diagramDrawing" Target="../diagrams/drawing27.xml"/><Relationship Id="rId20" Type="http://schemas.openxmlformats.org/officeDocument/2006/relationships/diagramColors" Target="../diagrams/colors28.xml"/><Relationship Id="rId1" Type="http://schemas.openxmlformats.org/officeDocument/2006/relationships/slideLayout" Target="../slideLayouts/slideLayout1.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5" Type="http://schemas.openxmlformats.org/officeDocument/2006/relationships/diagramColors" Target="../diagrams/colors27.xml"/><Relationship Id="rId10" Type="http://schemas.openxmlformats.org/officeDocument/2006/relationships/diagramColors" Target="../diagrams/colors26.xml"/><Relationship Id="rId19" Type="http://schemas.openxmlformats.org/officeDocument/2006/relationships/diagramQuickStyle" Target="../diagrams/quickStyle28.xml"/><Relationship Id="rId4" Type="http://schemas.openxmlformats.org/officeDocument/2006/relationships/diagramQuickStyle" Target="../diagrams/quickStyle25.xml"/><Relationship Id="rId9" Type="http://schemas.openxmlformats.org/officeDocument/2006/relationships/diagramQuickStyle" Target="../diagrams/quickStyle26.xml"/><Relationship Id="rId14" Type="http://schemas.openxmlformats.org/officeDocument/2006/relationships/diagramQuickStyle" Target="../diagrams/quickStyle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71600"/>
            <a:ext cx="7851648" cy="3857600"/>
          </a:xfrm>
        </p:spPr>
        <p:txBody>
          <a:bodyPr>
            <a:noAutofit/>
          </a:bodyPr>
          <a:lstStyle/>
          <a:p>
            <a:br>
              <a:rPr lang="uk-UA" sz="3000" dirty="0"/>
            </a:br>
            <a:br>
              <a:rPr lang="uk-UA" sz="3000" dirty="0"/>
            </a:br>
            <a:br>
              <a:rPr lang="uk-UA" sz="3000" dirty="0"/>
            </a:br>
            <a:br>
              <a:rPr lang="uk-UA" sz="3000" dirty="0"/>
            </a:br>
            <a:br>
              <a:rPr lang="uk-UA" sz="3000" dirty="0"/>
            </a:br>
            <a:r>
              <a:rPr lang="uk-UA" sz="3000" dirty="0"/>
              <a:t>Відступлення Верховного Суду у складі суддів об`єднаної палати та палат Касаційного господарського суду від правових висновків  Верховного Суду у господарських справах</a:t>
            </a:r>
            <a:br>
              <a:rPr lang="uk-UA" sz="3000" dirty="0"/>
            </a:br>
            <a:r>
              <a:rPr lang="uk-UA" sz="3000" dirty="0"/>
              <a:t>2026</a:t>
            </a:r>
            <a:br>
              <a:rPr lang="uk-UA" sz="3000" dirty="0"/>
            </a:br>
            <a:r>
              <a:rPr lang="uk-UA" sz="2000" dirty="0">
                <a:solidFill>
                  <a:schemeClr val="tx2">
                    <a:lumMod val="25000"/>
                  </a:schemeClr>
                </a:solidFill>
              </a:rPr>
              <a:t> </a:t>
            </a:r>
            <a:r>
              <a:rPr lang="uk-UA" sz="1400" dirty="0"/>
              <a:t>Відділ аналітичної роботи, узагальнення судової практики та вивчення судової статистики</a:t>
            </a:r>
            <a:r>
              <a:rPr lang="uk-UA" sz="1400" dirty="0">
                <a:solidFill>
                  <a:schemeClr val="tx2">
                    <a:lumMod val="25000"/>
                  </a:schemeClr>
                </a:solidFill>
              </a:rPr>
              <a:t> </a:t>
            </a:r>
            <a:br>
              <a:rPr lang="uk-UA" sz="2000" dirty="0">
                <a:solidFill>
                  <a:schemeClr val="tx2">
                    <a:lumMod val="25000"/>
                  </a:schemeClr>
                </a:solidFill>
              </a:rPr>
            </a:br>
            <a:endParaRPr lang="uk-UA" sz="2000" dirty="0">
              <a:solidFill>
                <a:schemeClr val="tx2">
                  <a:lumMod val="25000"/>
                </a:schemeClr>
              </a:solidFill>
            </a:endParaRPr>
          </a:p>
        </p:txBody>
      </p:sp>
    </p:spTree>
    <p:extLst>
      <p:ext uri="{BB962C8B-B14F-4D97-AF65-F5344CB8AC3E}">
        <p14:creationId xmlns:p14="http://schemas.microsoft.com/office/powerpoint/2010/main" val="1984497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uk-UA"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стягнення судових витрат на підставі </a:t>
            </a:r>
            <a:r>
              <a:rPr lang="ru-RU"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ч.3 ст.130 ГПК </a:t>
            </a:r>
            <a:r>
              <a:rPr lang="ru-RU" b="1"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України</a:t>
            </a:r>
            <a:endParaRPr lang="uk-UA"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r>
              <a:rPr lang="uk-UA"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b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3922722238"/>
              </p:ext>
            </p:extLst>
          </p:nvPr>
        </p:nvGraphicFramePr>
        <p:xfrm>
          <a:off x="251521" y="2132856"/>
          <a:ext cx="3600400"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4150535671"/>
              </p:ext>
            </p:extLst>
          </p:nvPr>
        </p:nvGraphicFramePr>
        <p:xfrm>
          <a:off x="3419872" y="2060848"/>
          <a:ext cx="5400600" cy="45365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3909286532"/>
              </p:ext>
            </p:extLst>
          </p:nvPr>
        </p:nvGraphicFramePr>
        <p:xfrm>
          <a:off x="323528" y="1196752"/>
          <a:ext cx="4024015"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4023488929"/>
              </p:ext>
            </p:extLst>
          </p:nvPr>
        </p:nvGraphicFramePr>
        <p:xfrm>
          <a:off x="4788024" y="1268760"/>
          <a:ext cx="4320480" cy="792088"/>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доказування (</a:t>
            </a:r>
            <a:r>
              <a:rPr lang="uk-UA" sz="1600" b="1"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преюдиція</a:t>
            </a: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a:t>
            </a:r>
          </a:p>
          <a:p>
            <a:pPr algn="ctr">
              <a:spcBef>
                <a:spcPct val="0"/>
              </a:spcBef>
            </a:pPr>
            <a:endParaRPr lang="uk-UA" sz="1600" dirty="0"/>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b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4184874864"/>
              </p:ext>
            </p:extLst>
          </p:nvPr>
        </p:nvGraphicFramePr>
        <p:xfrm>
          <a:off x="35496" y="1880828"/>
          <a:ext cx="3528393" cy="49771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1389072114"/>
              </p:ext>
            </p:extLst>
          </p:nvPr>
        </p:nvGraphicFramePr>
        <p:xfrm>
          <a:off x="3419872" y="1844824"/>
          <a:ext cx="5400600" cy="47525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2276201571"/>
              </p:ext>
            </p:extLst>
          </p:nvPr>
        </p:nvGraphicFramePr>
        <p:xfrm>
          <a:off x="592208" y="1052736"/>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3208617084"/>
              </p:ext>
            </p:extLst>
          </p:nvPr>
        </p:nvGraphicFramePr>
        <p:xfrm>
          <a:off x="5004048" y="1124744"/>
          <a:ext cx="3782765"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a:t>
            </a:r>
            <a:r>
              <a:rPr lang="ru-RU"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застосування норм права (ч.1 ст.203, ч.1 ст.215, ч.3 ст.228 ЦК, ч.1 ст.208 ГК, статей 6, 50, 51, 52, 55 Закону "Про захист економічної конкуренції").</a:t>
            </a: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b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746223914"/>
              </p:ext>
            </p:extLst>
          </p:nvPr>
        </p:nvGraphicFramePr>
        <p:xfrm>
          <a:off x="554437" y="2132856"/>
          <a:ext cx="3441499"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2621797743"/>
              </p:ext>
            </p:extLst>
          </p:nvPr>
        </p:nvGraphicFramePr>
        <p:xfrm>
          <a:off x="4211960" y="1880828"/>
          <a:ext cx="4608512" cy="471652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977885328"/>
              </p:ext>
            </p:extLst>
          </p:nvPr>
        </p:nvGraphicFramePr>
        <p:xfrm>
          <a:off x="545622" y="1340768"/>
          <a:ext cx="3729913" cy="72008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2140378577"/>
              </p:ext>
            </p:extLst>
          </p:nvPr>
        </p:nvGraphicFramePr>
        <p:xfrm>
          <a:off x="4656534" y="141277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83568" y="1700808"/>
            <a:ext cx="7702054" cy="1080120"/>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стягнення за поставку електроенергії.</a:t>
            </a: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b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241063677"/>
              </p:ext>
            </p:extLst>
          </p:nvPr>
        </p:nvGraphicFramePr>
        <p:xfrm>
          <a:off x="251521" y="2132856"/>
          <a:ext cx="2952328" cy="42484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2217269758"/>
              </p:ext>
            </p:extLst>
          </p:nvPr>
        </p:nvGraphicFramePr>
        <p:xfrm>
          <a:off x="2915816" y="1916832"/>
          <a:ext cx="5904656" cy="468052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2720017870"/>
              </p:ext>
            </p:extLst>
          </p:nvPr>
        </p:nvGraphicFramePr>
        <p:xfrm>
          <a:off x="395536" y="1556792"/>
          <a:ext cx="3456384" cy="36004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3016280222"/>
              </p:ext>
            </p:extLst>
          </p:nvPr>
        </p:nvGraphicFramePr>
        <p:xfrm>
          <a:off x="4211960" y="1412776"/>
          <a:ext cx="4574853"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зупинення нарахування та стягнення штрафних санкцій на період дії в Україні воєнного стану та протягом 30 днів після його припинення.</a:t>
            </a:r>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b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2949767818"/>
              </p:ext>
            </p:extLst>
          </p:nvPr>
        </p:nvGraphicFramePr>
        <p:xfrm>
          <a:off x="107504" y="1772816"/>
          <a:ext cx="3657523" cy="46085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3141378081"/>
              </p:ext>
            </p:extLst>
          </p:nvPr>
        </p:nvGraphicFramePr>
        <p:xfrm>
          <a:off x="3851920" y="1484784"/>
          <a:ext cx="5112568" cy="511256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3075659291"/>
              </p:ext>
            </p:extLst>
          </p:nvPr>
        </p:nvGraphicFramePr>
        <p:xfrm>
          <a:off x="545622" y="1052736"/>
          <a:ext cx="3729913" cy="57606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1470102092"/>
              </p:ext>
            </p:extLst>
          </p:nvPr>
        </p:nvGraphicFramePr>
        <p:xfrm>
          <a:off x="4656534" y="1052736"/>
          <a:ext cx="4130279" cy="50405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extLst>
      <p:ext uri="{BB962C8B-B14F-4D97-AF65-F5344CB8AC3E}">
        <p14:creationId xmlns:p14="http://schemas.microsoft.com/office/powerpoint/2010/main" val="112205419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стягнення збитків. Оборонні закупівлі.</a:t>
            </a:r>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a:t>
            </a: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b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103680182"/>
              </p:ext>
            </p:extLst>
          </p:nvPr>
        </p:nvGraphicFramePr>
        <p:xfrm>
          <a:off x="108909" y="1772816"/>
          <a:ext cx="3888432" cy="515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2305772457"/>
              </p:ext>
            </p:extLst>
          </p:nvPr>
        </p:nvGraphicFramePr>
        <p:xfrm>
          <a:off x="3851920" y="1412776"/>
          <a:ext cx="5292080" cy="51845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2046188967"/>
              </p:ext>
            </p:extLst>
          </p:nvPr>
        </p:nvGraphicFramePr>
        <p:xfrm>
          <a:off x="539552" y="908720"/>
          <a:ext cx="3729913" cy="57606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910402870"/>
              </p:ext>
            </p:extLst>
          </p:nvPr>
        </p:nvGraphicFramePr>
        <p:xfrm>
          <a:off x="4656534" y="836712"/>
          <a:ext cx="4130279" cy="86409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extLst>
      <p:ext uri="{BB962C8B-B14F-4D97-AF65-F5344CB8AC3E}">
        <p14:creationId xmlns:p14="http://schemas.microsoft.com/office/powerpoint/2010/main" val="178874432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614363" y="1196752"/>
            <a:ext cx="7702054" cy="1368152"/>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14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Щодо </a:t>
            </a:r>
            <a:r>
              <a:rPr lang="uk-UA" sz="1600" b="1" dirty="0" err="1">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витребуванння</a:t>
            </a: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rPr>
              <a:t> майна (банкрутство).</a:t>
            </a: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cs typeface="Times New Roman" pitchFamily="18" charset="0"/>
            </a:endParaRPr>
          </a:p>
          <a:p>
            <a:pPr lvl="0" algn="ctr">
              <a:spcBef>
                <a:spcPct val="0"/>
              </a:spcBef>
            </a:pPr>
            <a:endPar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r>
              <a:rPr lang="uk-UA" sz="16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t> </a:t>
            </a:r>
            <a:br>
              <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rPr>
            </a:b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a:p>
            <a:pPr lvl="0" algn="ctr">
              <a:spcBef>
                <a:spcPct val="0"/>
              </a:spcBef>
            </a:pPr>
            <a:endParaRPr lang="uk-UA" sz="2000" b="1" dirty="0">
              <a:solidFill>
                <a:schemeClr val="bg2">
                  <a:lumMod val="20000"/>
                  <a:lumOff val="8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endParaRPr>
          </a:p>
        </p:txBody>
      </p:sp>
      <p:graphicFrame>
        <p:nvGraphicFramePr>
          <p:cNvPr id="14" name="Місце для вмісту 10"/>
          <p:cNvGraphicFramePr>
            <a:graphicFrameLocks/>
          </p:cNvGraphicFramePr>
          <p:nvPr>
            <p:extLst>
              <p:ext uri="{D42A27DB-BD31-4B8C-83A1-F6EECF244321}">
                <p14:modId xmlns:p14="http://schemas.microsoft.com/office/powerpoint/2010/main" val="1437606441"/>
              </p:ext>
            </p:extLst>
          </p:nvPr>
        </p:nvGraphicFramePr>
        <p:xfrm>
          <a:off x="554437" y="1628800"/>
          <a:ext cx="3441499"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Місце для вмісту 11"/>
          <p:cNvGraphicFramePr>
            <a:graphicFrameLocks/>
          </p:cNvGraphicFramePr>
          <p:nvPr>
            <p:extLst>
              <p:ext uri="{D42A27DB-BD31-4B8C-83A1-F6EECF244321}">
                <p14:modId xmlns:p14="http://schemas.microsoft.com/office/powerpoint/2010/main" val="3694626367"/>
              </p:ext>
            </p:extLst>
          </p:nvPr>
        </p:nvGraphicFramePr>
        <p:xfrm>
          <a:off x="3851920" y="1556792"/>
          <a:ext cx="5292080" cy="50405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6" name="Схема 15"/>
          <p:cNvGraphicFramePr/>
          <p:nvPr>
            <p:extLst>
              <p:ext uri="{D42A27DB-BD31-4B8C-83A1-F6EECF244321}">
                <p14:modId xmlns:p14="http://schemas.microsoft.com/office/powerpoint/2010/main" val="2189165737"/>
              </p:ext>
            </p:extLst>
          </p:nvPr>
        </p:nvGraphicFramePr>
        <p:xfrm>
          <a:off x="545622" y="1052736"/>
          <a:ext cx="3729913" cy="57606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Схема 16"/>
          <p:cNvGraphicFramePr/>
          <p:nvPr>
            <p:extLst>
              <p:ext uri="{D42A27DB-BD31-4B8C-83A1-F6EECF244321}">
                <p14:modId xmlns:p14="http://schemas.microsoft.com/office/powerpoint/2010/main" val="279824508"/>
              </p:ext>
            </p:extLst>
          </p:nvPr>
        </p:nvGraphicFramePr>
        <p:xfrm>
          <a:off x="4656534" y="1052736"/>
          <a:ext cx="4130279" cy="648072"/>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extLst>
      <p:ext uri="{BB962C8B-B14F-4D97-AF65-F5344CB8AC3E}">
        <p14:creationId xmlns:p14="http://schemas.microsoft.com/office/powerpoint/2010/main" val="2100061158"/>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ік">
  <a:themeElements>
    <a:clrScheme name="Поті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і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і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2824</TotalTime>
  <Words>2923</Words>
  <Application>Microsoft Office PowerPoint</Application>
  <PresentationFormat>Екран (4:3)</PresentationFormat>
  <Paragraphs>128</Paragraphs>
  <Slides>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8</vt:i4>
      </vt:variant>
    </vt:vector>
  </HeadingPairs>
  <TitlesOfParts>
    <vt:vector size="13" baseType="lpstr">
      <vt:lpstr>Calibri</vt:lpstr>
      <vt:lpstr>Constantia</vt:lpstr>
      <vt:lpstr>Times New Roman</vt:lpstr>
      <vt:lpstr>Wingdings 2</vt:lpstr>
      <vt:lpstr>Потік</vt:lpstr>
      <vt:lpstr>     Відступлення Верховного Суду у складі суддів об`єднаної палати та палат Касаційного господарського суду від правових висновків  Верховного Суду у господарських справах 2026  Відділ аналітичної роботи, узагальнення судової практики та вивчення судової статистики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Відступлення Верховного Суду у складі суддів об`єднаної палати Касаційного господарського суду від правових висновків  Верховного Суду у господарських справах</dc:title>
  <dc:creator>user4</dc:creator>
  <cp:lastModifiedBy>UserST1</cp:lastModifiedBy>
  <cp:revision>370</cp:revision>
  <dcterms:created xsi:type="dcterms:W3CDTF">2020-02-14T13:33:55Z</dcterms:created>
  <dcterms:modified xsi:type="dcterms:W3CDTF">2026-03-27T10:00:22Z</dcterms:modified>
</cp:coreProperties>
</file>