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diagrams/colors18.xml" ContentType="application/vnd.openxmlformats-officedocument.drawingml.diagramColors+xml"/>
  <Override PartName="/ppt/diagrams/quickStyle20.xml" ContentType="application/vnd.openxmlformats-officedocument.drawingml.diagramStyl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diagrams/layout20.xml" ContentType="application/vnd.openxmlformats-officedocument.drawingml.diagram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58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0"/>
    <a:srgbClr val="37C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86437" autoAdjust="0"/>
  </p:normalViewPr>
  <p:slideViewPr>
    <p:cSldViewPr>
      <p:cViewPr>
        <p:scale>
          <a:sx n="120" d="100"/>
          <a:sy n="120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26486058" TargetMode="External"/></Relationships>
</file>

<file path=ppt/diagrams/_rels/data14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30409883" TargetMode="External"/></Relationships>
</file>

<file path=ppt/diagrams/_rels/data18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30456948" TargetMode="Externa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24809039" TargetMode="External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26153470" TargetMode="External"/></Relationships>
</file>

<file path=ppt/diagrams/_rels/drawing10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26486058" TargetMode="External"/></Relationships>
</file>

<file path=ppt/diagrams/_rels/drawing14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30409883" TargetMode="External"/></Relationships>
</file>

<file path=ppt/diagrams/_rels/drawing18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30456948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24809039" TargetMode="External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s://reyestr.court.gov.ua/Review/126153470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615780-D022-4AFF-8D48-AB7A7B171E5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BC3F7BD-86BF-47FB-9DB0-44B4694B5F1C}">
      <dgm:prSet custT="1"/>
      <dgm:spPr>
        <a:solidFill>
          <a:schemeClr val="tx2">
            <a:lumMod val="25000"/>
            <a:alpha val="29000"/>
          </a:schemeClr>
        </a:solidFill>
        <a:ln>
          <a:noFill/>
        </a:ln>
      </dgm:spPr>
      <dgm:t>
        <a:bodyPr/>
        <a:lstStyle/>
        <a:p>
          <a:pPr algn="just" rtl="0"/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вказує на те, що рішення загальних зборів товариства є одностороннім правочином товариства.</a:t>
          </a:r>
          <a:endParaRPr lang="uk-UA" sz="14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93D310BB-F2F2-40D7-B5C0-A53F040FE199}" type="parTrans" cxnId="{FC6DDEF0-0EF9-4614-AC36-B420574CBCCA}">
      <dgm:prSet/>
      <dgm:spPr/>
      <dgm:t>
        <a:bodyPr/>
        <a:lstStyle/>
        <a:p>
          <a:endParaRPr lang="uk-UA"/>
        </a:p>
      </dgm:t>
    </dgm:pt>
    <dgm:pt modelId="{0DD68BEC-700B-48CB-BAFF-CD805A664C0F}" type="sibTrans" cxnId="{FC6DDEF0-0EF9-4614-AC36-B420574CBCCA}">
      <dgm:prSet/>
      <dgm:spPr/>
      <dgm:t>
        <a:bodyPr/>
        <a:lstStyle/>
        <a:p>
          <a:endParaRPr lang="uk-UA"/>
        </a:p>
      </dgm:t>
    </dgm:pt>
    <dgm:pt modelId="{548A3B55-16F6-480F-B82A-08DB5D3007E9}" type="pres">
      <dgm:prSet presAssocID="{7A615780-D022-4AFF-8D48-AB7A7B171E5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A3C4AD7B-2E3E-44E9-8180-719FA0B03778}" type="pres">
      <dgm:prSet presAssocID="{4BC3F7BD-86BF-47FB-9DB0-44B4694B5F1C}" presName="horFlow" presStyleCnt="0"/>
      <dgm:spPr/>
    </dgm:pt>
    <dgm:pt modelId="{3EF56D4A-9A76-4414-A5F2-8066BE125047}" type="pres">
      <dgm:prSet presAssocID="{4BC3F7BD-86BF-47FB-9DB0-44B4694B5F1C}" presName="bigChev" presStyleLbl="node1" presStyleIdx="0" presStyleCnt="1" custScaleX="106010" custScaleY="244601" custLinFactNeighborX="-419" custLinFactNeighborY="-61"/>
      <dgm:spPr>
        <a:prstGeom prst="homePlate">
          <a:avLst/>
        </a:prstGeom>
      </dgm:spPr>
      <dgm:t>
        <a:bodyPr/>
        <a:lstStyle/>
        <a:p>
          <a:endParaRPr lang="uk-UA"/>
        </a:p>
      </dgm:t>
    </dgm:pt>
  </dgm:ptLst>
  <dgm:cxnLst>
    <dgm:cxn modelId="{FC6DDEF0-0EF9-4614-AC36-B420574CBCCA}" srcId="{7A615780-D022-4AFF-8D48-AB7A7B171E5F}" destId="{4BC3F7BD-86BF-47FB-9DB0-44B4694B5F1C}" srcOrd="0" destOrd="0" parTransId="{93D310BB-F2F2-40D7-B5C0-A53F040FE199}" sibTransId="{0DD68BEC-700B-48CB-BAFF-CD805A664C0F}"/>
    <dgm:cxn modelId="{0D3D19DE-600F-4017-AB64-9EEC4AC56C04}" type="presOf" srcId="{7A615780-D022-4AFF-8D48-AB7A7B171E5F}" destId="{548A3B55-16F6-480F-B82A-08DB5D3007E9}" srcOrd="0" destOrd="0" presId="urn:microsoft.com/office/officeart/2005/8/layout/lProcess3"/>
    <dgm:cxn modelId="{118C491F-87BB-4A5E-8007-A239D564F041}" type="presOf" srcId="{4BC3F7BD-86BF-47FB-9DB0-44B4694B5F1C}" destId="{3EF56D4A-9A76-4414-A5F2-8066BE125047}" srcOrd="0" destOrd="0" presId="urn:microsoft.com/office/officeart/2005/8/layout/lProcess3"/>
    <dgm:cxn modelId="{456BE50D-9531-4D75-8921-CD1DF283BECA}" type="presParOf" srcId="{548A3B55-16F6-480F-B82A-08DB5D3007E9}" destId="{A3C4AD7B-2E3E-44E9-8180-719FA0B03778}" srcOrd="0" destOrd="0" presId="urn:microsoft.com/office/officeart/2005/8/layout/lProcess3"/>
    <dgm:cxn modelId="{21460960-58E6-4D11-97DC-F30BB6613810}" type="presParOf" srcId="{A3C4AD7B-2E3E-44E9-8180-719FA0B03778}" destId="{3EF56D4A-9A76-4414-A5F2-8066BE12504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626830C-0EB7-49A5-8B47-6224EDCCDD6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9A425D-96BE-4C4C-B32F-69B188308839}">
      <dgm:prSet custT="1"/>
      <dgm:spPr>
        <a:solidFill>
          <a:schemeClr val="tx2">
            <a:lumMod val="25000"/>
            <a:alpha val="44000"/>
          </a:schemeClr>
        </a:solidFill>
        <a:ln>
          <a:noFill/>
        </a:ln>
      </dgm:spPr>
      <dgm:t>
        <a:bodyPr/>
        <a:lstStyle/>
        <a:p>
          <a:pPr algn="just" rtl="0">
            <a:spcAft>
              <a:spcPts val="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зазначає, що положення частини третьої статті 195 ГПК України (стаття 210 ЦПК України та стаття 193 КАС України) щодо можливості суду зупинити провадження у справі на стадії розгляду справи по суті виключно з підстав, передбачених цією нормою, підлягають застосуванню у разі розгляду справи в порядку загального позовного провадження судом першої інстанції.</a:t>
          </a:r>
        </a:p>
        <a:p>
          <a:pPr algn="just">
            <a:spcAft>
              <a:spcPts val="0"/>
            </a:spcAft>
          </a:pPr>
          <a:r>
            <a:rPr lang="uk-UA" sz="1400" b="0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  <a:hlinkClick xmlns:r="http://schemas.openxmlformats.org/officeDocument/2006/relationships" r:id="rId1"/>
            </a:rPr>
            <a:t>https://reyestr.court.gov.ua/Review/126486058</a:t>
          </a:r>
          <a:r>
            <a:rPr lang="uk-UA" sz="1400" b="0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</a:t>
          </a:r>
          <a:endParaRPr lang="uk-UA" sz="1400" b="0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gm:t>
    </dgm:pt>
    <dgm:pt modelId="{AAD9ED62-5B0A-4BC1-A656-67F32C8B7778}" type="parTrans" cxnId="{F812E7C1-1F1A-4B36-A8A6-C52A37B79082}">
      <dgm:prSet/>
      <dgm:spPr/>
      <dgm:t>
        <a:bodyPr/>
        <a:lstStyle/>
        <a:p>
          <a:endParaRPr lang="uk-UA"/>
        </a:p>
      </dgm:t>
    </dgm:pt>
    <dgm:pt modelId="{A6233E8E-61FC-444A-BBF4-B9591E116B57}" type="sibTrans" cxnId="{F812E7C1-1F1A-4B36-A8A6-C52A37B79082}">
      <dgm:prSet/>
      <dgm:spPr/>
      <dgm:t>
        <a:bodyPr/>
        <a:lstStyle/>
        <a:p>
          <a:endParaRPr lang="uk-UA"/>
        </a:p>
      </dgm:t>
    </dgm:pt>
    <dgm:pt modelId="{77B318FB-71D7-41D0-AA84-1F15136221FC}" type="pres">
      <dgm:prSet presAssocID="{2626830C-0EB7-49A5-8B47-6224EDCCDD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32A5CD-ED12-4521-B172-187366941F6A}" type="pres">
      <dgm:prSet presAssocID="{109A425D-96BE-4C4C-B32F-69B188308839}" presName="node" presStyleLbl="node1" presStyleIdx="0" presStyleCnt="1" custScaleX="199222" custScaleY="174174" custRadScaleRad="100521" custRadScaleInc="-29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uk-UA"/>
        </a:p>
      </dgm:t>
    </dgm:pt>
  </dgm:ptLst>
  <dgm:cxnLst>
    <dgm:cxn modelId="{9FFA6B52-B762-4886-928A-389D71F86F37}" type="presOf" srcId="{2626830C-0EB7-49A5-8B47-6224EDCCDD67}" destId="{77B318FB-71D7-41D0-AA84-1F15136221FC}" srcOrd="0" destOrd="0" presId="urn:microsoft.com/office/officeart/2005/8/layout/cycle2"/>
    <dgm:cxn modelId="{F812E7C1-1F1A-4B36-A8A6-C52A37B79082}" srcId="{2626830C-0EB7-49A5-8B47-6224EDCCDD67}" destId="{109A425D-96BE-4C4C-B32F-69B188308839}" srcOrd="0" destOrd="0" parTransId="{AAD9ED62-5B0A-4BC1-A656-67F32C8B7778}" sibTransId="{A6233E8E-61FC-444A-BBF4-B9591E116B57}"/>
    <dgm:cxn modelId="{C0F6E420-3061-4AC2-8593-4D56C1BB97D2}" type="presOf" srcId="{109A425D-96BE-4C4C-B32F-69B188308839}" destId="{4532A5CD-ED12-4521-B172-187366941F6A}" srcOrd="0" destOrd="0" presId="urn:microsoft.com/office/officeart/2005/8/layout/cycle2"/>
    <dgm:cxn modelId="{47DEAC63-368E-4126-9F45-588076D436DC}" type="presParOf" srcId="{77B318FB-71D7-41D0-AA84-1F15136221FC}" destId="{4532A5CD-ED12-4521-B172-187366941F6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A52989D-F7FB-4581-A78D-5AA2820D83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D6ACE49-2C7D-4B55-8258-8FF78D2D3F87}">
      <dgm:prSet custT="1"/>
      <dgm:spPr>
        <a:solidFill>
          <a:schemeClr val="tx2">
            <a:lumMod val="25000"/>
            <a:alpha val="17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Постанови </a:t>
          </a:r>
          <a:r>
            <a:rPr kumimoji="0" lang="uk-UA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КГС ВС від 07.09.2023 у справі № 910/15380/21, від 13.04.2023 у справі № 914/2150/18, від 01.02.2022 у справі № 902/368/16</a:t>
          </a:r>
          <a:endParaRPr kumimoji="0" lang="uk-UA" sz="14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AE0B5837-A785-4B6F-9FDA-6EBC8B068F4A}" type="par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7C224D5F-3567-4E13-A4F5-740B4796CA85}" type="sib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D3023C26-3E73-4E84-8F9D-13921BA3731C}" type="pres">
      <dgm:prSet presAssocID="{2A52989D-F7FB-4581-A78D-5AA2820D83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A20DE31-9AEC-4203-B692-5715756E6C53}" type="pres">
      <dgm:prSet presAssocID="{7D6ACE49-2C7D-4B55-8258-8FF78D2D3F87}" presName="parentText" presStyleLbl="node1" presStyleIdx="0" presStyleCnt="1" custScaleY="40790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11F26B8-4074-4349-855E-A9921E5DB3AF}" srcId="{2A52989D-F7FB-4581-A78D-5AA2820D8337}" destId="{7D6ACE49-2C7D-4B55-8258-8FF78D2D3F87}" srcOrd="0" destOrd="0" parTransId="{AE0B5837-A785-4B6F-9FDA-6EBC8B068F4A}" sibTransId="{7C224D5F-3567-4E13-A4F5-740B4796CA85}"/>
    <dgm:cxn modelId="{0AB20D2D-80E9-4CD4-8C84-2585AF3671F3}" type="presOf" srcId="{7D6ACE49-2C7D-4B55-8258-8FF78D2D3F87}" destId="{7A20DE31-9AEC-4203-B692-5715756E6C53}" srcOrd="0" destOrd="0" presId="urn:microsoft.com/office/officeart/2005/8/layout/vList2"/>
    <dgm:cxn modelId="{1263C1C9-E39E-4BA6-8732-C70A6E5975AF}" type="presOf" srcId="{2A52989D-F7FB-4581-A78D-5AA2820D8337}" destId="{D3023C26-3E73-4E84-8F9D-13921BA3731C}" srcOrd="0" destOrd="0" presId="urn:microsoft.com/office/officeart/2005/8/layout/vList2"/>
    <dgm:cxn modelId="{0FCFEEC7-0719-4BCB-B0AC-3C63F58E7786}" type="presParOf" srcId="{D3023C26-3E73-4E84-8F9D-13921BA3731C}" destId="{7A20DE31-9AEC-4203-B692-5715756E6C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4E5C34E-DA21-45B9-B55D-F89D03FA1B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EC9EB15-5746-4F36-8AFD-EACA623DA04B}">
      <dgm:prSet custT="1"/>
      <dgm:spPr>
        <a:solidFill>
          <a:schemeClr val="tx2">
            <a:lumMod val="25000"/>
            <a:alpha val="16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05.03.2025 по справі №910/13175/23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E33750B9-1477-455F-81C8-4D2BC9085203}" type="parTrans" cxnId="{A26E2DD8-ABF8-4519-816D-D7B1EAAFC0FE}">
      <dgm:prSet/>
      <dgm:spPr/>
      <dgm:t>
        <a:bodyPr/>
        <a:lstStyle/>
        <a:p>
          <a:endParaRPr lang="uk-UA"/>
        </a:p>
      </dgm:t>
    </dgm:pt>
    <dgm:pt modelId="{B7D23C7B-0A90-4076-AC62-5D4A740C24FC}" type="sibTrans" cxnId="{A26E2DD8-ABF8-4519-816D-D7B1EAAFC0FE}">
      <dgm:prSet/>
      <dgm:spPr/>
      <dgm:t>
        <a:bodyPr/>
        <a:lstStyle/>
        <a:p>
          <a:endParaRPr lang="uk-UA"/>
        </a:p>
      </dgm:t>
    </dgm:pt>
    <dgm:pt modelId="{3C8EE393-9385-4B7F-8750-BF622842E9AB}" type="pres">
      <dgm:prSet presAssocID="{24E5C34E-DA21-45B9-B55D-F89D03FA1B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91186E1-D2E0-4DE9-9FD1-C23BC272EA6B}" type="pres">
      <dgm:prSet presAssocID="{CEC9EB15-5746-4F36-8AFD-EACA623DA04B}" presName="parentText" presStyleLbl="node1" presStyleIdx="0" presStyleCnt="1" custScaleY="307608" custLinFactY="-362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E928C8E-3A5B-4F2E-AAF4-3C07D36A3AB8}" type="presOf" srcId="{24E5C34E-DA21-45B9-B55D-F89D03FA1B3A}" destId="{3C8EE393-9385-4B7F-8750-BF622842E9AB}" srcOrd="0" destOrd="0" presId="urn:microsoft.com/office/officeart/2005/8/layout/vList2"/>
    <dgm:cxn modelId="{A26E2DD8-ABF8-4519-816D-D7B1EAAFC0FE}" srcId="{24E5C34E-DA21-45B9-B55D-F89D03FA1B3A}" destId="{CEC9EB15-5746-4F36-8AFD-EACA623DA04B}" srcOrd="0" destOrd="0" parTransId="{E33750B9-1477-455F-81C8-4D2BC9085203}" sibTransId="{B7D23C7B-0A90-4076-AC62-5D4A740C24FC}"/>
    <dgm:cxn modelId="{7A9EE772-EB4D-472F-9E52-F4A248A9EC24}" type="presOf" srcId="{CEC9EB15-5746-4F36-8AFD-EACA623DA04B}" destId="{491186E1-D2E0-4DE9-9FD1-C23BC272EA6B}" srcOrd="0" destOrd="0" presId="urn:microsoft.com/office/officeart/2005/8/layout/vList2"/>
    <dgm:cxn modelId="{3C6DE895-C91F-49D6-ACB0-6BD33FDF8768}" type="presParOf" srcId="{3C8EE393-9385-4B7F-8750-BF622842E9AB}" destId="{491186E1-D2E0-4DE9-9FD1-C23BC272EA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A615780-D022-4AFF-8D48-AB7A7B171E5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BC3F7BD-86BF-47FB-9DB0-44B4694B5F1C}">
      <dgm:prSet custT="1"/>
      <dgm:spPr>
        <a:solidFill>
          <a:schemeClr val="tx2">
            <a:lumMod val="25000"/>
            <a:alpha val="29000"/>
          </a:schemeClr>
        </a:solidFill>
        <a:ln>
          <a:noFill/>
        </a:ln>
      </dgm:spPr>
      <dgm:t>
        <a:bodyPr/>
        <a:lstStyle/>
        <a:p>
          <a:pPr algn="just" rtl="0"/>
          <a:r>
            <a:rPr lang="uk-UA" sz="12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1.У 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вказаних 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постановах ВС зазначено, що у спорах щодо оскарження наказів Міністерства юстиції єдиним відповідачем може бути Мін`юст.</a:t>
          </a:r>
        </a:p>
        <a:p>
          <a:pPr algn="just" rtl="0"/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2.Позовна вимога про оскарження наказу Мін`юсту в разі її задоволення не приводить до повного захисту прав позивача, а судове рішення про визнання незаконним чи про скасування такого наказу само собою не може бути підставою для державної реєстрації речових прав, оскільки з урахуванням конкретних обставин справи таку вимогу можна інтерпретувати як спрямовану на введення позивача у володіння шляхом державної реєстрації відповідного речового права на підставі судового рішення згідно з положеннями частини третьої статті 26 Закону. </a:t>
          </a:r>
        </a:p>
        <a:p>
          <a:pPr algn="just" rtl="0"/>
          <a:endParaRPr lang="uk-UA" sz="12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93D310BB-F2F2-40D7-B5C0-A53F040FE199}" type="parTrans" cxnId="{FC6DDEF0-0EF9-4614-AC36-B420574CBCCA}">
      <dgm:prSet/>
      <dgm:spPr/>
      <dgm:t>
        <a:bodyPr/>
        <a:lstStyle/>
        <a:p>
          <a:endParaRPr lang="uk-UA"/>
        </a:p>
      </dgm:t>
    </dgm:pt>
    <dgm:pt modelId="{0DD68BEC-700B-48CB-BAFF-CD805A664C0F}" type="sibTrans" cxnId="{FC6DDEF0-0EF9-4614-AC36-B420574CBCCA}">
      <dgm:prSet/>
      <dgm:spPr/>
      <dgm:t>
        <a:bodyPr/>
        <a:lstStyle/>
        <a:p>
          <a:endParaRPr lang="uk-UA"/>
        </a:p>
      </dgm:t>
    </dgm:pt>
    <dgm:pt modelId="{548A3B55-16F6-480F-B82A-08DB5D3007E9}" type="pres">
      <dgm:prSet presAssocID="{7A615780-D022-4AFF-8D48-AB7A7B171E5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A3C4AD7B-2E3E-44E9-8180-719FA0B03778}" type="pres">
      <dgm:prSet presAssocID="{4BC3F7BD-86BF-47FB-9DB0-44B4694B5F1C}" presName="horFlow" presStyleCnt="0"/>
      <dgm:spPr/>
    </dgm:pt>
    <dgm:pt modelId="{3EF56D4A-9A76-4414-A5F2-8066BE125047}" type="pres">
      <dgm:prSet presAssocID="{4BC3F7BD-86BF-47FB-9DB0-44B4694B5F1C}" presName="bigChev" presStyleLbl="node1" presStyleIdx="0" presStyleCnt="1" custScaleX="106010" custScaleY="283110" custLinFactNeighborX="-419" custLinFactNeighborY="-61"/>
      <dgm:spPr>
        <a:prstGeom prst="homePlate">
          <a:avLst/>
        </a:prstGeom>
      </dgm:spPr>
      <dgm:t>
        <a:bodyPr/>
        <a:lstStyle/>
        <a:p>
          <a:endParaRPr lang="uk-UA"/>
        </a:p>
      </dgm:t>
    </dgm:pt>
  </dgm:ptLst>
  <dgm:cxnLst>
    <dgm:cxn modelId="{FC6DDEF0-0EF9-4614-AC36-B420574CBCCA}" srcId="{7A615780-D022-4AFF-8D48-AB7A7B171E5F}" destId="{4BC3F7BD-86BF-47FB-9DB0-44B4694B5F1C}" srcOrd="0" destOrd="0" parTransId="{93D310BB-F2F2-40D7-B5C0-A53F040FE199}" sibTransId="{0DD68BEC-700B-48CB-BAFF-CD805A664C0F}"/>
    <dgm:cxn modelId="{2B767DCD-B942-4144-A27A-B87AD9513FB9}" type="presOf" srcId="{4BC3F7BD-86BF-47FB-9DB0-44B4694B5F1C}" destId="{3EF56D4A-9A76-4414-A5F2-8066BE125047}" srcOrd="0" destOrd="0" presId="urn:microsoft.com/office/officeart/2005/8/layout/lProcess3"/>
    <dgm:cxn modelId="{85F3CBC5-3013-4BD3-A655-7052CA16F4D6}" type="presOf" srcId="{7A615780-D022-4AFF-8D48-AB7A7B171E5F}" destId="{548A3B55-16F6-480F-B82A-08DB5D3007E9}" srcOrd="0" destOrd="0" presId="urn:microsoft.com/office/officeart/2005/8/layout/lProcess3"/>
    <dgm:cxn modelId="{A75CF6BA-9246-4940-BEE5-A57F660D945E}" type="presParOf" srcId="{548A3B55-16F6-480F-B82A-08DB5D3007E9}" destId="{A3C4AD7B-2E3E-44E9-8180-719FA0B03778}" srcOrd="0" destOrd="0" presId="urn:microsoft.com/office/officeart/2005/8/layout/lProcess3"/>
    <dgm:cxn modelId="{40036754-D691-4F7C-BF5B-66A7A25559A4}" type="presParOf" srcId="{A3C4AD7B-2E3E-44E9-8180-719FA0B03778}" destId="{3EF56D4A-9A76-4414-A5F2-8066BE12504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626830C-0EB7-49A5-8B47-6224EDCCDD6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9A425D-96BE-4C4C-B32F-69B188308839}">
      <dgm:prSet custT="1"/>
      <dgm:spPr>
        <a:solidFill>
          <a:schemeClr val="tx2">
            <a:lumMod val="25000"/>
            <a:alpha val="44000"/>
          </a:schemeClr>
        </a:solidFill>
        <a:ln>
          <a:noFill/>
        </a:ln>
      </dgm:spPr>
      <dgm:t>
        <a:bodyPr/>
        <a:lstStyle/>
        <a:p>
          <a:pPr algn="just" rtl="0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endParaRPr lang="uk-UA" sz="11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  <a:p>
          <a:pPr algn="just" rtl="0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1.Беручи до уваги, що у вказаному вище спорі вирішуватиметься юридична доля майнових прав та інтересів ТОВ «Агро-Лан» (третя особа на стороні відповідача), а також виходячи з правової природи спірних відносин, саме до цієї особи мають бути звернуті матеріально-правові вимоги позивачів, які здатні ефективно захистити порушені, на їх думку, права оренди та суборенди земельних ділянок, про що йтиметься в наступному розділі цієї постанови.</a:t>
          </a:r>
        </a:p>
        <a:p>
          <a:pPr algn="just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Натомість Мін`юст не може бути єдиним відповідачем у цьому випадку незалежно від доводів та підстав позову, оскільки з ним у позивачів відсутній спір про речові права на земельні ділянки.</a:t>
          </a:r>
        </a:p>
        <a:p>
          <a:pPr algn="just" rtl="0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2.ВП 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ВС зазначає, 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що ВП ВС зазначає, що якщо суд дійшов висновку, що речове право позивача було порушене та підлягає поновленню зі скасуванням рішення Мін`юсту, прийнятого згідно з пунктом 1 частини сьомої статті 37 Закону України «Про державну реєстрацію речових прав на нерухоме майно та їх обтяжень», посадова особа Мін`юсту на підставі судового рішення повинна повернути таке право позивача у стан, що існував до відповідної державної реєстрації, шляхом державної реєстрації на користь позивача змін чи набуття зазначеного речового права.</a:t>
          </a:r>
        </a:p>
        <a:p>
          <a:pPr algn="just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Разом з цим Велика Палата Верховного Суду наголошує, що судове рішення про задоволення вказаних вище позовних вимог є підставою для державної реєстрації відповідного речового права за позивачем тільки за умови, що на час вчинення реєстраційної дії право власності зареєстроване за відповідачем, а не за іншою особою. У подібних спорах вжиття заходів забезпечення позову (глава 10 розділу І ГПК України) може не допустити подальший перехід речових прав, тим самим забезпечивши позивачу ефективну можливість захистити свої права без необхідності повторного звернення до суду [див. </a:t>
          </a:r>
          <a:r>
            <a:rPr lang="uk-UA" sz="11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mutatis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</a:t>
          </a:r>
          <a:r>
            <a:rPr lang="uk-UA" sz="11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mutandis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висновки Великої Палати Верховного Суду, викладені в пунктах 116, 120, 127-132 постанови від 21.12.2022 у справі № 914/2350/18 (914/608/20)].</a:t>
          </a:r>
        </a:p>
        <a:p>
          <a:pPr algn="just">
            <a:spcAft>
              <a:spcPts val="0"/>
            </a:spcAft>
          </a:pPr>
          <a:r>
            <a:rPr lang="uk-UA" sz="1100" kern="1200" dirty="0" smtClean="0">
              <a:hlinkClick xmlns:r="http://schemas.openxmlformats.org/officeDocument/2006/relationships" r:id="rId1"/>
            </a:rPr>
            <a:t>https://reyestr.court.gov.ua/Review/130409883</a:t>
          </a:r>
          <a:r>
            <a:rPr lang="uk-UA" sz="1100" kern="1200" dirty="0" smtClean="0"/>
            <a:t> </a:t>
          </a:r>
          <a:endParaRPr lang="uk-UA" sz="1100" b="0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gm:t>
    </dgm:pt>
    <dgm:pt modelId="{AAD9ED62-5B0A-4BC1-A656-67F32C8B7778}" type="parTrans" cxnId="{F812E7C1-1F1A-4B36-A8A6-C52A37B79082}">
      <dgm:prSet/>
      <dgm:spPr/>
      <dgm:t>
        <a:bodyPr/>
        <a:lstStyle/>
        <a:p>
          <a:endParaRPr lang="uk-UA"/>
        </a:p>
      </dgm:t>
    </dgm:pt>
    <dgm:pt modelId="{A6233E8E-61FC-444A-BBF4-B9591E116B57}" type="sibTrans" cxnId="{F812E7C1-1F1A-4B36-A8A6-C52A37B79082}">
      <dgm:prSet/>
      <dgm:spPr/>
      <dgm:t>
        <a:bodyPr/>
        <a:lstStyle/>
        <a:p>
          <a:endParaRPr lang="uk-UA"/>
        </a:p>
      </dgm:t>
    </dgm:pt>
    <dgm:pt modelId="{77B318FB-71D7-41D0-AA84-1F15136221FC}" type="pres">
      <dgm:prSet presAssocID="{2626830C-0EB7-49A5-8B47-6224EDCCDD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32A5CD-ED12-4521-B172-187366941F6A}" type="pres">
      <dgm:prSet presAssocID="{109A425D-96BE-4C4C-B32F-69B188308839}" presName="node" presStyleLbl="node1" presStyleIdx="0" presStyleCnt="1" custScaleX="199222" custScaleY="185977" custRadScaleRad="100521" custRadScaleInc="-29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uk-UA"/>
        </a:p>
      </dgm:t>
    </dgm:pt>
  </dgm:ptLst>
  <dgm:cxnLst>
    <dgm:cxn modelId="{F812E7C1-1F1A-4B36-A8A6-C52A37B79082}" srcId="{2626830C-0EB7-49A5-8B47-6224EDCCDD67}" destId="{109A425D-96BE-4C4C-B32F-69B188308839}" srcOrd="0" destOrd="0" parTransId="{AAD9ED62-5B0A-4BC1-A656-67F32C8B7778}" sibTransId="{A6233E8E-61FC-444A-BBF4-B9591E116B57}"/>
    <dgm:cxn modelId="{1EE42F1B-DC6E-4703-A06E-ECC2974A6C4B}" type="presOf" srcId="{2626830C-0EB7-49A5-8B47-6224EDCCDD67}" destId="{77B318FB-71D7-41D0-AA84-1F15136221FC}" srcOrd="0" destOrd="0" presId="urn:microsoft.com/office/officeart/2005/8/layout/cycle2"/>
    <dgm:cxn modelId="{1F4676CB-751F-42BC-8DA4-19DCA24BCF84}" type="presOf" srcId="{109A425D-96BE-4C4C-B32F-69B188308839}" destId="{4532A5CD-ED12-4521-B172-187366941F6A}" srcOrd="0" destOrd="0" presId="urn:microsoft.com/office/officeart/2005/8/layout/cycle2"/>
    <dgm:cxn modelId="{3F4F03E2-8ABA-4E2D-AC38-88FD3788D99E}" type="presParOf" srcId="{77B318FB-71D7-41D0-AA84-1F15136221FC}" destId="{4532A5CD-ED12-4521-B172-187366941F6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A52989D-F7FB-4581-A78D-5AA2820D83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D6ACE49-2C7D-4B55-8258-8FF78D2D3F87}">
      <dgm:prSet custT="1"/>
      <dgm:spPr>
        <a:solidFill>
          <a:schemeClr val="tx2">
            <a:lumMod val="25000"/>
            <a:alpha val="17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kumimoji="0" lang="uk-UA" sz="10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1.Постанови КГС ВС від 18.06.2024 у справі № 910/6143/23, від 25.06.2024 у справі № 910/3017/23, від 04.06.2024 у справі № 910/12439/22, від 16.04.2024 у справі № 910/20417/21, від 10.04.2024 у справі № 910/8568/23, від 17.04.2024 у справі № 910/2438/23, від 31.10.2023 у справі № 910/3134/22, від 17.05.2023 у справі № 910/12859/20</a:t>
          </a:r>
        </a:p>
        <a:p>
          <a:pPr algn="ctr" rtl="0">
            <a:spcAft>
              <a:spcPts val="0"/>
            </a:spcAft>
          </a:pPr>
          <a:r>
            <a:rPr kumimoji="0" lang="uk-UA" sz="10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2.Постанови КГС ВС від 09.08.2023 у справі № 910/18929/21 та від 17.04.2024 у справі № 640/14353/19</a:t>
          </a:r>
          <a:endParaRPr kumimoji="0" lang="uk-UA" sz="10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AE0B5837-A785-4B6F-9FDA-6EBC8B068F4A}" type="par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7C224D5F-3567-4E13-A4F5-740B4796CA85}" type="sib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D3023C26-3E73-4E84-8F9D-13921BA3731C}" type="pres">
      <dgm:prSet presAssocID="{2A52989D-F7FB-4581-A78D-5AA2820D83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A20DE31-9AEC-4203-B692-5715756E6C53}" type="pres">
      <dgm:prSet presAssocID="{7D6ACE49-2C7D-4B55-8258-8FF78D2D3F87}" presName="parentText" presStyleLbl="node1" presStyleIdx="0" presStyleCnt="1" custScaleY="407904" custLinFactNeighborY="-2168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11F26B8-4074-4349-855E-A9921E5DB3AF}" srcId="{2A52989D-F7FB-4581-A78D-5AA2820D8337}" destId="{7D6ACE49-2C7D-4B55-8258-8FF78D2D3F87}" srcOrd="0" destOrd="0" parTransId="{AE0B5837-A785-4B6F-9FDA-6EBC8B068F4A}" sibTransId="{7C224D5F-3567-4E13-A4F5-740B4796CA85}"/>
    <dgm:cxn modelId="{6094FE9B-79B2-4226-BEA6-3735688724FD}" type="presOf" srcId="{2A52989D-F7FB-4581-A78D-5AA2820D8337}" destId="{D3023C26-3E73-4E84-8F9D-13921BA3731C}" srcOrd="0" destOrd="0" presId="urn:microsoft.com/office/officeart/2005/8/layout/vList2"/>
    <dgm:cxn modelId="{4F47C43A-28C2-4662-A4A8-583029EC7EB5}" type="presOf" srcId="{7D6ACE49-2C7D-4B55-8258-8FF78D2D3F87}" destId="{7A20DE31-9AEC-4203-B692-5715756E6C53}" srcOrd="0" destOrd="0" presId="urn:microsoft.com/office/officeart/2005/8/layout/vList2"/>
    <dgm:cxn modelId="{61D4CFA7-60B9-47F0-AAB6-54ED6F87556C}" type="presParOf" srcId="{D3023C26-3E73-4E84-8F9D-13921BA3731C}" destId="{7A20DE31-9AEC-4203-B692-5715756E6C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4E5C34E-DA21-45B9-B55D-F89D03FA1B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EC9EB15-5746-4F36-8AFD-EACA623DA04B}">
      <dgm:prSet custT="1"/>
      <dgm:spPr>
        <a:solidFill>
          <a:schemeClr val="tx2">
            <a:lumMod val="25000"/>
            <a:alpha val="16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03.09.2025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 справі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№910/2546/22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E33750B9-1477-455F-81C8-4D2BC9085203}" type="parTrans" cxnId="{A26E2DD8-ABF8-4519-816D-D7B1EAAFC0FE}">
      <dgm:prSet/>
      <dgm:spPr/>
      <dgm:t>
        <a:bodyPr/>
        <a:lstStyle/>
        <a:p>
          <a:endParaRPr lang="uk-UA"/>
        </a:p>
      </dgm:t>
    </dgm:pt>
    <dgm:pt modelId="{B7D23C7B-0A90-4076-AC62-5D4A740C24FC}" type="sibTrans" cxnId="{A26E2DD8-ABF8-4519-816D-D7B1EAAFC0FE}">
      <dgm:prSet/>
      <dgm:spPr/>
      <dgm:t>
        <a:bodyPr/>
        <a:lstStyle/>
        <a:p>
          <a:endParaRPr lang="uk-UA"/>
        </a:p>
      </dgm:t>
    </dgm:pt>
    <dgm:pt modelId="{3C8EE393-9385-4B7F-8750-BF622842E9AB}" type="pres">
      <dgm:prSet presAssocID="{24E5C34E-DA21-45B9-B55D-F89D03FA1B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91186E1-D2E0-4DE9-9FD1-C23BC272EA6B}" type="pres">
      <dgm:prSet presAssocID="{CEC9EB15-5746-4F36-8AFD-EACA623DA04B}" presName="parentText" presStyleLbl="node1" presStyleIdx="0" presStyleCnt="1" custScaleY="307608" custLinFactY="-362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26E2DD8-ABF8-4519-816D-D7B1EAAFC0FE}" srcId="{24E5C34E-DA21-45B9-B55D-F89D03FA1B3A}" destId="{CEC9EB15-5746-4F36-8AFD-EACA623DA04B}" srcOrd="0" destOrd="0" parTransId="{E33750B9-1477-455F-81C8-4D2BC9085203}" sibTransId="{B7D23C7B-0A90-4076-AC62-5D4A740C24FC}"/>
    <dgm:cxn modelId="{D482AA04-0E73-4A76-A81F-33099193F1DB}" type="presOf" srcId="{24E5C34E-DA21-45B9-B55D-F89D03FA1B3A}" destId="{3C8EE393-9385-4B7F-8750-BF622842E9AB}" srcOrd="0" destOrd="0" presId="urn:microsoft.com/office/officeart/2005/8/layout/vList2"/>
    <dgm:cxn modelId="{FE6F440C-9A4C-4839-9952-91D3806A5C68}" type="presOf" srcId="{CEC9EB15-5746-4F36-8AFD-EACA623DA04B}" destId="{491186E1-D2E0-4DE9-9FD1-C23BC272EA6B}" srcOrd="0" destOrd="0" presId="urn:microsoft.com/office/officeart/2005/8/layout/vList2"/>
    <dgm:cxn modelId="{87B82DCB-702E-4C2F-A650-17B72C70708E}" type="presParOf" srcId="{3C8EE393-9385-4B7F-8750-BF622842E9AB}" destId="{491186E1-D2E0-4DE9-9FD1-C23BC272EA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A615780-D022-4AFF-8D48-AB7A7B171E5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BC3F7BD-86BF-47FB-9DB0-44B4694B5F1C}">
      <dgm:prSet custT="1"/>
      <dgm:spPr>
        <a:solidFill>
          <a:schemeClr val="tx2">
            <a:lumMod val="25000"/>
            <a:alpha val="29000"/>
          </a:schemeClr>
        </a:solidFill>
        <a:ln>
          <a:noFill/>
        </a:ln>
      </dgm:spPr>
      <dgm:t>
        <a:bodyPr/>
        <a:lstStyle/>
        <a:p>
          <a:pPr algn="just" rtl="0"/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У 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вказаних постановах зазначено про те, що відступлення права вимоги </a:t>
          </a:r>
          <a:r>
            <a:rPr lang="uk-UA" sz="14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стягувача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за рішенням суду шляхом укладення цивільно-правової угоди не визначено (не дозволено) чинним законодавством, у зв`язку з чим є незаконним (недійсним).</a:t>
          </a:r>
          <a:endParaRPr lang="uk-UA" sz="14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93D310BB-F2F2-40D7-B5C0-A53F040FE199}" type="parTrans" cxnId="{FC6DDEF0-0EF9-4614-AC36-B420574CBCCA}">
      <dgm:prSet/>
      <dgm:spPr/>
      <dgm:t>
        <a:bodyPr/>
        <a:lstStyle/>
        <a:p>
          <a:endParaRPr lang="uk-UA"/>
        </a:p>
      </dgm:t>
    </dgm:pt>
    <dgm:pt modelId="{0DD68BEC-700B-48CB-BAFF-CD805A664C0F}" type="sibTrans" cxnId="{FC6DDEF0-0EF9-4614-AC36-B420574CBCCA}">
      <dgm:prSet/>
      <dgm:spPr/>
      <dgm:t>
        <a:bodyPr/>
        <a:lstStyle/>
        <a:p>
          <a:endParaRPr lang="uk-UA"/>
        </a:p>
      </dgm:t>
    </dgm:pt>
    <dgm:pt modelId="{548A3B55-16F6-480F-B82A-08DB5D3007E9}" type="pres">
      <dgm:prSet presAssocID="{7A615780-D022-4AFF-8D48-AB7A7B171E5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A3C4AD7B-2E3E-44E9-8180-719FA0B03778}" type="pres">
      <dgm:prSet presAssocID="{4BC3F7BD-86BF-47FB-9DB0-44B4694B5F1C}" presName="horFlow" presStyleCnt="0"/>
      <dgm:spPr/>
    </dgm:pt>
    <dgm:pt modelId="{3EF56D4A-9A76-4414-A5F2-8066BE125047}" type="pres">
      <dgm:prSet presAssocID="{4BC3F7BD-86BF-47FB-9DB0-44B4694B5F1C}" presName="bigChev" presStyleLbl="node1" presStyleIdx="0" presStyleCnt="1" custScaleX="106010" custScaleY="244601" custLinFactNeighborX="-419" custLinFactNeighborY="-61"/>
      <dgm:spPr>
        <a:prstGeom prst="homePlate">
          <a:avLst/>
        </a:prstGeom>
      </dgm:spPr>
      <dgm:t>
        <a:bodyPr/>
        <a:lstStyle/>
        <a:p>
          <a:endParaRPr lang="uk-UA"/>
        </a:p>
      </dgm:t>
    </dgm:pt>
  </dgm:ptLst>
  <dgm:cxnLst>
    <dgm:cxn modelId="{FC6DDEF0-0EF9-4614-AC36-B420574CBCCA}" srcId="{7A615780-D022-4AFF-8D48-AB7A7B171E5F}" destId="{4BC3F7BD-86BF-47FB-9DB0-44B4694B5F1C}" srcOrd="0" destOrd="0" parTransId="{93D310BB-F2F2-40D7-B5C0-A53F040FE199}" sibTransId="{0DD68BEC-700B-48CB-BAFF-CD805A664C0F}"/>
    <dgm:cxn modelId="{DB9CE980-F142-4406-8928-08CDBF926D0E}" type="presOf" srcId="{4BC3F7BD-86BF-47FB-9DB0-44B4694B5F1C}" destId="{3EF56D4A-9A76-4414-A5F2-8066BE125047}" srcOrd="0" destOrd="0" presId="urn:microsoft.com/office/officeart/2005/8/layout/lProcess3"/>
    <dgm:cxn modelId="{C4DA30D8-EA00-4B65-968D-119173ED842F}" type="presOf" srcId="{7A615780-D022-4AFF-8D48-AB7A7B171E5F}" destId="{548A3B55-16F6-480F-B82A-08DB5D3007E9}" srcOrd="0" destOrd="0" presId="urn:microsoft.com/office/officeart/2005/8/layout/lProcess3"/>
    <dgm:cxn modelId="{AEEF3FEE-523F-4EA1-AFB6-0AB4F66FD8B7}" type="presParOf" srcId="{548A3B55-16F6-480F-B82A-08DB5D3007E9}" destId="{A3C4AD7B-2E3E-44E9-8180-719FA0B03778}" srcOrd="0" destOrd="0" presId="urn:microsoft.com/office/officeart/2005/8/layout/lProcess3"/>
    <dgm:cxn modelId="{2C84631E-8B85-43A1-86BE-1FB9A4C72907}" type="presParOf" srcId="{A3C4AD7B-2E3E-44E9-8180-719FA0B03778}" destId="{3EF56D4A-9A76-4414-A5F2-8066BE12504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626830C-0EB7-49A5-8B47-6224EDCCDD6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9A425D-96BE-4C4C-B32F-69B188308839}">
      <dgm:prSet custT="1"/>
      <dgm:spPr>
        <a:solidFill>
          <a:schemeClr val="tx2">
            <a:lumMod val="25000"/>
            <a:alpha val="44000"/>
          </a:schemeClr>
        </a:solidFill>
        <a:ln>
          <a:noFill/>
        </a:ln>
      </dgm:spPr>
      <dgm:t>
        <a:bodyPr/>
        <a:lstStyle/>
        <a:p>
          <a:pPr algn="just" rtl="0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endParaRPr lang="uk-UA" sz="11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  <a:p>
          <a:pPr algn="just" rtl="0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	Чинне законодавство не пов`язує припинення зобов`язання з ухваленням судового рішення щодо нього чи відкриттям виконавчого провадження з його примусового виконання, а наявність актів правосуддя про стягнення заборгованості не припиняє зобов`язань сторін. Вирішення судом спору про стягнення грошових коштів за договором не змінює природи зобов`язання та підстав виникнення відповідного боргу.</a:t>
          </a:r>
        </a:p>
        <a:p>
          <a:pPr algn="just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Ухвалення судового рішення щодо стягнення заборгованості за договором не є підставою заміни зобов`язання за договором - новим зобов`язанням за рішенням суду, а вказує лише на охоронний характер таких правовідносин, яким надано захист судовим рішенням. Таке судове рішення не змінює обсягу прав та обов`язків сторін зобов`язання, а лише підтверджує їх наявність та надає можливість примусового виконання цивільного зобов`язання у процедурах виконавчого провадження.</a:t>
          </a:r>
        </a:p>
        <a:p>
          <a:pPr algn="just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Оскільки виконання судового рішення є завершальною стадією судового провадження, а відступлення права вимоги допускається на будь-якій стадії судового процесу, то договір відступлення права вимоги кредитор може укласти і після ухвалення судового рішення, яким вирішено спір між сторонами матеріальних правовідносин (зобов`язання), до моменту виконання боржником зобов`язання або настання інших обставин, що є підставою для його припинення.</a:t>
          </a:r>
        </a:p>
        <a:p>
          <a:pPr algn="just"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Незалежно від того, як сторони договору відступлення права вимоги охарактеризували (найменували) наявне зобов`язання: як таке, що належить кредиторові на підставі правочину, чи таке, що випливає із судового рішення, яким вирішено спір з приводу виконання відповідного правочину, - зазначена обставина не змінює правової природи наявного зобов`язання. У зв`язку із наведеним укладення договору </a:t>
          </a:r>
          <a:r>
            <a:rPr lang="uk-UA" sz="11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цесії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після ухвалення судового рішення так само має наслідком заміну сторони у матеріальних правовідносинах.  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https://reyestr.court.gov.ua/Review/130456948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  </a:t>
          </a:r>
          <a:endParaRPr lang="uk-UA" sz="11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gm:t>
    </dgm:pt>
    <dgm:pt modelId="{AAD9ED62-5B0A-4BC1-A656-67F32C8B7778}" type="parTrans" cxnId="{F812E7C1-1F1A-4B36-A8A6-C52A37B79082}">
      <dgm:prSet/>
      <dgm:spPr/>
      <dgm:t>
        <a:bodyPr/>
        <a:lstStyle/>
        <a:p>
          <a:endParaRPr lang="uk-UA"/>
        </a:p>
      </dgm:t>
    </dgm:pt>
    <dgm:pt modelId="{A6233E8E-61FC-444A-BBF4-B9591E116B57}" type="sibTrans" cxnId="{F812E7C1-1F1A-4B36-A8A6-C52A37B79082}">
      <dgm:prSet/>
      <dgm:spPr/>
      <dgm:t>
        <a:bodyPr/>
        <a:lstStyle/>
        <a:p>
          <a:endParaRPr lang="uk-UA"/>
        </a:p>
      </dgm:t>
    </dgm:pt>
    <dgm:pt modelId="{77B318FB-71D7-41D0-AA84-1F15136221FC}" type="pres">
      <dgm:prSet presAssocID="{2626830C-0EB7-49A5-8B47-6224EDCCDD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32A5CD-ED12-4521-B172-187366941F6A}" type="pres">
      <dgm:prSet presAssocID="{109A425D-96BE-4C4C-B32F-69B188308839}" presName="node" presStyleLbl="node1" presStyleIdx="0" presStyleCnt="1" custScaleX="233257" custScaleY="193315" custRadScaleRad="100031" custRadScaleInc="4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uk-UA"/>
        </a:p>
      </dgm:t>
    </dgm:pt>
  </dgm:ptLst>
  <dgm:cxnLst>
    <dgm:cxn modelId="{B505E251-C769-4B6C-813F-157195A85C6E}" type="presOf" srcId="{2626830C-0EB7-49A5-8B47-6224EDCCDD67}" destId="{77B318FB-71D7-41D0-AA84-1F15136221FC}" srcOrd="0" destOrd="0" presId="urn:microsoft.com/office/officeart/2005/8/layout/cycle2"/>
    <dgm:cxn modelId="{F812E7C1-1F1A-4B36-A8A6-C52A37B79082}" srcId="{2626830C-0EB7-49A5-8B47-6224EDCCDD67}" destId="{109A425D-96BE-4C4C-B32F-69B188308839}" srcOrd="0" destOrd="0" parTransId="{AAD9ED62-5B0A-4BC1-A656-67F32C8B7778}" sibTransId="{A6233E8E-61FC-444A-BBF4-B9591E116B57}"/>
    <dgm:cxn modelId="{486CD733-45D0-4CDE-800A-6386C0FAC991}" type="presOf" srcId="{109A425D-96BE-4C4C-B32F-69B188308839}" destId="{4532A5CD-ED12-4521-B172-187366941F6A}" srcOrd="0" destOrd="0" presId="urn:microsoft.com/office/officeart/2005/8/layout/cycle2"/>
    <dgm:cxn modelId="{9B1ABD2C-F4C6-48AF-A487-2D8B35F8E44E}" type="presParOf" srcId="{77B318FB-71D7-41D0-AA84-1F15136221FC}" destId="{4532A5CD-ED12-4521-B172-187366941F6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A52989D-F7FB-4581-A78D-5AA2820D83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D6ACE49-2C7D-4B55-8258-8FF78D2D3F87}">
      <dgm:prSet custT="1"/>
      <dgm:spPr>
        <a:solidFill>
          <a:schemeClr val="tx2">
            <a:lumMod val="25000"/>
            <a:alpha val="17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kumimoji="0" lang="uk-UA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Постанови </a:t>
          </a:r>
          <a:r>
            <a:rPr kumimoji="0" lang="uk-UA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ВСУ від 19.08.2014 по справі № 923/945/13; КГС від 10.07.2018  по справі  № 922/3535/15 та 11 .07.2018 по справі № 908/1490/17 </a:t>
          </a:r>
          <a:endParaRPr kumimoji="0" lang="uk-UA" sz="14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AE0B5837-A785-4B6F-9FDA-6EBC8B068F4A}" type="par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7C224D5F-3567-4E13-A4F5-740B4796CA85}" type="sib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D3023C26-3E73-4E84-8F9D-13921BA3731C}" type="pres">
      <dgm:prSet presAssocID="{2A52989D-F7FB-4581-A78D-5AA2820D83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A20DE31-9AEC-4203-B692-5715756E6C53}" type="pres">
      <dgm:prSet presAssocID="{7D6ACE49-2C7D-4B55-8258-8FF78D2D3F87}" presName="parentText" presStyleLbl="node1" presStyleIdx="0" presStyleCnt="1" custScaleY="40790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11F26B8-4074-4349-855E-A9921E5DB3AF}" srcId="{2A52989D-F7FB-4581-A78D-5AA2820D8337}" destId="{7D6ACE49-2C7D-4B55-8258-8FF78D2D3F87}" srcOrd="0" destOrd="0" parTransId="{AE0B5837-A785-4B6F-9FDA-6EBC8B068F4A}" sibTransId="{7C224D5F-3567-4E13-A4F5-740B4796CA85}"/>
    <dgm:cxn modelId="{00E65863-22E9-4ED0-8759-6745AF57ACFD}" type="presOf" srcId="{2A52989D-F7FB-4581-A78D-5AA2820D8337}" destId="{D3023C26-3E73-4E84-8F9D-13921BA3731C}" srcOrd="0" destOrd="0" presId="urn:microsoft.com/office/officeart/2005/8/layout/vList2"/>
    <dgm:cxn modelId="{2A225E14-9E3B-42A6-A526-A2EB26B6984A}" type="presOf" srcId="{7D6ACE49-2C7D-4B55-8258-8FF78D2D3F87}" destId="{7A20DE31-9AEC-4203-B692-5715756E6C53}" srcOrd="0" destOrd="0" presId="urn:microsoft.com/office/officeart/2005/8/layout/vList2"/>
    <dgm:cxn modelId="{7F7E38C4-FC3B-4238-9717-BEDE61E9439C}" type="presParOf" srcId="{D3023C26-3E73-4E84-8F9D-13921BA3731C}" destId="{7A20DE31-9AEC-4203-B692-5715756E6C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26830C-0EB7-49A5-8B47-6224EDCCDD6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9A425D-96BE-4C4C-B32F-69B188308839}">
      <dgm:prSet custT="1"/>
      <dgm:spPr>
        <a:solidFill>
          <a:schemeClr val="tx2">
            <a:lumMod val="25000"/>
            <a:alpha val="44000"/>
          </a:schemeClr>
        </a:solidFill>
        <a:ln>
          <a:noFill/>
        </a:ln>
      </dgm:spPr>
      <dgm:t>
        <a:bodyPr/>
        <a:lstStyle/>
        <a:p>
          <a:pPr algn="just" rtl="0">
            <a:spcAft>
              <a:spcPts val="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400" b="1" kern="1200" noProof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виснувала, що рішення органу управління товариства не є правочинами у розумінні статті 202 ЦК України та мають розглядатися як акти ненормативного характеру (індивідуальні акти).	</a:t>
          </a:r>
        </a:p>
        <a:p>
          <a:pPr algn="just" rtl="0">
            <a:spcAft>
              <a:spcPts val="0"/>
            </a:spcAft>
          </a:pPr>
          <a:r>
            <a:rPr lang="uk-UA" sz="1400" kern="1200" dirty="0" smtClean="0">
              <a:hlinkClick xmlns:r="http://schemas.openxmlformats.org/officeDocument/2006/relationships" r:id="rId1"/>
            </a:rPr>
            <a:t>https://reyestr.court.gov.ua/Review/124809039</a:t>
          </a:r>
          <a:r>
            <a:rPr lang="uk-UA" sz="1400" kern="1200" dirty="0" smtClean="0"/>
            <a:t>  </a:t>
          </a:r>
          <a:endParaRPr lang="uk-UA" sz="14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gm:t>
    </dgm:pt>
    <dgm:pt modelId="{AAD9ED62-5B0A-4BC1-A656-67F32C8B7778}" type="parTrans" cxnId="{F812E7C1-1F1A-4B36-A8A6-C52A37B79082}">
      <dgm:prSet/>
      <dgm:spPr/>
      <dgm:t>
        <a:bodyPr/>
        <a:lstStyle/>
        <a:p>
          <a:endParaRPr lang="uk-UA"/>
        </a:p>
      </dgm:t>
    </dgm:pt>
    <dgm:pt modelId="{A6233E8E-61FC-444A-BBF4-B9591E116B57}" type="sibTrans" cxnId="{F812E7C1-1F1A-4B36-A8A6-C52A37B79082}">
      <dgm:prSet/>
      <dgm:spPr/>
      <dgm:t>
        <a:bodyPr/>
        <a:lstStyle/>
        <a:p>
          <a:endParaRPr lang="uk-UA"/>
        </a:p>
      </dgm:t>
    </dgm:pt>
    <dgm:pt modelId="{77B318FB-71D7-41D0-AA84-1F15136221FC}" type="pres">
      <dgm:prSet presAssocID="{2626830C-0EB7-49A5-8B47-6224EDCCDD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32A5CD-ED12-4521-B172-187366941F6A}" type="pres">
      <dgm:prSet presAssocID="{109A425D-96BE-4C4C-B32F-69B188308839}" presName="node" presStyleLbl="node1" presStyleIdx="0" presStyleCnt="1" custScaleX="199222" custScaleY="174174" custRadScaleRad="100521" custRadScaleInc="-29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uk-UA"/>
        </a:p>
      </dgm:t>
    </dgm:pt>
  </dgm:ptLst>
  <dgm:cxnLst>
    <dgm:cxn modelId="{F812E7C1-1F1A-4B36-A8A6-C52A37B79082}" srcId="{2626830C-0EB7-49A5-8B47-6224EDCCDD67}" destId="{109A425D-96BE-4C4C-B32F-69B188308839}" srcOrd="0" destOrd="0" parTransId="{AAD9ED62-5B0A-4BC1-A656-67F32C8B7778}" sibTransId="{A6233E8E-61FC-444A-BBF4-B9591E116B57}"/>
    <dgm:cxn modelId="{743A5D6F-3275-4FAF-93C9-936A717F5D3D}" type="presOf" srcId="{109A425D-96BE-4C4C-B32F-69B188308839}" destId="{4532A5CD-ED12-4521-B172-187366941F6A}" srcOrd="0" destOrd="0" presId="urn:microsoft.com/office/officeart/2005/8/layout/cycle2"/>
    <dgm:cxn modelId="{AD872658-6741-4EB6-B5F3-071D29B54308}" type="presOf" srcId="{2626830C-0EB7-49A5-8B47-6224EDCCDD67}" destId="{77B318FB-71D7-41D0-AA84-1F15136221FC}" srcOrd="0" destOrd="0" presId="urn:microsoft.com/office/officeart/2005/8/layout/cycle2"/>
    <dgm:cxn modelId="{803EC3EA-9573-43C2-B97B-BBCB0E5B004D}" type="presParOf" srcId="{77B318FB-71D7-41D0-AA84-1F15136221FC}" destId="{4532A5CD-ED12-4521-B172-187366941F6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4E5C34E-DA21-45B9-B55D-F89D03FA1B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EC9EB15-5746-4F36-8AFD-EACA623DA04B}">
      <dgm:prSet custT="1"/>
      <dgm:spPr>
        <a:solidFill>
          <a:schemeClr val="tx2">
            <a:lumMod val="25000"/>
            <a:alpha val="16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10.09.2025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 справі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№369/13444/20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E33750B9-1477-455F-81C8-4D2BC9085203}" type="parTrans" cxnId="{A26E2DD8-ABF8-4519-816D-D7B1EAAFC0FE}">
      <dgm:prSet/>
      <dgm:spPr/>
      <dgm:t>
        <a:bodyPr/>
        <a:lstStyle/>
        <a:p>
          <a:endParaRPr lang="uk-UA"/>
        </a:p>
      </dgm:t>
    </dgm:pt>
    <dgm:pt modelId="{B7D23C7B-0A90-4076-AC62-5D4A740C24FC}" type="sibTrans" cxnId="{A26E2DD8-ABF8-4519-816D-D7B1EAAFC0FE}">
      <dgm:prSet/>
      <dgm:spPr/>
      <dgm:t>
        <a:bodyPr/>
        <a:lstStyle/>
        <a:p>
          <a:endParaRPr lang="uk-UA"/>
        </a:p>
      </dgm:t>
    </dgm:pt>
    <dgm:pt modelId="{3C8EE393-9385-4B7F-8750-BF622842E9AB}" type="pres">
      <dgm:prSet presAssocID="{24E5C34E-DA21-45B9-B55D-F89D03FA1B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91186E1-D2E0-4DE9-9FD1-C23BC272EA6B}" type="pres">
      <dgm:prSet presAssocID="{CEC9EB15-5746-4F36-8AFD-EACA623DA04B}" presName="parentText" presStyleLbl="node1" presStyleIdx="0" presStyleCnt="1" custScaleY="103096" custLinFactY="-362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26E2DD8-ABF8-4519-816D-D7B1EAAFC0FE}" srcId="{24E5C34E-DA21-45B9-B55D-F89D03FA1B3A}" destId="{CEC9EB15-5746-4F36-8AFD-EACA623DA04B}" srcOrd="0" destOrd="0" parTransId="{E33750B9-1477-455F-81C8-4D2BC9085203}" sibTransId="{B7D23C7B-0A90-4076-AC62-5D4A740C24FC}"/>
    <dgm:cxn modelId="{6C832B54-E47F-4CC1-9032-3E10F8FC72EE}" type="presOf" srcId="{CEC9EB15-5746-4F36-8AFD-EACA623DA04B}" destId="{491186E1-D2E0-4DE9-9FD1-C23BC272EA6B}" srcOrd="0" destOrd="0" presId="urn:microsoft.com/office/officeart/2005/8/layout/vList2"/>
    <dgm:cxn modelId="{C7ABE67F-8F9A-434A-8F39-6B7EE6AFE7E2}" type="presOf" srcId="{24E5C34E-DA21-45B9-B55D-F89D03FA1B3A}" destId="{3C8EE393-9385-4B7F-8750-BF622842E9AB}" srcOrd="0" destOrd="0" presId="urn:microsoft.com/office/officeart/2005/8/layout/vList2"/>
    <dgm:cxn modelId="{1ED22B23-B91D-4071-ADFC-64B152995435}" type="presParOf" srcId="{3C8EE393-9385-4B7F-8750-BF622842E9AB}" destId="{491186E1-D2E0-4DE9-9FD1-C23BC272EA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52989D-F7FB-4581-A78D-5AA2820D83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D6ACE49-2C7D-4B55-8258-8FF78D2D3F87}">
      <dgm:prSet custT="1"/>
      <dgm:spPr>
        <a:solidFill>
          <a:schemeClr val="tx2">
            <a:lumMod val="25000"/>
            <a:alpha val="17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Постанова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від </a:t>
          </a: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01.03.2023 у справі № 522/22473/15-ц</a:t>
          </a:r>
          <a:endParaRPr kumimoji="0" lang="uk-UA" sz="16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AE0B5837-A785-4B6F-9FDA-6EBC8B068F4A}" type="par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7C224D5F-3567-4E13-A4F5-740B4796CA85}" type="sib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D3023C26-3E73-4E84-8F9D-13921BA3731C}" type="pres">
      <dgm:prSet presAssocID="{2A52989D-F7FB-4581-A78D-5AA2820D83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A20DE31-9AEC-4203-B692-5715756E6C53}" type="pres">
      <dgm:prSet presAssocID="{7D6ACE49-2C7D-4B55-8258-8FF78D2D3F87}" presName="parentText" presStyleLbl="node1" presStyleIdx="0" presStyleCnt="1" custScaleY="40790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11F26B8-4074-4349-855E-A9921E5DB3AF}" srcId="{2A52989D-F7FB-4581-A78D-5AA2820D8337}" destId="{7D6ACE49-2C7D-4B55-8258-8FF78D2D3F87}" srcOrd="0" destOrd="0" parTransId="{AE0B5837-A785-4B6F-9FDA-6EBC8B068F4A}" sibTransId="{7C224D5F-3567-4E13-A4F5-740B4796CA85}"/>
    <dgm:cxn modelId="{290131CD-1E79-4C64-9897-BF3F3FD9E054}" type="presOf" srcId="{7D6ACE49-2C7D-4B55-8258-8FF78D2D3F87}" destId="{7A20DE31-9AEC-4203-B692-5715756E6C53}" srcOrd="0" destOrd="0" presId="urn:microsoft.com/office/officeart/2005/8/layout/vList2"/>
    <dgm:cxn modelId="{A21E1537-A2C0-4269-B5E3-F22949F03C0C}" type="presOf" srcId="{2A52989D-F7FB-4581-A78D-5AA2820D8337}" destId="{D3023C26-3E73-4E84-8F9D-13921BA3731C}" srcOrd="0" destOrd="0" presId="urn:microsoft.com/office/officeart/2005/8/layout/vList2"/>
    <dgm:cxn modelId="{FA6A2215-501F-4C8D-AA67-502A21F438D3}" type="presParOf" srcId="{D3023C26-3E73-4E84-8F9D-13921BA3731C}" destId="{7A20DE31-9AEC-4203-B692-5715756E6C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E5C34E-DA21-45B9-B55D-F89D03FA1B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EC9EB15-5746-4F36-8AFD-EACA623DA04B}">
      <dgm:prSet custT="1"/>
      <dgm:spPr>
        <a:solidFill>
          <a:schemeClr val="tx2">
            <a:lumMod val="25000"/>
            <a:alpha val="16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18.12.2024 у справі №916/379/23 (</a:t>
          </a:r>
          <a:r>
            <a:rPr lang="uk-UA" sz="16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оприлюднено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в ЄДРСР – 31.01.2025) 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E33750B9-1477-455F-81C8-4D2BC9085203}" type="parTrans" cxnId="{A26E2DD8-ABF8-4519-816D-D7B1EAAFC0FE}">
      <dgm:prSet/>
      <dgm:spPr/>
      <dgm:t>
        <a:bodyPr/>
        <a:lstStyle/>
        <a:p>
          <a:endParaRPr lang="uk-UA"/>
        </a:p>
      </dgm:t>
    </dgm:pt>
    <dgm:pt modelId="{B7D23C7B-0A90-4076-AC62-5D4A740C24FC}" type="sibTrans" cxnId="{A26E2DD8-ABF8-4519-816D-D7B1EAAFC0FE}">
      <dgm:prSet/>
      <dgm:spPr/>
      <dgm:t>
        <a:bodyPr/>
        <a:lstStyle/>
        <a:p>
          <a:endParaRPr lang="uk-UA"/>
        </a:p>
      </dgm:t>
    </dgm:pt>
    <dgm:pt modelId="{3C8EE393-9385-4B7F-8750-BF622842E9AB}" type="pres">
      <dgm:prSet presAssocID="{24E5C34E-DA21-45B9-B55D-F89D03FA1B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91186E1-D2E0-4DE9-9FD1-C23BC272EA6B}" type="pres">
      <dgm:prSet presAssocID="{CEC9EB15-5746-4F36-8AFD-EACA623DA04B}" presName="parentText" presStyleLbl="node1" presStyleIdx="0" presStyleCnt="1" custScaleY="307608" custLinFactY="-362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26E2DD8-ABF8-4519-816D-D7B1EAAFC0FE}" srcId="{24E5C34E-DA21-45B9-B55D-F89D03FA1B3A}" destId="{CEC9EB15-5746-4F36-8AFD-EACA623DA04B}" srcOrd="0" destOrd="0" parTransId="{E33750B9-1477-455F-81C8-4D2BC9085203}" sibTransId="{B7D23C7B-0A90-4076-AC62-5D4A740C24FC}"/>
    <dgm:cxn modelId="{32BF7B40-405E-4D24-A66C-714139347DCF}" type="presOf" srcId="{CEC9EB15-5746-4F36-8AFD-EACA623DA04B}" destId="{491186E1-D2E0-4DE9-9FD1-C23BC272EA6B}" srcOrd="0" destOrd="0" presId="urn:microsoft.com/office/officeart/2005/8/layout/vList2"/>
    <dgm:cxn modelId="{60BF9CAE-32A2-4A71-916D-F76FD0DB7066}" type="presOf" srcId="{24E5C34E-DA21-45B9-B55D-F89D03FA1B3A}" destId="{3C8EE393-9385-4B7F-8750-BF622842E9AB}" srcOrd="0" destOrd="0" presId="urn:microsoft.com/office/officeart/2005/8/layout/vList2"/>
    <dgm:cxn modelId="{03EBA523-34F2-4339-96B7-0B53D5A653C5}" type="presParOf" srcId="{3C8EE393-9385-4B7F-8750-BF622842E9AB}" destId="{491186E1-D2E0-4DE9-9FD1-C23BC272EA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615780-D022-4AFF-8D48-AB7A7B171E5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BC3F7BD-86BF-47FB-9DB0-44B4694B5F1C}">
      <dgm:prSet custT="1"/>
      <dgm:spPr>
        <a:solidFill>
          <a:schemeClr val="tx2">
            <a:lumMod val="25000"/>
            <a:alpha val="29000"/>
          </a:schemeClr>
        </a:solidFill>
        <a:ln>
          <a:noFill/>
        </a:ln>
      </dgm:spPr>
      <dgm:t>
        <a:bodyPr/>
        <a:lstStyle/>
        <a:p>
          <a:pPr algn="just" rtl="0"/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вказує на те, що перебіг передбаченого у частині 4 ст.18 Закону № 3689-XII п`ятирічного строку безперервного невикористання торговельної марки як підстави для дострокового припинення майнових прав на неї має починатися від дати отримання особою прав на використання спірного знака для товарів і послуг від попереднього власника.</a:t>
          </a:r>
          <a:endParaRPr lang="uk-UA" sz="14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93D310BB-F2F2-40D7-B5C0-A53F040FE199}" type="parTrans" cxnId="{FC6DDEF0-0EF9-4614-AC36-B420574CBCCA}">
      <dgm:prSet/>
      <dgm:spPr/>
      <dgm:t>
        <a:bodyPr/>
        <a:lstStyle/>
        <a:p>
          <a:endParaRPr lang="uk-UA"/>
        </a:p>
      </dgm:t>
    </dgm:pt>
    <dgm:pt modelId="{0DD68BEC-700B-48CB-BAFF-CD805A664C0F}" type="sibTrans" cxnId="{FC6DDEF0-0EF9-4614-AC36-B420574CBCCA}">
      <dgm:prSet/>
      <dgm:spPr/>
      <dgm:t>
        <a:bodyPr/>
        <a:lstStyle/>
        <a:p>
          <a:endParaRPr lang="uk-UA"/>
        </a:p>
      </dgm:t>
    </dgm:pt>
    <dgm:pt modelId="{548A3B55-16F6-480F-B82A-08DB5D3007E9}" type="pres">
      <dgm:prSet presAssocID="{7A615780-D022-4AFF-8D48-AB7A7B171E5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A3C4AD7B-2E3E-44E9-8180-719FA0B03778}" type="pres">
      <dgm:prSet presAssocID="{4BC3F7BD-86BF-47FB-9DB0-44B4694B5F1C}" presName="horFlow" presStyleCnt="0"/>
      <dgm:spPr/>
    </dgm:pt>
    <dgm:pt modelId="{3EF56D4A-9A76-4414-A5F2-8066BE125047}" type="pres">
      <dgm:prSet presAssocID="{4BC3F7BD-86BF-47FB-9DB0-44B4694B5F1C}" presName="bigChev" presStyleLbl="node1" presStyleIdx="0" presStyleCnt="1" custScaleX="106010" custScaleY="244601" custLinFactNeighborX="-419" custLinFactNeighborY="-61"/>
      <dgm:spPr>
        <a:prstGeom prst="homePlate">
          <a:avLst/>
        </a:prstGeom>
      </dgm:spPr>
      <dgm:t>
        <a:bodyPr/>
        <a:lstStyle/>
        <a:p>
          <a:endParaRPr lang="uk-UA"/>
        </a:p>
      </dgm:t>
    </dgm:pt>
  </dgm:ptLst>
  <dgm:cxnLst>
    <dgm:cxn modelId="{130EA81F-E26E-4C4E-8D8F-2508DB3BCCE1}" type="presOf" srcId="{4BC3F7BD-86BF-47FB-9DB0-44B4694B5F1C}" destId="{3EF56D4A-9A76-4414-A5F2-8066BE125047}" srcOrd="0" destOrd="0" presId="urn:microsoft.com/office/officeart/2005/8/layout/lProcess3"/>
    <dgm:cxn modelId="{FC6DDEF0-0EF9-4614-AC36-B420574CBCCA}" srcId="{7A615780-D022-4AFF-8D48-AB7A7B171E5F}" destId="{4BC3F7BD-86BF-47FB-9DB0-44B4694B5F1C}" srcOrd="0" destOrd="0" parTransId="{93D310BB-F2F2-40D7-B5C0-A53F040FE199}" sibTransId="{0DD68BEC-700B-48CB-BAFF-CD805A664C0F}"/>
    <dgm:cxn modelId="{8FF5CECD-274F-409E-AF55-BDD65932C106}" type="presOf" srcId="{7A615780-D022-4AFF-8D48-AB7A7B171E5F}" destId="{548A3B55-16F6-480F-B82A-08DB5D3007E9}" srcOrd="0" destOrd="0" presId="urn:microsoft.com/office/officeart/2005/8/layout/lProcess3"/>
    <dgm:cxn modelId="{2D11AA8E-8AB2-4EB9-BA64-FA9F57B62AAD}" type="presParOf" srcId="{548A3B55-16F6-480F-B82A-08DB5D3007E9}" destId="{A3C4AD7B-2E3E-44E9-8180-719FA0B03778}" srcOrd="0" destOrd="0" presId="urn:microsoft.com/office/officeart/2005/8/layout/lProcess3"/>
    <dgm:cxn modelId="{9ED5A3EA-B01F-4E0B-8149-7B8779EB166F}" type="presParOf" srcId="{A3C4AD7B-2E3E-44E9-8180-719FA0B03778}" destId="{3EF56D4A-9A76-4414-A5F2-8066BE12504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26830C-0EB7-49A5-8B47-6224EDCCDD6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9A425D-96BE-4C4C-B32F-69B188308839}">
      <dgm:prSet custT="1"/>
      <dgm:spPr>
        <a:solidFill>
          <a:schemeClr val="tx2">
            <a:lumMod val="25000"/>
            <a:alpha val="44000"/>
          </a:schemeClr>
        </a:solidFill>
        <a:ln>
          <a:noFill/>
        </a:ln>
      </dgm:spPr>
      <dgm:t>
        <a:bodyPr/>
        <a:lstStyle/>
        <a:p>
          <a:pPr algn="just" rtl="0">
            <a:spcAft>
              <a:spcPts val="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вважає, що законодавство України не ставить можливість дострокового припинення дії свідоцтва на торговельну марку у залежність від зміни особи власника свідоцтва. Набувач права власності на торговельну марку під час укладення відповідного договору про передачу виключних майнових прав інтелектуальної власності на торговельну марку оцінює наявні ризики у зв`язку зі строками здійснення попереднім власником своїх прав на торговельну марку. </a:t>
          </a:r>
          <a:r>
            <a:rPr lang="uk-UA" sz="1400" kern="1200" dirty="0" smtClean="0">
              <a:hlinkClick xmlns:r="http://schemas.openxmlformats.org/officeDocument/2006/relationships" r:id="rId1"/>
            </a:rPr>
            <a:t>https://reyestr.court.gov.ua/Review/126153470</a:t>
          </a:r>
          <a:r>
            <a:rPr lang="uk-UA" sz="1400" kern="1200" dirty="0" smtClean="0"/>
            <a:t> </a:t>
          </a:r>
          <a:endParaRPr lang="uk-UA" sz="14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gm:t>
    </dgm:pt>
    <dgm:pt modelId="{AAD9ED62-5B0A-4BC1-A656-67F32C8B7778}" type="parTrans" cxnId="{F812E7C1-1F1A-4B36-A8A6-C52A37B79082}">
      <dgm:prSet/>
      <dgm:spPr/>
      <dgm:t>
        <a:bodyPr/>
        <a:lstStyle/>
        <a:p>
          <a:endParaRPr lang="uk-UA"/>
        </a:p>
      </dgm:t>
    </dgm:pt>
    <dgm:pt modelId="{A6233E8E-61FC-444A-BBF4-B9591E116B57}" type="sibTrans" cxnId="{F812E7C1-1F1A-4B36-A8A6-C52A37B79082}">
      <dgm:prSet/>
      <dgm:spPr/>
      <dgm:t>
        <a:bodyPr/>
        <a:lstStyle/>
        <a:p>
          <a:endParaRPr lang="uk-UA"/>
        </a:p>
      </dgm:t>
    </dgm:pt>
    <dgm:pt modelId="{77B318FB-71D7-41D0-AA84-1F15136221FC}" type="pres">
      <dgm:prSet presAssocID="{2626830C-0EB7-49A5-8B47-6224EDCCDD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32A5CD-ED12-4521-B172-187366941F6A}" type="pres">
      <dgm:prSet presAssocID="{109A425D-96BE-4C4C-B32F-69B188308839}" presName="node" presStyleLbl="node1" presStyleIdx="0" presStyleCnt="1" custScaleX="199222" custScaleY="174174" custRadScaleRad="100521" custRadScaleInc="-29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uk-UA"/>
        </a:p>
      </dgm:t>
    </dgm:pt>
  </dgm:ptLst>
  <dgm:cxnLst>
    <dgm:cxn modelId="{F812E7C1-1F1A-4B36-A8A6-C52A37B79082}" srcId="{2626830C-0EB7-49A5-8B47-6224EDCCDD67}" destId="{109A425D-96BE-4C4C-B32F-69B188308839}" srcOrd="0" destOrd="0" parTransId="{AAD9ED62-5B0A-4BC1-A656-67F32C8B7778}" sibTransId="{A6233E8E-61FC-444A-BBF4-B9591E116B57}"/>
    <dgm:cxn modelId="{2B5979D5-7A52-476A-95B2-9A0B3F128324}" type="presOf" srcId="{109A425D-96BE-4C4C-B32F-69B188308839}" destId="{4532A5CD-ED12-4521-B172-187366941F6A}" srcOrd="0" destOrd="0" presId="urn:microsoft.com/office/officeart/2005/8/layout/cycle2"/>
    <dgm:cxn modelId="{7BA5425C-D395-45BB-BFF0-EDD0D69E484D}" type="presOf" srcId="{2626830C-0EB7-49A5-8B47-6224EDCCDD67}" destId="{77B318FB-71D7-41D0-AA84-1F15136221FC}" srcOrd="0" destOrd="0" presId="urn:microsoft.com/office/officeart/2005/8/layout/cycle2"/>
    <dgm:cxn modelId="{66121286-CD04-45D4-8D61-B10785AA36CC}" type="presParOf" srcId="{77B318FB-71D7-41D0-AA84-1F15136221FC}" destId="{4532A5CD-ED12-4521-B172-187366941F6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A52989D-F7FB-4581-A78D-5AA2820D83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D6ACE49-2C7D-4B55-8258-8FF78D2D3F87}">
      <dgm:prSet custT="1"/>
      <dgm:spPr>
        <a:solidFill>
          <a:schemeClr val="tx2">
            <a:lumMod val="25000"/>
            <a:alpha val="17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Постанова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від  </a:t>
          </a: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09.06.2021 у справі №757/34959/18-ц</a:t>
          </a:r>
          <a:endParaRPr kumimoji="0" lang="uk-UA" sz="16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AE0B5837-A785-4B6F-9FDA-6EBC8B068F4A}" type="par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7C224D5F-3567-4E13-A4F5-740B4796CA85}" type="sib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D3023C26-3E73-4E84-8F9D-13921BA3731C}" type="pres">
      <dgm:prSet presAssocID="{2A52989D-F7FB-4581-A78D-5AA2820D83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A20DE31-9AEC-4203-B692-5715756E6C53}" type="pres">
      <dgm:prSet presAssocID="{7D6ACE49-2C7D-4B55-8258-8FF78D2D3F87}" presName="parentText" presStyleLbl="node1" presStyleIdx="0" presStyleCnt="1" custScaleY="40790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11F26B8-4074-4349-855E-A9921E5DB3AF}" srcId="{2A52989D-F7FB-4581-A78D-5AA2820D8337}" destId="{7D6ACE49-2C7D-4B55-8258-8FF78D2D3F87}" srcOrd="0" destOrd="0" parTransId="{AE0B5837-A785-4B6F-9FDA-6EBC8B068F4A}" sibTransId="{7C224D5F-3567-4E13-A4F5-740B4796CA85}"/>
    <dgm:cxn modelId="{7CDF99AD-86DA-4721-83AD-C4E1BCB749E0}" type="presOf" srcId="{7D6ACE49-2C7D-4B55-8258-8FF78D2D3F87}" destId="{7A20DE31-9AEC-4203-B692-5715756E6C53}" srcOrd="0" destOrd="0" presId="urn:microsoft.com/office/officeart/2005/8/layout/vList2"/>
    <dgm:cxn modelId="{3CC49A33-27C6-429E-B8A3-989BF88FBEFC}" type="presOf" srcId="{2A52989D-F7FB-4581-A78D-5AA2820D8337}" destId="{D3023C26-3E73-4E84-8F9D-13921BA3731C}" srcOrd="0" destOrd="0" presId="urn:microsoft.com/office/officeart/2005/8/layout/vList2"/>
    <dgm:cxn modelId="{E2D27650-918E-4B7A-B167-9A758B368619}" type="presParOf" srcId="{D3023C26-3E73-4E84-8F9D-13921BA3731C}" destId="{7A20DE31-9AEC-4203-B692-5715756E6C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E5C34E-DA21-45B9-B55D-F89D03FA1B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EC9EB15-5746-4F36-8AFD-EACA623DA04B}">
      <dgm:prSet custT="1"/>
      <dgm:spPr>
        <a:solidFill>
          <a:schemeClr val="tx2">
            <a:lumMod val="25000"/>
            <a:alpha val="16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05.03.2025 по справі №910/8781/23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E33750B9-1477-455F-81C8-4D2BC9085203}" type="parTrans" cxnId="{A26E2DD8-ABF8-4519-816D-D7B1EAAFC0FE}">
      <dgm:prSet/>
      <dgm:spPr/>
      <dgm:t>
        <a:bodyPr/>
        <a:lstStyle/>
        <a:p>
          <a:endParaRPr lang="uk-UA"/>
        </a:p>
      </dgm:t>
    </dgm:pt>
    <dgm:pt modelId="{B7D23C7B-0A90-4076-AC62-5D4A740C24FC}" type="sibTrans" cxnId="{A26E2DD8-ABF8-4519-816D-D7B1EAAFC0FE}">
      <dgm:prSet/>
      <dgm:spPr/>
      <dgm:t>
        <a:bodyPr/>
        <a:lstStyle/>
        <a:p>
          <a:endParaRPr lang="uk-UA"/>
        </a:p>
      </dgm:t>
    </dgm:pt>
    <dgm:pt modelId="{3C8EE393-9385-4B7F-8750-BF622842E9AB}" type="pres">
      <dgm:prSet presAssocID="{24E5C34E-DA21-45B9-B55D-F89D03FA1B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91186E1-D2E0-4DE9-9FD1-C23BC272EA6B}" type="pres">
      <dgm:prSet presAssocID="{CEC9EB15-5746-4F36-8AFD-EACA623DA04B}" presName="parentText" presStyleLbl="node1" presStyleIdx="0" presStyleCnt="1" custScaleY="307608" custLinFactY="-362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8600FCF-EDAF-40E9-959B-C18144A71253}" type="presOf" srcId="{24E5C34E-DA21-45B9-B55D-F89D03FA1B3A}" destId="{3C8EE393-9385-4B7F-8750-BF622842E9AB}" srcOrd="0" destOrd="0" presId="urn:microsoft.com/office/officeart/2005/8/layout/vList2"/>
    <dgm:cxn modelId="{A26E2DD8-ABF8-4519-816D-D7B1EAAFC0FE}" srcId="{24E5C34E-DA21-45B9-B55D-F89D03FA1B3A}" destId="{CEC9EB15-5746-4F36-8AFD-EACA623DA04B}" srcOrd="0" destOrd="0" parTransId="{E33750B9-1477-455F-81C8-4D2BC9085203}" sibTransId="{B7D23C7B-0A90-4076-AC62-5D4A740C24FC}"/>
    <dgm:cxn modelId="{5F2AD12F-53D4-46F9-8F19-C4949F7FAFE5}" type="presOf" srcId="{CEC9EB15-5746-4F36-8AFD-EACA623DA04B}" destId="{491186E1-D2E0-4DE9-9FD1-C23BC272EA6B}" srcOrd="0" destOrd="0" presId="urn:microsoft.com/office/officeart/2005/8/layout/vList2"/>
    <dgm:cxn modelId="{5E63E05E-D9DB-41EC-9B16-382F6B5D6845}" type="presParOf" srcId="{3C8EE393-9385-4B7F-8750-BF622842E9AB}" destId="{491186E1-D2E0-4DE9-9FD1-C23BC272EA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A615780-D022-4AFF-8D48-AB7A7B171E5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BC3F7BD-86BF-47FB-9DB0-44B4694B5F1C}">
      <dgm:prSet custT="1"/>
      <dgm:spPr>
        <a:solidFill>
          <a:schemeClr val="tx2">
            <a:lumMod val="25000"/>
            <a:alpha val="29000"/>
          </a:schemeClr>
        </a:solidFill>
        <a:ln>
          <a:noFill/>
        </a:ln>
      </dgm:spPr>
      <dgm:t>
        <a:bodyPr/>
        <a:lstStyle/>
        <a:p>
          <a:pPr algn="just" rtl="0"/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У вказаних постановах постало питання зупинення провадження на стадії розгляду справи в апеляційному порядку на підставі п.5 ч.1 ст.227 ГПК України, висновок суду касаційної інстанції був обґрунтований неможливістю зупинення провадження у справі з цієї підстави на стадії розгляду справи по суті з огляду на положення </a:t>
          </a:r>
          <a:r>
            <a:rPr lang="uk-UA" sz="1400" b="1" kern="1200" noProof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ч.3 ст.195 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ГПК України, що було основним самостійним аргументом.  </a:t>
          </a:r>
          <a:endParaRPr lang="uk-UA" sz="14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93D310BB-F2F2-40D7-B5C0-A53F040FE199}" type="parTrans" cxnId="{FC6DDEF0-0EF9-4614-AC36-B420574CBCCA}">
      <dgm:prSet/>
      <dgm:spPr/>
      <dgm:t>
        <a:bodyPr/>
        <a:lstStyle/>
        <a:p>
          <a:endParaRPr lang="uk-UA"/>
        </a:p>
      </dgm:t>
    </dgm:pt>
    <dgm:pt modelId="{0DD68BEC-700B-48CB-BAFF-CD805A664C0F}" type="sibTrans" cxnId="{FC6DDEF0-0EF9-4614-AC36-B420574CBCCA}">
      <dgm:prSet/>
      <dgm:spPr/>
      <dgm:t>
        <a:bodyPr/>
        <a:lstStyle/>
        <a:p>
          <a:endParaRPr lang="uk-UA"/>
        </a:p>
      </dgm:t>
    </dgm:pt>
    <dgm:pt modelId="{548A3B55-16F6-480F-B82A-08DB5D3007E9}" type="pres">
      <dgm:prSet presAssocID="{7A615780-D022-4AFF-8D48-AB7A7B171E5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A3C4AD7B-2E3E-44E9-8180-719FA0B03778}" type="pres">
      <dgm:prSet presAssocID="{4BC3F7BD-86BF-47FB-9DB0-44B4694B5F1C}" presName="horFlow" presStyleCnt="0"/>
      <dgm:spPr/>
    </dgm:pt>
    <dgm:pt modelId="{3EF56D4A-9A76-4414-A5F2-8066BE125047}" type="pres">
      <dgm:prSet presAssocID="{4BC3F7BD-86BF-47FB-9DB0-44B4694B5F1C}" presName="bigChev" presStyleLbl="node1" presStyleIdx="0" presStyleCnt="1" custScaleX="106010" custScaleY="244601" custLinFactNeighborX="-419" custLinFactNeighborY="-61"/>
      <dgm:spPr>
        <a:prstGeom prst="homePlate">
          <a:avLst/>
        </a:prstGeom>
      </dgm:spPr>
      <dgm:t>
        <a:bodyPr/>
        <a:lstStyle/>
        <a:p>
          <a:endParaRPr lang="uk-UA"/>
        </a:p>
      </dgm:t>
    </dgm:pt>
  </dgm:ptLst>
  <dgm:cxnLst>
    <dgm:cxn modelId="{FC6DDEF0-0EF9-4614-AC36-B420574CBCCA}" srcId="{7A615780-D022-4AFF-8D48-AB7A7B171E5F}" destId="{4BC3F7BD-86BF-47FB-9DB0-44B4694B5F1C}" srcOrd="0" destOrd="0" parTransId="{93D310BB-F2F2-40D7-B5C0-A53F040FE199}" sibTransId="{0DD68BEC-700B-48CB-BAFF-CD805A664C0F}"/>
    <dgm:cxn modelId="{94102026-B5BE-488E-B7B6-614EF4EFDD21}" type="presOf" srcId="{7A615780-D022-4AFF-8D48-AB7A7B171E5F}" destId="{548A3B55-16F6-480F-B82A-08DB5D3007E9}" srcOrd="0" destOrd="0" presId="urn:microsoft.com/office/officeart/2005/8/layout/lProcess3"/>
    <dgm:cxn modelId="{C273B6E7-8A07-49E1-AAA6-52CB5C242C45}" type="presOf" srcId="{4BC3F7BD-86BF-47FB-9DB0-44B4694B5F1C}" destId="{3EF56D4A-9A76-4414-A5F2-8066BE125047}" srcOrd="0" destOrd="0" presId="urn:microsoft.com/office/officeart/2005/8/layout/lProcess3"/>
    <dgm:cxn modelId="{97B18B8F-264E-428C-9A91-E3FD168F0D90}" type="presParOf" srcId="{548A3B55-16F6-480F-B82A-08DB5D3007E9}" destId="{A3C4AD7B-2E3E-44E9-8180-719FA0B03778}" srcOrd="0" destOrd="0" presId="urn:microsoft.com/office/officeart/2005/8/layout/lProcess3"/>
    <dgm:cxn modelId="{5FD9F434-9FBD-4DFF-93C9-BC0673F5200F}" type="presParOf" srcId="{A3C4AD7B-2E3E-44E9-8180-719FA0B03778}" destId="{3EF56D4A-9A76-4414-A5F2-8066BE12504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F56D4A-9A76-4414-A5F2-8066BE125047}">
      <dsp:nvSpPr>
        <dsp:cNvPr id="0" name=""/>
        <dsp:cNvSpPr/>
      </dsp:nvSpPr>
      <dsp:spPr>
        <a:xfrm>
          <a:off x="0" y="839403"/>
          <a:ext cx="3222314" cy="2973988"/>
        </a:xfrm>
        <a:prstGeom prst="homePlate">
          <a:avLst/>
        </a:prstGeom>
        <a:solidFill>
          <a:schemeClr val="tx2">
            <a:lumMod val="25000"/>
            <a:alpha val="29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вказує на те, що рішення загальних зборів товариства є одностороннім правочином товариства.</a:t>
          </a:r>
          <a:endParaRPr lang="uk-UA" sz="14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839403"/>
        <a:ext cx="3222314" cy="297398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32A5CD-ED12-4521-B172-187366941F6A}">
      <dsp:nvSpPr>
        <dsp:cNvPr id="0" name=""/>
        <dsp:cNvSpPr/>
      </dsp:nvSpPr>
      <dsp:spPr>
        <a:xfrm>
          <a:off x="81661" y="3711"/>
          <a:ext cx="4906243" cy="4289385"/>
        </a:xfrm>
        <a:prstGeom prst="flowChartAlternateProcess">
          <a:avLst/>
        </a:prstGeom>
        <a:solidFill>
          <a:schemeClr val="tx2">
            <a:lumMod val="25000"/>
            <a:alpha val="44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зазначає, що положення частини третьої статті 195 ГПК України (стаття 210 ЦПК України та стаття 193 КАС України) щодо можливості суду зупинити провадження у справі на стадії розгляду справи по суті виключно з підстав, передбачених цією нормою, підлягають застосуванню у разі розгляду справи в порядку загального позовного провадження судом першої інстанції.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400" b="0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  <a:hlinkClick xmlns:r="http://schemas.openxmlformats.org/officeDocument/2006/relationships" r:id="rId1"/>
            </a:rPr>
            <a:t>https://reyestr.court.gov.ua/Review/126486058</a:t>
          </a:r>
          <a:r>
            <a:rPr lang="uk-UA" sz="1400" b="0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</a:t>
          </a:r>
          <a:endParaRPr lang="uk-UA" sz="1400" b="0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sp:txBody>
      <dsp:txXfrm>
        <a:off x="81661" y="3711"/>
        <a:ext cx="4906243" cy="4289385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20DE31-9AEC-4203-B692-5715756E6C53}">
      <dsp:nvSpPr>
        <dsp:cNvPr id="0" name=""/>
        <dsp:cNvSpPr/>
      </dsp:nvSpPr>
      <dsp:spPr>
        <a:xfrm>
          <a:off x="0" y="351"/>
          <a:ext cx="3234290" cy="719376"/>
        </a:xfrm>
        <a:prstGeom prst="roundRect">
          <a:avLst/>
        </a:prstGeom>
        <a:solidFill>
          <a:schemeClr val="tx2">
            <a:lumMod val="25000"/>
            <a:alpha val="17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Постанови </a:t>
          </a:r>
          <a:r>
            <a:rPr kumimoji="0" lang="uk-UA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КГС ВС від 07.09.2023 у справі № 910/15380/21, від 13.04.2023 у справі № 914/2150/18, від 01.02.2022 у справі № 902/368/16</a:t>
          </a:r>
          <a:endParaRPr kumimoji="0" lang="uk-UA" sz="14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351"/>
        <a:ext cx="3234290" cy="71937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1186E1-D2E0-4DE9-9FD1-C23BC272EA6B}">
      <dsp:nvSpPr>
        <dsp:cNvPr id="0" name=""/>
        <dsp:cNvSpPr/>
      </dsp:nvSpPr>
      <dsp:spPr>
        <a:xfrm>
          <a:off x="0" y="0"/>
          <a:ext cx="4130279" cy="647189"/>
        </a:xfrm>
        <a:prstGeom prst="roundRect">
          <a:avLst/>
        </a:prstGeom>
        <a:solidFill>
          <a:schemeClr val="tx2">
            <a:lumMod val="25000"/>
            <a:alpha val="16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05.03.2025 по справі №910/13175/23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0"/>
        <a:ext cx="4130279" cy="647189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F56D4A-9A76-4414-A5F2-8066BE125047}">
      <dsp:nvSpPr>
        <dsp:cNvPr id="0" name=""/>
        <dsp:cNvSpPr/>
      </dsp:nvSpPr>
      <dsp:spPr>
        <a:xfrm>
          <a:off x="0" y="4"/>
          <a:ext cx="4085563" cy="4364357"/>
        </a:xfrm>
        <a:prstGeom prst="homePlate">
          <a:avLst/>
        </a:prstGeom>
        <a:solidFill>
          <a:schemeClr val="tx2">
            <a:lumMod val="25000"/>
            <a:alpha val="29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1.У 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вказаних 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постановах ВС зазначено, що у спорах щодо оскарження наказів Міністерства юстиції єдиним відповідачем може бути Мін`юст.</a:t>
          </a:r>
        </a:p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2.Позовна вимога про оскарження наказу Мін`юсту в разі її задоволення не приводить до повного захисту прав позивача, а судове рішення про визнання незаконним чи про скасування такого наказу само собою не може бути підставою для державної реєстрації речових прав, оскільки з урахуванням конкретних обставин справи таку вимогу можна інтерпретувати як спрямовану на введення позивача у володіння шляхом державної реєстрації відповідного речового права на підставі судового рішення згідно з положеннями частини третьої статті 26 Закону. </a:t>
          </a:r>
        </a:p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2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4"/>
        <a:ext cx="4085563" cy="4364357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32A5CD-ED12-4521-B172-187366941F6A}">
      <dsp:nvSpPr>
        <dsp:cNvPr id="0" name=""/>
        <dsp:cNvSpPr/>
      </dsp:nvSpPr>
      <dsp:spPr>
        <a:xfrm>
          <a:off x="0" y="7"/>
          <a:ext cx="5013851" cy="4680512"/>
        </a:xfrm>
        <a:prstGeom prst="flowChartAlternateProcess">
          <a:avLst/>
        </a:prstGeom>
        <a:solidFill>
          <a:schemeClr val="tx2">
            <a:lumMod val="25000"/>
            <a:alpha val="44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endParaRPr lang="uk-UA" sz="11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1.Беручи до уваги, що у вказаному вище спорі вирішуватиметься юридична доля майнових прав та інтересів ТОВ «Агро-Лан» (третя особа на стороні відповідача), а також виходячи з правової природи спірних відносин, саме до цієї особи мають бути звернуті матеріально-правові вимоги позивачів, які здатні ефективно захистити порушені, на їх думку, права оренди та суборенди земельних ділянок, про що йтиметься в наступному розділі цієї постанови.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Натомість Мін`юст не може бути єдиним відповідачем у цьому випадку незалежно від доводів та підстав позову, оскільки з ним у позивачів відсутній спір про речові права на земельні ділянки.</a:t>
          </a:r>
        </a:p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2.ВП 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ВС зазначає, 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що ВП ВС зазначає, що якщо суд дійшов висновку, що речове право позивача було порушене та підлягає поновленню зі скасуванням рішення Мін`юсту, прийнятого згідно з пунктом 1 частини сьомої статті 37 Закону України «Про державну реєстрацію речових прав на нерухоме майно та їх обтяжень», посадова особа Мін`юсту на підставі судового рішення повинна повернути таке право позивача у стан, що існував до відповідної державної реєстрації, шляхом державної реєстрації на користь позивача змін чи набуття зазначеного речового права.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Разом з цим Велика Палата Верховного Суду наголошує, що судове рішення про задоволення вказаних вище позовних вимог є підставою для державної реєстрації відповідного речового права за позивачем тільки за умови, що на час вчинення реєстраційної дії право власності зареєстроване за відповідачем, а не за іншою особою. У подібних спорах вжиття заходів забезпечення позову (глава 10 розділу І ГПК України) може не допустити подальший перехід речових прав, тим самим забезпечивши позивачу ефективну можливість захистити свої права без необхідності повторного звернення до суду [див. </a:t>
          </a:r>
          <a:r>
            <a:rPr lang="uk-UA" sz="11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mutatis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</a:t>
          </a:r>
          <a:r>
            <a:rPr lang="uk-UA" sz="11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mutandis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висновки Великої Палати Верховного Суду, викладені в пунктах 116, 120, 127-132 постанови від 21.12.2022 у справі № 914/2350/18 (914/608/20)].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kern="1200" dirty="0" smtClean="0">
              <a:hlinkClick xmlns:r="http://schemas.openxmlformats.org/officeDocument/2006/relationships" r:id="rId1"/>
            </a:rPr>
            <a:t>https://reyestr.court.gov.ua/Review/130409883</a:t>
          </a:r>
          <a:r>
            <a:rPr lang="uk-UA" sz="1100" kern="1200" dirty="0" smtClean="0"/>
            <a:t> </a:t>
          </a:r>
          <a:endParaRPr lang="uk-UA" sz="1100" b="0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sp:txBody>
      <dsp:txXfrm>
        <a:off x="0" y="7"/>
        <a:ext cx="5013851" cy="4680512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20DE31-9AEC-4203-B692-5715756E6C53}">
      <dsp:nvSpPr>
        <dsp:cNvPr id="0" name=""/>
        <dsp:cNvSpPr/>
      </dsp:nvSpPr>
      <dsp:spPr>
        <a:xfrm>
          <a:off x="0" y="0"/>
          <a:ext cx="4026377" cy="1366815"/>
        </a:xfrm>
        <a:prstGeom prst="roundRect">
          <a:avLst/>
        </a:prstGeom>
        <a:solidFill>
          <a:schemeClr val="tx2">
            <a:lumMod val="25000"/>
            <a:alpha val="17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kumimoji="0" lang="uk-UA" sz="10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1.Постанови КГС ВС від 18.06.2024 у справі № 910/6143/23, від 25.06.2024 у справі № 910/3017/23, від 04.06.2024 у справі № 910/12439/22, від 16.04.2024 у справі № 910/20417/21, від 10.04.2024 у справі № 910/8568/23, від 17.04.2024 у справі № 910/2438/23, від 31.10.2023 у справі № 910/3134/22, від 17.05.2023 у справі № 910/12859/20</a:t>
          </a:r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kumimoji="0" lang="uk-UA" sz="10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2.Постанови КГС ВС від 09.08.2023 у справі № 910/18929/21 та від 17.04.2024 у справі № 640/14353/19</a:t>
          </a:r>
          <a:endParaRPr kumimoji="0" lang="uk-UA" sz="10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0"/>
        <a:ext cx="4026377" cy="1366815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1186E1-D2E0-4DE9-9FD1-C23BC272EA6B}">
      <dsp:nvSpPr>
        <dsp:cNvPr id="0" name=""/>
        <dsp:cNvSpPr/>
      </dsp:nvSpPr>
      <dsp:spPr>
        <a:xfrm>
          <a:off x="0" y="0"/>
          <a:ext cx="4130279" cy="647189"/>
        </a:xfrm>
        <a:prstGeom prst="roundRect">
          <a:avLst/>
        </a:prstGeom>
        <a:solidFill>
          <a:schemeClr val="tx2">
            <a:lumMod val="25000"/>
            <a:alpha val="16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03.09.2025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 справі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№910/2546/22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0"/>
        <a:ext cx="4130279" cy="647189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F56D4A-9A76-4414-A5F2-8066BE125047}">
      <dsp:nvSpPr>
        <dsp:cNvPr id="0" name=""/>
        <dsp:cNvSpPr/>
      </dsp:nvSpPr>
      <dsp:spPr>
        <a:xfrm>
          <a:off x="0" y="839403"/>
          <a:ext cx="3222314" cy="2973988"/>
        </a:xfrm>
        <a:prstGeom prst="homePlate">
          <a:avLst/>
        </a:prstGeom>
        <a:solidFill>
          <a:schemeClr val="tx2">
            <a:lumMod val="25000"/>
            <a:alpha val="29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У 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вказаних постановах зазначено про те, що відступлення права вимоги </a:t>
          </a:r>
          <a:r>
            <a:rPr lang="uk-UA" sz="14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стягувача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за рішенням суду шляхом укладення цивільно-правової угоди не визначено (не дозволено) чинним законодавством, у зв`язку з чим є незаконним (недійсним).</a:t>
          </a:r>
          <a:endParaRPr lang="uk-UA" sz="14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839403"/>
        <a:ext cx="3222314" cy="2973988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32A5CD-ED12-4521-B172-187366941F6A}">
      <dsp:nvSpPr>
        <dsp:cNvPr id="0" name=""/>
        <dsp:cNvSpPr/>
      </dsp:nvSpPr>
      <dsp:spPr>
        <a:xfrm>
          <a:off x="40" y="83"/>
          <a:ext cx="5521370" cy="4575913"/>
        </a:xfrm>
        <a:prstGeom prst="flowChartAlternateProcess">
          <a:avLst/>
        </a:prstGeom>
        <a:solidFill>
          <a:schemeClr val="tx2">
            <a:lumMod val="25000"/>
            <a:alpha val="44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endParaRPr lang="uk-UA" sz="11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	Чинне законодавство не пов`язує припинення зобов`язання з ухваленням судового рішення щодо нього чи відкриттям виконавчого провадження з його примусового виконання, а наявність актів правосуддя про стягнення заборгованості не припиняє зобов`язань сторін. Вирішення судом спору про стягнення грошових коштів за договором не змінює природи зобов`язання та підстав виникнення відповідного боргу.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Ухвалення судового рішення щодо стягнення заборгованості за договором не є підставою заміни зобов`язання за договором - новим зобов`язанням за рішенням суду, а вказує лише на охоронний характер таких правовідносин, яким надано захист судовим рішенням. Таке судове рішення не змінює обсягу прав та обов`язків сторін зобов`язання, а лише підтверджує їх наявність та надає можливість примусового виконання цивільного зобов`язання у процедурах виконавчого провадження.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Оскільки виконання судового рішення є завершальною стадією судового провадження, а відступлення права вимоги допускається на будь-якій стадії судового процесу, то договір відступлення права вимоги кредитор може укласти і після ухвалення судового рішення, яким вирішено спір між сторонами матеріальних правовідносин (зобов`язання), до моменту виконання боржником зобов`язання або настання інших обставин, що є підставою для його припинення.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Незалежно від того, як сторони договору відступлення права вимоги охарактеризували (найменували) наявне зобов`язання: як таке, що належить кредиторові на підставі правочину, чи таке, що випливає із судового рішення, яким вирішено спір з приводу виконання відповідного правочину, - зазначена обставина не змінює правової природи наявного зобов`язання. У зв`язку із наведеним укладення договору </a:t>
          </a:r>
          <a:r>
            <a:rPr lang="uk-UA" sz="11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цесії</a:t>
          </a:r>
          <a:r>
            <a:rPr lang="uk-UA" sz="11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після ухвалення судового рішення так само має наслідком заміну сторони у матеріальних правовідносинах.  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https://reyestr.court.gov.ua/Review/130456948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  </a:t>
          </a:r>
          <a:endParaRPr lang="uk-UA" sz="11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sp:txBody>
      <dsp:txXfrm>
        <a:off x="40" y="83"/>
        <a:ext cx="5521370" cy="4575913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20DE31-9AEC-4203-B692-5715756E6C53}">
      <dsp:nvSpPr>
        <dsp:cNvPr id="0" name=""/>
        <dsp:cNvSpPr/>
      </dsp:nvSpPr>
      <dsp:spPr>
        <a:xfrm>
          <a:off x="0" y="281"/>
          <a:ext cx="3234290" cy="575501"/>
        </a:xfrm>
        <a:prstGeom prst="roundRect">
          <a:avLst/>
        </a:prstGeom>
        <a:solidFill>
          <a:schemeClr val="tx2">
            <a:lumMod val="25000"/>
            <a:alpha val="17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kumimoji="0" lang="uk-UA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Постанови </a:t>
          </a:r>
          <a:r>
            <a:rPr kumimoji="0" lang="uk-UA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ВСУ від 19.08.2014 по справі № 923/945/13; КГС від 10.07.2018  по справі  № 922/3535/15 та 11 .07.2018 по справі № 908/1490/17 </a:t>
          </a:r>
          <a:endParaRPr kumimoji="0" lang="uk-UA" sz="14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281"/>
        <a:ext cx="3234290" cy="57550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32A5CD-ED12-4521-B172-187366941F6A}">
      <dsp:nvSpPr>
        <dsp:cNvPr id="0" name=""/>
        <dsp:cNvSpPr/>
      </dsp:nvSpPr>
      <dsp:spPr>
        <a:xfrm>
          <a:off x="81661" y="3711"/>
          <a:ext cx="4906243" cy="4289385"/>
        </a:xfrm>
        <a:prstGeom prst="flowChartAlternateProcess">
          <a:avLst/>
        </a:prstGeom>
        <a:solidFill>
          <a:schemeClr val="tx2">
            <a:lumMod val="25000"/>
            <a:alpha val="44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400" b="1" kern="1200" noProof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виснувала, що рішення органу управління товариства не є правочинами у розумінні статті 202 ЦК України та мають розглядатися як акти ненормативного характеру (індивідуальні акти).	</a:t>
          </a:r>
        </a:p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>
              <a:hlinkClick xmlns:r="http://schemas.openxmlformats.org/officeDocument/2006/relationships" r:id="rId1"/>
            </a:rPr>
            <a:t>https://reyestr.court.gov.ua/Review/124809039</a:t>
          </a:r>
          <a:r>
            <a:rPr lang="uk-UA" sz="1400" kern="1200" dirty="0" smtClean="0"/>
            <a:t>  </a:t>
          </a:r>
          <a:endParaRPr lang="uk-UA" sz="14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sp:txBody>
      <dsp:txXfrm>
        <a:off x="81661" y="3711"/>
        <a:ext cx="4906243" cy="4289385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1186E1-D2E0-4DE9-9FD1-C23BC272EA6B}">
      <dsp:nvSpPr>
        <dsp:cNvPr id="0" name=""/>
        <dsp:cNvSpPr/>
      </dsp:nvSpPr>
      <dsp:spPr>
        <a:xfrm>
          <a:off x="0" y="0"/>
          <a:ext cx="4130279" cy="216908"/>
        </a:xfrm>
        <a:prstGeom prst="roundRect">
          <a:avLst/>
        </a:prstGeom>
        <a:solidFill>
          <a:schemeClr val="tx2">
            <a:lumMod val="25000"/>
            <a:alpha val="16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10.09.2025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 справі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№369/13444/20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0"/>
        <a:ext cx="4130279" cy="21690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20DE31-9AEC-4203-B692-5715756E6C53}">
      <dsp:nvSpPr>
        <dsp:cNvPr id="0" name=""/>
        <dsp:cNvSpPr/>
      </dsp:nvSpPr>
      <dsp:spPr>
        <a:xfrm>
          <a:off x="0" y="351"/>
          <a:ext cx="3234290" cy="719376"/>
        </a:xfrm>
        <a:prstGeom prst="roundRect">
          <a:avLst/>
        </a:prstGeom>
        <a:solidFill>
          <a:schemeClr val="tx2">
            <a:lumMod val="25000"/>
            <a:alpha val="17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Постанова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від </a:t>
          </a: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01.03.2023 у справі № 522/22473/15-ц</a:t>
          </a:r>
          <a:endParaRPr kumimoji="0" lang="uk-UA" sz="16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351"/>
        <a:ext cx="3234290" cy="71937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1186E1-D2E0-4DE9-9FD1-C23BC272EA6B}">
      <dsp:nvSpPr>
        <dsp:cNvPr id="0" name=""/>
        <dsp:cNvSpPr/>
      </dsp:nvSpPr>
      <dsp:spPr>
        <a:xfrm>
          <a:off x="0" y="0"/>
          <a:ext cx="4130279" cy="647189"/>
        </a:xfrm>
        <a:prstGeom prst="roundRect">
          <a:avLst/>
        </a:prstGeom>
        <a:solidFill>
          <a:schemeClr val="tx2">
            <a:lumMod val="25000"/>
            <a:alpha val="16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18.12.2024 у справі №916/379/23 (</a:t>
          </a:r>
          <a:r>
            <a:rPr lang="uk-UA" sz="16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оприлюднено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в ЄДРСР – 31.01.2025) 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0"/>
        <a:ext cx="4130279" cy="64718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F56D4A-9A76-4414-A5F2-8066BE125047}">
      <dsp:nvSpPr>
        <dsp:cNvPr id="0" name=""/>
        <dsp:cNvSpPr/>
      </dsp:nvSpPr>
      <dsp:spPr>
        <a:xfrm>
          <a:off x="0" y="839403"/>
          <a:ext cx="3222314" cy="2973988"/>
        </a:xfrm>
        <a:prstGeom prst="homePlate">
          <a:avLst/>
        </a:prstGeom>
        <a:solidFill>
          <a:schemeClr val="tx2">
            <a:lumMod val="25000"/>
            <a:alpha val="29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вказує на те, що перебіг передбаченого у частині 4 ст.18 Закону № 3689-XII п`ятирічного строку безперервного невикористання торговельної марки як підстави для дострокового припинення майнових прав на неї має починатися від дати отримання особою прав на використання спірного знака для товарів і послуг від попереднього власника.</a:t>
          </a:r>
          <a:endParaRPr lang="uk-UA" sz="14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839403"/>
        <a:ext cx="3222314" cy="297398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32A5CD-ED12-4521-B172-187366941F6A}">
      <dsp:nvSpPr>
        <dsp:cNvPr id="0" name=""/>
        <dsp:cNvSpPr/>
      </dsp:nvSpPr>
      <dsp:spPr>
        <a:xfrm>
          <a:off x="81661" y="3711"/>
          <a:ext cx="4906243" cy="4289385"/>
        </a:xfrm>
        <a:prstGeom prst="flowChartAlternateProcess">
          <a:avLst/>
        </a:prstGeom>
        <a:solidFill>
          <a:schemeClr val="tx2">
            <a:lumMod val="25000"/>
            <a:alpha val="44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ВП ВС вважає, що законодавство України не ставить можливість дострокового припинення дії свідоцтва на торговельну марку у залежність від зміни особи власника свідоцтва. Набувач права власності на торговельну марку під час укладення відповідного договору про передачу виключних майнових прав інтелектуальної власності на торговельну марку оцінює наявні ризики у зв`язку зі строками здійснення попереднім власником своїх прав на торговельну марку. </a:t>
          </a:r>
          <a:r>
            <a:rPr lang="uk-UA" sz="1400" kern="1200" dirty="0" smtClean="0">
              <a:hlinkClick xmlns:r="http://schemas.openxmlformats.org/officeDocument/2006/relationships" r:id="rId1"/>
            </a:rPr>
            <a:t>https://reyestr.court.gov.ua/Review/126153470</a:t>
          </a:r>
          <a:r>
            <a:rPr lang="uk-UA" sz="1400" kern="1200" dirty="0" smtClean="0"/>
            <a:t> </a:t>
          </a:r>
          <a:endParaRPr lang="uk-UA" sz="14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sp:txBody>
      <dsp:txXfrm>
        <a:off x="81661" y="3711"/>
        <a:ext cx="4906243" cy="428938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20DE31-9AEC-4203-B692-5715756E6C53}">
      <dsp:nvSpPr>
        <dsp:cNvPr id="0" name=""/>
        <dsp:cNvSpPr/>
      </dsp:nvSpPr>
      <dsp:spPr>
        <a:xfrm>
          <a:off x="0" y="351"/>
          <a:ext cx="3234290" cy="719376"/>
        </a:xfrm>
        <a:prstGeom prst="roundRect">
          <a:avLst/>
        </a:prstGeom>
        <a:solidFill>
          <a:schemeClr val="tx2">
            <a:lumMod val="25000"/>
            <a:alpha val="17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Постанова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від  </a:t>
          </a: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09.06.2021 у справі №757/34959/18-ц</a:t>
          </a:r>
          <a:endParaRPr kumimoji="0" lang="uk-UA" sz="16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351"/>
        <a:ext cx="3234290" cy="71937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1186E1-D2E0-4DE9-9FD1-C23BC272EA6B}">
      <dsp:nvSpPr>
        <dsp:cNvPr id="0" name=""/>
        <dsp:cNvSpPr/>
      </dsp:nvSpPr>
      <dsp:spPr>
        <a:xfrm>
          <a:off x="0" y="0"/>
          <a:ext cx="4130279" cy="647189"/>
        </a:xfrm>
        <a:prstGeom prst="roundRect">
          <a:avLst/>
        </a:prstGeom>
        <a:solidFill>
          <a:schemeClr val="tx2">
            <a:lumMod val="25000"/>
            <a:alpha val="16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05.03.2025 по справі №910/8781/23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0"/>
        <a:ext cx="4130279" cy="64718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F56D4A-9A76-4414-A5F2-8066BE125047}">
      <dsp:nvSpPr>
        <dsp:cNvPr id="0" name=""/>
        <dsp:cNvSpPr/>
      </dsp:nvSpPr>
      <dsp:spPr>
        <a:xfrm>
          <a:off x="0" y="839403"/>
          <a:ext cx="3222314" cy="2973988"/>
        </a:xfrm>
        <a:prstGeom prst="homePlate">
          <a:avLst/>
        </a:prstGeom>
        <a:solidFill>
          <a:schemeClr val="tx2">
            <a:lumMod val="25000"/>
            <a:alpha val="29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У вказаних постановах постало питання зупинення провадження на стадії розгляду справи в апеляційному порядку на підставі п.5 ч.1 ст.227 ГПК України, висновок суду касаційної інстанції був обґрунтований неможливістю зупинення провадження у справі з цієї підстави на стадії розгляду справи по суті з огляду на положення </a:t>
          </a:r>
          <a:r>
            <a:rPr lang="uk-UA" sz="1400" b="1" kern="1200" noProof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ч.3 ст.195 </a:t>
          </a:r>
          <a:r>
            <a:rPr lang="uk-UA" sz="14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ГПК України, що було основним самостійним аргументом.  </a:t>
          </a:r>
          <a:endParaRPr lang="uk-UA" sz="14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839403"/>
        <a:ext cx="3222314" cy="29739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E8FDF-EBCC-482F-8003-D19E610954F3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0917D-441D-47B3-B65E-3F6798E1ADD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0917D-441D-47B3-B65E-3F6798E1ADDF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з одним вирізаним округленим кут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й трикут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10" name="Поліліні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іліні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3F3E26-BE0A-424A-947F-C108B595D07D}" type="datetimeFigureOut">
              <a:rPr lang="uk-UA" smtClean="0"/>
              <a:pPr/>
              <a:t>29.09.2025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diagramLayout" Target="../diagrams/layout7.xml"/><Relationship Id="rId18" Type="http://schemas.openxmlformats.org/officeDocument/2006/relationships/diagramLayout" Target="../diagrams/layout8.xml"/><Relationship Id="rId3" Type="http://schemas.openxmlformats.org/officeDocument/2006/relationships/diagramLayout" Target="../diagrams/layout5.xml"/><Relationship Id="rId21" Type="http://schemas.microsoft.com/office/2007/relationships/diagramDrawing" Target="../diagrams/drawing8.xml"/><Relationship Id="rId7" Type="http://schemas.openxmlformats.org/officeDocument/2006/relationships/diagramData" Target="../diagrams/data6.xml"/><Relationship Id="rId12" Type="http://schemas.openxmlformats.org/officeDocument/2006/relationships/diagramData" Target="../diagrams/data7.xml"/><Relationship Id="rId17" Type="http://schemas.openxmlformats.org/officeDocument/2006/relationships/diagramData" Target="../diagrams/data8.xml"/><Relationship Id="rId2" Type="http://schemas.openxmlformats.org/officeDocument/2006/relationships/diagramData" Target="../diagrams/data5.xml"/><Relationship Id="rId16" Type="http://schemas.microsoft.com/office/2007/relationships/diagramDrawing" Target="../diagrams/drawing7.xml"/><Relationship Id="rId20" Type="http://schemas.openxmlformats.org/officeDocument/2006/relationships/diagramColors" Target="../diagrams/colors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5" Type="http://schemas.openxmlformats.org/officeDocument/2006/relationships/diagramColors" Target="../diagrams/colors7.xml"/><Relationship Id="rId10" Type="http://schemas.openxmlformats.org/officeDocument/2006/relationships/diagramColors" Target="../diagrams/colors6.xml"/><Relationship Id="rId19" Type="http://schemas.openxmlformats.org/officeDocument/2006/relationships/diagramQuickStyle" Target="../diagrams/quickStyle8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diagramQuickStyle" Target="../diagrams/quickStyle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18" Type="http://schemas.openxmlformats.org/officeDocument/2006/relationships/diagramLayout" Target="../diagrams/layout12.xml"/><Relationship Id="rId3" Type="http://schemas.openxmlformats.org/officeDocument/2006/relationships/diagramLayout" Target="../diagrams/layout9.xml"/><Relationship Id="rId21" Type="http://schemas.microsoft.com/office/2007/relationships/diagramDrawing" Target="../diagrams/drawing12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17" Type="http://schemas.openxmlformats.org/officeDocument/2006/relationships/diagramData" Target="../diagrams/data12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20" Type="http://schemas.openxmlformats.org/officeDocument/2006/relationships/diagramColors" Target="../diagrams/colors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19" Type="http://schemas.openxmlformats.org/officeDocument/2006/relationships/diagramQuickStyle" Target="../diagrams/quickStyle12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13" Type="http://schemas.openxmlformats.org/officeDocument/2006/relationships/diagramLayout" Target="../diagrams/layout15.xml"/><Relationship Id="rId18" Type="http://schemas.openxmlformats.org/officeDocument/2006/relationships/diagramLayout" Target="../diagrams/layout16.xml"/><Relationship Id="rId3" Type="http://schemas.openxmlformats.org/officeDocument/2006/relationships/diagramLayout" Target="../diagrams/layout13.xml"/><Relationship Id="rId21" Type="http://schemas.microsoft.com/office/2007/relationships/diagramDrawing" Target="../diagrams/drawing16.xml"/><Relationship Id="rId7" Type="http://schemas.openxmlformats.org/officeDocument/2006/relationships/diagramData" Target="../diagrams/data14.xml"/><Relationship Id="rId12" Type="http://schemas.openxmlformats.org/officeDocument/2006/relationships/diagramData" Target="../diagrams/data15.xml"/><Relationship Id="rId17" Type="http://schemas.openxmlformats.org/officeDocument/2006/relationships/diagramData" Target="../diagrams/data16.xml"/><Relationship Id="rId2" Type="http://schemas.openxmlformats.org/officeDocument/2006/relationships/diagramData" Target="../diagrams/data13.xml"/><Relationship Id="rId16" Type="http://schemas.microsoft.com/office/2007/relationships/diagramDrawing" Target="../diagrams/drawing15.xml"/><Relationship Id="rId20" Type="http://schemas.openxmlformats.org/officeDocument/2006/relationships/diagramColors" Target="../diagrams/colors1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5" Type="http://schemas.openxmlformats.org/officeDocument/2006/relationships/diagramColors" Target="../diagrams/colors15.xml"/><Relationship Id="rId10" Type="http://schemas.openxmlformats.org/officeDocument/2006/relationships/diagramColors" Target="../diagrams/colors14.xml"/><Relationship Id="rId19" Type="http://schemas.openxmlformats.org/officeDocument/2006/relationships/diagramQuickStyle" Target="../diagrams/quickStyle16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Relationship Id="rId14" Type="http://schemas.openxmlformats.org/officeDocument/2006/relationships/diagramQuickStyle" Target="../diagrams/quickStyle1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13" Type="http://schemas.openxmlformats.org/officeDocument/2006/relationships/diagramLayout" Target="../diagrams/layout19.xml"/><Relationship Id="rId18" Type="http://schemas.openxmlformats.org/officeDocument/2006/relationships/diagramLayout" Target="../diagrams/layout20.xml"/><Relationship Id="rId3" Type="http://schemas.openxmlformats.org/officeDocument/2006/relationships/diagramLayout" Target="../diagrams/layout17.xml"/><Relationship Id="rId21" Type="http://schemas.microsoft.com/office/2007/relationships/diagramDrawing" Target="../diagrams/drawing20.xml"/><Relationship Id="rId7" Type="http://schemas.openxmlformats.org/officeDocument/2006/relationships/diagramData" Target="../diagrams/data18.xml"/><Relationship Id="rId12" Type="http://schemas.openxmlformats.org/officeDocument/2006/relationships/diagramData" Target="../diagrams/data19.xml"/><Relationship Id="rId17" Type="http://schemas.openxmlformats.org/officeDocument/2006/relationships/diagramData" Target="../diagrams/data20.xml"/><Relationship Id="rId2" Type="http://schemas.openxmlformats.org/officeDocument/2006/relationships/diagramData" Target="../diagrams/data17.xml"/><Relationship Id="rId16" Type="http://schemas.microsoft.com/office/2007/relationships/diagramDrawing" Target="../diagrams/drawing19.xml"/><Relationship Id="rId20" Type="http://schemas.openxmlformats.org/officeDocument/2006/relationships/diagramColors" Target="../diagrams/colors2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5" Type="http://schemas.openxmlformats.org/officeDocument/2006/relationships/diagramColors" Target="../diagrams/colors19.xml"/><Relationship Id="rId10" Type="http://schemas.openxmlformats.org/officeDocument/2006/relationships/diagramColors" Target="../diagrams/colors18.xml"/><Relationship Id="rId19" Type="http://schemas.openxmlformats.org/officeDocument/2006/relationships/diagramQuickStyle" Target="../diagrams/quickStyle20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Relationship Id="rId14" Type="http://schemas.openxmlformats.org/officeDocument/2006/relationships/diagramQuickStyle" Target="../diagrams/quickStyle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857600"/>
          </a:xfrm>
        </p:spPr>
        <p:txBody>
          <a:bodyPr>
            <a:normAutofit/>
          </a:bodyPr>
          <a:lstStyle/>
          <a:p>
            <a:r>
              <a:rPr lang="uk-UA" sz="4400" dirty="0" smtClean="0"/>
              <a:t>Відступлення Великої Палати Верховного Суду від правових висновків Верховного Суду у господарських справах</a:t>
            </a:r>
            <a:br>
              <a:rPr lang="uk-UA" sz="4400" dirty="0" smtClean="0"/>
            </a:br>
            <a:r>
              <a:rPr lang="uk-UA" sz="4400" dirty="0" smtClean="0"/>
              <a:t>2025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uk-UA" sz="1300" dirty="0" smtClean="0"/>
              <a:t>Відділ аналітичної роботи та узагальнення судової практики</a:t>
            </a:r>
            <a:r>
              <a:rPr lang="uk-UA" sz="1300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endParaRPr lang="uk-UA" sz="1300" dirty="0"/>
          </a:p>
        </p:txBody>
      </p:sp>
    </p:spTree>
    <p:extLst>
      <p:ext uri="{BB962C8B-B14F-4D97-AF65-F5344CB8AC3E}">
        <p14:creationId xmlns="" xmlns:p14="http://schemas.microsoft.com/office/powerpoint/2010/main" val="198449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614362" y="332656"/>
            <a:ext cx="8172451" cy="100811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Щодо правової природи рішень </a:t>
            </a:r>
            <a:r>
              <a:rPr lang="uk-UA" sz="2000" b="1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органу управління </a:t>
            </a: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Товариства</a:t>
            </a:r>
          </a:p>
          <a:p>
            <a:pPr algn="ctr">
              <a:spcBef>
                <a:spcPct val="0"/>
              </a:spcBef>
            </a:pPr>
            <a:endParaRPr lang="uk-UA" sz="2000" b="1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4" name="Місце для вмісту 1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91763464"/>
              </p:ext>
            </p:extLst>
          </p:nvPr>
        </p:nvGraphicFramePr>
        <p:xfrm>
          <a:off x="554437" y="2060848"/>
          <a:ext cx="3225475" cy="4654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Місце для вмісту 1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19268099"/>
              </p:ext>
            </p:extLst>
          </p:nvPr>
        </p:nvGraphicFramePr>
        <p:xfrm>
          <a:off x="3779912" y="1988840"/>
          <a:ext cx="5167636" cy="42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="" xmlns:p14="http://schemas.microsoft.com/office/powerpoint/2010/main" val="1550189413"/>
              </p:ext>
            </p:extLst>
          </p:nvPr>
        </p:nvGraphicFramePr>
        <p:xfrm>
          <a:off x="545623" y="1196752"/>
          <a:ext cx="3234290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="" xmlns:p14="http://schemas.microsoft.com/office/powerpoint/2010/main" val="1070022202"/>
              </p:ext>
            </p:extLst>
          </p:nvPr>
        </p:nvGraphicFramePr>
        <p:xfrm>
          <a:off x="4656534" y="1196752"/>
          <a:ext cx="4130279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614362" y="332656"/>
            <a:ext cx="8172451" cy="100811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Щодо дострокового припинення дії свідоцтва на знак для товарів і послуг. </a:t>
            </a:r>
          </a:p>
          <a:p>
            <a:pPr algn="ctr">
              <a:spcBef>
                <a:spcPct val="0"/>
              </a:spcBef>
            </a:pPr>
            <a:endParaRPr lang="uk-UA" sz="2000" b="1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4" name="Місце для вмісту 1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91763464"/>
              </p:ext>
            </p:extLst>
          </p:nvPr>
        </p:nvGraphicFramePr>
        <p:xfrm>
          <a:off x="554437" y="2060848"/>
          <a:ext cx="3225475" cy="4654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Місце для вмісту 1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19268099"/>
              </p:ext>
            </p:extLst>
          </p:nvPr>
        </p:nvGraphicFramePr>
        <p:xfrm>
          <a:off x="3779912" y="1988840"/>
          <a:ext cx="5167636" cy="42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="" xmlns:p14="http://schemas.microsoft.com/office/powerpoint/2010/main" val="1550189413"/>
              </p:ext>
            </p:extLst>
          </p:nvPr>
        </p:nvGraphicFramePr>
        <p:xfrm>
          <a:off x="545623" y="1196752"/>
          <a:ext cx="3234290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="" xmlns:p14="http://schemas.microsoft.com/office/powerpoint/2010/main" val="1070022202"/>
              </p:ext>
            </p:extLst>
          </p:nvPr>
        </p:nvGraphicFramePr>
        <p:xfrm>
          <a:off x="4656534" y="1196752"/>
          <a:ext cx="4130279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614362" y="332656"/>
            <a:ext cx="8172451" cy="100811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Щодо зупинення провадження у справі, застосування ч.3 ст.195 ГПК</a:t>
            </a:r>
          </a:p>
          <a:p>
            <a:pPr algn="ctr">
              <a:spcBef>
                <a:spcPct val="0"/>
              </a:spcBef>
            </a:pPr>
            <a:endParaRPr lang="uk-UA" sz="2000" b="1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4" name="Місце для вмісту 1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91763464"/>
              </p:ext>
            </p:extLst>
          </p:nvPr>
        </p:nvGraphicFramePr>
        <p:xfrm>
          <a:off x="554437" y="2060848"/>
          <a:ext cx="3225475" cy="4654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Місце для вмісту 1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19268099"/>
              </p:ext>
            </p:extLst>
          </p:nvPr>
        </p:nvGraphicFramePr>
        <p:xfrm>
          <a:off x="3779912" y="1988840"/>
          <a:ext cx="5167636" cy="42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="" xmlns:p14="http://schemas.microsoft.com/office/powerpoint/2010/main" val="1550189413"/>
              </p:ext>
            </p:extLst>
          </p:nvPr>
        </p:nvGraphicFramePr>
        <p:xfrm>
          <a:off x="545623" y="1196752"/>
          <a:ext cx="3234290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="" xmlns:p14="http://schemas.microsoft.com/office/powerpoint/2010/main" val="1070022202"/>
              </p:ext>
            </p:extLst>
          </p:nvPr>
        </p:nvGraphicFramePr>
        <p:xfrm>
          <a:off x="4656534" y="1196752"/>
          <a:ext cx="4130279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614362" y="332656"/>
            <a:ext cx="8172451" cy="100811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uk-UA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Щодо</a:t>
            </a:r>
            <a:r>
              <a:rPr lang="uk-UA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оскарження </a:t>
            </a:r>
            <a:r>
              <a:rPr lang="uk-UA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наказу </a:t>
            </a:r>
            <a:r>
              <a:rPr lang="uk-UA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Міністерства юстиції </a:t>
            </a:r>
            <a:r>
              <a:rPr lang="uk-UA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України,  яким скасовано рішення державних реєстраторів про державну реєстрацію за позивачами прав оренди та суборенди земельних ділянок</a:t>
            </a:r>
            <a:endParaRPr lang="uk-UA" b="1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endParaRPr lang="uk-UA" b="1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4" name="Місце для вмісту 1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91763464"/>
              </p:ext>
            </p:extLst>
          </p:nvPr>
        </p:nvGraphicFramePr>
        <p:xfrm>
          <a:off x="467544" y="2276872"/>
          <a:ext cx="4089571" cy="43662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Місце для вмісту 1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19268099"/>
              </p:ext>
            </p:extLst>
          </p:nvPr>
        </p:nvGraphicFramePr>
        <p:xfrm>
          <a:off x="3923928" y="1988840"/>
          <a:ext cx="502362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="" xmlns:p14="http://schemas.microsoft.com/office/powerpoint/2010/main" val="1550189413"/>
              </p:ext>
            </p:extLst>
          </p:nvPr>
        </p:nvGraphicFramePr>
        <p:xfrm>
          <a:off x="545622" y="1052736"/>
          <a:ext cx="4026377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="" xmlns:p14="http://schemas.microsoft.com/office/powerpoint/2010/main" val="1070022202"/>
              </p:ext>
            </p:extLst>
          </p:nvPr>
        </p:nvGraphicFramePr>
        <p:xfrm>
          <a:off x="4656534" y="1196752"/>
          <a:ext cx="4130279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614362" y="332656"/>
            <a:ext cx="8172451" cy="1224136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Щодо </a:t>
            </a: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уступки </a:t>
            </a: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права </a:t>
            </a:r>
            <a:r>
              <a:rPr lang="uk-UA" sz="20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стягувача</a:t>
            </a: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за рішенням суду шляхом укладення цивільно-правової </a:t>
            </a: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угоди</a:t>
            </a:r>
            <a:endParaRPr lang="uk-UA" sz="2000" b="1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endParaRPr lang="uk-UA" sz="2000" b="1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endParaRPr lang="uk-UA" sz="2000" b="1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4" name="Місце для вмісту 1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91763464"/>
              </p:ext>
            </p:extLst>
          </p:nvPr>
        </p:nvGraphicFramePr>
        <p:xfrm>
          <a:off x="554437" y="2060848"/>
          <a:ext cx="3225475" cy="4654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Місце для вмісту 1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19268099"/>
              </p:ext>
            </p:extLst>
          </p:nvPr>
        </p:nvGraphicFramePr>
        <p:xfrm>
          <a:off x="3419872" y="1700808"/>
          <a:ext cx="5527676" cy="4581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="" xmlns:p14="http://schemas.microsoft.com/office/powerpoint/2010/main" val="1550189413"/>
              </p:ext>
            </p:extLst>
          </p:nvPr>
        </p:nvGraphicFramePr>
        <p:xfrm>
          <a:off x="539552" y="1052736"/>
          <a:ext cx="3234290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="" xmlns:p14="http://schemas.microsoft.com/office/powerpoint/2010/main" val="1070022202"/>
              </p:ext>
            </p:extLst>
          </p:nvPr>
        </p:nvGraphicFramePr>
        <p:xfrm>
          <a:off x="4656534" y="1196752"/>
          <a:ext cx="4130279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Поті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1492</TotalTime>
  <Words>252</Words>
  <Application>Microsoft Office PowerPoint</Application>
  <PresentationFormat>Екран (4:3)</PresentationFormat>
  <Paragraphs>40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7" baseType="lpstr">
      <vt:lpstr>Потік</vt:lpstr>
      <vt:lpstr>Відступлення Великої Палати Верховного Суду від правових висновків Верховного Суду у господарських справах 2025 Відділ аналітичної роботи та узагальнення судової практики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Відступлення Верховного Суду у складі суддів об`єднаної палати Касаційного господарського суду від правових висновків  Верховного Суду у господарських справах</dc:title>
  <dc:creator>user4</dc:creator>
  <cp:lastModifiedBy>user4</cp:lastModifiedBy>
  <cp:revision>235</cp:revision>
  <dcterms:created xsi:type="dcterms:W3CDTF">2020-02-14T13:33:55Z</dcterms:created>
  <dcterms:modified xsi:type="dcterms:W3CDTF">2025-09-29T12:43:28Z</dcterms:modified>
</cp:coreProperties>
</file>