
<file path=[Content_Types].xml><?xml version="1.0" encoding="utf-8"?>
<Types xmlns="http://schemas.openxmlformats.org/package/2006/content-types">
  <Override PartName="/ppt/diagrams/colors22.xml" ContentType="application/vnd.openxmlformats-officedocument.drawingml.diagramColors+xml"/>
  <Override PartName="/ppt/diagrams/data35.xml" ContentType="application/vnd.openxmlformats-officedocument.drawingml.diagramData+xml"/>
  <Override PartName="/ppt/diagrams/colors11.xml" ContentType="application/vnd.openxmlformats-officedocument.drawingml.diagramColors+xml"/>
  <Override PartName="/ppt/diagrams/data24.xml" ContentType="application/vnd.openxmlformats-officedocument.drawingml.diagramData+xml"/>
  <Override PartName="/ppt/diagrams/quickStyle39.xml" ContentType="application/vnd.openxmlformats-officedocument.drawingml.diagramStyl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diagrams/quickStyle28.xml" ContentType="application/vnd.openxmlformats-officedocument.drawingml.diagramStyle+xml"/>
  <Override PartName="/ppt/diagrams/drawing29.xml" ContentType="application/vnd.ms-office.drawingml.diagramDrawing+xml"/>
  <Default Extension="xml" ContentType="application/xml"/>
  <Override PartName="/ppt/diagrams/quickStyle17.xml" ContentType="application/vnd.openxmlformats-officedocument.drawingml.diagramStyle+xml"/>
  <Override PartName="/ppt/diagrams/drawing18.xml" ContentType="application/vnd.ms-office.drawingml.diagramDrawing+xml"/>
  <Override PartName="/ppt/diagrams/layout39.xml" ContentType="application/vnd.openxmlformats-officedocument.drawingml.diagramLayout+xml"/>
  <Override PartName="/ppt/tableStyles.xml" ContentType="application/vnd.openxmlformats-officedocument.presentationml.tableStyles+xml"/>
  <Override PartName="/ppt/diagrams/layout17.xml" ContentType="application/vnd.openxmlformats-officedocument.drawingml.diagramLayout+xml"/>
  <Override PartName="/ppt/diagrams/layout28.xml" ContentType="application/vnd.openxmlformats-officedocument.drawingml.diagramLayout+xml"/>
  <Override PartName="/ppt/diagrams/drawing43.xml" ContentType="application/vnd.ms-office.drawingml.diagramDrawing+xml"/>
  <Override PartName="/ppt/diagrams/quickStyle31.xml" ContentType="application/vnd.openxmlformats-officedocument.drawingml.diagramStyle+xml"/>
  <Override PartName="/ppt/diagrams/drawing32.xml" ContentType="application/vnd.ms-office.drawingml.diagramDrawing+xml"/>
  <Override PartName="/ppt/diagrams/colors38.xml" ContentType="application/vnd.openxmlformats-officedocument.drawingml.diagramColors+xml"/>
  <Override PartName="/ppt/diagrams/quickStyle42.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quickStyle20.xml" ContentType="application/vnd.openxmlformats-officedocument.drawingml.diagramStyle+xml"/>
  <Override PartName="/ppt/diagrams/drawing21.xml" ContentType="application/vnd.ms-office.drawingml.diagramDrawing+xml"/>
  <Override PartName="/ppt/diagrams/colors27.xml" ContentType="application/vnd.openxmlformats-officedocument.drawingml.diagramColors+xml"/>
  <Override PartName="/ppt/diagrams/data29.xml" ContentType="application/vnd.openxmlformats-officedocument.drawingml.diagramData+xml"/>
  <Override PartName="/ppt/diagrams/layout42.xml" ContentType="application/vnd.openxmlformats-officedocument.drawingml.diagramLayout+xml"/>
  <Override PartName="/ppt/diagrams/colors4.xml" ContentType="application/vnd.openxmlformats-officedocument.drawingml.diagramColors+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diagrams/layout31.xml" ContentType="application/vnd.openxmlformats-officedocument.drawingml.diagramLayout+xml"/>
  <Override PartName="/ppt/slides/slide5.xml" ContentType="application/vnd.openxmlformats-officedocument.presentationml.slide+xml"/>
  <Override PartName="/ppt/slideLayouts/slideLayout7.xml" ContentType="application/vnd.openxmlformats-officedocument.presentationml.slideLayout+xml"/>
  <Override PartName="/ppt/diagrams/drawing3.xml" ContentType="application/vnd.ms-office.drawingml.diagramDrawing+xml"/>
  <Override PartName="/ppt/diagrams/layout20.xml" ContentType="application/vnd.openxmlformats-officedocument.drawingml.diagramLayout+xml"/>
  <Override PartName="/ppt/diagrams/colors41.xml" ContentType="application/vnd.openxmlformats-officedocument.drawingml.diagramColors+xml"/>
  <Override PartName="/ppt/diagrams/quickStyle3.xml" ContentType="application/vnd.openxmlformats-officedocument.drawingml.diagramStyle+xml"/>
  <Override PartName="/ppt/diagrams/colors30.xml" ContentType="application/vnd.openxmlformats-officedocument.drawingml.diagramColors+xml"/>
  <Override PartName="/ppt/diagrams/data32.xml" ContentType="application/vnd.openxmlformats-officedocument.drawingml.diagramData+xml"/>
  <Override PartName="/ppt/diagrams/data43.xml" ContentType="application/vnd.openxmlformats-officedocument.drawingml.diagramData+xml"/>
  <Override PartName="/ppt/diagrams/data21.xml" ContentType="application/vnd.openxmlformats-officedocument.drawingml.diagramData+xml"/>
  <Override PartName="/ppt/diagrams/quickStyle47.xml" ContentType="application/vnd.openxmlformats-officedocument.drawingml.diagramStyle+xml"/>
  <Override PartName="/ppt/diagrams/drawing48.xml" ContentType="application/vnd.ms-office.drawingml.diagramDrawing+xml"/>
  <Override PartName="/ppt/presentation.xml" ContentType="application/vnd.openxmlformats-officedocument.presentationml.presentation.main+xml"/>
  <Override PartName="/ppt/diagrams/layout6.xml" ContentType="application/vnd.openxmlformats-officedocument.drawingml.diagramLayout+xml"/>
  <Override PartName="/ppt/diagrams/data10.xml" ContentType="application/vnd.openxmlformats-officedocument.drawingml.diagramData+xml"/>
  <Override PartName="/ppt/diagrams/quickStyle36.xml" ContentType="application/vnd.openxmlformats-officedocument.drawingml.diagramStyle+xml"/>
  <Override PartName="/ppt/diagrams/drawing37.xml" ContentType="application/vnd.ms-office.drawingml.diagramDrawing+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diagrams/quickStyle25.xml" ContentType="application/vnd.openxmlformats-officedocument.drawingml.diagramStyle+xml"/>
  <Override PartName="/ppt/diagrams/drawing26.xml" ContentType="application/vnd.ms-office.drawingml.diagramDrawing+xml"/>
  <Override PartName="/ppt/diagrams/layout36.xml" ContentType="application/vnd.openxmlformats-officedocument.drawingml.diagramLayout+xml"/>
  <Override PartName="/ppt/diagrams/layout47.xml" ContentType="application/vnd.openxmlformats-officedocument.drawingml.diagramLayout+xml"/>
  <Override PartName="/ppt/slideLayouts/slideLayout10.xml" ContentType="application/vnd.openxmlformats-officedocument.presentationml.slideLayout+xml"/>
  <Override PartName="/ppt/diagrams/drawing8.xml" ContentType="application/vnd.ms-office.drawingml.diagramDrawing+xml"/>
  <Override PartName="/ppt/diagrams/layout25.xml" ContentType="application/vnd.openxmlformats-officedocument.drawingml.diagramLayout+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22.xml" ContentType="application/vnd.ms-office.drawingml.diagramDrawing+xml"/>
  <Override PartName="/ppt/diagrams/layout32.xml" ContentType="application/vnd.openxmlformats-officedocument.drawingml.diagramLayout+xml"/>
  <Override PartName="/ppt/diagrams/colors35.xml" ContentType="application/vnd.openxmlformats-officedocument.drawingml.diagramColors+xml"/>
  <Override PartName="/ppt/diagrams/drawing40.xml" ContentType="application/vnd.ms-office.drawingml.diagramDrawing+xml"/>
  <Override PartName="/ppt/diagrams/layout43.xml" ContentType="application/vnd.openxmlformats-officedocument.drawingml.diagramLayout+xml"/>
  <Override PartName="/ppt/diagrams/colors46.xml" ContentType="application/vnd.openxmlformats-officedocument.drawingml.diagramColors+xml"/>
  <Override PartName="/ppt/diagrams/data48.xml" ContentType="application/vnd.openxmlformats-officedocument.drawingml.diagramData+xml"/>
  <Override PartName="/ppt/diagrams/drawing4.xml" ContentType="application/vnd.ms-office.drawingml.diagramDrawing+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ppt/diagrams/data37.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diagrams/data26.xml" ContentType="application/vnd.openxmlformats-officedocument.drawingml.diagramData+xml"/>
  <Override PartName="/ppt/diagrams/colors31.xml" ContentType="application/vnd.openxmlformats-officedocument.drawingml.diagramColors+xml"/>
  <Override PartName="/ppt/diagrams/colors42.xml" ContentType="application/vnd.openxmlformats-officedocument.drawingml.diagramColors+xml"/>
  <Override PartName="/ppt/diagrams/data44.xml" ContentType="application/vnd.openxmlformats-officedocument.drawingml.diagramData+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diagrams/data33.xml" ContentType="application/vnd.openxmlformats-officedocument.drawingml.diagramData+xml"/>
  <Override PartName="/ppt/slides/slide2.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Override PartName="/ppt/diagrams/quickStyle37.xml" ContentType="application/vnd.openxmlformats-officedocument.drawingml.diagramStyle+xml"/>
  <Override PartName="/ppt/diagrams/drawing38.xml" ContentType="application/vnd.ms-office.drawingml.diagramDrawing+xml"/>
  <Override PartName="/ppt/diagrams/data40.xml" ContentType="application/vnd.openxmlformats-officedocument.drawingml.diagramData+xml"/>
  <Override PartName="/ppt/diagrams/quickStyle48.xml" ContentType="application/vnd.openxmlformats-officedocument.drawingml.diagramStyle+xml"/>
  <Default Extension="rels" ContentType="application/vnd.openxmlformats-package.relationships+xml"/>
  <Override PartName="/ppt/diagrams/layout7.xml" ContentType="application/vnd.openxmlformats-officedocument.drawingml.diagramLayout+xml"/>
  <Override PartName="/ppt/diagrams/data8.xml" ContentType="application/vnd.openxmlformats-officedocument.drawingml.diagramData+xml"/>
  <Override PartName="/ppt/diagrams/quickStyle26.xml" ContentType="application/vnd.openxmlformats-officedocument.drawingml.diagramStyle+xml"/>
  <Override PartName="/ppt/diagrams/drawing27.xml" ContentType="application/vnd.ms-office.drawingml.diagramDrawing+xml"/>
  <Override PartName="/ppt/diagrams/layout48.xml" ContentType="application/vnd.openxmlformats-officedocument.drawingml.diagramLayout+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Override PartName="/ppt/diagrams/layout19.xml" ContentType="application/vnd.openxmlformats-officedocument.drawingml.diagramLayout+xml"/>
  <Override PartName="/ppt/diagrams/quickStyle33.xml" ContentType="application/vnd.openxmlformats-officedocument.drawingml.diagramStyle+xml"/>
  <Override PartName="/ppt/diagrams/drawing34.xml" ContentType="application/vnd.ms-office.drawingml.diagramDrawing+xml"/>
  <Override PartName="/ppt/diagrams/layout37.xml" ContentType="application/vnd.openxmlformats-officedocument.drawingml.diagramLayout+xml"/>
  <Override PartName="/ppt/diagrams/quickStyle44.xml" ContentType="application/vnd.openxmlformats-officedocument.drawingml.diagramStyle+xml"/>
  <Override PartName="/ppt/diagrams/drawing45.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diagrams/quickStyle22.xml" ContentType="application/vnd.openxmlformats-officedocument.drawingml.diagramStyle+xml"/>
  <Override PartName="/ppt/diagrams/drawing23.xml" ContentType="application/vnd.ms-office.drawingml.diagramDrawing+xml"/>
  <Override PartName="/ppt/diagrams/layout26.xml" ContentType="application/vnd.openxmlformats-officedocument.drawingml.diagramLayout+xml"/>
  <Override PartName="/ppt/diagrams/colors29.xml" ContentType="application/vnd.openxmlformats-officedocument.drawingml.diagramColors+xml"/>
  <Override PartName="/ppt/diagrams/drawing41.xml" ContentType="application/vnd.ms-office.drawingml.diagramDrawing+xml"/>
  <Override PartName="/ppt/diagrams/layout44.xml" ContentType="application/vnd.openxmlformats-officedocument.drawingml.diagramLayout+xml"/>
  <Override PartName="/ppt/diagrams/colors47.xml" ContentType="application/vnd.openxmlformats-officedocument.drawingml.diagramColors+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colors18.xml" ContentType="application/vnd.openxmlformats-officedocument.drawingml.diagramColors+xml"/>
  <Override PartName="/ppt/diagrams/drawing30.xml" ContentType="application/vnd.ms-office.drawingml.diagramDrawing+xml"/>
  <Override PartName="/ppt/diagrams/layout33.xml" ContentType="application/vnd.openxmlformats-officedocument.drawingml.diagramLayout+xml"/>
  <Override PartName="/ppt/diagrams/colors36.xml" ContentType="application/vnd.openxmlformats-officedocument.drawingml.diagramColors+xml"/>
  <Override PartName="/ppt/diagrams/quickStyle40.xml" ContentType="application/vnd.openxmlformats-officedocument.drawingml.diagramStyle+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diagrams/data27.xml" ContentType="application/vnd.openxmlformats-officedocument.drawingml.diagramData+xml"/>
  <Override PartName="/ppt/diagrams/data38.xml" ContentType="application/vnd.openxmlformats-officedocument.drawingml.diagramData+xml"/>
  <Override PartName="/ppt/diagrams/layout40.xml" ContentType="application/vnd.openxmlformats-officedocument.drawingml.diagramLayout+xml"/>
  <Override PartName="/ppt/diagrams/colors43.xml" ContentType="application/vnd.openxmlformats-officedocument.drawingml.diagramColors+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diagrams/colors32.xml" ContentType="application/vnd.openxmlformats-officedocument.drawingml.diagramColors+xml"/>
  <Override PartName="/ppt/diagrams/data34.xml" ContentType="application/vnd.openxmlformats-officedocument.drawingml.diagramData+xml"/>
  <Override PartName="/ppt/diagrams/data45.xml" ContentType="application/vnd.openxmlformats-officedocument.drawingml.diagramData+xml"/>
  <Override PartName="/ppt/slides/slide3.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diagrams/data30.xml" ContentType="application/vnd.openxmlformats-officedocument.drawingml.diagramData+xml"/>
  <Override PartName="/ppt/diagrams/quickStyle38.xml" ContentType="application/vnd.openxmlformats-officedocument.drawingml.diagramStyle+xml"/>
  <Override PartName="/ppt/diagrams/drawing39.xml" ContentType="application/vnd.ms-office.drawingml.diagramDrawing+xml"/>
  <Override PartName="/ppt/diagrams/data41.xml" ContentType="application/vnd.openxmlformats-officedocument.drawingml.diagramData+xml"/>
  <Override PartName="/ppt/slides/slide13.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diagrams/quickStyle27.xml" ContentType="application/vnd.openxmlformats-officedocument.drawingml.diagramStyle+xml"/>
  <Override PartName="/ppt/diagrams/drawing28.xml" ContentType="application/vnd.ms-office.drawingml.diagramDrawing+xml"/>
  <Override PartName="/ppt/diagrams/layout38.xml" ContentType="application/vnd.openxmlformats-officedocument.drawingml.diagramLayout+xml"/>
  <Override PartName="/ppt/diagrams/quickStyle45.xml" ContentType="application/vnd.openxmlformats-officedocument.drawingml.diagramStyle+xml"/>
  <Override PartName="/ppt/diagrams/drawing46.xml" ContentType="application/vnd.ms-office.drawingml.diagramDrawing+xml"/>
  <Override PartName="/ppt/diagrams/layout4.xml" ContentType="application/vnd.openxmlformats-officedocument.drawingml.diagramLayout+xml"/>
  <Override PartName="/ppt/diagrams/layout27.xml" ContentType="application/vnd.openxmlformats-officedocument.drawingml.diagramLayout+xml"/>
  <Override PartName="/ppt/diagrams/quickStyle34.xml" ContentType="application/vnd.openxmlformats-officedocument.drawingml.diagramStyle+xml"/>
  <Override PartName="/ppt/diagrams/drawing35.xml" ContentType="application/vnd.ms-office.drawingml.diagramDrawing+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24.xml" ContentType="application/vnd.ms-office.drawingml.diagramDrawing+xml"/>
  <Override PartName="/ppt/diagrams/layout34.xml" ContentType="application/vnd.openxmlformats-officedocument.drawingml.diagramLayout+xml"/>
  <Override PartName="/ppt/diagrams/colors37.xml" ContentType="application/vnd.openxmlformats-officedocument.drawingml.diagramColors+xml"/>
  <Override PartName="/ppt/diagrams/quickStyle41.xml" ContentType="application/vnd.openxmlformats-officedocument.drawingml.diagramStyle+xml"/>
  <Override PartName="/ppt/diagrams/drawing42.xml" ContentType="application/vnd.ms-office.drawingml.diagramDrawing+xml"/>
  <Override PartName="/ppt/diagrams/layout45.xml" ContentType="application/vnd.openxmlformats-officedocument.drawingml.diagramLayout+xml"/>
  <Override PartName="/ppt/diagrams/colors48.xml" ContentType="application/vnd.openxmlformats-officedocument.drawingml.diagramColors+xml"/>
  <Override PartName="/ppt/diagrams/drawing6.xml" ContentType="application/vnd.ms-office.drawingml.diagramDrawing+xml"/>
  <Override PartName="/ppt/diagrams/drawing20.xml" ContentType="application/vnd.ms-office.drawingml.diagramDrawing+xml"/>
  <Override PartName="/ppt/diagrams/layout23.xml" ContentType="application/vnd.openxmlformats-officedocument.drawingml.diagramLayout+xml"/>
  <Override PartName="/ppt/diagrams/colors26.xml" ContentType="application/vnd.openxmlformats-officedocument.drawingml.diagramColors+xml"/>
  <Override PartName="/ppt/diagrams/quickStyle30.xml" ContentType="application/vnd.openxmlformats-officedocument.drawingml.diagramStyle+xml"/>
  <Override PartName="/ppt/diagrams/drawing31.xml" ContentType="application/vnd.ms-office.drawingml.diagramDrawing+xml"/>
  <Override PartName="/ppt/diagrams/data39.xml" ContentType="application/vnd.openxmlformats-officedocument.drawingml.diagramData+xml"/>
  <Override PartName="/ppt/diagrams/layout41.xml" ContentType="application/vnd.openxmlformats-officedocument.drawingml.diagramLayout+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28.xml" ContentType="application/vnd.openxmlformats-officedocument.drawingml.diagramData+xml"/>
  <Override PartName="/ppt/diagrams/layout30.xml" ContentType="application/vnd.openxmlformats-officedocument.drawingml.diagramLayout+xml"/>
  <Override PartName="/ppt/diagrams/colors33.xml" ContentType="application/vnd.openxmlformats-officedocument.drawingml.diagramColors+xml"/>
  <Override PartName="/ppt/diagrams/colors44.xml" ContentType="application/vnd.openxmlformats-officedocument.drawingml.diagramColors+xml"/>
  <Override PartName="/ppt/diagrams/data46.xml" ContentType="application/vnd.openxmlformats-officedocument.drawingml.diagramData+xml"/>
  <Override PartName="/ppt/diagrams/drawing2.xml" ContentType="application/vnd.ms-office.drawingml.diagramDrawing+xml"/>
  <Override PartName="/ppt/diagrams/data17.xml" ContentType="application/vnd.openxmlformats-officedocument.drawingml.diagramData+xml"/>
  <Override PartName="/ppt/slides/slide4.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40.xml" ContentType="application/vnd.openxmlformats-officedocument.drawingml.diagramColors+xml"/>
  <Override PartName="/ppt/diagrams/data42.xml" ContentType="application/vnd.openxmlformats-officedocument.drawingml.diagramData+xml"/>
  <Override PartName="/ppt/theme/theme1.xml" ContentType="application/vnd.openxmlformats-officedocument.theme+xml"/>
  <Override PartName="/ppt/diagrams/data31.xml" ContentType="application/vnd.openxmlformats-officedocument.drawingml.diagramData+xml"/>
  <Override PartName="/ppt/diagrams/data20.xml" ContentType="application/vnd.openxmlformats-officedocument.drawingml.diagramData+xml"/>
  <Override PartName="/ppt/diagrams/quickStyle35.xml" ContentType="application/vnd.openxmlformats-officedocument.drawingml.diagramStyle+xml"/>
  <Override PartName="/ppt/diagrams/drawing36.xml" ContentType="application/vnd.ms-office.drawingml.diagramDrawing+xml"/>
  <Override PartName="/ppt/diagrams/quickStyle46.xml" ContentType="application/vnd.openxmlformats-officedocument.drawingml.diagramStyle+xml"/>
  <Override PartName="/ppt/diagrams/drawing47.xml" ContentType="application/vnd.ms-office.drawingml.diagramDrawing+xml"/>
  <Override PartName="/ppt/slides/slide10.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diagrams/quickStyle24.xml" ContentType="application/vnd.openxmlformats-officedocument.drawingml.diagramStyle+xml"/>
  <Override PartName="/ppt/diagrams/drawing25.xml" ContentType="application/vnd.ms-office.drawingml.diagramDrawing+xml"/>
  <Override PartName="/ppt/diagrams/layout46.xml" ContentType="application/vnd.openxmlformats-officedocument.drawingml.diagramLayout+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35.xml" ContentType="application/vnd.openxmlformats-officedocument.drawingml.diagramLayout+xml"/>
  <Override PartName="/ppt/diagrams/drawing7.xml" ContentType="application/vnd.ms-office.drawingml.diagramDrawing+xml"/>
  <Override PartName="/ppt/diagrams/layout13.xml" ContentType="application/vnd.openxmlformats-officedocument.drawingml.diagramLayout+xml"/>
  <Override PartName="/ppt/diagrams/layout24.xml" ContentType="application/vnd.openxmlformats-officedocument.drawingml.diagramLayout+xml"/>
  <Override PartName="/ppt/diagrams/colors45.xml" ContentType="application/vnd.openxmlformats-officedocument.drawingml.diagramColors+xml"/>
  <Override PartName="/ppt/slides/slide9.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diagrams/colors34.xml" ContentType="application/vnd.openxmlformats-officedocument.drawingml.diagramColors+xml"/>
  <Override PartName="/ppt/diagrams/data47.xml" ContentType="application/vnd.openxmlformats-officedocument.drawingml.diagramData+xml"/>
  <Override PartName="/ppt/diagrams/colors12.xml" ContentType="application/vnd.openxmlformats-officedocument.drawingml.diagramColors+xml"/>
  <Override PartName="/ppt/diagrams/colors23.xml" ContentType="application/vnd.openxmlformats-officedocument.drawingml.diagramColors+xml"/>
  <Override PartName="/ppt/diagrams/data25.xml" ContentType="application/vnd.openxmlformats-officedocument.drawingml.diagramData+xml"/>
  <Override PartName="/ppt/diagrams/data36.xml" ContentType="application/vnd.openxmlformats-officedocument.drawingml.diagramData+xml"/>
  <Override PartName="/ppt/presProps.xml" ContentType="application/vnd.openxmlformats-officedocument.presentationml.presProps+xml"/>
  <Override PartName="/ppt/diagrams/data14.xml" ContentType="application/vnd.openxmlformats-officedocument.drawingml.diagramData+xml"/>
  <Override PartName="/ppt/slides/slide1.xml" ContentType="application/vnd.openxmlformats-officedocument.presentationml.slide+xml"/>
  <Override PartName="/ppt/slideLayouts/slideLayout3.xml" ContentType="application/vnd.openxmlformats-officedocument.presentationml.slideLayout+xml"/>
  <Override PartName="/ppt/diagrams/drawing19.xml" ContentType="application/vnd.ms-office.drawingml.diagramDrawing+xml"/>
  <Override PartName="/ppt/diagrams/quickStyle29.xml" ContentType="application/vnd.openxmlformats-officedocument.drawingml.diagramStyle+xml"/>
  <Override PartName="/ppt/diagrams/quickStyle18.xml" ContentType="application/vnd.openxmlformats-officedocument.drawingml.diagramStyle+xml"/>
  <Override PartName="/ppt/diagrams/layout29.xml" ContentType="application/vnd.openxmlformats-officedocument.drawingml.diagramLayout+xml"/>
  <Override PartName="/ppt/diagrams/layout18.xml" ContentType="application/vnd.openxmlformats-officedocument.drawingml.diagramLayout+xml"/>
  <Override PartName="/ppt/diagrams/quickStyle43.xml" ContentType="application/vnd.openxmlformats-officedocument.drawingml.diagramStyle+xml"/>
  <Override PartName="/ppt/diagrams/drawing44.xml" ContentType="application/vnd.ms-office.drawingml.diagramDrawing+xml"/>
  <Override PartName="/ppt/diagrams/layout2.xml" ContentType="application/vnd.openxmlformats-officedocument.drawingml.diagramLayout+xml"/>
  <Override PartName="/ppt/diagrams/colors28.xml" ContentType="application/vnd.openxmlformats-officedocument.drawingml.diagramColors+xml"/>
  <Override PartName="/ppt/diagrams/quickStyle32.xml" ContentType="application/vnd.openxmlformats-officedocument.drawingml.diagramStyle+xml"/>
  <Override PartName="/ppt/diagrams/drawing33.xml" ContentType="application/vnd.ms-office.drawingml.diagramDrawing+xml"/>
  <Override PartName="/ppt/diagrams/colors39.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8" r:id="rId2"/>
    <p:sldId id="273" r:id="rId3"/>
    <p:sldId id="274" r:id="rId4"/>
    <p:sldId id="275" r:id="rId5"/>
    <p:sldId id="276" r:id="rId6"/>
    <p:sldId id="277" r:id="rId7"/>
    <p:sldId id="278" r:id="rId8"/>
    <p:sldId id="279" r:id="rId9"/>
    <p:sldId id="280" r:id="rId10"/>
    <p:sldId id="281" r:id="rId11"/>
    <p:sldId id="282" r:id="rId12"/>
    <p:sldId id="283" r:id="rId13"/>
    <p:sldId id="284" r:id="rId14"/>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9C0"/>
    <a:srgbClr val="37C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130" d="100"/>
          <a:sy n="130" d="100"/>
        </p:scale>
        <p:origin x="-10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0.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24484806" TargetMode="External"/></Relationships>
</file>

<file path=ppt/diagrams/_rels/data14.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24560713" TargetMode="External"/></Relationships>
</file>

<file path=ppt/diagrams/_rels/data18.xml.rels><?xml version="1.0" encoding="UTF-8" standalone="yes"?>
<Relationships xmlns="http://schemas.openxmlformats.org/package/2006/relationships"><Relationship Id="rId1" Type="http://schemas.openxmlformats.org/officeDocument/2006/relationships/hyperlink" Target="https://reyestr.court.gov.ua/Review/124897505" TargetMode="External"/></Relationships>
</file>

<file path=ppt/diagrams/_rels/data2.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24381177" TargetMode="External"/></Relationships>
</file>

<file path=ppt/diagrams/_rels/data22.xml.rels><?xml version="1.0" encoding="UTF-8" standalone="yes"?>
<Relationships xmlns="http://schemas.openxmlformats.org/package/2006/relationships"><Relationship Id="rId1" Type="http://schemas.openxmlformats.org/officeDocument/2006/relationships/hyperlink" Target="https://reyestr.court.gov.ua/Review/125027333" TargetMode="External"/></Relationships>
</file>

<file path=ppt/diagrams/_rels/data26.xml.rels><?xml version="1.0" encoding="UTF-8" standalone="yes"?>
<Relationships xmlns="http://schemas.openxmlformats.org/package/2006/relationships"><Relationship Id="rId1" Type="http://schemas.openxmlformats.org/officeDocument/2006/relationships/hyperlink" Target="https://reyestr.court.gov.ua/Review/127498832" TargetMode="External"/></Relationships>
</file>

<file path=ppt/diagrams/_rels/data30.xml.rels><?xml version="1.0" encoding="UTF-8" standalone="yes"?>
<Relationships xmlns="http://schemas.openxmlformats.org/package/2006/relationships"><Relationship Id="rId1" Type="http://schemas.openxmlformats.org/officeDocument/2006/relationships/hyperlink" Target="https://reyestr.court.gov.ua/Review/127571178" TargetMode="External"/></Relationships>
</file>

<file path=ppt/diagrams/_rels/data34.xml.rels><?xml version="1.0" encoding="UTF-8" standalone="yes"?>
<Relationships xmlns="http://schemas.openxmlformats.org/package/2006/relationships"><Relationship Id="rId1" Type="http://schemas.openxmlformats.org/officeDocument/2006/relationships/hyperlink" Target="https://reyestr.court.gov.ua/Review/128067662" TargetMode="External"/></Relationships>
</file>

<file path=ppt/diagrams/_rels/data38.xml.rels><?xml version="1.0" encoding="UTF-8" standalone="yes"?>
<Relationships xmlns="http://schemas.openxmlformats.org/package/2006/relationships"><Relationship Id="rId1" Type="http://schemas.openxmlformats.org/officeDocument/2006/relationships/hyperlink" Target="https://reyestr.court.gov.ua/Review/128169832" TargetMode="External"/></Relationships>
</file>

<file path=ppt/diagrams/_rels/data42.xml.rels><?xml version="1.0" encoding="UTF-8" standalone="yes"?>
<Relationships xmlns="http://schemas.openxmlformats.org/package/2006/relationships"><Relationship Id="rId1" Type="http://schemas.openxmlformats.org/officeDocument/2006/relationships/hyperlink" Target="https://reyestr.court.gov.ua/Review/128205469" TargetMode="External"/></Relationships>
</file>

<file path=ppt/diagrams/_rels/data46.xml.rels><?xml version="1.0" encoding="UTF-8" standalone="yes"?>
<Relationships xmlns="http://schemas.openxmlformats.org/package/2006/relationships"><Relationship Id="rId1" Type="http://schemas.openxmlformats.org/officeDocument/2006/relationships/hyperlink" Target="https://reyestr.court.gov.ua/Review/129732821" TargetMode="External"/></Relationships>
</file>

<file path=ppt/diagrams/_rels/data6.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24484775" TargetMode="External"/></Relationships>
</file>

<file path=ppt/diagrams/_rels/drawing10.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24484806" TargetMode="External"/></Relationships>
</file>

<file path=ppt/diagrams/_rels/drawing14.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24560713" TargetMode="External"/></Relationships>
</file>

<file path=ppt/diagrams/_rels/drawing18.xml.rels><?xml version="1.0" encoding="UTF-8" standalone="yes"?>
<Relationships xmlns="http://schemas.openxmlformats.org/package/2006/relationships"><Relationship Id="rId1" Type="http://schemas.openxmlformats.org/officeDocument/2006/relationships/hyperlink" Target="https://reyestr.court.gov.ua/Review/124897505"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24381177" TargetMode="External"/></Relationships>
</file>

<file path=ppt/diagrams/_rels/drawing22.xml.rels><?xml version="1.0" encoding="UTF-8" standalone="yes"?>
<Relationships xmlns="http://schemas.openxmlformats.org/package/2006/relationships"><Relationship Id="rId1" Type="http://schemas.openxmlformats.org/officeDocument/2006/relationships/hyperlink" Target="https://reyestr.court.gov.ua/Review/125027333" TargetMode="External"/></Relationships>
</file>

<file path=ppt/diagrams/_rels/drawing26.xml.rels><?xml version="1.0" encoding="UTF-8" standalone="yes"?>
<Relationships xmlns="http://schemas.openxmlformats.org/package/2006/relationships"><Relationship Id="rId1" Type="http://schemas.openxmlformats.org/officeDocument/2006/relationships/hyperlink" Target="https://reyestr.court.gov.ua/Review/127498832" TargetMode="External"/></Relationships>
</file>

<file path=ppt/diagrams/_rels/drawing30.xml.rels><?xml version="1.0" encoding="UTF-8" standalone="yes"?>
<Relationships xmlns="http://schemas.openxmlformats.org/package/2006/relationships"><Relationship Id="rId1" Type="http://schemas.openxmlformats.org/officeDocument/2006/relationships/hyperlink" Target="https://reyestr.court.gov.ua/Review/127571178" TargetMode="External"/></Relationships>
</file>

<file path=ppt/diagrams/_rels/drawing34.xml.rels><?xml version="1.0" encoding="UTF-8" standalone="yes"?>
<Relationships xmlns="http://schemas.openxmlformats.org/package/2006/relationships"><Relationship Id="rId1" Type="http://schemas.openxmlformats.org/officeDocument/2006/relationships/hyperlink" Target="https://reyestr.court.gov.ua/Review/128067662" TargetMode="External"/></Relationships>
</file>

<file path=ppt/diagrams/_rels/drawing38.xml.rels><?xml version="1.0" encoding="UTF-8" standalone="yes"?>
<Relationships xmlns="http://schemas.openxmlformats.org/package/2006/relationships"><Relationship Id="rId1" Type="http://schemas.openxmlformats.org/officeDocument/2006/relationships/hyperlink" Target="https://reyestr.court.gov.ua/Review/128169832" TargetMode="External"/></Relationships>
</file>

<file path=ppt/diagrams/_rels/drawing42.xml.rels><?xml version="1.0" encoding="UTF-8" standalone="yes"?>
<Relationships xmlns="http://schemas.openxmlformats.org/package/2006/relationships"><Relationship Id="rId1" Type="http://schemas.openxmlformats.org/officeDocument/2006/relationships/hyperlink" Target="https://reyestr.court.gov.ua/Review/128205469" TargetMode="External"/></Relationships>
</file>

<file path=ppt/diagrams/_rels/drawing46.xml.rels><?xml version="1.0" encoding="UTF-8" standalone="yes"?>
<Relationships xmlns="http://schemas.openxmlformats.org/package/2006/relationships"><Relationship Id="rId1" Type="http://schemas.openxmlformats.org/officeDocument/2006/relationships/hyperlink" Target="https://reyestr.court.gov.ua/Review/129732821" TargetMode="External"/></Relationships>
</file>

<file path=ppt/diagrams/_rels/drawing6.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24484775"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200" kern="1200" dirty="0" smtClean="0"/>
            <a:t>	</a:t>
          </a:r>
        </a:p>
        <a:p>
          <a:pPr algn="just" rtl="0"/>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Позовні вимоги у зазначеній справі були обґрунтовані тим, що позивачу належить право постійного користувача спірними земельними ділянками, державна реєстрація права комунальної власності є незаконною, оскільки право власності належить державі.</a:t>
          </a:r>
        </a:p>
        <a:p>
          <a:pPr algn="just" rtl="0"/>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КГС ВС зроблено висновок про те, що</a:t>
          </a:r>
          <a:r>
            <a:rPr lang="ru-RU" sz="1200" b="0" i="0" kern="1200" dirty="0" smtClean="0"/>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особа, яка має речове право на чуже майно, має право на захист цього права відповідно до положень глави 29 Земельного Кодексу та може пред`явити позов про визнання права власності, якщо це право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оспорюється</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або не визнається іншою особою.</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79D61ACA-DA5A-4181-A7DE-CF945C94235C}" type="presOf" srcId="{4BC3F7BD-86BF-47FB-9DB0-44B4694B5F1C}" destId="{3EF56D4A-9A76-4414-A5F2-8066BE125047}"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40BB863A-E713-423B-A6C1-E18958317998}" type="presOf" srcId="{7A615780-D022-4AFF-8D48-AB7A7B171E5F}" destId="{548A3B55-16F6-480F-B82A-08DB5D3007E9}" srcOrd="0" destOrd="0" presId="urn:microsoft.com/office/officeart/2005/8/layout/lProcess3"/>
    <dgm:cxn modelId="{E7A18F9D-DA6C-487F-B79C-06C5A1108865}" type="presParOf" srcId="{548A3B55-16F6-480F-B82A-08DB5D3007E9}" destId="{A3C4AD7B-2E3E-44E9-8180-719FA0B03778}" srcOrd="0" destOrd="0" presId="urn:microsoft.com/office/officeart/2005/8/layout/lProcess3"/>
    <dgm:cxn modelId="{240DBA83-6765-4935-B5AA-94D607D98446}"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ОП КГС зазначає, що вжиті заходи забезпечення позову у виді заборони відповідачам вчиняти дії з виконання укладеного між ними договору, визнання якого недійсним є предметом позову, мають ознаки часткового вирішення спору по суті, оскільки фактично зводяться до застосування наслідків недійсності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правочину та повністю припиняють виконання сторонами договору своїх зобов`язань за цим договором ще до ухвалення судом рішення по суті спору, ставлячи при цьому під сумнів правомірність вчинення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правочину та спонукаючи сторони до невиконання умов договору, що в силу  положень частини   11 статті 137 Господарського процесуального кодексу України є неприпустимим.</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в спорі про визнання недійсним договору про закупівлю вжиття такого заходу забезпечення позову, як заборона сторонам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договору виконувати договірні зобов`язання, не відповідає вимогам розумності, обґрунтованості та адекватності заходу забезпечення позову із заявленими позовними вимогами, порушує збалансованість інтересів сторін такого договору, є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неспівмірним</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із негативними наслідками, що можуть настати в результаті вжиття судом такого заходу забезпечення позову, спрямоване на втручання в господарську діяльність сторін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договору та фактично підмінює собою судове рішення у справі, яке має ухвалюватися за результатами розгляду справи по суті заявлених позовних вимог".</a:t>
          </a:r>
        </a:p>
        <a:p>
          <a:pPr algn="just">
            <a:spcAft>
              <a:spcPts val="0"/>
            </a:spcAft>
          </a:pPr>
          <a:r>
            <a:rPr lang="uk-UA" sz="1000" kern="1200" dirty="0" smtClean="0">
              <a:hlinkClick xmlns:r="http://schemas.openxmlformats.org/officeDocument/2006/relationships" r:id="rId1"/>
            </a:rPr>
            <a:t>https://reyestr.court.gov.ua/Review/124484806</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06780"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19A310A7-D7B9-4F49-9310-DB3A2FC1115B}" type="presOf" srcId="{109A425D-96BE-4C4C-B32F-69B188308839}" destId="{4532A5CD-ED12-4521-B172-187366941F6A}" srcOrd="0" destOrd="0" presId="urn:microsoft.com/office/officeart/2005/8/layout/cycle2"/>
    <dgm:cxn modelId="{ACC532E3-4669-4188-950F-51C01379A1E4}" type="presOf" srcId="{2626830C-0EB7-49A5-8B47-6224EDCCDD67}" destId="{77B318FB-71D7-41D0-AA84-1F15136221FC}" srcOrd="0" destOrd="0" presId="urn:microsoft.com/office/officeart/2005/8/layout/cycle2"/>
    <dgm:cxn modelId="{8E22E01F-3DBE-4CFA-836C-1A2A0AB6C03B}"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06.12.2023 у справі №916/3414/23</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800E66DB-3621-4204-9142-CC25896DC078}" type="presOf" srcId="{7D6ACE49-2C7D-4B55-8258-8FF78D2D3F87}" destId="{7A20DE31-9AEC-4203-B692-5715756E6C53}" srcOrd="0" destOrd="0" presId="urn:microsoft.com/office/officeart/2005/8/layout/vList2"/>
    <dgm:cxn modelId="{35F1180C-E16D-472C-8E84-A9F4B16791DA}" type="presOf" srcId="{2A52989D-F7FB-4581-A78D-5AA2820D8337}" destId="{D3023C26-3E73-4E84-8F9D-13921BA3731C}" srcOrd="0" destOrd="0" presId="urn:microsoft.com/office/officeart/2005/8/layout/vList2"/>
    <dgm:cxn modelId="{792CE418-FC4E-4FFC-84FA-4A8D3C92A233}"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17.01.2025 у справі №916/4954/23</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94887DDE-C354-4DD8-B5B5-4425CD5BDDCE}" type="presOf" srcId="{24E5C34E-DA21-45B9-B55D-F89D03FA1B3A}" destId="{3C8EE393-9385-4B7F-8750-BF622842E9AB}" srcOrd="0" destOrd="0" presId="urn:microsoft.com/office/officeart/2005/8/layout/vList2"/>
    <dgm:cxn modelId="{F3935DD4-4D30-4E91-A854-A7EE2607C2BD}" type="presOf" srcId="{CEC9EB15-5746-4F36-8AFD-EACA623DA04B}" destId="{491186E1-D2E0-4DE9-9FD1-C23BC272EA6B}" srcOrd="0" destOrd="0" presId="urn:microsoft.com/office/officeart/2005/8/layout/vList2"/>
    <dgm:cxn modelId="{3D505FF3-CC29-4521-A3A8-EF1A8B1A27D7}"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000" kern="1200" dirty="0" smtClean="0"/>
            <a:t>	</a:t>
          </a:r>
        </a:p>
        <a:p>
          <a:pPr algn="just" rtl="0"/>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постанові КГС ВС зазначає наступне:</a:t>
          </a:r>
        </a:p>
        <a:p>
          <a:pPr algn="just" rtl="0"/>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1) Акт про не підписання договору орган приватизації може скласти виключно у разі, якщо переможець електронного аукціону ухилявся від його підписання протягом 30 календарних днів, що встановлені Порядком № 432 без врахування конкретних обставин справи, зокрема щодо добросовісності дій переможця аукціону; </a:t>
          </a:r>
        </a:p>
        <a:p>
          <a:pPr algn="just" rtl="0"/>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2) вимога про визнання недійсним Акта про не підписання переможцем електронного аукціону договору купівлі-продажу відповідає визначеним у статті 16 ЦК України та статті 20 ГК України, способам захисту прав та інтересів.</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FC6DDEF0-0EF9-4614-AC36-B420574CBCCA}" srcId="{7A615780-D022-4AFF-8D48-AB7A7B171E5F}" destId="{4BC3F7BD-86BF-47FB-9DB0-44B4694B5F1C}" srcOrd="0" destOrd="0" parTransId="{93D310BB-F2F2-40D7-B5C0-A53F040FE199}" sibTransId="{0DD68BEC-700B-48CB-BAFF-CD805A664C0F}"/>
    <dgm:cxn modelId="{44C61D5F-4743-44C5-A3D6-8CCAE2192937}" type="presOf" srcId="{4BC3F7BD-86BF-47FB-9DB0-44B4694B5F1C}" destId="{3EF56D4A-9A76-4414-A5F2-8066BE125047}" srcOrd="0" destOrd="0" presId="urn:microsoft.com/office/officeart/2005/8/layout/lProcess3"/>
    <dgm:cxn modelId="{47989658-9A8F-4853-AD5D-F5890CFE5D1B}" type="presOf" srcId="{7A615780-D022-4AFF-8D48-AB7A7B171E5F}" destId="{548A3B55-16F6-480F-B82A-08DB5D3007E9}" srcOrd="0" destOrd="0" presId="urn:microsoft.com/office/officeart/2005/8/layout/lProcess3"/>
    <dgm:cxn modelId="{073B77BC-91DE-4C94-BCCB-A46539EDDF9D}" type="presParOf" srcId="{548A3B55-16F6-480F-B82A-08DB5D3007E9}" destId="{A3C4AD7B-2E3E-44E9-8180-719FA0B03778}" srcOrd="0" destOrd="0" presId="urn:microsoft.com/office/officeart/2005/8/layout/lProcess3"/>
    <dgm:cxn modelId="{887061A6-6224-4323-820A-DC313C6C793D}"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8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ОП КГС зазначає, що в разі порушення покупцем (попереднім переможцем аукціону) обов`язку щодо укладання договору купівлі - продажу та сплати грошових коштів за договором купівлі-продажу орган приватизації вчиняє дії, шляхом завантаження до електронної системи Акта про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непідписання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договору, і одночасно визначається новий переможець, шляхом формування нового протоколу про результати електронного аукціону (з визначенням переможцем електронного аукціону учасника з наступною за величиною ціновою пропозицією). Тобто орган приватизації має обов`язок прийняти пропозицію нового переможця аукціону (за ціною, що є меншою за ціну, запропоновану попереднім переможцем) та укласти з ним договорів купівлі-продажу).	Разом з тим положеннями частини сьомої статті 15 Закону № 2269-VIII урегульовано наслідки проведеного аукціону, зокрема, щодо сплаченого його учасниками гарантійного внеску. У разі відмови переможця аукціону від підписання протоколу аукціону або відмови переможця аукціону від укладення договору купівлі-продажу правовим наслідком цих дій є неповернення відповідного внеску та перерахування його до відповідного бюджету. Таким чином, оскільки наслідком складання та завантаження Акта є автоматичне визначення переможцем іншого учасника аукціону, такий Акт є лише елементом дій, спрямованих на переддоговірне визначення особи переможця та ціни продажу майна за майбутнім договором купівлі-продажу. Тобто,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оспорюваний</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Акт не має ознак правочину у розумінні статті 202 ЦК України.</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Об`єднана палата звертає увагу на те, що виходячи з основної мети, яка ставиться кожним з учасників аукціону (намір - придбання майна), у разі якщо позивач, як переможець аукціону вважає, що орган приватизації незаконно (без належних правових підстав склав Акт про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непідписання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договору) кінцевою метою переможця аукціону має бути укладення договору купівлі-продажу. Отже, належним способом захисту переможця аукціону у цьому разі відповідає позовна вимога про визнання договору купівлі-продажу  майна укладеним в редакції позивача. Натомість визнання недійсним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Акта не матиме наслідком автоматичного укладення договору купівлі-продажу з позивачем, а отже не призведе до реального захисту порушених прав та інтересів позивача.</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Разом з тим, позивач в межах даного позову не ставить в залежність факт набуття прав переможця іншою особою від Акта про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непідписання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первісним переможцем, а  лише оскаржує Акт та, як наслідок, просить стягнути суму гарантійного внеску, що діючим законодавством  у такому випадку не передбачено.</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позовна вимога про визнання недійсним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Акта не відповідає належному, зокрема, ефективному способу захисту прав позивача.</a:t>
          </a:r>
        </a:p>
        <a:p>
          <a:pPr algn="just">
            <a:spcAft>
              <a:spcPts val="0"/>
            </a:spcAft>
          </a:pPr>
          <a:r>
            <a:rPr lang="uk-UA" sz="1000" kern="1200" dirty="0" smtClean="0">
              <a:hlinkClick xmlns:r="http://schemas.openxmlformats.org/officeDocument/2006/relationships" r:id="rId1"/>
            </a:rPr>
            <a:t>https://reyestr.court.gov.ua/Review/124560713</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just">
            <a:spcAft>
              <a:spcPts val="0"/>
            </a:spcAft>
          </a:pPr>
          <a:endParaRPr lang="uk-UA" sz="8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39130" custScaleY="106780"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FC932CFC-E9E4-4B40-813C-A7E58A2328E4}" type="presOf" srcId="{2626830C-0EB7-49A5-8B47-6224EDCCDD67}" destId="{77B318FB-71D7-41D0-AA84-1F15136221FC}" srcOrd="0" destOrd="0" presId="urn:microsoft.com/office/officeart/2005/8/layout/cycle2"/>
    <dgm:cxn modelId="{ECCC5BB2-E288-435E-AAAA-1FDA239F15BF}" type="presOf" srcId="{109A425D-96BE-4C4C-B32F-69B188308839}" destId="{4532A5CD-ED12-4521-B172-187366941F6A}" srcOrd="0" destOrd="0" presId="urn:microsoft.com/office/officeart/2005/8/layout/cycle2"/>
    <dgm:cxn modelId="{336D80DE-D6EC-4E87-A208-012846F75E16}"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08.02.2022 у справі №906/1516/20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533F3BAD-8D5F-4950-969A-E15B68DF0DB0}" type="presOf" srcId="{7D6ACE49-2C7D-4B55-8258-8FF78D2D3F87}" destId="{7A20DE31-9AEC-4203-B692-5715756E6C53}" srcOrd="0" destOrd="0" presId="urn:microsoft.com/office/officeart/2005/8/layout/vList2"/>
    <dgm:cxn modelId="{00595A30-C13E-4B3E-A7D0-EAB5D2229918}" type="presOf" srcId="{2A52989D-F7FB-4581-A78D-5AA2820D8337}" destId="{D3023C26-3E73-4E84-8F9D-13921BA3731C}" srcOrd="0" destOrd="0" presId="urn:microsoft.com/office/officeart/2005/8/layout/vList2"/>
    <dgm:cxn modelId="{97C6335A-3711-45DA-A84F-5CE580CA9CFB}"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17.01.2025 у справі №910/7625/23</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C5CBD2D2-CA37-462C-ADAA-26E5F6FF2636}" type="presOf" srcId="{24E5C34E-DA21-45B9-B55D-F89D03FA1B3A}" destId="{3C8EE393-9385-4B7F-8750-BF622842E9AB}" srcOrd="0" destOrd="0" presId="urn:microsoft.com/office/officeart/2005/8/layout/vList2"/>
    <dgm:cxn modelId="{6C74609A-94DD-4A3F-A419-0215DBFF590F}" type="presOf" srcId="{CEC9EB15-5746-4F36-8AFD-EACA623DA04B}" destId="{491186E1-D2E0-4DE9-9FD1-C23BC272EA6B}" srcOrd="0" destOrd="0" presId="urn:microsoft.com/office/officeart/2005/8/layout/vList2"/>
    <dgm:cxn modelId="{F85CE9D3-3E85-4852-845F-198E58965746}"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000" kern="1200" dirty="0" smtClean="0"/>
            <a:t>	</a:t>
          </a:r>
        </a:p>
        <a:p>
          <a:pPr algn="just" rtl="0"/>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 постанові </a:t>
          </a:r>
          <a:r>
            <a:rPr lang="uk-UA" sz="1200" b="1" kern="1200" noProof="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зазначено</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що у спорі за позовними вимогами членів кооперативу про визнання недійсними рішень загальних зборів кооперативу суд має встановити дотримання вимог щодо повідомлення членів кооперативу про їх проведення, а також щодо ефективності такого способу захисту позивачів.</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312FD2AC-F357-4839-AF76-F7DA0F4DE310}" type="presOf" srcId="{4BC3F7BD-86BF-47FB-9DB0-44B4694B5F1C}" destId="{3EF56D4A-9A76-4414-A5F2-8066BE125047}" srcOrd="0" destOrd="0" presId="urn:microsoft.com/office/officeart/2005/8/layout/lProcess3"/>
    <dgm:cxn modelId="{3D8DAA5B-800E-4E30-B7D2-B82C107319A7}"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1AECA8D7-378F-4CA0-B462-B1AF94919CD5}" type="presParOf" srcId="{548A3B55-16F6-480F-B82A-08DB5D3007E9}" destId="{A3C4AD7B-2E3E-44E9-8180-719FA0B03778}" srcOrd="0" destOrd="0" presId="urn:microsoft.com/office/officeart/2005/8/layout/lProcess3"/>
    <dgm:cxn modelId="{0C755CC0-0111-4866-AFEB-2875C83D3BE9}"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Встановлення судом обставин обрання позивачем неналежного та/або неефективного способу захисту своїх прав є самостійною та достатньою підставою для відмови у позові, що виключає необхідність дослідження судом обставин, зокрема, правомірності / законності скликання та проведення загальних зборів. </a:t>
          </a:r>
          <a:r>
            <a:rPr lang="uk-UA" sz="1200" kern="1200" dirty="0" smtClean="0">
              <a:latin typeface="Times New Roman" pitchFamily="18" charset="0"/>
              <a:cs typeface="Times New Roman" pitchFamily="18" charset="0"/>
              <a:hlinkClick xmlns:r="http://schemas.openxmlformats.org/officeDocument/2006/relationships" r:id="rId1"/>
            </a:rPr>
            <a:t>https://reyestr.court.gov.ua/Review/124897505</a:t>
          </a:r>
          <a:r>
            <a:rPr lang="uk-UA" sz="1200" kern="1200" dirty="0" smtClean="0">
              <a:latin typeface="Times New Roman" pitchFamily="18" charset="0"/>
              <a:cs typeface="Times New Roman" pitchFamily="18" charset="0"/>
            </a:rPr>
            <a:t> </a:t>
          </a:r>
          <a:endPar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06780" custRadScaleRad="98194" custRadScaleInc="3">
        <dgm:presLayoutVars>
          <dgm:bulletEnabled val="1"/>
        </dgm:presLayoutVars>
      </dgm:prSet>
      <dgm:spPr>
        <a:prstGeom prst="flowChartAlternateProcess">
          <a:avLst/>
        </a:prstGeom>
      </dgm:spPr>
      <dgm:t>
        <a:bodyPr/>
        <a:lstStyle/>
        <a:p>
          <a:endParaRPr lang="uk-UA"/>
        </a:p>
      </dgm:t>
    </dgm:pt>
  </dgm:ptLst>
  <dgm:cxnLst>
    <dgm:cxn modelId="{4BB88797-6B82-4C16-8B5F-4E8C76B34F32}"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5261A2BA-7264-4014-922A-F0920D5A6F45}" type="presOf" srcId="{109A425D-96BE-4C4C-B32F-69B188308839}" destId="{4532A5CD-ED12-4521-B172-187366941F6A}" srcOrd="0" destOrd="0" presId="urn:microsoft.com/office/officeart/2005/8/layout/cycle2"/>
    <dgm:cxn modelId="{FB83F509-0CFE-47ED-B8B1-172604B7BA24}"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24.09.2024 у справі №910/11661/23</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69A995EB-4D4E-40A8-8B22-360EEE2D9CD3}" type="presOf" srcId="{7D6ACE49-2C7D-4B55-8258-8FF78D2D3F87}" destId="{7A20DE31-9AEC-4203-B692-5715756E6C53}" srcOrd="0" destOrd="0" presId="urn:microsoft.com/office/officeart/2005/8/layout/vList2"/>
    <dgm:cxn modelId="{2FA5EE59-E28D-4F9B-A678-CAEEDABECA60}" type="presOf" srcId="{2A52989D-F7FB-4581-A78D-5AA2820D8337}" destId="{D3023C26-3E73-4E84-8F9D-13921BA3731C}" srcOrd="0" destOrd="0" presId="urn:microsoft.com/office/officeart/2005/8/layout/vList2"/>
    <dgm:cxn modelId="{B01FF75B-B749-40F5-84B4-3C6F867AAA03}"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ОП КГС звертає увагу, що належна позовна вимога, тобто вимога про витребування від відповідача, за яким зареєстроване право власності на нерухоме майно, спрямована на захист права того суб`єкта, на чию користь таке майно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витребовується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Так, якщо особа, яка звернулась з позовом, вважає, що право власності належить певному суб`єкту права, то належною позовною вимогою є вимога про витребування нерухомого майна на користь власника. Зокрема, якщо суб`єкт права постійного користування земельною ділянкою вважає, що право власності має бути зареєстроване за державою, але воно неправомірно зареєстроване за територіальною громадою, то належною є позовна вимога про витребування земельної ділянки від територіальної громади на користь держави. Ця позовна вимога спрямована на захист прав держави, а не суб`єкта права постійного користування, чиє право незаконною реєстрацією права власності за територіальною громадою не порушується, оскільки не впливає на зміст права постійного користування.</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ОП КГС вказує на те, що два різних суб`єкти права не можуть мати права на один і той же позов (в матеріальному значенні), оскільки це призвело би до можливості дублювання судових процесів з тим же предметом позову за тих самих обставин з можливістю ухвалення протилежних судових рішень у судових процесах за позовами нібито різних позивачів (див.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mutatis</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mutandis</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висновки Великої Палати Верховного Суду про те, що за протилежного підходу було б можливим ініціювання різних судових процесів щодо одного і того ж предмета, зокрема, з метою поставити учасником товариства (або товариством) під сумнів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остаточність</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правову визначеність постановленого в межах справи за участю товариства (або його учасника) судового рішення, яким вирішений спір (постанови Великої Палати Верховного Суду від 07.07.2020 у справі №910/10647/18 (провадження №12-175гс19, пункт 7.48), від 01.03.2023 у справі №522/22473/15-ц (провадження №12-13гс22, пункт 161)).</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оскільки право на позов, спрямований на захист володіння держави, належить саме державі, то суб`єкт права постійного користування не має права звертатися до суду з таким позовом від власного імені.</a:t>
          </a:r>
        </a:p>
        <a:p>
          <a:pPr algn="just">
            <a:spcAft>
              <a:spcPts val="0"/>
            </a:spcAft>
          </a:pPr>
          <a:r>
            <a:rPr lang="uk-UA" sz="1000" kern="1200" dirty="0" smtClean="0">
              <a:hlinkClick xmlns:r="http://schemas.openxmlformats.org/officeDocument/2006/relationships" r:id="rId1"/>
            </a:rPr>
            <a:t>https://reyestr.court.gov.ua/Review/124381177</a:t>
          </a:r>
          <a:r>
            <a:rPr lang="uk-UA" sz="1000" kern="1200" dirty="0" smtClean="0"/>
            <a:t> </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p>
        <a:p>
          <a:pPr algn="just">
            <a:spcAft>
              <a:spcPts val="0"/>
            </a:spcAft>
          </a:pP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06780"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ABA67973-E9E3-4AED-8B5B-84A2BD9F94D4}" type="presOf" srcId="{2626830C-0EB7-49A5-8B47-6224EDCCDD67}" destId="{77B318FB-71D7-41D0-AA84-1F15136221FC}" srcOrd="0" destOrd="0" presId="urn:microsoft.com/office/officeart/2005/8/layout/cycle2"/>
    <dgm:cxn modelId="{7F64DA19-F6BB-4556-A5D1-7DCA7C960523}" type="presOf" srcId="{109A425D-96BE-4C4C-B32F-69B188308839}" destId="{4532A5CD-ED12-4521-B172-187366941F6A}" srcOrd="0" destOrd="0" presId="urn:microsoft.com/office/officeart/2005/8/layout/cycle2"/>
    <dgm:cxn modelId="{1282A4B1-1CEC-4A5B-934E-05BFA92821F7}"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від 27.01.2025 у справі №910/14503/23</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036940BF-A19D-4FFE-8F19-FB73A0D5B1F5}" type="presOf" srcId="{24E5C34E-DA21-45B9-B55D-F89D03FA1B3A}" destId="{3C8EE393-9385-4B7F-8750-BF622842E9AB}" srcOrd="0" destOrd="0" presId="urn:microsoft.com/office/officeart/2005/8/layout/vList2"/>
    <dgm:cxn modelId="{733A5B6D-CBE7-4539-8CD1-D870CEE09310}" type="presOf" srcId="{CEC9EB15-5746-4F36-8AFD-EACA623DA04B}" destId="{491186E1-D2E0-4DE9-9FD1-C23BC272EA6B}" srcOrd="0" destOrd="0" presId="urn:microsoft.com/office/officeart/2005/8/layout/vList2"/>
    <dgm:cxn modelId="{A691196A-1A9C-45D6-A69F-BC7333BE9AE7}"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000" kern="1200" dirty="0" smtClean="0"/>
            <a:t>	</a:t>
          </a:r>
        </a:p>
        <a:p>
          <a:pPr algn="just" rtl="0"/>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зазначає, що  заборона АТ «Банк Альянс» здійснювати будь-які виплати за банківськими гарантіями за будь-якими вимогами АТ «Укргазвидобування» не є втручанням в господарську діяльність банку в розумінні ст. 2 Закону України «Про банки і банківську діяльності» і такі заходи забезпечення позову відповідають вимогам розумності, обґрунтованості, адекватності, збалансованості інтересів сторін та інших учасників судового процесу, наявності зв'язку між конкретним заходом забезпечення позову і предметом позовних вимог.</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7637F145-5BBF-44D8-97D9-7C8CCF0453D4}" type="presOf" srcId="{4BC3F7BD-86BF-47FB-9DB0-44B4694B5F1C}" destId="{3EF56D4A-9A76-4414-A5F2-8066BE125047}"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C412C919-899D-49E6-A757-D100DE493103}" type="presOf" srcId="{7A615780-D022-4AFF-8D48-AB7A7B171E5F}" destId="{548A3B55-16F6-480F-B82A-08DB5D3007E9}" srcOrd="0" destOrd="0" presId="urn:microsoft.com/office/officeart/2005/8/layout/lProcess3"/>
    <dgm:cxn modelId="{D88FB507-23E9-4CD8-9365-BF871A18C9CE}" type="presParOf" srcId="{548A3B55-16F6-480F-B82A-08DB5D3007E9}" destId="{A3C4AD7B-2E3E-44E9-8180-719FA0B03778}" srcOrd="0" destOrd="0" presId="urn:microsoft.com/office/officeart/2005/8/layout/lProcess3"/>
    <dgm:cxn modelId="{20C3954D-345D-4CA3-8CE8-60F510FB52F0}"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Виконання банком свого обов`язку перед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бенефіціаром</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 гарантією жодним чином не впливає на права та обов`язки позивача, оскільки останній не є стороною одностороннього правочину (гарантії), а поданий ним позов спрямований на захист його прав, передбачених саме індивідуальним договором до рамкового договору;</a:t>
          </a:r>
        </a:p>
        <a:p>
          <a:pPr algn="just">
            <a:spcAft>
              <a:spcPts val="0"/>
            </a:spcAft>
          </a:pP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Системне тлумачення статей 136, 137 ГПК України дає можливість дійти висновку, що заборона банку здійснювати будь-які виплати за банківськими гарантіями за будь-якими вимогами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бенефіціара</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є втручанням в господарську діяльність банку у розумінні статті 2 Закону України «Про банки і банківську діяльності» та такі заходи забезпечення позову не відповідають процесуальним нормам, що регулюють ці правовідносини, зокрема вимогам розумності, обґрунтованості, адекватності, збалансованості інтересів сторін, а також інших учасників судового процесу, наявності зв`язку між конкретним заходом забезпечення позову і предметом позовних вимог. </a:t>
          </a:r>
          <a:r>
            <a:rPr lang="uk-UA" sz="1200" kern="1200" dirty="0" smtClean="0">
              <a:hlinkClick xmlns:r="http://schemas.openxmlformats.org/officeDocument/2006/relationships" r:id="rId1"/>
            </a:rPr>
            <a:t>https://reyestr.court.gov.ua/Review/125027333</a:t>
          </a:r>
          <a:r>
            <a:rPr lang="uk-UA" sz="1200" kern="1200" dirty="0" smtClean="0"/>
            <a:t> </a:t>
          </a:r>
          <a:endPar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06780"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07246A0D-2557-40E1-906C-E2767359A4EB}" type="presOf" srcId="{109A425D-96BE-4C4C-B32F-69B188308839}" destId="{4532A5CD-ED12-4521-B172-187366941F6A}" srcOrd="0" destOrd="0" presId="urn:microsoft.com/office/officeart/2005/8/layout/cycle2"/>
    <dgm:cxn modelId="{A7955028-05F5-4226-AE20-5694683BBBB8}" type="presOf" srcId="{2626830C-0EB7-49A5-8B47-6224EDCCDD67}" destId="{77B318FB-71D7-41D0-AA84-1F15136221FC}" srcOrd="0" destOrd="0" presId="urn:microsoft.com/office/officeart/2005/8/layout/cycle2"/>
    <dgm:cxn modelId="{57D9AF1E-4449-48AC-8C4C-D4C4A029845B}"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27.09.2024 у справі №910/7489/24, від 04.11.2024 у справі №910/7487/24, від 06.11.2024 у справі №910/7485/24 та від 06.11.2024 у справі №910/7486/24</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210305C4-3BBB-4B4F-8C2F-D2F506EC1357}" type="presOf" srcId="{2A52989D-F7FB-4581-A78D-5AA2820D8337}" destId="{D3023C26-3E73-4E84-8F9D-13921BA3731C}" srcOrd="0" destOrd="0" presId="urn:microsoft.com/office/officeart/2005/8/layout/vList2"/>
    <dgm:cxn modelId="{AE73A75E-4767-4CC8-A579-4039D9A05949}" type="presOf" srcId="{7D6ACE49-2C7D-4B55-8258-8FF78D2D3F87}" destId="{7A20DE31-9AEC-4203-B692-5715756E6C53}" srcOrd="0" destOrd="0" presId="urn:microsoft.com/office/officeart/2005/8/layout/vList2"/>
    <dgm:cxn modelId="{27659535-4D8A-4A8C-B5C6-322C8BAE5B7D}"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07.02.2025 по справі №910/7497/24 </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DE52544E-A9D9-4030-A5AE-B8FF83EE83D6}" type="presOf" srcId="{CEC9EB15-5746-4F36-8AFD-EACA623DA04B}" destId="{491186E1-D2E0-4DE9-9FD1-C23BC272EA6B}" srcOrd="0" destOrd="0" presId="urn:microsoft.com/office/officeart/2005/8/layout/vList2"/>
    <dgm:cxn modelId="{84B1C337-C900-45F5-BC2E-D97EDBDB5BB2}" type="presOf" srcId="{24E5C34E-DA21-45B9-B55D-F89D03FA1B3A}" destId="{3C8EE393-9385-4B7F-8750-BF622842E9AB}" srcOrd="0" destOrd="0" presId="urn:microsoft.com/office/officeart/2005/8/layout/vList2"/>
    <dgm:cxn modelId="{6C29C4A7-CCCF-4E9E-9401-BA2CA51DCBF4}"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000" kern="1200" dirty="0" smtClean="0"/>
            <a:t>	</a:t>
          </a:r>
        </a:p>
        <a:p>
          <a:pPr algn="just" rtl="0"/>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зазначає, що  зміст управління активами є тотожним змісту права власності, наведеному у статті 317 ЦК України (власникові належать права володіння, користування та розпоряджання своїм майном).</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FC6DDEF0-0EF9-4614-AC36-B420574CBCCA}" srcId="{7A615780-D022-4AFF-8D48-AB7A7B171E5F}" destId="{4BC3F7BD-86BF-47FB-9DB0-44B4694B5F1C}" srcOrd="0" destOrd="0" parTransId="{93D310BB-F2F2-40D7-B5C0-A53F040FE199}" sibTransId="{0DD68BEC-700B-48CB-BAFF-CD805A664C0F}"/>
    <dgm:cxn modelId="{D043FD55-6F7F-4B2C-B065-E8EB4B6DD86C}" type="presOf" srcId="{7A615780-D022-4AFF-8D48-AB7A7B171E5F}" destId="{548A3B55-16F6-480F-B82A-08DB5D3007E9}" srcOrd="0" destOrd="0" presId="urn:microsoft.com/office/officeart/2005/8/layout/lProcess3"/>
    <dgm:cxn modelId="{0D3B581A-C8C2-4175-AA21-C9FE0BFE44D9}" type="presOf" srcId="{4BC3F7BD-86BF-47FB-9DB0-44B4694B5F1C}" destId="{3EF56D4A-9A76-4414-A5F2-8066BE125047}" srcOrd="0" destOrd="0" presId="urn:microsoft.com/office/officeart/2005/8/layout/lProcess3"/>
    <dgm:cxn modelId="{EB46941A-EC20-480F-BB1A-38BFA5220E54}" type="presParOf" srcId="{548A3B55-16F6-480F-B82A-08DB5D3007E9}" destId="{A3C4AD7B-2E3E-44E9-8180-719FA0B03778}" srcOrd="0" destOrd="0" presId="urn:microsoft.com/office/officeart/2005/8/layout/lProcess3"/>
    <dgm:cxn modelId="{CA4D516B-F746-4807-B32D-A7B6F9152D4C}"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ОП КГС виснувала, що управління арештованим майном АРМА має характер строкового повноваження спеціального призначення, яке виникає на підставі судового рішення або згоди власника. Воно має ознаки тимчасовості (діє до моменту скасування арешту або завершення провадження) та цільового характеру (служить для збереження майна). При цьому управитель відповідно до частини третьої статті 21 Закону України №772-VIII не має права відчужувати активи, прийняті ним в управління.    Отже, власник активу зберігає право власності навіть у випадку передачі майна в управління АРМА. Управління не змінює титулу власності - воно лише обмежує реалізацію окремих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правомочностей</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як-от користування чи розпорядження, і лише на час дії арешту.</a:t>
          </a:r>
        </a:p>
        <a:p>
          <a:pPr algn="just" rtl="0">
            <a:spcAft>
              <a:spcPts val="0"/>
            </a:spcAft>
          </a:pPr>
          <a:r>
            <a:rPr lang="uk-UA" sz="1200" kern="1200" dirty="0" smtClean="0">
              <a:hlinkClick xmlns:r="http://schemas.openxmlformats.org/officeDocument/2006/relationships" r:id="rId1"/>
            </a:rPr>
            <a:t>https://reyestr.court.gov.ua/Review/127498832</a:t>
          </a:r>
          <a:r>
            <a:rPr lang="uk-UA" sz="1200" kern="1200" dirty="0" smtClean="0"/>
            <a:t> </a:t>
          </a:r>
          <a:endPar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06780"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68D4BB80-96C4-4015-B8FD-F234E2DF10C2}" type="presOf" srcId="{2626830C-0EB7-49A5-8B47-6224EDCCDD67}" destId="{77B318FB-71D7-41D0-AA84-1F15136221FC}" srcOrd="0" destOrd="0" presId="urn:microsoft.com/office/officeart/2005/8/layout/cycle2"/>
    <dgm:cxn modelId="{D9A9A888-0245-4B59-B68A-91B6BD0D1B79}" type="presOf" srcId="{109A425D-96BE-4C4C-B32F-69B188308839}" destId="{4532A5CD-ED12-4521-B172-187366941F6A}" srcOrd="0" destOrd="0" presId="urn:microsoft.com/office/officeart/2005/8/layout/cycle2"/>
    <dgm:cxn modelId="{84A0AC7A-FD44-4CD2-A656-9CE966A904EA}"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19.12.2024 у справі №903/62/23</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A099C498-EA2B-4013-BCCE-31E330CB18AB}" type="presOf" srcId="{7D6ACE49-2C7D-4B55-8258-8FF78D2D3F87}" destId="{7A20DE31-9AEC-4203-B692-5715756E6C53}" srcOrd="0" destOrd="0" presId="urn:microsoft.com/office/officeart/2005/8/layout/vList2"/>
    <dgm:cxn modelId="{F272D2E2-684C-4BDF-9C3D-E95B4FAF8C9B}" type="presOf" srcId="{2A52989D-F7FB-4581-A78D-5AA2820D8337}" destId="{D3023C26-3E73-4E84-8F9D-13921BA3731C}" srcOrd="0" destOrd="0" presId="urn:microsoft.com/office/officeart/2005/8/layout/vList2"/>
    <dgm:cxn modelId="{86D836E0-EF9B-433F-9E37-943C380DCBC4}"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16.05.2025 по справі №903/421/24 </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6FEB7564-055B-4D87-A39A-8D85B90E29E4}" type="presOf" srcId="{24E5C34E-DA21-45B9-B55D-F89D03FA1B3A}" destId="{3C8EE393-9385-4B7F-8750-BF622842E9AB}" srcOrd="0" destOrd="0" presId="urn:microsoft.com/office/officeart/2005/8/layout/vList2"/>
    <dgm:cxn modelId="{0DEAB4EE-1877-44F5-86F8-B5C6994E2126}" type="presOf" srcId="{CEC9EB15-5746-4F36-8AFD-EACA623DA04B}" destId="{491186E1-D2E0-4DE9-9FD1-C23BC272EA6B}" srcOrd="0" destOrd="0" presId="urn:microsoft.com/office/officeart/2005/8/layout/vList2"/>
    <dgm:cxn modelId="{AE677C8D-1BC1-4C12-BA0E-8E9B1301903C}"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000" kern="1200" dirty="0" smtClean="0"/>
            <a:t>	</a:t>
          </a:r>
        </a:p>
        <a:p>
          <a:pPr algn="just" rtl="0"/>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зазначає, що у спірних правовідносинах можливе визнання договору недійсним без обов`язкового застосування наслідків недійсності правочину у вигляді повернення земельної ділянки, та що саме по собі визнання недійсним такого договору вимагатиме від сторін оформлення користування земельною ділянкою в порядку встановленому земельним законодавством, а отже досягається мета звернення прокурора з позовом.</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F360FD11-409A-4684-9E8A-15C29ACC2B21}" type="presOf" srcId="{4BC3F7BD-86BF-47FB-9DB0-44B4694B5F1C}" destId="{3EF56D4A-9A76-4414-A5F2-8066BE125047}"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6308F4C0-F782-46C7-B152-1ACE9379515B}" type="presOf" srcId="{7A615780-D022-4AFF-8D48-AB7A7B171E5F}" destId="{548A3B55-16F6-480F-B82A-08DB5D3007E9}" srcOrd="0" destOrd="0" presId="urn:microsoft.com/office/officeart/2005/8/layout/lProcess3"/>
    <dgm:cxn modelId="{2474A1C7-200A-48DD-9EE0-CB31129202FD}" type="presParOf" srcId="{548A3B55-16F6-480F-B82A-08DB5D3007E9}" destId="{A3C4AD7B-2E3E-44E9-8180-719FA0B03778}" srcOrd="0" destOrd="0" presId="urn:microsoft.com/office/officeart/2005/8/layout/lProcess3"/>
    <dgm:cxn modelId="{9345E803-5048-455A-A8D0-06B43C11491D}"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від 02.08.2023 у </a:t>
          </a:r>
          <a:r>
            <a:rPr kumimoji="0" lang="uk-UA" sz="1200" b="1" i="0" u="none" strike="noStrike" kern="1200" cap="none" spc="0" normalizeH="0" baseline="0" noProof="0" dirty="0" err="1"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cправі</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 №926/3514/22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4A09B0CD-658B-4737-8F66-887B02A0DD1E}" type="presOf" srcId="{2A52989D-F7FB-4581-A78D-5AA2820D8337}" destId="{D3023C26-3E73-4E84-8F9D-13921BA3731C}" srcOrd="0" destOrd="0" presId="urn:microsoft.com/office/officeart/2005/8/layout/vList2"/>
    <dgm:cxn modelId="{6E3A778F-A5DB-4B10-ADB7-40654F452DBD}" type="presOf" srcId="{7D6ACE49-2C7D-4B55-8258-8FF78D2D3F87}" destId="{7A20DE31-9AEC-4203-B692-5715756E6C53}" srcOrd="0" destOrd="0" presId="urn:microsoft.com/office/officeart/2005/8/layout/vList2"/>
    <dgm:cxn modelId="{EB351144-5473-47C9-A92F-6FACDCCBD6BF}"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Палата КГС ВС дійшла висновків: - якщо прокурор вважає, що порушення інтересів держави полягає у незаконній зміні категорії земель за цільовим призначенням, то вимога про визнання незаконним та скасування рішення міської ради (у частині зміни цільового призначення земельної ділянки) є належною та ефективною; - у питанні недоотримання міським бюджетом орендної плати через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оспорюваний</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пункт її рішення належним способом захисту є звернення до суду (в тому числі прокурором з визначенням в якості органу, уповноваженого державою здійснювати відповідні функції у спірних відносинах) з позовом до орендаря з вимогою про сплату недоплаченої (недоотриманої) суми орендної плати в розмірі, визначеному відповідно до належної ставки орендної плати; - за наявних у цій справі обставин належною та ефективною позовною вимогою, а також такою, у разі задоволення якої досягається мета звернення прокурора з позовом у даному випадку, є визнання недійсним та скасування пункту 1.14.1 рішення Криворізької міської ради № 85 від 23.12.2020 «Про внесення змін до раніше ухвалених рішень міської ради», який через його скасування не породжує жодних правових наслідків від моменту його прийняття, що саме по собі вимагатиме від сторін оформлення змін до нього в частині орендної плати, оскільки окремо визнати відповідний пункт договору в частині визначення орендної плати неможливо (з урахуванням положень ст. 217 ЦК), а визнання недійсним договору оренди земельної ділянки в цілому у даному випадку не є об’єктивно виправданим та обґрунтованим способом захисту, а також спричиняє порушення / обмеження законних прав та інтересів відповідачів, тобто не є адекватним способом захисту.  </a:t>
          </a:r>
          <a:r>
            <a:rPr lang="uk-UA" sz="1000" kern="1200" dirty="0" smtClean="0">
              <a:latin typeface="Times New Roman" pitchFamily="18" charset="0"/>
              <a:cs typeface="Times New Roman" pitchFamily="18" charset="0"/>
              <a:hlinkClick xmlns:r="http://schemas.openxmlformats.org/officeDocument/2006/relationships" r:id="rId1"/>
            </a:rPr>
            <a:t>https://reyestr.court.gov.ua/Review/127571178</a:t>
          </a:r>
          <a:r>
            <a:rPr lang="uk-UA" sz="1000" kern="1200" dirty="0" smtClean="0">
              <a:latin typeface="Times New Roman" pitchFamily="18" charset="0"/>
              <a:cs typeface="Times New Roman" pitchFamily="18" charset="0"/>
            </a:rPr>
            <a:t> </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06780"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6E6976B9-B1B6-416B-B2B1-07BF469D7785}" type="presOf" srcId="{109A425D-96BE-4C4C-B32F-69B188308839}" destId="{4532A5CD-ED12-4521-B172-187366941F6A}" srcOrd="0" destOrd="0" presId="urn:microsoft.com/office/officeart/2005/8/layout/cycle2"/>
    <dgm:cxn modelId="{04C6369E-10B4-4F30-9226-A169A3BFB1CF}" type="presOf" srcId="{2626830C-0EB7-49A5-8B47-6224EDCCDD67}" destId="{77B318FB-71D7-41D0-AA84-1F15136221FC}" srcOrd="0" destOrd="0" presId="urn:microsoft.com/office/officeart/2005/8/layout/cycle2"/>
    <dgm:cxn modelId="{FAAFA3E0-7CE4-4B7B-99C2-B409BA1BE69E}"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09.10.2024 у справі №904/205/23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90E98132-F5BE-48A5-BE03-E02A753B9D88}" type="presOf" srcId="{2A52989D-F7FB-4581-A78D-5AA2820D8337}" destId="{D3023C26-3E73-4E84-8F9D-13921BA3731C}" srcOrd="0" destOrd="0" presId="urn:microsoft.com/office/officeart/2005/8/layout/vList2"/>
    <dgm:cxn modelId="{A4E3F4DF-6DF6-4F28-B6D9-6F233572BBBA}" type="presOf" srcId="{7D6ACE49-2C7D-4B55-8258-8FF78D2D3F87}" destId="{7A20DE31-9AEC-4203-B692-5715756E6C53}" srcOrd="0" destOrd="0" presId="urn:microsoft.com/office/officeart/2005/8/layout/vList2"/>
    <dgm:cxn modelId="{62B96041-B85B-437D-90E4-589D459F892D}"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ВС від 17.04.2025 по справі №904/186/23 </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487CE974-841D-4C5E-8517-7BCDEF322D81}" type="presOf" srcId="{24E5C34E-DA21-45B9-B55D-F89D03FA1B3A}" destId="{3C8EE393-9385-4B7F-8750-BF622842E9AB}" srcOrd="0" destOrd="0" presId="urn:microsoft.com/office/officeart/2005/8/layout/vList2"/>
    <dgm:cxn modelId="{AE4B321A-5375-4BC3-B225-37B6F4606FD4}" type="presOf" srcId="{CEC9EB15-5746-4F36-8AFD-EACA623DA04B}" destId="{491186E1-D2E0-4DE9-9FD1-C23BC272EA6B}" srcOrd="0" destOrd="0" presId="urn:microsoft.com/office/officeart/2005/8/layout/vList2"/>
    <dgm:cxn modelId="{5522B1D7-C134-44C7-9229-4C925FF4D461}"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000" kern="1200" dirty="0" smtClean="0"/>
            <a:t>	</a:t>
          </a:r>
        </a:p>
        <a:p>
          <a:pPr algn="just" rtl="0"/>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зазначає, що не підлягає касаційному оскарженню ухвала апеляційного суду, постановлена за результатами розгляду заяви про перегляд за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судового рішення, прийнятого за результатами розгляду скарги на дії/бездіяльність арбітражного керуючого.</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FC6DDEF0-0EF9-4614-AC36-B420574CBCCA}" srcId="{7A615780-D022-4AFF-8D48-AB7A7B171E5F}" destId="{4BC3F7BD-86BF-47FB-9DB0-44B4694B5F1C}" srcOrd="0" destOrd="0" parTransId="{93D310BB-F2F2-40D7-B5C0-A53F040FE199}" sibTransId="{0DD68BEC-700B-48CB-BAFF-CD805A664C0F}"/>
    <dgm:cxn modelId="{D928992F-BFB8-49A5-9A9F-D26033633158}" type="presOf" srcId="{7A615780-D022-4AFF-8D48-AB7A7B171E5F}" destId="{548A3B55-16F6-480F-B82A-08DB5D3007E9}" srcOrd="0" destOrd="0" presId="urn:microsoft.com/office/officeart/2005/8/layout/lProcess3"/>
    <dgm:cxn modelId="{D2F234AF-3047-48BA-A676-FFFF5B151517}" type="presOf" srcId="{4BC3F7BD-86BF-47FB-9DB0-44B4694B5F1C}" destId="{3EF56D4A-9A76-4414-A5F2-8066BE125047}" srcOrd="0" destOrd="0" presId="urn:microsoft.com/office/officeart/2005/8/layout/lProcess3"/>
    <dgm:cxn modelId="{374685BA-E2ED-4F6D-A222-A628F74EF0A2}" type="presParOf" srcId="{548A3B55-16F6-480F-B82A-08DB5D3007E9}" destId="{A3C4AD7B-2E3E-44E9-8180-719FA0B03778}" srcOrd="0" destOrd="0" presId="urn:microsoft.com/office/officeart/2005/8/layout/lProcess3"/>
    <dgm:cxn modelId="{6D27342D-B96F-406B-81CB-6079B15E84E0}"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Палата КГС ВС зазначає, що системний аналіз норм частини першої статті 2, частини третьої статті 9 КУзПБ та пункту 3 частини першої статті 287 ГПК України дає підстави для висновку, що норми частини третьої статті 9 КУзПБ, як і інші положення цього Кодексу, не обмежують право учасників справи чи осіб, які не брали участі у справі, але суд вирішив питання про їхні права, інтереси та (або) обов`язки, на звернення із касаційною скаргою на ухвалу суду апеляційної інстанції про відмову в задоволенні заяви про перегляд за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постанови цього суду, у тому числі тієї, яка не підлягає окремому касаційному оскарженню у справі про банкрутство.</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Такого обмеження не було встановлено й у випадку оскарження ухвал апеляційного господарського суду про відмову в задоволенні заяви про перегляд за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постанов, касаційне оскарження яких раніше не було передбачене нормами частини третьої статті 9 КУзПБ у редакції Закону № 2971-IX від 20.03.2023.</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Тобто ухвали апеляційного господарського суду в межах основного провадження у справі про банкрутство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оскаржуються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касаційному порядку з обмеженнями, встановленими лише ГПК України.</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Судова палата констатує, що у справах про банкрутство (неплатоспроможність) ухвала суду апеляційної інстанції про відмову в задоволенні заяви про перегляд постанови цього суду за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підлягає касаційному оскарженню у відповідності до приписів пункту 3 частини першої статті 287 ГПК України та вимог частини першої статті 2 КУзПБ. Водночас право на таке оскарження не пов`язується із належністю постанови апеляційного суду, про перегляд якої за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подано відповідну заяву, до переліку постанов у справах про банкрутство (неплатоспроможність), що підлягають чи не підлягають окремому касаційному оскарженню.</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Зазначене правозастосування вбачається цілком обґрунтованим у світлі забезпечення особі права на судовий захист шляхом реалізації можливості одноразового перегляду ухвали суду апеляційної інстанції. </a:t>
          </a:r>
          <a:r>
            <a:rPr lang="uk-UA" sz="1000" kern="1200" dirty="0" smtClean="0">
              <a:latin typeface="Times New Roman" pitchFamily="18" charset="0"/>
              <a:cs typeface="Times New Roman" pitchFamily="18" charset="0"/>
              <a:hlinkClick xmlns:r="http://schemas.openxmlformats.org/officeDocument/2006/relationships" r:id="rId1"/>
            </a:rPr>
            <a:t>https://reyestr.court.gov.ua/Review/128067662</a:t>
          </a:r>
          <a:r>
            <a:rPr lang="uk-UA" sz="1000" kern="1200" dirty="0" smtClean="0">
              <a:latin typeface="Times New Roman" pitchFamily="18" charset="0"/>
              <a:cs typeface="Times New Roman" pitchFamily="18" charset="0"/>
            </a:rPr>
            <a:t> </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just">
            <a:spcAft>
              <a:spcPts val="0"/>
            </a:spcAft>
          </a:pP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06780"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E894B2B1-0158-4847-9170-89BEDBBBF288}" type="presOf" srcId="{2626830C-0EB7-49A5-8B47-6224EDCCDD67}" destId="{77B318FB-71D7-41D0-AA84-1F15136221FC}" srcOrd="0" destOrd="0" presId="urn:microsoft.com/office/officeart/2005/8/layout/cycle2"/>
    <dgm:cxn modelId="{50C9B31A-15A5-4F1A-9213-ABB1EE3FE199}" type="presOf" srcId="{109A425D-96BE-4C4C-B32F-69B188308839}" destId="{4532A5CD-ED12-4521-B172-187366941F6A}" srcOrd="0" destOrd="0" presId="urn:microsoft.com/office/officeart/2005/8/layout/cycle2"/>
    <dgm:cxn modelId="{9E485C91-8241-4EB6-ADA5-7845E85CD82E}"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Ухвала КГС ВС від 12.11.2024 у справі №922/4571/14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097AA34E-9E01-42F4-A5B3-039AF9AEEF95}" type="presOf" srcId="{2A52989D-F7FB-4581-A78D-5AA2820D8337}" destId="{D3023C26-3E73-4E84-8F9D-13921BA3731C}" srcOrd="0" destOrd="0" presId="urn:microsoft.com/office/officeart/2005/8/layout/vList2"/>
    <dgm:cxn modelId="{EFC5948B-8EBC-4602-8A6F-7A1258FBA159}" type="presOf" srcId="{7D6ACE49-2C7D-4B55-8258-8FF78D2D3F87}" destId="{7A20DE31-9AEC-4203-B692-5715756E6C53}" srcOrd="0" destOrd="0" presId="urn:microsoft.com/office/officeart/2005/8/layout/vList2"/>
    <dgm:cxn modelId="{6A699EB3-30AF-41B2-9D2E-2747591CF2DC}"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ВС від 11.06.2025 по справі №925/1240/21</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87BAA53F-F06A-4DD1-B37B-8C062C75B70A}" type="presOf" srcId="{CEC9EB15-5746-4F36-8AFD-EACA623DA04B}" destId="{491186E1-D2E0-4DE9-9FD1-C23BC272EA6B}" srcOrd="0" destOrd="0" presId="urn:microsoft.com/office/officeart/2005/8/layout/vList2"/>
    <dgm:cxn modelId="{12EB3633-B9F2-454C-B4A5-786074C1DE9C}" type="presOf" srcId="{24E5C34E-DA21-45B9-B55D-F89D03FA1B3A}" destId="{3C8EE393-9385-4B7F-8750-BF622842E9AB}" srcOrd="0" destOrd="0" presId="urn:microsoft.com/office/officeart/2005/8/layout/vList2"/>
    <dgm:cxn modelId="{DDBDA8B4-8BAD-4FE2-A06F-60077CCB9E8F}"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900" kern="1200" dirty="0" smtClean="0"/>
            <a:t>	</a:t>
          </a:r>
        </a:p>
        <a:p>
          <a:pPr algn="just" rtl="0"/>
          <a:r>
            <a:rPr lang="uk-UA" sz="9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ідповідно до  висновків КГС ВС:</a:t>
          </a:r>
        </a:p>
        <a:p>
          <a:pPr algn="just"/>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 моменту визнання судом апеляційної інстанції недійсними результатів аукціону з продажу майна ПП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Хілл</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(боржника) та застосування наслідків недійсності результатів аукціону з продажу майна боржника у справі №   902/858/15, який відбувся 14.12.2017, та визнання недійсним договору купівлі-продажу, укладеного за результатами цього аукціону, у ліквідатора боржника були відсутні правові підстави для звернення до суду із позовом про витребування майна, проданого на відповідному аукціоні;</a:t>
          </a:r>
        </a:p>
        <a:p>
          <a:pPr algn="just"/>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право ПП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Хілл</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особі ліквідатора боржника на звернення до суду із вимогами щодо витребування майна внаслідок недійсності договору купівлі-продажу цього майна виникло після набрання вказаною вище постановою Північно-західного апеляційного господарського суду у справі № 902/858/15 законної сили, а саме - 10.09.2019.  </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1709" custLinFactNeighborY="-13992"/>
      <dgm:spPr>
        <a:prstGeom prst="homePlate">
          <a:avLst/>
        </a:prstGeom>
      </dgm:spPr>
      <dgm:t>
        <a:bodyPr/>
        <a:lstStyle/>
        <a:p>
          <a:endParaRPr lang="uk-UA"/>
        </a:p>
      </dgm:t>
    </dgm:pt>
  </dgm:ptLst>
  <dgm:cxnLst>
    <dgm:cxn modelId="{FC6DDEF0-0EF9-4614-AC36-B420574CBCCA}" srcId="{7A615780-D022-4AFF-8D48-AB7A7B171E5F}" destId="{4BC3F7BD-86BF-47FB-9DB0-44B4694B5F1C}" srcOrd="0" destOrd="0" parTransId="{93D310BB-F2F2-40D7-B5C0-A53F040FE199}" sibTransId="{0DD68BEC-700B-48CB-BAFF-CD805A664C0F}"/>
    <dgm:cxn modelId="{E518B727-3D3D-4F91-82D5-921C29DEE488}" type="presOf" srcId="{4BC3F7BD-86BF-47FB-9DB0-44B4694B5F1C}" destId="{3EF56D4A-9A76-4414-A5F2-8066BE125047}" srcOrd="0" destOrd="0" presId="urn:microsoft.com/office/officeart/2005/8/layout/lProcess3"/>
    <dgm:cxn modelId="{A1D86EB7-9930-4D2D-A180-58E9DC06CC54}" type="presOf" srcId="{7A615780-D022-4AFF-8D48-AB7A7B171E5F}" destId="{548A3B55-16F6-480F-B82A-08DB5D3007E9}" srcOrd="0" destOrd="0" presId="urn:microsoft.com/office/officeart/2005/8/layout/lProcess3"/>
    <dgm:cxn modelId="{A679E271-A5A6-44A6-9E8F-D6DD7E1B7295}" type="presParOf" srcId="{548A3B55-16F6-480F-B82A-08DB5D3007E9}" destId="{A3C4AD7B-2E3E-44E9-8180-719FA0B03778}" srcOrd="0" destOrd="0" presId="urn:microsoft.com/office/officeart/2005/8/layout/lProcess3"/>
    <dgm:cxn modelId="{90CBC32C-432B-4EA7-AD70-93AC8417FF8C}"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Палата КГС ВС вказує на те, що д</a:t>
          </a:r>
          <a:r>
            <a:rPr lang="uk-UA" sz="1100" kern="1200" dirty="0" smtClean="0"/>
            <a:t>о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позовних вимог про визнання недійсними договорів та витребування майна на підставі статей 203, 215, 387, 388 ЦК України застосовується загальна позовна давність у три роки (стала правова позиція ВП ВС, наведена в постановах від 17.10.2018 у справі № 362/44/17, від   07.11.2018 у справі № 372/1036/15-ц, від 20.11.2018 у справі № 907/50/16, від 05.12.2018 у справі № 522/2201/15-ц, а також у постановах КГС ВС від 28.11.2018 у справі №   911/926/17, від 23.01.2019 у справі № 916/2130/15, від 23.01.2019 у справі № 910/2868/16, від 08.03.2023 у справі № 904/3214/18 (922/2714/20) тощо).</a:t>
          </a:r>
        </a:p>
        <a:p>
          <a:pPr algn="just">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Крім того, Суд, звертаючись до правової позиції ВП ВС, викладеної у постанові від 26.11.2019 у справі № 914/3224/16, (від якої не вважає за необхідне відступити ні Суд у цій справі, ні ВП ВС(див. ухвалу від 13.02.2024 у справі № 750/254/22 (провадження № 14-194цс23)), зазначає, що відповідно до частини першої статті 261 ЦК України перебіг позовної давності починається від дня, коли особа довідалася або могла довідатися про порушення свого права або про особу, яка його порушила, а не від дня, коли власник майна, яке перебуває у володінні іншої особи, дізнався чи міг дізнатися про кожного нового набувача цього майна.</a:t>
          </a:r>
        </a:p>
        <a:p>
          <a:pPr algn="just" rtl="0">
            <a:spcAft>
              <a:spcPts val="0"/>
            </a:spcAft>
          </a:pPr>
          <a:r>
            <a:rPr lang="uk-UA" sz="1100" kern="1200" dirty="0" smtClean="0">
              <a:latin typeface="Times New Roman" pitchFamily="18" charset="0"/>
              <a:cs typeface="Times New Roman" pitchFamily="18" charset="0"/>
              <a:hlinkClick xmlns:r="http://schemas.openxmlformats.org/officeDocument/2006/relationships" r:id="rId1"/>
            </a:rPr>
            <a:t>https://reyestr.court.gov.ua/Review/128169832</a:t>
          </a:r>
          <a:r>
            <a:rPr lang="uk-UA" sz="1100" kern="1200" dirty="0" smtClean="0">
              <a:latin typeface="Times New Roman" pitchFamily="18" charset="0"/>
              <a:cs typeface="Times New Roman" pitchFamily="18" charset="0"/>
            </a:rPr>
            <a:t> </a:t>
          </a:r>
          <a:endPar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06780" custRadScaleRad="100892" custRadScaleInc="592">
        <dgm:presLayoutVars>
          <dgm:bulletEnabled val="1"/>
        </dgm:presLayoutVars>
      </dgm:prSet>
      <dgm:spPr>
        <a:prstGeom prst="flowChartAlternateProcess">
          <a:avLst/>
        </a:prstGeom>
      </dgm:spPr>
      <dgm:t>
        <a:bodyPr/>
        <a:lstStyle/>
        <a:p>
          <a:endParaRPr lang="uk-UA"/>
        </a:p>
      </dgm:t>
    </dgm:pt>
  </dgm:ptLst>
  <dgm:cxnLst>
    <dgm:cxn modelId="{DB8B9CF4-396E-4C81-AC6A-AF95C38D077C}"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BD5C13AF-6C12-4B74-803E-67C7D7BFC028}" type="presOf" srcId="{109A425D-96BE-4C4C-B32F-69B188308839}" destId="{4532A5CD-ED12-4521-B172-187366941F6A}" srcOrd="0" destOrd="0" presId="urn:microsoft.com/office/officeart/2005/8/layout/cycle2"/>
    <dgm:cxn modelId="{C0E1F970-A360-4C3F-8E3C-961D32AE0CC8}"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29.11.2022 у  справі №902/858/15 (902/310/21)</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8D7BE6F7-2F2F-4D26-BB0B-551349C154A0}" type="presOf" srcId="{2A52989D-F7FB-4581-A78D-5AA2820D8337}" destId="{D3023C26-3E73-4E84-8F9D-13921BA3731C}" srcOrd="0" destOrd="0" presId="urn:microsoft.com/office/officeart/2005/8/layout/vList2"/>
    <dgm:cxn modelId="{B9852E2F-01B0-417D-A9B3-91ADEDCBCCDF}" type="presOf" srcId="{7D6ACE49-2C7D-4B55-8258-8FF78D2D3F87}" destId="{7A20DE31-9AEC-4203-B692-5715756E6C53}" srcOrd="0" destOrd="0" presId="urn:microsoft.com/office/officeart/2005/8/layout/vList2"/>
    <dgm:cxn modelId="{CDC790D9-379B-4939-AF41-C993DA47DFA2}"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20.12.2024 у справі №910/21682/15(910/17038/21) (</a:t>
          </a:r>
          <a:r>
            <a:rPr kumimoji="0" lang="uk-UA" sz="1200" b="1" i="0" u="none" strike="noStrike" kern="1200" cap="none" spc="0" normalizeH="0" baseline="0" noProof="0" dirty="0" err="1"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оприлюднено</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 в ЄДРСР - 15.01.2025)</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CC8BA5BE-52C7-453E-9653-9BDABE105B37}" type="presOf" srcId="{CEC9EB15-5746-4F36-8AFD-EACA623DA04B}" destId="{491186E1-D2E0-4DE9-9FD1-C23BC272EA6B}" srcOrd="0" destOrd="0" presId="urn:microsoft.com/office/officeart/2005/8/layout/vList2"/>
    <dgm:cxn modelId="{4765B390-B617-4F66-A279-4104132C2C13}" type="presOf" srcId="{24E5C34E-DA21-45B9-B55D-F89D03FA1B3A}" destId="{3C8EE393-9385-4B7F-8750-BF622842E9AB}" srcOrd="0" destOrd="0" presId="urn:microsoft.com/office/officeart/2005/8/layout/vList2"/>
    <dgm:cxn modelId="{4450A28C-096D-4C11-BDA8-06DF98A70450}"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ВС від 14.05.2025 по справі №15/68-10(902/1563/23) </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19E27259-AF4D-4811-A882-2800422318B1}" type="presOf" srcId="{CEC9EB15-5746-4F36-8AFD-EACA623DA04B}" destId="{491186E1-D2E0-4DE9-9FD1-C23BC272EA6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6F9EDD86-5E19-43B4-9BEE-4FF4D2F5E501}" type="presOf" srcId="{24E5C34E-DA21-45B9-B55D-F89D03FA1B3A}" destId="{3C8EE393-9385-4B7F-8750-BF622842E9AB}" srcOrd="0" destOrd="0" presId="urn:microsoft.com/office/officeart/2005/8/layout/vList2"/>
    <dgm:cxn modelId="{FB3D785D-50E5-4730-A8D7-A1C98DABA25C}"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spcAft>
              <a:spcPct val="35000"/>
            </a:spcAft>
          </a:pPr>
          <a:r>
            <a:rPr lang="uk-UA" sz="1000" kern="1200" dirty="0" smtClean="0"/>
            <a:t>	</a:t>
          </a:r>
        </a:p>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справі </a:t>
          </a:r>
          <a:r>
            <a:rPr lang="uk-UA" sz="1200" kern="1200" dirty="0" smtClean="0">
              <a:latin typeface="Times New Roman" pitchFamily="18" charset="0"/>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скасовано ухвалу апеляційного господарського суду про затвердження мирової угоди та закриття провадження у справі № 917/1291/23, серед іншого, з мотиву саме встановлення більшого, ніж річний строк погашення боргу.</a:t>
          </a:r>
        </a:p>
        <a:p>
          <a:pPr algn="just" rtl="0">
            <a:spcAft>
              <a:spcPts val="0"/>
            </a:spcAft>
          </a:pP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КГС ВС враховуючи положення ст.331 ГПК України щодо розстрочення виконання судового рішення, вказує </a:t>
          </a:r>
          <a:r>
            <a:rPr lang="uk-UA" sz="1200" b="1" kern="1200" noProof="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на те, що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мирова угода, укладена в порядку ст.192 ГПК України, яка передбачає умови щодо поетапного погашення заборгованості, не може підміняти собою судове рішення (ухвалу) про розстрочення виконання рішення суду. </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B29EFA3D-0935-43DE-84C9-A57AEC9C7F02}"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2D4A6B15-E143-4136-8264-AC53405DBA23}" type="presOf" srcId="{4BC3F7BD-86BF-47FB-9DB0-44B4694B5F1C}" destId="{3EF56D4A-9A76-4414-A5F2-8066BE125047}" srcOrd="0" destOrd="0" presId="urn:microsoft.com/office/officeart/2005/8/layout/lProcess3"/>
    <dgm:cxn modelId="{6FE97F7E-B48B-40F2-BA8F-E01FA0715B13}" type="presParOf" srcId="{548A3B55-16F6-480F-B82A-08DB5D3007E9}" destId="{A3C4AD7B-2E3E-44E9-8180-719FA0B03778}" srcOrd="0" destOrd="0" presId="urn:microsoft.com/office/officeart/2005/8/layout/lProcess3"/>
    <dgm:cxn modelId="{60B47367-E94D-4B25-A81B-CA935FB5A919}"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Аналіз положень ч. 1 ст. 192 ГПК свідчить, що мирова угода - це результат дискреційних повноважень сторін спору координаційного (договірного) характеру з метою припинити спір, виражений в укладеному ними та поданому на затвердження суду правочині - мировій угоді, яка набирає чинності з моменту її затвердження судом.</a:t>
          </a:r>
        </a:p>
        <a:p>
          <a:pPr algn="just">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Слід зазначити, що взаємними поступками є добровільна відмова кожної із сторін від чого-небудь (певних вигод, умов, намірів тощо) або послаблення своїх вимог на користь врегулювання конфлікту. Узгодження взаємних поступок є виключним правом сторін, яким вони користуються на власний розсуд, виходячи із власної оцінки комерційної доцільності, господарських, цивільних чи ділових взаємовідносин із контрагентом, майнових або немайнових інтересів тощо. Сутність поступок може носити кількісний (прощення боргу у певній частині тощо) або якісний характер (розстрочення боргу на певний строк). Втручання суду в оцінку взаємних поступок обмежене підставами для відмови у затвердженні мирової угоди, визначеними ч. 5 ст. 192 ГПК України.</a:t>
          </a:r>
        </a:p>
        <a:p>
          <a:pPr algn="just">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Можливість встановлення графіку платежів, у тому числі поза межами річного строку, не заборонено ГПК України як умови для затвердження мирової угоди та є виявленням взаємоузгодженої волі сторін на підставі взаємних поступок, виходячи з їх власних інтересів.  А тому помилковим є ототожнення узгодження сторонами мирової угоди умови про розстрочення платежів (ст. 192 ГПК України) та розстрочення виконання судового рішення, яке набрало законної сили (ст. 331 ГПК України). </a:t>
          </a:r>
          <a:r>
            <a:rPr lang="uk-UA" sz="1100" kern="1200" dirty="0" smtClean="0">
              <a:latin typeface="Times New Roman" pitchFamily="18" charset="0"/>
              <a:cs typeface="Times New Roman" pitchFamily="18" charset="0"/>
              <a:hlinkClick xmlns:r="http://schemas.openxmlformats.org/officeDocument/2006/relationships" r:id="rId1"/>
            </a:rPr>
            <a:t>https://reyestr.court.gov.ua/Review/128205469</a:t>
          </a:r>
          <a:r>
            <a:rPr lang="uk-UA" sz="1100" kern="1200" dirty="0" smtClean="0">
              <a:latin typeface="Times New Roman" pitchFamily="18" charset="0"/>
              <a:cs typeface="Times New Roman" pitchFamily="18" charset="0"/>
            </a:rPr>
            <a:t> </a:t>
          </a:r>
          <a:endPar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16937"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EA59ACF5-CB41-41AA-83C9-05DB8AA903E6}" type="presOf" srcId="{2626830C-0EB7-49A5-8B47-6224EDCCDD67}" destId="{77B318FB-71D7-41D0-AA84-1F15136221FC}" srcOrd="0" destOrd="0" presId="urn:microsoft.com/office/officeart/2005/8/layout/cycle2"/>
    <dgm:cxn modelId="{10E772D1-B2DC-4F8C-8CC7-B16ACE0FCB65}" type="presOf" srcId="{109A425D-96BE-4C4C-B32F-69B188308839}" destId="{4532A5CD-ED12-4521-B172-187366941F6A}" srcOrd="0" destOrd="0" presId="urn:microsoft.com/office/officeart/2005/8/layout/cycle2"/>
    <dgm:cxn modelId="{2734E547-A68A-4A57-94F3-0A671585C663}"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43.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05.02.2025 у справі №917/1291/23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91A361BA-2D4A-4AC4-84A6-37003C7B401F}" type="presOf" srcId="{7D6ACE49-2C7D-4B55-8258-8FF78D2D3F87}" destId="{7A20DE31-9AEC-4203-B692-5715756E6C53}" srcOrd="0" destOrd="0" presId="urn:microsoft.com/office/officeart/2005/8/layout/vList2"/>
    <dgm:cxn modelId="{F5A65242-FA75-4190-9713-7DDDF9E11E8B}" type="presOf" srcId="{2A52989D-F7FB-4581-A78D-5AA2820D8337}" destId="{D3023C26-3E73-4E84-8F9D-13921BA3731C}" srcOrd="0" destOrd="0" presId="urn:microsoft.com/office/officeart/2005/8/layout/vList2"/>
    <dgm:cxn modelId="{D558AE82-D1A5-4232-A77F-4584F7E506CC}"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44.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06.06.2025 по справі №917/141/24</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CDEE218A-F60A-4781-9001-CF25BD245F29}" type="presOf" srcId="{CEC9EB15-5746-4F36-8AFD-EACA623DA04B}" destId="{491186E1-D2E0-4DE9-9FD1-C23BC272EA6B}" srcOrd="0" destOrd="0" presId="urn:microsoft.com/office/officeart/2005/8/layout/vList2"/>
    <dgm:cxn modelId="{70D6F7B3-2825-48D3-A864-909B69FEEB6B}" type="presOf" srcId="{24E5C34E-DA21-45B9-B55D-F89D03FA1B3A}" destId="{3C8EE393-9385-4B7F-8750-BF622842E9AB}" srcOrd="0" destOrd="0" presId="urn:microsoft.com/office/officeart/2005/8/layout/vList2"/>
    <dgm:cxn modelId="{0CF00D52-7414-43AD-B376-C5FF0C39E537}"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45.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spcAft>
              <a:spcPct val="35000"/>
            </a:spcAft>
          </a:pPr>
          <a:r>
            <a:rPr lang="uk-UA" sz="1000" kern="1200" dirty="0" smtClean="0"/>
            <a:t>	</a:t>
          </a:r>
        </a:p>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вказаних справах ВС дійшов висновку про те, що вимогу повернення протирадіаційного укриття з приватної у державну (комунальну) власність слід кваліфікувати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негаторною</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без поширення на неї позовної давності.</a:t>
          </a:r>
        </a:p>
        <a:p>
          <a:pPr algn="just" rtl="0">
            <a:spcAft>
              <a:spcPts val="0"/>
            </a:spcAft>
          </a:pPr>
          <a:endPar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F62D4D77-97F7-4978-BCD6-526C3D789D02}" type="presOf" srcId="{4BC3F7BD-86BF-47FB-9DB0-44B4694B5F1C}" destId="{3EF56D4A-9A76-4414-A5F2-8066BE125047}"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ACD9982C-E7A5-4DFA-B3FD-875C8250013B}" type="presOf" srcId="{7A615780-D022-4AFF-8D48-AB7A7B171E5F}" destId="{548A3B55-16F6-480F-B82A-08DB5D3007E9}" srcOrd="0" destOrd="0" presId="urn:microsoft.com/office/officeart/2005/8/layout/lProcess3"/>
    <dgm:cxn modelId="{B0E39B0E-F72E-4EF8-BA8E-8E6EA52944E4}" type="presParOf" srcId="{548A3B55-16F6-480F-B82A-08DB5D3007E9}" destId="{A3C4AD7B-2E3E-44E9-8180-719FA0B03778}" srcOrd="0" destOrd="0" presId="urn:microsoft.com/office/officeart/2005/8/layout/lProcess3"/>
    <dgm:cxn modelId="{868D3C84-295B-4CE9-B924-AA48ED291A31}"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6.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defTabSz="488950" rtl="0">
            <a:lnSpc>
              <a:spcPct val="90000"/>
            </a:lnSpc>
            <a:spcBef>
              <a:spcPct val="0"/>
            </a:spcBef>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Визначальним критерієм для розмежування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віндикаційного</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негаторного</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позовів є наявність або відсутність в особи права володіння майном на момент звернення з позовом до суду.</a:t>
          </a:r>
        </a:p>
        <a:p>
          <a:pPr algn="just" defTabSz="488950" rtl="0">
            <a:lnSpc>
              <a:spcPct val="90000"/>
            </a:lnSpc>
            <a:spcBef>
              <a:spcPct val="0"/>
            </a:spcBef>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Виходячи з викладеного особа, за якою зареєстроване право власності на об`єкт нерухомості, який при цьому є захисною спорудою, за принципом реєстраційного підтвердження володіння є володільцем такого об`єкта; натомість держава або територіальна громада, за якими не зареєстроване право власності на такий об`єкт, не є його володільцем. Тому в цьому разі права держави або територіальної громади, які вважають себе власниками такого об`єкта, не можуть захищатися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негаторним</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позовом, оскільки це є позов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володіючого</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власника до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неволодіючого</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невласника</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належному способу захисту у таких випадках відповідає позовна вимога про витребування об`єкта нерухомого майна з чужого володіння в порядку віндикації </a:t>
          </a:r>
          <a:r>
            <a:rPr lang="uk-UA" sz="1100" kern="1200" dirty="0" smtClean="0">
              <a:hlinkClick xmlns:r="http://schemas.openxmlformats.org/officeDocument/2006/relationships" r:id="rId1"/>
            </a:rPr>
            <a:t>https://reyestr.court.gov.ua/Review/129732821</a:t>
          </a:r>
          <a:endPar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18656" custScaleY="116937"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86EB61E4-28CE-4747-A398-3F8AB83D316C}" type="presOf" srcId="{109A425D-96BE-4C4C-B32F-69B188308839}" destId="{4532A5CD-ED12-4521-B172-187366941F6A}" srcOrd="0" destOrd="0" presId="urn:microsoft.com/office/officeart/2005/8/layout/cycle2"/>
    <dgm:cxn modelId="{8CA0A8CA-1277-4824-BA17-17314F821001}" type="presOf" srcId="{2626830C-0EB7-49A5-8B47-6224EDCCDD67}" destId="{77B318FB-71D7-41D0-AA84-1F15136221FC}" srcOrd="0" destOrd="0" presId="urn:microsoft.com/office/officeart/2005/8/layout/cycle2"/>
    <dgm:cxn modelId="{FB8A1CAE-897A-4EC4-816F-C8BF86432E00}"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47.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Верховного  Суду від 08.11.2023 у справі №  918/1141/22, від 12.06.2024 у справі № 918/744/23, від 27.11.2024 у справі №  922/221/24, від 11.12.2024 у справі №  927/1089/23, від 16.01.2025 у справі №  922/660/24, від 29.01.2025 у справі №  927/1128/23, від 11.02.2025 у справі № 922/985/24 та від 11.02.2025 у справі №  918/1358/23</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E4D9A26F-2603-41D1-B4ED-28785D1EBF18}" type="presOf" srcId="{2A52989D-F7FB-4581-A78D-5AA2820D8337}" destId="{D3023C26-3E73-4E84-8F9D-13921BA3731C}" srcOrd="0" destOrd="0" presId="urn:microsoft.com/office/officeart/2005/8/layout/vList2"/>
    <dgm:cxn modelId="{BD1D583F-F0CC-4C33-866F-5973CCAD12B2}" type="presOf" srcId="{7D6ACE49-2C7D-4B55-8258-8FF78D2D3F87}" destId="{7A20DE31-9AEC-4203-B692-5715756E6C53}" srcOrd="0" destOrd="0" presId="urn:microsoft.com/office/officeart/2005/8/layout/vList2"/>
    <dgm:cxn modelId="{40C3D078-B422-420D-AEA2-93B6B04031D2}"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48.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Палати КГС від 29.05.2025 </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 справі </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№918/938/23 (</a:t>
          </a:r>
          <a:r>
            <a:rPr kumimoji="0" lang="uk-UA" sz="1200" b="1" i="0" u="none" strike="noStrike" kern="1200" cap="none" spc="0" normalizeH="0" baseline="0" noProof="0" dirty="0" err="1"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оприлюднено</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 в ЄДРСР -27.08.2025)</a:t>
          </a:r>
          <a:endPar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616055"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8A250B89-F2A1-4D06-A30D-773F63B55D82}" type="presOf" srcId="{CEC9EB15-5746-4F36-8AFD-EACA623DA04B}" destId="{491186E1-D2E0-4DE9-9FD1-C23BC272EA6B}" srcOrd="0" destOrd="0" presId="urn:microsoft.com/office/officeart/2005/8/layout/vList2"/>
    <dgm:cxn modelId="{4D5613A9-9602-433C-9C0E-5B6F3582ACCA}" type="presOf" srcId="{24E5C34E-DA21-45B9-B55D-F89D03FA1B3A}" destId="{3C8EE393-9385-4B7F-8750-BF622842E9AB}" srcOrd="0" destOrd="0" presId="urn:microsoft.com/office/officeart/2005/8/layout/vList2"/>
    <dgm:cxn modelId="{58B513B6-DCEC-4B91-B984-2B2CD190CBEB}"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100" kern="1200" dirty="0" smtClean="0"/>
            <a:t>	</a:t>
          </a:r>
        </a:p>
        <a:p>
          <a:pPr algn="just" rtl="0"/>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 змістом частини першої статті 138 ГПК України у вирішенні питання про забезпечення позову необхідно, зокрема, здійснювати оцінку дотримання правил підсудності господарському суду позову, на забезпечення якого подається відповідна заява. Відповідно, норми ГПК України щодо юрисдикції зумовлюють за аналогією процесу і необхідність здійснювати оцінку предметної та суб`єктної юрисдикції (підсудності) господарським судам позову, на забезпечення якого подається відповідна заява, на стадії розгляду заяви про забезпечення позову з огляду на таке. </a:t>
          </a:r>
        </a:p>
        <a:p>
          <a:pPr algn="just" rtl="0"/>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FC6DDEF0-0EF9-4614-AC36-B420574CBCCA}" srcId="{7A615780-D022-4AFF-8D48-AB7A7B171E5F}" destId="{4BC3F7BD-86BF-47FB-9DB0-44B4694B5F1C}" srcOrd="0" destOrd="0" parTransId="{93D310BB-F2F2-40D7-B5C0-A53F040FE199}" sibTransId="{0DD68BEC-700B-48CB-BAFF-CD805A664C0F}"/>
    <dgm:cxn modelId="{BC30F76D-70B1-4F56-88E0-3D5E5669FADC}" type="presOf" srcId="{7A615780-D022-4AFF-8D48-AB7A7B171E5F}" destId="{548A3B55-16F6-480F-B82A-08DB5D3007E9}" srcOrd="0" destOrd="0" presId="urn:microsoft.com/office/officeart/2005/8/layout/lProcess3"/>
    <dgm:cxn modelId="{610E0A15-5F46-4DD9-AA56-963E1AC35A87}" type="presOf" srcId="{4BC3F7BD-86BF-47FB-9DB0-44B4694B5F1C}" destId="{3EF56D4A-9A76-4414-A5F2-8066BE125047}" srcOrd="0" destOrd="0" presId="urn:microsoft.com/office/officeart/2005/8/layout/lProcess3"/>
    <dgm:cxn modelId="{FE188452-9C3E-45B6-80D1-AE9AD1C24267}" type="presParOf" srcId="{548A3B55-16F6-480F-B82A-08DB5D3007E9}" destId="{A3C4AD7B-2E3E-44E9-8180-719FA0B03778}" srcOrd="0" destOrd="0" presId="urn:microsoft.com/office/officeart/2005/8/layout/lProcess3"/>
    <dgm:cxn modelId="{BA513149-9BB0-48E4-937F-0447A0BA1A3C}"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Об`єднана палата виходить з того, що статті 138, 136 ГПК України передбачають право особи у разі існування реальної загрози невиконання чи утруднення виконання можливого рішення суду про задоволення позову подати до суду заяву про забезпечення позову як до пред`явлення позову, так і на будь-якій стадії розгляду справи. Системний аналіз наведеного свідчить, що право особи на звернення до суду може бути реалізоване у визначеному процесуальним законом порядку, оскільки воно зумовлене дотриманням процесуальної форми, передбаченої для цього чинним законодавством, а також встановленими ним передумовами для звернення до суду, в тому числі додержання правил юрисдикції у господарських судах.</a:t>
          </a:r>
        </a:p>
        <a:p>
          <a:pPr algn="just">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розгляд заяви та вжиття заходів забезпечення позову здійснюються виключно судом компетентним розглядати спір по суті. Це зумовлює обов`язок суду першої інстанції при надходженні заяви про забезпечення позову перевіряти її відповідність приписами статті 20 ГПК України. Водночас у разі застосування заходів забезпечення позову така ухвала не може бути оскаржена з підстав порушення судами правил юрисдикції окремо від рішення суду в цій справі, ухваленого за результатами розгляду справи по суті, адже це фактично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означитиме</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оскарження предметної та суб`єктної приналежності справи на стадії її відкриття, що не передбачено приписами ГПК.</a:t>
          </a:r>
        </a:p>
        <a:p>
          <a:pPr algn="just" rtl="0">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Об`єднана палата зазначає, що системне тлумачення статей 136,137,138, 145 ГПК України дає можливість дійти висновку, що: законодавець передбачив відповідний процесуальний порядок розгляду заяви про забезпечення позову та вирішення питання про відкриття провадження у справі за поданою позовною заявою  у разі подання їх одночасно до суду; для розгляду заяви про забезпечення позову та вирішення питання про відкриття провадження у справі встановлені різні процесуальні строки: два та п`ять днів, відповідно; першочерговим при надходженні на розгляд суду заяви про забезпечення позову є надання оцінки щодо порядку звернення з нею до суду, за умови дотримання якого здійснюється її розгляд по суті; у випадку одночасного подання позовної заяви та заяви про забезпечення позову, розгляд заяви про забезпечення позову не залежить від вирішення питання про відкриття провадження у справі, у разі повернення позовної заяви, відмови у відкритті провадження у справі передбачений процесуальний механізм скасування заходів забезпечення позову. </a:t>
          </a:r>
        </a:p>
        <a:p>
          <a:pPr algn="just" rtl="0">
            <a:spcAft>
              <a:spcPts val="0"/>
            </a:spcAft>
          </a:pPr>
          <a:r>
            <a:rPr lang="uk-UA" sz="1000" kern="1200" dirty="0" smtClean="0">
              <a:hlinkClick xmlns:r="http://schemas.openxmlformats.org/officeDocument/2006/relationships" r:id="rId1"/>
            </a:rPr>
            <a:t>https://reyestr.court.gov.ua/Review/124484775</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27205" custScaleY="106780" custRadScaleRad="98194" custRadScaleInc="3">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B055F6DE-B073-4067-9936-20D40E0BAE13}" type="presOf" srcId="{109A425D-96BE-4C4C-B32F-69B188308839}" destId="{4532A5CD-ED12-4521-B172-187366941F6A}" srcOrd="0" destOrd="0" presId="urn:microsoft.com/office/officeart/2005/8/layout/cycle2"/>
    <dgm:cxn modelId="{A460ED7A-989C-4E05-AD8A-AF0366851398}" type="presOf" srcId="{2626830C-0EB7-49A5-8B47-6224EDCCDD67}" destId="{77B318FB-71D7-41D0-AA84-1F15136221FC}" srcOrd="0" destOrd="0" presId="urn:microsoft.com/office/officeart/2005/8/layout/cycle2"/>
    <dgm:cxn modelId="{1104A199-2D86-4ED5-97BE-087E2111D876}"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13.05.2024 у справі №916/5151/23 та від 10.06.2024 у справі №916/5137/23</a:t>
          </a:r>
          <a:r>
            <a:rPr lang="uk-UA" sz="1200" kern="1200" dirty="0" smtClean="0"/>
            <a:t>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A3699F5B-28FA-47CA-AEDF-57B56C40C5C2}" type="presOf" srcId="{2A52989D-F7FB-4581-A78D-5AA2820D8337}" destId="{D3023C26-3E73-4E84-8F9D-13921BA3731C}" srcOrd="0" destOrd="0" presId="urn:microsoft.com/office/officeart/2005/8/layout/vList2"/>
    <dgm:cxn modelId="{5BCA708A-367F-4C9D-8088-D39FED6DB430}" type="presOf" srcId="{7D6ACE49-2C7D-4B55-8258-8FF78D2D3F87}" destId="{7A20DE31-9AEC-4203-B692-5715756E6C53}" srcOrd="0" destOrd="0" presId="urn:microsoft.com/office/officeart/2005/8/layout/vList2"/>
    <dgm:cxn modelId="{ABBB35AD-11C9-417E-BEF3-C66385243E92}"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17.01.2025 у справі №903/497/24</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75D4A4CF-2DB4-4804-B344-AF50777347EF}" type="presOf" srcId="{CEC9EB15-5746-4F36-8AFD-EACA623DA04B}" destId="{491186E1-D2E0-4DE9-9FD1-C23BC272EA6B}" srcOrd="0" destOrd="0" presId="urn:microsoft.com/office/officeart/2005/8/layout/vList2"/>
    <dgm:cxn modelId="{1CC3C4E1-2302-40ED-8007-EAA304A6B102}" type="presOf" srcId="{24E5C34E-DA21-45B9-B55D-F89D03FA1B3A}" destId="{3C8EE393-9385-4B7F-8750-BF622842E9AB}" srcOrd="0" destOrd="0" presId="urn:microsoft.com/office/officeart/2005/8/layout/vList2"/>
    <dgm:cxn modelId="{E8294467-E829-4DBB-A70A-1ED8E36EFDD6}"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000" kern="1200" dirty="0" smtClean="0"/>
            <a:t>	</a:t>
          </a:r>
        </a:p>
        <a:p>
          <a:pPr algn="just" rtl="0"/>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постанові викладено висновок про те, що забезпечення позову шляхом заборони відповідачам у справі вчиняти дії щодо виконання зобов`язань згідно з договором про закупівлю послуг є адекватними та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співмірними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заходами, спрямованими на запобігання можливим порушенням прав чи охоронюваних законом інтересів держави, не будуть мати наслідком втручання у господарську діяльність відповідачів, оскільки мають тимчасовий характер та стосуються виключно заборони виконання зобов`язання відповідачами за спірним у цій справі договором до вирішення спору по суті. Обрані заявником способи забезпечення позову співвідносяться із предметом позову (існує зв`язок між конкретним заходом до забезпечення позову і предметом позовної вимоги), не є тотожними з позовними вимогами, відповідають обставинам справи та водночас вжиття таких заходів забезпечення позову не зумовлює фактичного вирішення спору по суті, а спрямовані лише на збереження існуючого становища сторін до розгляду справи по суті.</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577" custLinFactNeighborY="2976"/>
      <dgm:spPr>
        <a:prstGeom prst="homePlate">
          <a:avLst/>
        </a:prstGeom>
      </dgm:spPr>
      <dgm:t>
        <a:bodyPr/>
        <a:lstStyle/>
        <a:p>
          <a:endParaRPr lang="uk-UA"/>
        </a:p>
      </dgm:t>
    </dgm:pt>
  </dgm:ptLst>
  <dgm:cxnLst>
    <dgm:cxn modelId="{FC6DDEF0-0EF9-4614-AC36-B420574CBCCA}" srcId="{7A615780-D022-4AFF-8D48-AB7A7B171E5F}" destId="{4BC3F7BD-86BF-47FB-9DB0-44B4694B5F1C}" srcOrd="0" destOrd="0" parTransId="{93D310BB-F2F2-40D7-B5C0-A53F040FE199}" sibTransId="{0DD68BEC-700B-48CB-BAFF-CD805A664C0F}"/>
    <dgm:cxn modelId="{9CE06510-26F3-4B65-AA81-2A7123D35A53}" type="presOf" srcId="{7A615780-D022-4AFF-8D48-AB7A7B171E5F}" destId="{548A3B55-16F6-480F-B82A-08DB5D3007E9}" srcOrd="0" destOrd="0" presId="urn:microsoft.com/office/officeart/2005/8/layout/lProcess3"/>
    <dgm:cxn modelId="{A0C8CE4A-CB16-42F7-AA45-C403458C77ED}" type="presOf" srcId="{4BC3F7BD-86BF-47FB-9DB0-44B4694B5F1C}" destId="{3EF56D4A-9A76-4414-A5F2-8066BE125047}" srcOrd="0" destOrd="0" presId="urn:microsoft.com/office/officeart/2005/8/layout/lProcess3"/>
    <dgm:cxn modelId="{B0D9DAB6-6E0C-4079-970B-6DAC966BFFCB}" type="presParOf" srcId="{548A3B55-16F6-480F-B82A-08DB5D3007E9}" destId="{A3C4AD7B-2E3E-44E9-8180-719FA0B03778}" srcOrd="0" destOrd="0" presId="urn:microsoft.com/office/officeart/2005/8/layout/lProcess3"/>
    <dgm:cxn modelId="{51E2577E-1E1F-42BF-AB3E-52B5E74D6723}"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648069"/>
          <a:ext cx="3006501" cy="3019853"/>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lvl="0" algn="just" defTabSz="533400" rtl="0">
            <a:lnSpc>
              <a:spcPct val="90000"/>
            </a:lnSpc>
            <a:spcBef>
              <a:spcPct val="0"/>
            </a:spcBef>
            <a:spcAft>
              <a:spcPct val="35000"/>
            </a:spcAft>
          </a:pPr>
          <a:r>
            <a:rPr lang="uk-UA" sz="1200" kern="1200" dirty="0" smtClean="0"/>
            <a:t>	</a:t>
          </a:r>
        </a:p>
        <a:p>
          <a:pPr lvl="0" algn="just" defTabSz="533400" rtl="0">
            <a:lnSpc>
              <a:spcPct val="90000"/>
            </a:lnSpc>
            <a:spcBef>
              <a:spcPct val="0"/>
            </a:spcBef>
            <a:spcAft>
              <a:spcPct val="35000"/>
            </a:spcAft>
          </a:pP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Позовні вимоги у зазначеній справі були обґрунтовані тим, що позивачу належить право постійного користувача спірними земельними ділянками, державна реєстрація права комунальної власності є незаконною, оскільки право власності належить державі.</a:t>
          </a:r>
        </a:p>
        <a:p>
          <a:pPr lvl="0" algn="just" defTabSz="533400" rtl="0">
            <a:lnSpc>
              <a:spcPct val="90000"/>
            </a:lnSpc>
            <a:spcBef>
              <a:spcPct val="0"/>
            </a:spcBef>
            <a:spcAft>
              <a:spcPct val="35000"/>
            </a:spcAft>
          </a:pP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КГС ВС зроблено висновок про те, що</a:t>
          </a:r>
          <a:r>
            <a:rPr lang="ru-RU" sz="1200" b="0" i="0" kern="1200" dirty="0" smtClean="0"/>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особа, яка має речове право на чуже майно, має право на захист цього права відповідно до положень глави 29 Земельного Кодексу та може пред`явити позов про визнання права власності, якщо це право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оспорюється</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або не визнається іншою особою.</a:t>
          </a:r>
        </a:p>
      </dsp:txBody>
      <dsp:txXfrm>
        <a:off x="0" y="648069"/>
        <a:ext cx="3006501" cy="3019853"/>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5334" y="195342"/>
          <a:ext cx="4603177" cy="4142456"/>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ОП КГС зазначає, що вжиті заходи забезпечення позову у виді заборони відповідачам вчиняти дії з виконання укладеного між ними договору, визнання якого недійсним є предметом позову, мають ознаки часткового вирішення спору по суті, оскільки фактично зводяться до застосування наслідків недійсності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правочину та повністю припиняють виконання сторонами договору своїх зобов`язань за цим договором ще до ухвалення судом рішення по суті спору, ставлячи при цьому під сумнів правомірність вчинення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правочину та спонукаючи сторони до невиконання умов договору, що в силу  положень частини   11 статті 137 Господарського процесуального кодексу України є неприпустимим.</a:t>
          </a:r>
        </a:p>
        <a:p>
          <a:pPr lvl="0" algn="just" defTabSz="4445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в спорі про визнання недійсним договору про закупівлю вжиття такого заходу забезпечення позову, як заборона сторонам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договору виконувати договірні зобов`язання, не відповідає вимогам розумності, обґрунтованості та адекватності заходу забезпечення позову із заявленими позовними вимогами, порушує збалансованість інтересів сторін такого договору, є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неспівмірним</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із негативними наслідками, що можуть настати в результаті вжиття судом такого заходу забезпечення позову, спрямоване на втручання в господарську діяльність сторін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договору та фактично підмінює собою судове рішення у справі, яке має ухвалюватися за результатами розгляду справи по суті заявлених позовних вимог".</a:t>
          </a:r>
        </a:p>
        <a:p>
          <a:pPr lvl="0" algn="just" defTabSz="444500">
            <a:lnSpc>
              <a:spcPct val="90000"/>
            </a:lnSpc>
            <a:spcBef>
              <a:spcPct val="0"/>
            </a:spcBef>
            <a:spcAft>
              <a:spcPts val="0"/>
            </a:spcAft>
          </a:pPr>
          <a:r>
            <a:rPr lang="uk-UA" sz="1000" kern="1200" dirty="0" smtClean="0">
              <a:hlinkClick xmlns:r="http://schemas.openxmlformats.org/officeDocument/2006/relationships" r:id="rId1"/>
            </a:rPr>
            <a:t>https://reyestr.court.gov.ua/Review/124484806</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5334" y="195342"/>
        <a:ext cx="4603177" cy="4142456"/>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2453"/>
          <a:ext cx="3729913" cy="71517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06.12.2023 у справі №916/3414/23</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2453"/>
        <a:ext cx="3729913" cy="715172"/>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17.01.2025 у справі №916/4954/23</a:t>
          </a:r>
        </a:p>
      </dsp:txBody>
      <dsp:txXfrm>
        <a:off x="0" y="0"/>
        <a:ext cx="4130279" cy="465934"/>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824673"/>
          <a:ext cx="2646814" cy="2658569"/>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lvl="0" algn="just" defTabSz="444500" rtl="0">
            <a:lnSpc>
              <a:spcPct val="90000"/>
            </a:lnSpc>
            <a:spcBef>
              <a:spcPct val="0"/>
            </a:spcBef>
            <a:spcAft>
              <a:spcPct val="35000"/>
            </a:spcAft>
          </a:pPr>
          <a:r>
            <a:rPr lang="uk-UA" sz="1000" kern="1200" dirty="0" smtClean="0"/>
            <a:t>	</a:t>
          </a:r>
        </a:p>
        <a:p>
          <a:pPr lvl="0" algn="just" defTabSz="444500" rtl="0">
            <a:lnSpc>
              <a:spcPct val="90000"/>
            </a:lnSpc>
            <a:spcBef>
              <a:spcPct val="0"/>
            </a:spcBef>
            <a:spcAft>
              <a:spcPct val="3500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постанові КГС ВС зазначає наступне:</a:t>
          </a:r>
        </a:p>
        <a:p>
          <a:pPr lvl="0" algn="just" defTabSz="444500" rtl="0">
            <a:lnSpc>
              <a:spcPct val="90000"/>
            </a:lnSpc>
            <a:spcBef>
              <a:spcPct val="0"/>
            </a:spcBef>
            <a:spcAft>
              <a:spcPct val="3500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1) Акт про не підписання договору орган приватизації може скласти виключно у разі, якщо переможець електронного аукціону ухилявся від його підписання протягом 30 календарних днів, що встановлені Порядком № 432 без врахування конкретних обставин справи, зокрема щодо добросовісності дій переможця аукціону; </a:t>
          </a:r>
        </a:p>
        <a:p>
          <a:pPr lvl="0" algn="just" defTabSz="444500" rtl="0">
            <a:lnSpc>
              <a:spcPct val="90000"/>
            </a:lnSpc>
            <a:spcBef>
              <a:spcPct val="0"/>
            </a:spcBef>
            <a:spcAft>
              <a:spcPct val="3500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2) вимога про визнання недійсним Акта про не підписання переможцем електронного аукціону договору купівлі-продажу відповідає визначеним у статті 16 ЦК України та статті 20 ГК України, способам захисту прав та інтересів.</a:t>
          </a:r>
        </a:p>
      </dsp:txBody>
      <dsp:txXfrm>
        <a:off x="0" y="824673"/>
        <a:ext cx="2646814" cy="2658569"/>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18" y="470"/>
          <a:ext cx="5904637" cy="4531712"/>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just" defTabSz="355600" rtl="0">
            <a:lnSpc>
              <a:spcPct val="90000"/>
            </a:lnSpc>
            <a:spcBef>
              <a:spcPct val="0"/>
            </a:spcBef>
            <a:spcAft>
              <a:spcPts val="0"/>
            </a:spcAft>
          </a:pPr>
          <a:r>
            <a:rPr lang="uk-UA" sz="8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ОП КГС зазначає, що в разі порушення покупцем (попереднім переможцем аукціону) обов`язку щодо укладання договору купівлі - продажу та сплати грошових коштів за договором купівлі-продажу орган приватизації вчиняє дії, шляхом завантаження до електронної системи Акта про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непідписання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договору, і одночасно визначається новий переможець, шляхом формування нового протоколу про результати електронного аукціону (з визначенням переможцем електронного аукціону учасника з наступною за величиною ціновою пропозицією). Тобто орган приватизації має обов`язок прийняти пропозицію нового переможця аукціону (за ціною, що є меншою за ціну, запропоновану попереднім переможцем) та укласти з ним договорів купівлі-продажу).	Разом з тим положеннями частини сьомої статті 15 Закону № 2269-VIII урегульовано наслідки проведеного аукціону, зокрема, щодо сплаченого його учасниками гарантійного внеску. У разі відмови переможця аукціону від підписання протоколу аукціону або відмови переможця аукціону від укладення договору купівлі-продажу правовим наслідком цих дій є неповернення відповідного внеску та перерахування його до відповідного бюджету. Таким чином, оскільки наслідком складання та завантаження Акта є автоматичне визначення переможцем іншого учасника аукціону, такий Акт є лише елементом дій, спрямованих на переддоговірне визначення особи переможця та ціни продажу майна за майбутнім договором купівлі-продажу. Тобто,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оспорюваний</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Акт не має ознак правочину у розумінні статті 202 ЦК України.</a:t>
          </a:r>
        </a:p>
        <a:p>
          <a:pPr lvl="0" algn="just" defTabSz="3556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Об`єднана палата звертає увагу на те, що виходячи з основної мети, яка ставиться кожним з учасників аукціону (намір - придбання майна), у разі якщо позивач, як переможець аукціону вважає, що орган приватизації незаконно (без належних правових підстав склав Акт про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непідписання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договору) кінцевою метою переможця аукціону має бути укладення договору купівлі-продажу. Отже, належним способом захисту переможця аукціону у цьому разі відповідає позовна вимога про визнання договору купівлі-продажу  майна укладеним в редакції позивача. Натомість визнання недійсним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Акта не матиме наслідком автоматичного укладення договору купівлі-продажу з позивачем, а отже не призведе до реального захисту порушених прав та інтересів позивача.</a:t>
          </a:r>
        </a:p>
        <a:p>
          <a:pPr lvl="0" algn="just" defTabSz="3556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Разом з тим, позивач в межах даного позову не ставить в залежність факт набуття прав переможця іншою особою від Акта про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непідписання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первісним переможцем, а  лише оскаржує Акт та, як наслідок, просить стягнути суму гарантійного внеску, що діючим законодавством  у такому випадку не передбачено.</a:t>
          </a:r>
        </a:p>
        <a:p>
          <a:pPr lvl="0" algn="just" defTabSz="3556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позовна вимога про визнання недійсним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оспорюваного</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Акта не відповідає належному, зокрема, ефективному способу захисту прав позивача.</a:t>
          </a:r>
        </a:p>
        <a:p>
          <a:pPr lvl="0" algn="just" defTabSz="355600">
            <a:lnSpc>
              <a:spcPct val="90000"/>
            </a:lnSpc>
            <a:spcBef>
              <a:spcPct val="0"/>
            </a:spcBef>
            <a:spcAft>
              <a:spcPts val="0"/>
            </a:spcAft>
          </a:pPr>
          <a:r>
            <a:rPr lang="uk-UA" sz="1000" kern="1200" dirty="0" smtClean="0">
              <a:hlinkClick xmlns:r="http://schemas.openxmlformats.org/officeDocument/2006/relationships" r:id="rId1"/>
            </a:rPr>
            <a:t>https://reyestr.court.gov.ua/Review/124560713</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just" defTabSz="355600">
            <a:lnSpc>
              <a:spcPct val="90000"/>
            </a:lnSpc>
            <a:spcBef>
              <a:spcPct val="0"/>
            </a:spcBef>
            <a:spcAft>
              <a:spcPts val="0"/>
            </a:spcAft>
          </a:pPr>
          <a:endParaRPr lang="uk-UA" sz="8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18" y="470"/>
        <a:ext cx="5904637" cy="4531712"/>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2453"/>
          <a:ext cx="3729913" cy="71517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08.02.2022 у справі №906/1516/20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2453"/>
        <a:ext cx="3729913" cy="715172"/>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17.01.2025 у справі №910/7625/23</a:t>
          </a:r>
        </a:p>
      </dsp:txBody>
      <dsp:txXfrm>
        <a:off x="0" y="0"/>
        <a:ext cx="4130279" cy="465934"/>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436145"/>
          <a:ext cx="3438126" cy="3453395"/>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lvl="0" algn="just" defTabSz="444500" rtl="0">
            <a:lnSpc>
              <a:spcPct val="90000"/>
            </a:lnSpc>
            <a:spcBef>
              <a:spcPct val="0"/>
            </a:spcBef>
            <a:spcAft>
              <a:spcPct val="35000"/>
            </a:spcAft>
          </a:pPr>
          <a:r>
            <a:rPr lang="uk-UA" sz="1000" kern="1200" dirty="0" smtClean="0"/>
            <a:t>	</a:t>
          </a:r>
        </a:p>
        <a:p>
          <a:pPr lvl="0" algn="just" defTabSz="444500" rtl="0">
            <a:lnSpc>
              <a:spcPct val="90000"/>
            </a:lnSpc>
            <a:spcBef>
              <a:spcPct val="0"/>
            </a:spcBef>
            <a:spcAft>
              <a:spcPct val="3500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 постанові </a:t>
          </a:r>
          <a:r>
            <a:rPr lang="uk-UA" sz="1200" b="1" kern="1200" noProof="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зазначено</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що у спорі за позовними вимогами членів кооперативу про визнання недійсними рішень загальних зборів кооперативу суд має встановити дотримання вимог щодо повідомлення членів кооперативу про їх проведення, а також щодо ефективності такого способу захисту позивачів.</a:t>
          </a:r>
        </a:p>
      </dsp:txBody>
      <dsp:txXfrm>
        <a:off x="0" y="436145"/>
        <a:ext cx="3438126" cy="3453395"/>
      </dsp:txXfrm>
    </dsp:sp>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5334" y="195342"/>
          <a:ext cx="4603177" cy="4142456"/>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Встановлення судом обставин обрання позивачем неналежного та/або неефективного способу захисту своїх прав є самостійною та достатньою підставою для відмови у позові, що виключає необхідність дослідження судом обставин, зокрема, правомірності / законності скликання та проведення загальних зборів. </a:t>
          </a:r>
          <a:r>
            <a:rPr lang="uk-UA" sz="1200" kern="1200" dirty="0" smtClean="0">
              <a:latin typeface="Times New Roman" pitchFamily="18" charset="0"/>
              <a:cs typeface="Times New Roman" pitchFamily="18" charset="0"/>
              <a:hlinkClick xmlns:r="http://schemas.openxmlformats.org/officeDocument/2006/relationships" r:id="rId1"/>
            </a:rPr>
            <a:t>https://reyestr.court.gov.ua/Review/124897505</a:t>
          </a:r>
          <a:r>
            <a:rPr lang="uk-UA" sz="1200" kern="1200" dirty="0" smtClean="0">
              <a:latin typeface="Times New Roman" pitchFamily="18" charset="0"/>
              <a:cs typeface="Times New Roman" pitchFamily="18" charset="0"/>
            </a:rPr>
            <a:t> </a:t>
          </a:r>
          <a:endPar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5334" y="195342"/>
        <a:ext cx="4603177" cy="4142456"/>
      </dsp:txXfrm>
    </dsp:sp>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2453"/>
          <a:ext cx="3729913" cy="71517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24.09.2024 у справі №910/11661/23</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2453"/>
        <a:ext cx="3729913" cy="71517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360066" y="0"/>
          <a:ext cx="5037645" cy="4533439"/>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ОП КГС звертає увагу, що належна позовна вимога, тобто вимога про витребування від відповідача, за яким зареєстроване право власності на нерухоме майно, спрямована на захист права того суб`єкта, на чию користь таке майно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витребовується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Так, якщо особа, яка звернулась з позовом, вважає, що право власності належить певному суб`єкту права, то належною позовною вимогою є вимога про витребування нерухомого майна на користь власника. Зокрема, якщо суб`єкт права постійного користування земельною ділянкою вважає, що право власності має бути зареєстроване за державою, але воно неправомірно зареєстроване за територіальною громадою, то належною є позовна вимога про витребування земельної ділянки від територіальної громади на користь держави. Ця позовна вимога спрямована на захист прав держави, а не суб`єкта права постійного користування, чиє право незаконною реєстрацією права власності за територіальною громадою не порушується, оскільки не впливає на зміст права постійного користування.</a:t>
          </a:r>
        </a:p>
        <a:p>
          <a:pPr lvl="0" algn="just" defTabSz="4445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ОП КГС вказує на те, що два різних суб`єкти права не можуть мати права на один і той же позов (в матеріальному значенні), оскільки це призвело би до можливості дублювання судових процесів з тим же предметом позову за тих самих обставин з можливістю ухвалення протилежних судових рішень у судових процесах за позовами нібито різних позивачів (див.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mutatis</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mutandis</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висновки Великої Палати Верховного Суду про те, що за протилежного підходу було б можливим ініціювання різних судових процесів щодо одного і того ж предмета, зокрема, з метою поставити учасником товариства (або товариством) під сумнів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остаточність</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правову визначеність постановленого в межах справи за участю товариства (або його учасника) судового рішення, яким вирішений спір (постанови Великої Палати Верховного Суду від 07.07.2020 у справі №910/10647/18 (провадження №12-175гс19, пункт 7.48), від 01.03.2023 у справі №522/22473/15-ц (провадження №12-13гс22, пункт 161)).</a:t>
          </a:r>
        </a:p>
        <a:p>
          <a:pPr lvl="0" algn="just" defTabSz="4445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оскільки право на позов, спрямований на захист володіння держави, належить саме державі, то суб`єкт права постійного користування не має права звертатися до суду з таким позовом від власного імені.</a:t>
          </a:r>
        </a:p>
        <a:p>
          <a:pPr lvl="0" algn="just" defTabSz="444500">
            <a:lnSpc>
              <a:spcPct val="90000"/>
            </a:lnSpc>
            <a:spcBef>
              <a:spcPct val="0"/>
            </a:spcBef>
            <a:spcAft>
              <a:spcPts val="0"/>
            </a:spcAft>
          </a:pPr>
          <a:r>
            <a:rPr lang="uk-UA" sz="1000" kern="1200" dirty="0" smtClean="0">
              <a:hlinkClick xmlns:r="http://schemas.openxmlformats.org/officeDocument/2006/relationships" r:id="rId1"/>
            </a:rPr>
            <a:t>https://reyestr.court.gov.ua/Review/124381177</a:t>
          </a:r>
          <a:r>
            <a:rPr lang="uk-UA" sz="1000" kern="1200" dirty="0" smtClean="0"/>
            <a:t> </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p>
        <a:p>
          <a:pPr lvl="0" algn="just" defTabSz="444500">
            <a:lnSpc>
              <a:spcPct val="90000"/>
            </a:lnSpc>
            <a:spcBef>
              <a:spcPct val="0"/>
            </a:spcBef>
            <a:spcAft>
              <a:spcPts val="0"/>
            </a:spcAft>
          </a:pP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360066" y="0"/>
        <a:ext cx="5037645" cy="4533439"/>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від 27.01.2025 у справі №910/14503/23</a:t>
          </a:r>
        </a:p>
      </dsp:txBody>
      <dsp:txXfrm>
        <a:off x="0" y="0"/>
        <a:ext cx="4130279" cy="465934"/>
      </dsp:txXfrm>
    </dsp:sp>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436145"/>
          <a:ext cx="3438126" cy="3453395"/>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lvl="0" algn="just" defTabSz="444500" rtl="0">
            <a:lnSpc>
              <a:spcPct val="90000"/>
            </a:lnSpc>
            <a:spcBef>
              <a:spcPct val="0"/>
            </a:spcBef>
            <a:spcAft>
              <a:spcPct val="35000"/>
            </a:spcAft>
          </a:pPr>
          <a:r>
            <a:rPr lang="uk-UA" sz="1000" kern="1200" dirty="0" smtClean="0"/>
            <a:t>	</a:t>
          </a:r>
        </a:p>
        <a:p>
          <a:pPr lvl="0" algn="just" defTabSz="444500" rtl="0">
            <a:lnSpc>
              <a:spcPct val="90000"/>
            </a:lnSpc>
            <a:spcBef>
              <a:spcPct val="0"/>
            </a:spcBef>
            <a:spcAft>
              <a:spcPct val="3500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зазначає, що  заборона АТ «Банк Альянс» здійснювати будь-які виплати за банківськими гарантіями за будь-якими вимогами АТ «Укргазвидобування» не є втручанням в господарську діяльність банку в розумінні ст. 2 Закону України «Про банки і банківську діяльності» і такі заходи забезпечення позову відповідають вимогам розумності, обґрунтованості, адекватності, збалансованості інтересів сторін та інших учасників судового процесу, наявності зв'язку між конкретним заходом забезпечення позову і предметом позовних вимог.</a:t>
          </a:r>
        </a:p>
      </dsp:txBody>
      <dsp:txXfrm>
        <a:off x="0" y="436145"/>
        <a:ext cx="3438126" cy="3453395"/>
      </dsp:txXfrm>
    </dsp:sp>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5334" y="195342"/>
          <a:ext cx="4603177" cy="4142456"/>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Виконання банком свого обов`язку перед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бенефіціаром</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 гарантією жодним чином не впливає на права та обов`язки позивача, оскільки останній не є стороною одностороннього правочину (гарантії), а поданий ним позов спрямований на захист його прав, передбачених саме індивідуальним договором до рамкового договору;</a:t>
          </a:r>
        </a:p>
        <a:p>
          <a:pPr lvl="0" algn="just" defTabSz="444500">
            <a:lnSpc>
              <a:spcPct val="90000"/>
            </a:lnSpc>
            <a:spcBef>
              <a:spcPct val="0"/>
            </a:spcBef>
            <a:spcAft>
              <a:spcPts val="0"/>
            </a:spcAft>
          </a:pP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Системне тлумачення статей 136, 137 ГПК України дає можливість дійти висновку, що заборона банку здійснювати будь-які виплати за банківськими гарантіями за будь-якими вимогами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бенефіціара</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є втручанням в господарську діяльність банку у розумінні статті 2 Закону України «Про банки і банківську діяльності» та такі заходи забезпечення позову не відповідають процесуальним нормам, що регулюють ці правовідносини, зокрема вимогам розумності, обґрунтованості, адекватності, збалансованості інтересів сторін, а також інших учасників судового процесу, наявності зв`язку між конкретним заходом забезпечення позову і предметом позовних вимог. </a:t>
          </a:r>
          <a:r>
            <a:rPr lang="uk-UA" sz="1200" kern="1200" dirty="0" smtClean="0">
              <a:hlinkClick xmlns:r="http://schemas.openxmlformats.org/officeDocument/2006/relationships" r:id="rId1"/>
            </a:rPr>
            <a:t>https://reyestr.court.gov.ua/Review/125027333</a:t>
          </a:r>
          <a:r>
            <a:rPr lang="uk-UA" sz="1200" kern="1200" dirty="0" smtClean="0"/>
            <a:t> </a:t>
          </a:r>
          <a:endPar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5334" y="195342"/>
        <a:ext cx="4603177" cy="4142456"/>
      </dsp:txXfrm>
    </dsp:sp>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351"/>
          <a:ext cx="3729913"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27.09.2024 у справі №910/7489/24, від 04.11.2024 у справі №910/7487/24, від 06.11.2024 у справі №910/7485/24 та від 06.11.2024 у справі №910/7486/24</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351"/>
        <a:ext cx="3729913" cy="719376"/>
      </dsp:txXfrm>
    </dsp:sp>
  </dsp:spTree>
</dsp:drawing>
</file>

<file path=ppt/diagrams/drawing2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07.02.2025 по справі №910/7497/24 </a:t>
          </a:r>
        </a:p>
      </dsp:txBody>
      <dsp:txXfrm>
        <a:off x="0" y="0"/>
        <a:ext cx="4130279" cy="465934"/>
      </dsp:txXfrm>
    </dsp:sp>
  </dsp:spTree>
</dsp:drawing>
</file>

<file path=ppt/diagrams/drawing2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436145"/>
          <a:ext cx="3438126" cy="3453395"/>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lvl="0" algn="just" defTabSz="444500" rtl="0">
            <a:lnSpc>
              <a:spcPct val="90000"/>
            </a:lnSpc>
            <a:spcBef>
              <a:spcPct val="0"/>
            </a:spcBef>
            <a:spcAft>
              <a:spcPct val="35000"/>
            </a:spcAft>
          </a:pPr>
          <a:r>
            <a:rPr lang="uk-UA" sz="1000" kern="1200" dirty="0" smtClean="0"/>
            <a:t>	</a:t>
          </a:r>
        </a:p>
        <a:p>
          <a:pPr lvl="0" algn="just" defTabSz="444500" rtl="0">
            <a:lnSpc>
              <a:spcPct val="90000"/>
            </a:lnSpc>
            <a:spcBef>
              <a:spcPct val="0"/>
            </a:spcBef>
            <a:spcAft>
              <a:spcPct val="3500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зазначає, що  зміст управління активами є тотожним змісту права власності, наведеному у статті 317 ЦК України (власникові належать права володіння, користування та розпоряджання своїм майном).</a:t>
          </a:r>
        </a:p>
      </dsp:txBody>
      <dsp:txXfrm>
        <a:off x="0" y="436145"/>
        <a:ext cx="3438126" cy="3453395"/>
      </dsp:txXfrm>
    </dsp:sp>
  </dsp:spTree>
</dsp:drawing>
</file>

<file path=ppt/diagrams/drawing2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5334" y="195342"/>
          <a:ext cx="4603177" cy="4142456"/>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ОП КГС виснувала, що управління арештованим майном АРМА має характер строкового повноваження спеціального призначення, яке виникає на підставі судового рішення або згоди власника. Воно має ознаки тимчасовості (діє до моменту скасування арешту або завершення провадження) та цільового характеру (служить для збереження майна). При цьому управитель відповідно до частини третьої статті 21 Закону України №772-VIII не має права відчужувати активи, прийняті ним в управління.    Отже, власник активу зберігає право власності навіть у випадку передачі майна в управління АРМА. Управління не змінює титулу власності - воно лише обмежує реалізацію окремих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правомочностей</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як-от користування чи розпорядження, і лише на час дії арешту.</a:t>
          </a:r>
        </a:p>
        <a:p>
          <a:pPr lvl="0" algn="just" defTabSz="444500" rtl="0">
            <a:lnSpc>
              <a:spcPct val="90000"/>
            </a:lnSpc>
            <a:spcBef>
              <a:spcPct val="0"/>
            </a:spcBef>
            <a:spcAft>
              <a:spcPts val="0"/>
            </a:spcAft>
          </a:pPr>
          <a:r>
            <a:rPr lang="uk-UA" sz="1200" kern="1200" dirty="0" smtClean="0">
              <a:hlinkClick xmlns:r="http://schemas.openxmlformats.org/officeDocument/2006/relationships" r:id="rId1"/>
            </a:rPr>
            <a:t>https://reyestr.court.gov.ua/Review/127498832</a:t>
          </a:r>
          <a:r>
            <a:rPr lang="uk-UA" sz="1200" kern="1200" dirty="0" smtClean="0"/>
            <a:t> </a:t>
          </a:r>
          <a:endPar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5334" y="195342"/>
        <a:ext cx="4603177" cy="4142456"/>
      </dsp:txXfrm>
    </dsp:sp>
  </dsp:spTree>
</dsp:drawing>
</file>

<file path=ppt/diagrams/drawing2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2453"/>
          <a:ext cx="3729913" cy="71517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19.12.2024 у справі №903/62/23</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2453"/>
        <a:ext cx="3729913" cy="715172"/>
      </dsp:txXfrm>
    </dsp:sp>
  </dsp:spTree>
</dsp:drawing>
</file>

<file path=ppt/diagrams/drawing2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16.05.2025 по справі №903/421/24 </a:t>
          </a:r>
        </a:p>
      </dsp:txBody>
      <dsp:txXfrm>
        <a:off x="0" y="0"/>
        <a:ext cx="4130279" cy="465934"/>
      </dsp:txXfrm>
    </dsp:sp>
  </dsp:spTree>
</dsp:drawing>
</file>

<file path=ppt/diagrams/drawing2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436145"/>
          <a:ext cx="3438126" cy="3453395"/>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lvl="0" algn="just" defTabSz="444500" rtl="0">
            <a:lnSpc>
              <a:spcPct val="90000"/>
            </a:lnSpc>
            <a:spcBef>
              <a:spcPct val="0"/>
            </a:spcBef>
            <a:spcAft>
              <a:spcPct val="35000"/>
            </a:spcAft>
          </a:pPr>
          <a:r>
            <a:rPr lang="uk-UA" sz="1000" kern="1200" dirty="0" smtClean="0"/>
            <a:t>	</a:t>
          </a:r>
        </a:p>
        <a:p>
          <a:pPr lvl="0" algn="just" defTabSz="444500" rtl="0">
            <a:lnSpc>
              <a:spcPct val="90000"/>
            </a:lnSpc>
            <a:spcBef>
              <a:spcPct val="0"/>
            </a:spcBef>
            <a:spcAft>
              <a:spcPct val="3500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зазначає, що у спірних правовідносинах можливе визнання договору недійсним без обов`язкового застосування наслідків недійсності правочину у вигляді повернення земельної ділянки, та що саме по собі визнання недійсним такого договору вимагатиме від сторін оформлення користування земельною ділянкою в порядку встановленому земельним законодавством, а отже досягається мета звернення прокурора з позовом.</a:t>
          </a:r>
        </a:p>
      </dsp:txBody>
      <dsp:txXfrm>
        <a:off x="0" y="436145"/>
        <a:ext cx="3438126" cy="345339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2453"/>
          <a:ext cx="3729913" cy="71517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від 02.08.2023 у </a:t>
          </a:r>
          <a:r>
            <a:rPr kumimoji="0" lang="uk-UA" sz="1200" b="1" i="0" u="none" strike="noStrike" kern="1200" cap="none" spc="0" normalizeH="0" baseline="0" noProof="0" dirty="0" err="1"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cправі</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 №926/3514/22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2453"/>
        <a:ext cx="3729913" cy="715172"/>
      </dsp:txXfrm>
    </dsp:sp>
  </dsp:spTree>
</dsp:drawing>
</file>

<file path=ppt/diagrams/drawing3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5334" y="195342"/>
          <a:ext cx="4603177" cy="4142456"/>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Палата КГС ВС дійшла висновків: - якщо прокурор вважає, що порушення інтересів держави полягає у незаконній зміні категорії земель за цільовим призначенням, то вимога про визнання незаконним та скасування рішення міської ради (у частині зміни цільового призначення земельної ділянки) є належною та ефективною; - у питанні недоотримання міським бюджетом орендної плати через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оспорюваний</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пункт її рішення належним способом захисту є звернення до суду (в тому числі прокурором з визначенням в якості органу, уповноваженого державою здійснювати відповідні функції у спірних відносинах) з позовом до орендаря з вимогою про сплату недоплаченої (недоотриманої) суми орендної плати в розмірі, визначеному відповідно до належної ставки орендної плати; - за наявних у цій справі обставин належною та ефективною позовною вимогою, а також такою, у разі задоволення якої досягається мета звернення прокурора з позовом у даному випадку, є визнання недійсним та скасування пункту 1.14.1 рішення Криворізької міської ради № 85 від 23.12.2020 «Про внесення змін до раніше ухвалених рішень міської ради», який через його скасування не породжує жодних правових наслідків від моменту його прийняття, що саме по собі вимагатиме від сторін оформлення змін до нього в частині орендної плати, оскільки окремо визнати відповідний пункт договору в частині визначення орендної плати неможливо (з урахуванням положень ст. 217 ЦК), а визнання недійсним договору оренди земельної ділянки в цілому у даному випадку не є об’єктивно виправданим та обґрунтованим способом захисту, а також спричиняє порушення / обмеження законних прав та інтересів відповідачів, тобто не є адекватним способом захисту.  </a:t>
          </a:r>
          <a:r>
            <a:rPr lang="uk-UA" sz="1000" kern="1200" dirty="0" smtClean="0">
              <a:latin typeface="Times New Roman" pitchFamily="18" charset="0"/>
              <a:cs typeface="Times New Roman" pitchFamily="18" charset="0"/>
              <a:hlinkClick xmlns:r="http://schemas.openxmlformats.org/officeDocument/2006/relationships" r:id="rId1"/>
            </a:rPr>
            <a:t>https://reyestr.court.gov.ua/Review/127571178</a:t>
          </a:r>
          <a:r>
            <a:rPr lang="uk-UA" sz="1000" kern="1200" dirty="0" smtClean="0">
              <a:latin typeface="Times New Roman" pitchFamily="18" charset="0"/>
              <a:cs typeface="Times New Roman" pitchFamily="18" charset="0"/>
            </a:rPr>
            <a:t> </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5334" y="195342"/>
        <a:ext cx="4603177" cy="4142456"/>
      </dsp:txXfrm>
    </dsp:sp>
  </dsp:spTree>
</dsp:drawing>
</file>

<file path=ppt/diagrams/drawing3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2453"/>
          <a:ext cx="3729913" cy="71517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09.10.2024 у справі №904/205/23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2453"/>
        <a:ext cx="3729913" cy="715172"/>
      </dsp:txXfrm>
    </dsp:sp>
  </dsp:spTree>
</dsp:drawing>
</file>

<file path=ppt/diagrams/drawing3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ВС від 17.04.2025 по справі №904/186/23 </a:t>
          </a:r>
        </a:p>
      </dsp:txBody>
      <dsp:txXfrm>
        <a:off x="0" y="0"/>
        <a:ext cx="4130279" cy="465934"/>
      </dsp:txXfrm>
    </dsp:sp>
  </dsp:spTree>
</dsp:drawing>
</file>

<file path=ppt/diagrams/drawing3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789352"/>
          <a:ext cx="2718752" cy="2730826"/>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lvl="0" algn="just" defTabSz="444500" rtl="0">
            <a:lnSpc>
              <a:spcPct val="90000"/>
            </a:lnSpc>
            <a:spcBef>
              <a:spcPct val="0"/>
            </a:spcBef>
            <a:spcAft>
              <a:spcPct val="35000"/>
            </a:spcAft>
          </a:pPr>
          <a:r>
            <a:rPr lang="uk-UA" sz="1000" kern="1200" dirty="0" smtClean="0"/>
            <a:t>	</a:t>
          </a:r>
        </a:p>
        <a:p>
          <a:pPr lvl="0" algn="just" defTabSz="444500" rtl="0">
            <a:lnSpc>
              <a:spcPct val="90000"/>
            </a:lnSpc>
            <a:spcBef>
              <a:spcPct val="0"/>
            </a:spcBef>
            <a:spcAft>
              <a:spcPct val="3500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зазначає, що не підлягає касаційному оскарженню ухвала апеляційного суду, постановлена за результатами розгляду заяви про перегляд за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судового рішення, прийнятого за результатами розгляду скарги на дії/бездіяльність арбітражного керуючого.</a:t>
          </a:r>
        </a:p>
      </dsp:txBody>
      <dsp:txXfrm>
        <a:off x="0" y="789352"/>
        <a:ext cx="2718752" cy="2730826"/>
      </dsp:txXfrm>
    </dsp:sp>
  </dsp:spTree>
</dsp:drawing>
</file>

<file path=ppt/diagrams/drawing3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5751" y="33461"/>
          <a:ext cx="4962800" cy="4466085"/>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Палата КГС ВС зазначає, що системний аналіз норм частини першої статті 2, частини третьої статті 9 КУзПБ та пункту 3 частини першої статті 287 ГПК України дає підстави для висновку, що норми частини третьої статті 9 КУзПБ, як і інші положення цього Кодексу, не обмежують право учасників справи чи осіб, які не брали участі у справі, але суд вирішив питання про їхні права, інтереси та (або) обов`язки, на звернення із касаційною скаргою на ухвалу суду апеляційної інстанції про відмову в задоволенні заяви про перегляд за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постанови цього суду, у тому числі тієї, яка не підлягає окремому касаційному оскарженню у справі про банкрутство.</a:t>
          </a:r>
        </a:p>
        <a:p>
          <a:pPr lvl="0" algn="just" defTabSz="4445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Такого обмеження не було встановлено й у випадку оскарження ухвал апеляційного господарського суду про відмову в задоволенні заяви про перегляд за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постанов, касаційне оскарження яких раніше не було передбачене нормами частини третьої статті 9 КУзПБ у редакції Закону № 2971-IX від 20.03.2023.</a:t>
          </a:r>
        </a:p>
        <a:p>
          <a:pPr lvl="0" algn="just" defTabSz="4445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Тобто ухвали апеляційного господарського суду в межах основного провадження у справі про банкрутство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оскаржуються</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касаційному порядку з обмеженнями, встановленими лише ГПК України.</a:t>
          </a:r>
        </a:p>
        <a:p>
          <a:pPr lvl="0" algn="just" defTabSz="4445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Судова палата констатує, що у справах про банкрутство (неплатоспроможність) ухвала суду апеляційної інстанції про відмову в задоволенні заяви про перегляд постанови цього суду за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підлягає касаційному оскарженню у відповідності до приписів пункту 3 частини першої статті 287 ГПК України та вимог частини першої статті 2 КУзПБ. Водночас право на таке оскарження не пов`язується із належністю постанови апеляційного суду, про перегляд якої за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нововиявленими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обставинами подано відповідну заяву, до переліку постанов у справах про банкрутство (неплатоспроможність), що підлягають чи не підлягають окремому касаційному оскарженню.</a:t>
          </a:r>
        </a:p>
        <a:p>
          <a:pPr lvl="0" algn="just" defTabSz="4445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Зазначене правозастосування вбачається цілком обґрунтованим у світлі забезпечення особі права на судовий захист шляхом реалізації можливості одноразового перегляду ухвали суду апеляційної інстанції. </a:t>
          </a:r>
          <a:r>
            <a:rPr lang="uk-UA" sz="1000" kern="1200" dirty="0" smtClean="0">
              <a:latin typeface="Times New Roman" pitchFamily="18" charset="0"/>
              <a:cs typeface="Times New Roman" pitchFamily="18" charset="0"/>
              <a:hlinkClick xmlns:r="http://schemas.openxmlformats.org/officeDocument/2006/relationships" r:id="rId1"/>
            </a:rPr>
            <a:t>https://reyestr.court.gov.ua/Review/128067662</a:t>
          </a:r>
          <a:r>
            <a:rPr lang="uk-UA" sz="1000" kern="1200" dirty="0" smtClean="0">
              <a:latin typeface="Times New Roman" pitchFamily="18" charset="0"/>
              <a:cs typeface="Times New Roman" pitchFamily="18" charset="0"/>
            </a:rPr>
            <a:t> </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just" defTabSz="444500">
            <a:lnSpc>
              <a:spcPct val="90000"/>
            </a:lnSpc>
            <a:spcBef>
              <a:spcPct val="0"/>
            </a:spcBef>
            <a:spcAft>
              <a:spcPts val="0"/>
            </a:spcAft>
          </a:pP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5751" y="33461"/>
        <a:ext cx="4962800" cy="4466085"/>
      </dsp:txXfrm>
    </dsp:sp>
  </dsp:spTree>
</dsp:drawing>
</file>

<file path=ppt/diagrams/drawing3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2453"/>
          <a:ext cx="3729913" cy="71517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Ухвала КГС ВС від 12.11.2024 у справі №922/4571/14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2453"/>
        <a:ext cx="3729913" cy="715172"/>
      </dsp:txXfrm>
    </dsp:sp>
  </dsp:spTree>
</dsp:drawing>
</file>

<file path=ppt/diagrams/drawing3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ВС від 11.06.2025 по справі №925/1240/21</a:t>
          </a:r>
        </a:p>
      </dsp:txBody>
      <dsp:txXfrm>
        <a:off x="0" y="0"/>
        <a:ext cx="4130279" cy="465934"/>
      </dsp:txXfrm>
    </dsp:sp>
  </dsp:spTree>
</dsp:drawing>
</file>

<file path=ppt/diagrams/drawing3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3372" y="216022"/>
          <a:ext cx="3438126" cy="3453395"/>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5715" rIns="0" bIns="5715" numCol="1" spcCol="1270" anchor="ctr" anchorCtr="0">
          <a:noAutofit/>
        </a:bodyPr>
        <a:lstStyle/>
        <a:p>
          <a:pPr lvl="0" algn="just" defTabSz="400050" rtl="0">
            <a:lnSpc>
              <a:spcPct val="90000"/>
            </a:lnSpc>
            <a:spcBef>
              <a:spcPct val="0"/>
            </a:spcBef>
            <a:spcAft>
              <a:spcPct val="35000"/>
            </a:spcAft>
          </a:pPr>
          <a:r>
            <a:rPr lang="uk-UA" sz="900" kern="1200" dirty="0" smtClean="0"/>
            <a:t>	</a:t>
          </a:r>
        </a:p>
        <a:p>
          <a:pPr lvl="0" algn="just" defTabSz="400050" rtl="0">
            <a:lnSpc>
              <a:spcPct val="90000"/>
            </a:lnSpc>
            <a:spcBef>
              <a:spcPct val="0"/>
            </a:spcBef>
            <a:spcAft>
              <a:spcPct val="35000"/>
            </a:spcAft>
          </a:pPr>
          <a:r>
            <a:rPr lang="uk-UA" sz="9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ідповідно до  висновків КГС ВС:</a:t>
          </a:r>
        </a:p>
        <a:p>
          <a:pPr lvl="0" algn="just" defTabSz="400050">
            <a:lnSpc>
              <a:spcPct val="90000"/>
            </a:lnSpc>
            <a:spcBef>
              <a:spcPct val="0"/>
            </a:spcBef>
            <a:spcAft>
              <a:spcPct val="3500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до моменту визнання судом апеляційної інстанції недійсними результатів аукціону з продажу майна ПП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Хілл</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(боржника) та застосування наслідків недійсності результатів аукціону з продажу майна боржника у справі №   902/858/15, який відбувся 14.12.2017, та визнання недійсним договору купівлі-продажу, укладеного за результатами цього аукціону, у ліквідатора боржника були відсутні правові підстави для звернення до суду із позовом про витребування майна, проданого на відповідному аукціоні;</a:t>
          </a:r>
        </a:p>
        <a:p>
          <a:pPr lvl="0" algn="just" defTabSz="400050">
            <a:lnSpc>
              <a:spcPct val="90000"/>
            </a:lnSpc>
            <a:spcBef>
              <a:spcPct val="0"/>
            </a:spcBef>
            <a:spcAft>
              <a:spcPct val="3500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право ПП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Хілл</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особі ліквідатора боржника на звернення до суду із вимогами щодо витребування майна внаслідок недійсності договору купівлі-продажу цього майна виникло після набрання вказаною вище постановою Північно-західного апеляційного господарського суду у справі № 902/858/15 законної сили, а саме - 10.09.2019.  </a:t>
          </a:r>
        </a:p>
      </dsp:txBody>
      <dsp:txXfrm>
        <a:off x="3372" y="216022"/>
        <a:ext cx="3438126" cy="3453395"/>
      </dsp:txXfrm>
    </dsp:sp>
  </dsp:spTree>
</dsp:drawing>
</file>

<file path=ppt/diagrams/drawing3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0" y="0"/>
          <a:ext cx="4603177" cy="4142456"/>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Палата КГС ВС вказує на те, що д</a:t>
          </a:r>
          <a:r>
            <a:rPr lang="uk-UA" sz="1100" kern="1200" dirty="0" smtClean="0"/>
            <a:t>о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позовних вимог про визнання недійсними договорів та витребування майна на підставі статей 203, 215, 387, 388 ЦК України застосовується загальна позовна давність у три роки (стала правова позиція ВП ВС, наведена в постановах від 17.10.2018 у справі № 362/44/17, від   07.11.2018 у справі № 372/1036/15-ц, від 20.11.2018 у справі № 907/50/16, від 05.12.2018 у справі № 522/2201/15-ц, а також у постановах КГС ВС від 28.11.2018 у справі №   911/926/17, від 23.01.2019 у справі № 916/2130/15, від 23.01.2019 у справі № 910/2868/16, від 08.03.2023 у справі № 904/3214/18 (922/2714/20) тощо).</a:t>
          </a:r>
        </a:p>
        <a:p>
          <a:pPr lvl="0" algn="just" defTabSz="444500">
            <a:lnSpc>
              <a:spcPct val="90000"/>
            </a:lnSpc>
            <a:spcBef>
              <a:spcPct val="0"/>
            </a:spcBef>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Крім того, Суд, звертаючись до правової позиції ВП ВС, викладеної у постанові від 26.11.2019 у справі № 914/3224/16, (від якої не вважає за необхідне відступити ні Суд у цій справі, ні ВП ВС(див. ухвалу від 13.02.2024 у справі № 750/254/22 (провадження № 14-194цс23)), зазначає, що відповідно до частини першої статті 261 ЦК України перебіг позовної давності починається від дня, коли особа довідалася або могла довідатися про порушення свого права або про особу, яка його порушила, а не від дня, коли власник майна, яке перебуває у володінні іншої особи, дізнався чи міг дізнатися про кожного нового набувача цього майна.</a:t>
          </a:r>
        </a:p>
        <a:p>
          <a:pPr lvl="0" algn="just" defTabSz="444500" rtl="0">
            <a:lnSpc>
              <a:spcPct val="90000"/>
            </a:lnSpc>
            <a:spcBef>
              <a:spcPct val="0"/>
            </a:spcBef>
            <a:spcAft>
              <a:spcPts val="0"/>
            </a:spcAft>
          </a:pPr>
          <a:r>
            <a:rPr lang="uk-UA" sz="1100" kern="1200" dirty="0" smtClean="0">
              <a:latin typeface="Times New Roman" pitchFamily="18" charset="0"/>
              <a:cs typeface="Times New Roman" pitchFamily="18" charset="0"/>
              <a:hlinkClick xmlns:r="http://schemas.openxmlformats.org/officeDocument/2006/relationships" r:id="rId1"/>
            </a:rPr>
            <a:t>https://reyestr.court.gov.ua/Review/128169832</a:t>
          </a:r>
          <a:r>
            <a:rPr lang="uk-UA" sz="1100" kern="1200" dirty="0" smtClean="0">
              <a:latin typeface="Times New Roman" pitchFamily="18" charset="0"/>
              <a:cs typeface="Times New Roman" pitchFamily="18" charset="0"/>
            </a:rPr>
            <a:t> </a:t>
          </a:r>
          <a:endPar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0" y="0"/>
        <a:ext cx="4603177" cy="4142456"/>
      </dsp:txXfrm>
    </dsp:sp>
  </dsp:spTree>
</dsp:drawing>
</file>

<file path=ppt/diagrams/drawing3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316"/>
          <a:ext cx="3729913" cy="647439"/>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29.11.2022 у  справі №902/858/15 (902/310/21)</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316"/>
        <a:ext cx="3729913" cy="64743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20.12.2024 у справі №910/21682/15(910/17038/21) (</a:t>
          </a:r>
          <a:r>
            <a:rPr kumimoji="0" lang="uk-UA" sz="1200" b="1" i="0" u="none" strike="noStrike" kern="1200" cap="none" spc="0" normalizeH="0" baseline="0" noProof="0" dirty="0" err="1"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оприлюднено</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 в ЄДРСР - 15.01.2025)</a:t>
          </a:r>
        </a:p>
      </dsp:txBody>
      <dsp:txXfrm>
        <a:off x="0" y="0"/>
        <a:ext cx="4130279" cy="465934"/>
      </dsp:txXfrm>
    </dsp:sp>
  </dsp:spTree>
</dsp:drawing>
</file>

<file path=ppt/diagrams/drawing4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ВС від 14.05.2025 по справі №15/68-10(902/1563/23) </a:t>
          </a:r>
        </a:p>
      </dsp:txBody>
      <dsp:txXfrm>
        <a:off x="0" y="0"/>
        <a:ext cx="4130279" cy="465934"/>
      </dsp:txXfrm>
    </dsp:sp>
  </dsp:spTree>
</dsp:drawing>
</file>

<file path=ppt/diagrams/drawing4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436145"/>
          <a:ext cx="3438126" cy="3453395"/>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lvl="0" algn="just" defTabSz="444500" rtl="0">
            <a:lnSpc>
              <a:spcPct val="90000"/>
            </a:lnSpc>
            <a:spcBef>
              <a:spcPct val="0"/>
            </a:spcBef>
            <a:spcAft>
              <a:spcPct val="35000"/>
            </a:spcAft>
          </a:pPr>
          <a:r>
            <a:rPr lang="uk-UA" sz="1000" kern="1200" dirty="0" smtClean="0"/>
            <a:t>	</a:t>
          </a:r>
        </a:p>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справі </a:t>
          </a:r>
          <a:r>
            <a:rPr lang="uk-UA" sz="1200" kern="1200" dirty="0" smtClean="0">
              <a:latin typeface="Times New Roman" pitchFamily="18" charset="0"/>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скасовано ухвалу апеляційного господарського суду про затвердження мирової угоди та закриття провадження у справі № 917/1291/23, серед іншого, з мотиву саме встановлення більшого, ніж річний строк погашення боргу.</a:t>
          </a:r>
        </a:p>
        <a:p>
          <a:pPr lvl="0" algn="just" defTabSz="444500" rtl="0">
            <a:lnSpc>
              <a:spcPct val="90000"/>
            </a:lnSpc>
            <a:spcBef>
              <a:spcPct val="0"/>
            </a:spcBef>
            <a:spcAft>
              <a:spcPts val="0"/>
            </a:spcAft>
          </a:pP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КГС ВС враховуючи положення ст.331 ГПК України щодо розстрочення виконання судового рішення, вказує </a:t>
          </a:r>
          <a:r>
            <a:rPr lang="uk-UA" sz="1200" b="1" kern="1200" noProof="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на те, що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мирова угода, укладена в порядку ст.192 ГПК України, яка передбачає умови щодо поетапного погашення заборгованості, не може підміняти собою судове рішення (ухвалу) про розстрочення виконання рішення суду. </a:t>
          </a:r>
        </a:p>
      </dsp:txBody>
      <dsp:txXfrm>
        <a:off x="0" y="436145"/>
        <a:ext cx="3438126" cy="3453395"/>
      </dsp:txXfrm>
    </dsp:sp>
  </dsp:spTree>
</dsp:drawing>
</file>

<file path=ppt/diagrams/drawing4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5334" y="0"/>
          <a:ext cx="4603177" cy="4536490"/>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Аналіз положень ч. 1 ст. 192 ГПК свідчить, що мирова угода - це результат дискреційних повноважень сторін спору координаційного (договірного) характеру з метою припинити спір, виражений в укладеному ними та поданому на затвердження суду правочині - мировій угоді, яка набирає чинності з моменту її затвердження судом.</a:t>
          </a:r>
        </a:p>
        <a:p>
          <a:pPr lvl="0" algn="just" defTabSz="444500">
            <a:lnSpc>
              <a:spcPct val="90000"/>
            </a:lnSpc>
            <a:spcBef>
              <a:spcPct val="0"/>
            </a:spcBef>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Слід зазначити, що взаємними поступками є добровільна відмова кожної із сторін від чого-небудь (певних вигод, умов, намірів тощо) або послаблення своїх вимог на користь врегулювання конфлікту. Узгодження взаємних поступок є виключним правом сторін, яким вони користуються на власний розсуд, виходячи із власної оцінки комерційної доцільності, господарських, цивільних чи ділових взаємовідносин із контрагентом, майнових або немайнових інтересів тощо. Сутність поступок може носити кількісний (прощення боргу у певній частині тощо) або якісний характер (розстрочення боргу на певний строк). Втручання суду в оцінку взаємних поступок обмежене підставами для відмови у затвердженні мирової угоди, визначеними ч. 5 ст. 192 ГПК України.</a:t>
          </a:r>
        </a:p>
        <a:p>
          <a:pPr lvl="0" algn="just" defTabSz="444500">
            <a:lnSpc>
              <a:spcPct val="90000"/>
            </a:lnSpc>
            <a:spcBef>
              <a:spcPct val="0"/>
            </a:spcBef>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Можливість встановлення графіку платежів, у тому числі поза межами річного строку, не заборонено ГПК України як умови для затвердження мирової угоди та є виявленням взаємоузгодженої волі сторін на підставі взаємних поступок, виходячи з їх власних інтересів.  А тому помилковим є ототожнення узгодження сторонами мирової угоди умови про розстрочення платежів (ст. 192 ГПК України) та розстрочення виконання судового рішення, яке набрало законної сили (ст. 331 ГПК України). </a:t>
          </a:r>
          <a:r>
            <a:rPr lang="uk-UA" sz="1100" kern="1200" dirty="0" smtClean="0">
              <a:latin typeface="Times New Roman" pitchFamily="18" charset="0"/>
              <a:cs typeface="Times New Roman" pitchFamily="18" charset="0"/>
              <a:hlinkClick xmlns:r="http://schemas.openxmlformats.org/officeDocument/2006/relationships" r:id="rId1"/>
            </a:rPr>
            <a:t>https://reyestr.court.gov.ua/Review/128205469</a:t>
          </a:r>
          <a:r>
            <a:rPr lang="uk-UA" sz="1100" kern="1200" dirty="0" smtClean="0">
              <a:latin typeface="Times New Roman" pitchFamily="18" charset="0"/>
              <a:cs typeface="Times New Roman" pitchFamily="18" charset="0"/>
            </a:rPr>
            <a:t> </a:t>
          </a:r>
          <a:endPar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5334" y="0"/>
        <a:ext cx="4603177" cy="4536490"/>
      </dsp:txXfrm>
    </dsp:sp>
  </dsp:spTree>
</dsp:drawing>
</file>

<file path=ppt/diagrams/drawing4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2453"/>
          <a:ext cx="3729913" cy="71517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05.02.2025 у справі №917/1291/23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2453"/>
        <a:ext cx="3729913" cy="715172"/>
      </dsp:txXfrm>
    </dsp:sp>
  </dsp:spTree>
</dsp:drawing>
</file>

<file path=ppt/diagrams/drawing4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06.06.2025 по справі №917/141/24</a:t>
          </a:r>
        </a:p>
      </dsp:txBody>
      <dsp:txXfrm>
        <a:off x="0" y="0"/>
        <a:ext cx="4130279" cy="465934"/>
      </dsp:txXfrm>
    </dsp:sp>
  </dsp:spTree>
</dsp:drawing>
</file>

<file path=ppt/diagrams/drawing4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436145"/>
          <a:ext cx="3438126" cy="3453395"/>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lvl="0" algn="just" defTabSz="444500" rtl="0">
            <a:lnSpc>
              <a:spcPct val="90000"/>
            </a:lnSpc>
            <a:spcBef>
              <a:spcPct val="0"/>
            </a:spcBef>
            <a:spcAft>
              <a:spcPct val="35000"/>
            </a:spcAft>
          </a:pPr>
          <a:r>
            <a:rPr lang="uk-UA" sz="1000" kern="1200" dirty="0" smtClean="0"/>
            <a:t>	</a:t>
          </a:r>
        </a:p>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вказаних справах ВС дійшов висновку про те, що вимогу повернення протирадіаційного укриття з приватної у державну (комунальну) власність слід кваліфікувати </a:t>
          </a:r>
          <a:r>
            <a:rPr lang="uk-UA" sz="12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негаторною</a:t>
          </a:r>
          <a:r>
            <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без поширення на неї позовної давності.</a:t>
          </a:r>
        </a:p>
        <a:p>
          <a:pPr lvl="0" algn="just" defTabSz="444500" rtl="0">
            <a:lnSpc>
              <a:spcPct val="90000"/>
            </a:lnSpc>
            <a:spcBef>
              <a:spcPct val="0"/>
            </a:spcBef>
            <a:spcAft>
              <a:spcPts val="0"/>
            </a:spcAft>
          </a:pPr>
          <a:endParaRPr lang="uk-UA" sz="12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0" y="436145"/>
        <a:ext cx="3438126" cy="3453395"/>
      </dsp:txXfrm>
    </dsp:sp>
  </dsp:spTree>
</dsp:drawing>
</file>

<file path=ppt/diagrams/drawing4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5334" y="0"/>
          <a:ext cx="4603177" cy="4536490"/>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just" defTabSz="488950" rtl="0">
            <a:lnSpc>
              <a:spcPct val="90000"/>
            </a:lnSpc>
            <a:spcBef>
              <a:spcPct val="0"/>
            </a:spcBef>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Визначальним критерієм для розмежування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віндикаційного</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негаторного</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позовів є наявність або відсутність в особи права володіння майном на момент звернення з позовом до суду.</a:t>
          </a:r>
        </a:p>
        <a:p>
          <a:pPr lvl="0" algn="just" defTabSz="488950" rtl="0">
            <a:lnSpc>
              <a:spcPct val="90000"/>
            </a:lnSpc>
            <a:spcBef>
              <a:spcPct val="0"/>
            </a:spcBef>
            <a:spcAft>
              <a:spcPts val="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Виходячи з викладеного особа, за якою зареєстроване право власності на об`єкт нерухомості, який при цьому є захисною спорудою, за принципом реєстраційного підтвердження володіння є володільцем такого об`єкта; натомість держава або територіальна громада, за якими не зареєстроване право власності на такий об`єкт, не є його володільцем. Тому в цьому разі права держави або територіальної громади, які вважають себе власниками такого об`єкта, не можуть захищатися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негаторним</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позовом, оскільки це є позов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володіючого</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власника до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неволодіючого</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невласника</a:t>
          </a: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належному способу захисту у таких випадках відповідає позовна вимога про витребування об`єкта нерухомого майна з чужого володіння в порядку віндикації </a:t>
          </a:r>
          <a:r>
            <a:rPr lang="uk-UA" sz="1100" kern="1200" dirty="0" smtClean="0">
              <a:hlinkClick xmlns:r="http://schemas.openxmlformats.org/officeDocument/2006/relationships" r:id="rId1"/>
            </a:rPr>
            <a:t>https://reyestr.court.gov.ua/Review/129732821</a:t>
          </a:r>
          <a:endPar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5334" y="0"/>
        <a:ext cx="4603177" cy="4536490"/>
      </dsp:txXfrm>
    </dsp:sp>
  </dsp:spTree>
</dsp:drawing>
</file>

<file path=ppt/diagrams/drawing4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492"/>
          <a:ext cx="3729913" cy="1007127"/>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Верховного  Суду від 08.11.2023 у справі №  918/1141/22, від 12.06.2024 у справі № 918/744/23, від 27.11.2024 у справі №  922/221/24, від 11.12.2024 у справі №  927/1089/23, від 16.01.2025 у справі №  922/660/24, від 29.01.2025 у справі №  927/1128/23, від 11.02.2025 у справі № 922/985/24 та від 11.02.2025 у справі №  918/1358/23</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492"/>
        <a:ext cx="3729913" cy="1007127"/>
      </dsp:txXfrm>
    </dsp:sp>
  </dsp:spTree>
</dsp:drawing>
</file>

<file path=ppt/diagrams/drawing4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1079065"/>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Палати КГС від 29.05.2025 </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 справі </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№918/938/23 (</a:t>
          </a:r>
          <a:r>
            <a:rPr kumimoji="0" lang="uk-UA" sz="1200" b="1" i="0" u="none" strike="noStrike" kern="1200" cap="none" spc="0" normalizeH="0" baseline="0" noProof="0" dirty="0" err="1"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оприлюднено</a:t>
          </a: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 в ЄДРСР -27.08.2025)</a:t>
          </a:r>
          <a:endPar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0"/>
        <a:ext cx="4130279" cy="107906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648069"/>
          <a:ext cx="3006501" cy="3019853"/>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6985" rIns="0" bIns="6985" numCol="1" spcCol="1270" anchor="ctr" anchorCtr="0">
          <a:noAutofit/>
        </a:bodyPr>
        <a:lstStyle/>
        <a:p>
          <a:pPr lvl="0" algn="just" defTabSz="488950" rtl="0">
            <a:lnSpc>
              <a:spcPct val="90000"/>
            </a:lnSpc>
            <a:spcBef>
              <a:spcPct val="0"/>
            </a:spcBef>
            <a:spcAft>
              <a:spcPct val="35000"/>
            </a:spcAft>
          </a:pPr>
          <a:r>
            <a:rPr lang="uk-UA" sz="1100" kern="1200" dirty="0" smtClean="0"/>
            <a:t>	</a:t>
          </a:r>
        </a:p>
        <a:p>
          <a:pPr lvl="0" algn="just" defTabSz="488950" rtl="0">
            <a:lnSpc>
              <a:spcPct val="90000"/>
            </a:lnSpc>
            <a:spcBef>
              <a:spcPct val="0"/>
            </a:spcBef>
            <a:spcAft>
              <a:spcPct val="3500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 змістом частини першої статті 138 ГПК України у вирішенні питання про забезпечення позову необхідно, зокрема, здійснювати оцінку дотримання правил підсудності господарському суду позову, на забезпечення якого подається відповідна заява. Відповідно, норми ГПК України щодо юрисдикції зумовлюють за аналогією процесу і необхідність здійснювати оцінку предметної та суб`єктної юрисдикції (підсудності) господарським судам позову, на забезпечення якого подається відповідна заява, на стадії розгляду заяви про забезпечення позову з огляду на таке. </a:t>
          </a:r>
        </a:p>
        <a:p>
          <a:pPr lvl="0" algn="just" defTabSz="488950" rtl="0">
            <a:lnSpc>
              <a:spcPct val="90000"/>
            </a:lnSpc>
            <a:spcBef>
              <a:spcPct val="0"/>
            </a:spcBef>
            <a:spcAft>
              <a:spcPct val="35000"/>
            </a:spcAft>
          </a:pPr>
          <a:r>
            <a:rPr lang="uk-UA" sz="11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p>
      </dsp:txBody>
      <dsp:txXfrm>
        <a:off x="0" y="648069"/>
        <a:ext cx="3006501" cy="3019853"/>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6707" y="2515"/>
          <a:ext cx="5393892" cy="4527808"/>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Об`єднана палата виходить з того, що статті 138, 136 ГПК України передбачають право особи у разі існування реальної загрози невиконання чи утруднення виконання можливого рішення суду про задоволення позову подати до суду заяву про забезпечення позову як до пред`явлення позову, так і на будь-якій стадії розгляду справи. Системний аналіз наведеного свідчить, що право особи на звернення до суду може бути реалізоване у визначеному процесуальним законом порядку, оскільки воно зумовлене дотриманням процесуальної форми, передбаченої для цього чинним законодавством, а також встановленими ним передумовами для звернення до суду, в тому числі додержання правил юрисдикції у господарських судах.</a:t>
          </a:r>
        </a:p>
        <a:p>
          <a:pPr lvl="0" algn="just" defTabSz="44450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Отже, розгляд заяви та вжиття заходів забезпечення позову здійснюються виключно судом компетентним розглядати спір по суті. Це зумовлює обов`язок суду першої інстанції при надходженні заяви про забезпечення позову перевіряти її відповідність приписами статті 20 ГПК України. Водночас у разі застосування заходів забезпечення позову така ухвала не може бути оскаржена з підстав порушення судами правил юрисдикції окремо від рішення суду в цій справі, ухваленого за результатами розгляду справи по суті, адже це фактично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означитиме</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оскарження предметної та суб`єктної приналежності справи на стадії її відкриття, що не передбачено приписами ГПК.</a:t>
          </a:r>
        </a:p>
        <a:p>
          <a:pPr lvl="0" algn="just" defTabSz="444500" rtl="0">
            <a:lnSpc>
              <a:spcPct val="90000"/>
            </a:lnSpc>
            <a:spcBef>
              <a:spcPct val="0"/>
            </a:spcBef>
            <a:spcAft>
              <a:spcPts val="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Об`єднана палата зазначає, що системне тлумачення статей 136,137,138, 145 ГПК України дає можливість дійти висновку, що: законодавець передбачив відповідний процесуальний порядок розгляду заяви про забезпечення позову та вирішення питання про відкриття провадження у справі за поданою позовною заявою  у разі подання їх одночасно до суду; для розгляду заяви про забезпечення позову та вирішення питання про відкриття провадження у справі встановлені різні процесуальні строки: два та п`ять днів, відповідно; першочерговим при надходженні на розгляд суду заяви про забезпечення позову є надання оцінки щодо порядку звернення з нею до суду, за умови дотримання якого здійснюється її розгляд по суті; у випадку одночасного подання позовної заяви та заяви про забезпечення позову, розгляд заяви про забезпечення позову не залежить від вирішення питання про відкриття провадження у справі, у разі повернення позовної заяви, відмови у відкритті провадження у справі передбачений процесуальний механізм скасування заходів забезпечення позову. </a:t>
          </a:r>
        </a:p>
        <a:p>
          <a:pPr lvl="0" algn="just" defTabSz="444500" rtl="0">
            <a:lnSpc>
              <a:spcPct val="90000"/>
            </a:lnSpc>
            <a:spcBef>
              <a:spcPct val="0"/>
            </a:spcBef>
            <a:spcAft>
              <a:spcPts val="0"/>
            </a:spcAft>
          </a:pPr>
          <a:r>
            <a:rPr lang="uk-UA" sz="1000" kern="1200" dirty="0" smtClean="0">
              <a:hlinkClick xmlns:r="http://schemas.openxmlformats.org/officeDocument/2006/relationships" r:id="rId1"/>
            </a:rPr>
            <a:t>https://reyestr.court.gov.ua/Review/124484775</a:t>
          </a:r>
          <a:endPar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6707" y="2515"/>
        <a:ext cx="5393892" cy="4527808"/>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351"/>
          <a:ext cx="3729913"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13.05.2024 у справі №916/5151/23 та від 10.06.2024 у справі №916/5137/23</a:t>
          </a:r>
          <a:r>
            <a:rPr lang="uk-UA" sz="1200" kern="1200" dirty="0" smtClean="0"/>
            <a:t>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351"/>
        <a:ext cx="3729913" cy="719376"/>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ts val="0"/>
            </a:spcAft>
          </a:pPr>
          <a:r>
            <a:rPr kumimoji="0" lang="uk-UA" sz="12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17.01.2025 у справі №903/497/24</a:t>
          </a:r>
        </a:p>
      </dsp:txBody>
      <dsp:txXfrm>
        <a:off x="0" y="0"/>
        <a:ext cx="4130279" cy="465934"/>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436145"/>
          <a:ext cx="3438126" cy="3453395"/>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lvl="0" algn="just" defTabSz="444500" rtl="0">
            <a:lnSpc>
              <a:spcPct val="90000"/>
            </a:lnSpc>
            <a:spcBef>
              <a:spcPct val="0"/>
            </a:spcBef>
            <a:spcAft>
              <a:spcPct val="35000"/>
            </a:spcAft>
          </a:pPr>
          <a:r>
            <a:rPr lang="uk-UA" sz="1000" kern="1200" dirty="0" smtClean="0"/>
            <a:t>	</a:t>
          </a:r>
        </a:p>
        <a:p>
          <a:pPr lvl="0" algn="just" defTabSz="444500" rtl="0">
            <a:lnSpc>
              <a:spcPct val="90000"/>
            </a:lnSpc>
            <a:spcBef>
              <a:spcPct val="0"/>
            </a:spcBef>
            <a:spcAft>
              <a:spcPct val="35000"/>
            </a:spcAft>
          </a:pP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В постанові викладено висновок про те, що забезпечення позову шляхом заборони відповідачам у справі вчиняти дії щодо виконання зобов`язань згідно з договором про закупівлю послуг є адекватними та </a:t>
          </a:r>
          <a:r>
            <a:rPr lang="uk-UA" sz="10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співмірними</a:t>
          </a:r>
          <a:r>
            <a:rPr lang="uk-UA" sz="10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заходами, спрямованими на запобігання можливим порушенням прав чи охоронюваних законом інтересів держави, не будуть мати наслідком втручання у господарську діяльність відповідачів, оскільки мають тимчасовий характер та стосуються виключно заборони виконання зобов`язання відповідачами за спірним у цій справі договором до вирішення спору по суті. Обрані заявником способи забезпечення позову співвідносяться із предметом позову (існує зв`язок між конкретним заходом до забезпечення позову і предметом позовної вимоги), не є тотожними з позовними вимогами, відповідають обставинам справи та водночас вжиття таких заходів забезпечення позову не зумовлює фактичного вирішення спору по суті, а спрямовані лише на збереження існуючого становища сторін до розгляду справи по суті.</a:t>
          </a:r>
        </a:p>
      </dsp:txBody>
      <dsp:txXfrm>
        <a:off x="0" y="436145"/>
        <a:ext cx="3438126" cy="3453395"/>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7.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smtClean="0"/>
              <a:t>Зразок заголовка</a:t>
            </a:r>
            <a:endParaRPr kumimoji="0" lang="en-US"/>
          </a:p>
        </p:txBody>
      </p:sp>
      <p:sp>
        <p:nvSpPr>
          <p:cNvPr id="17" name="Пі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uk-UA" smtClean="0"/>
              <a:t>Зразок підзаголовка</a:t>
            </a:r>
            <a:endParaRPr kumimoji="0" lang="en-US"/>
          </a:p>
        </p:txBody>
      </p:sp>
      <p:sp>
        <p:nvSpPr>
          <p:cNvPr id="30" name="Місце для дати 29"/>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19" name="Місце для нижнього колонтитула 18"/>
          <p:cNvSpPr>
            <a:spLocks noGrp="1"/>
          </p:cNvSpPr>
          <p:nvPr>
            <p:ph type="ftr" sz="quarter" idx="11"/>
          </p:nvPr>
        </p:nvSpPr>
        <p:spPr/>
        <p:txBody>
          <a:bodyPr/>
          <a:lstStyle/>
          <a:p>
            <a:endParaRPr lang="uk-UA"/>
          </a:p>
        </p:txBody>
      </p:sp>
      <p:sp>
        <p:nvSpPr>
          <p:cNvPr id="27" name="Місце для номера слайда 26"/>
          <p:cNvSpPr>
            <a:spLocks noGrp="1"/>
          </p:cNvSpPr>
          <p:nvPr>
            <p:ph type="sldNum" sz="quarter" idx="12"/>
          </p:nvPr>
        </p:nvSpPr>
        <p:spPr/>
        <p:txBody>
          <a:bodyPr/>
          <a:lstStyle/>
          <a:p>
            <a:fld id="{A6C8A768-57F3-4146-822D-25A0703D270B}"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p:txBody>
          <a:bodyPr vert="eaVer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914401"/>
            <a:ext cx="2057400" cy="5211763"/>
          </a:xfrm>
        </p:spPr>
        <p:txBody>
          <a:bodyPr vert="eaVer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914401"/>
            <a:ext cx="6019800" cy="5211763"/>
          </a:xfrm>
        </p:spPr>
        <p:txBody>
          <a:bodyPr vert="eaVer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smtClean="0"/>
              <a:t>Зразок заголовка</a:t>
            </a:r>
            <a:endParaRPr kumimoji="0" lang="en-US"/>
          </a:p>
        </p:txBody>
      </p:sp>
      <p:sp>
        <p:nvSpPr>
          <p:cNvPr id="3" name="Місце для вмісту 2"/>
          <p:cNvSpPr>
            <a:spLocks noGrp="1"/>
          </p:cNvSpPr>
          <p:nvPr>
            <p:ph idx="1"/>
          </p:nvPr>
        </p:nvSpPr>
        <p:spPr/>
        <p:txBody>
          <a:body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uk-UA" smtClean="0"/>
              <a:t>Зразок тексту</a:t>
            </a:r>
          </a:p>
        </p:txBody>
      </p:sp>
      <p:sp>
        <p:nvSpPr>
          <p:cNvPr id="4" name="Місце для дати 3"/>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uk-UA" smtClean="0"/>
              <a:t>Зразок заголовка</a:t>
            </a:r>
            <a:endParaRPr kumimoji="0" lang="en-US"/>
          </a:p>
        </p:txBody>
      </p:sp>
      <p:sp>
        <p:nvSpPr>
          <p:cNvPr id="3" name="Місце для вмісту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вмісту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smtClean="0"/>
              <a:t>Зразок тексту</a:t>
            </a:r>
          </a:p>
        </p:txBody>
      </p:sp>
      <p:sp>
        <p:nvSpPr>
          <p:cNvPr id="4" name="Місце для тексту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smtClean="0"/>
              <a:t>Зразок тексту</a:t>
            </a:r>
          </a:p>
        </p:txBody>
      </p:sp>
      <p:sp>
        <p:nvSpPr>
          <p:cNvPr id="5" name="Місце для вмісту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6" name="Місце для вмісту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7" name="Місце для дати 6"/>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uk-UA" smtClean="0"/>
              <a:t>Зразок заголовка</a:t>
            </a:r>
            <a:endParaRPr kumimoji="0" lang="en-US"/>
          </a:p>
        </p:txBody>
      </p:sp>
      <p:sp>
        <p:nvSpPr>
          <p:cNvPr id="3" name="Місце для дати 2"/>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uk-UA" smtClean="0"/>
              <a:t>Зразок заголовка</a:t>
            </a:r>
            <a:endParaRPr kumimoji="0" lang="en-US"/>
          </a:p>
        </p:txBody>
      </p:sp>
      <p:sp>
        <p:nvSpPr>
          <p:cNvPr id="3" name="Місце для тексту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uk-UA" smtClean="0"/>
              <a:t>Зразок тексту</a:t>
            </a:r>
          </a:p>
        </p:txBody>
      </p:sp>
      <p:sp>
        <p:nvSpPr>
          <p:cNvPr id="4" name="Місце для вмісту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9" name="Прямокутник з одним вирізаним округленим кут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кутний трикут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uk-UA" smtClean="0"/>
              <a:t>Зразок заголовка</a:t>
            </a:r>
            <a:endParaRPr kumimoji="0" lang="en-US"/>
          </a:p>
        </p:txBody>
      </p:sp>
      <p:sp>
        <p:nvSpPr>
          <p:cNvPr id="4" name="Місце для тексту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uk-UA" smtClean="0"/>
              <a:t>Зразок тексту</a:t>
            </a:r>
          </a:p>
        </p:txBody>
      </p:sp>
      <p:sp>
        <p:nvSpPr>
          <p:cNvPr id="5" name="Місце для дати 4"/>
          <p:cNvSpPr>
            <a:spLocks noGrp="1"/>
          </p:cNvSpPr>
          <p:nvPr>
            <p:ph type="dt" sz="half" idx="10"/>
          </p:nvPr>
        </p:nvSpPr>
        <p:spPr/>
        <p:txBody>
          <a:bodyPr/>
          <a:lstStyle/>
          <a:p>
            <a:fld id="{323F3E26-BE0A-424A-947F-C108B595D07D}" type="datetimeFigureOut">
              <a:rPr lang="uk-UA" smtClean="0"/>
              <a:pPr/>
              <a:t>29.09.2025</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a:xfrm>
            <a:off x="8077200" y="6356350"/>
            <a:ext cx="609600" cy="365125"/>
          </a:xfrm>
        </p:spPr>
        <p:txBody>
          <a:bodyPr/>
          <a:lstStyle/>
          <a:p>
            <a:fld id="{A6C8A768-57F3-4146-822D-25A0703D270B}" type="slidenum">
              <a:rPr lang="uk-UA" smtClean="0"/>
              <a:pPr/>
              <a:t>‹№›</a:t>
            </a:fld>
            <a:endParaRPr lang="uk-UA"/>
          </a:p>
        </p:txBody>
      </p:sp>
      <p:sp>
        <p:nvSpPr>
          <p:cNvPr id="3" name="Місце для зображення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uk-UA" smtClean="0"/>
              <a:t>Клацніть піктограму, щоб додати зображення</a:t>
            </a:r>
            <a:endParaRPr kumimoji="0" lang="en-US" dirty="0"/>
          </a:p>
        </p:txBody>
      </p:sp>
      <p:sp>
        <p:nvSpPr>
          <p:cNvPr id="10" name="Поліліні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іліні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іліні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іліні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Місце для заголовка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uk-UA" smtClean="0"/>
              <a:t>Зразок заголовка</a:t>
            </a:r>
            <a:endParaRPr kumimoji="0" lang="en-US"/>
          </a:p>
        </p:txBody>
      </p:sp>
      <p:sp>
        <p:nvSpPr>
          <p:cNvPr id="30" name="Місце для тексту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uk-UA" smtClean="0"/>
              <a:t>Зразок тексту</a:t>
            </a:r>
          </a:p>
          <a:p>
            <a:pPr lvl="1" eaLnBrk="1" latinLnBrk="0" hangingPunct="1"/>
            <a:r>
              <a:rPr kumimoji="0" lang="uk-UA" smtClean="0"/>
              <a:t>Другий рівень</a:t>
            </a:r>
          </a:p>
          <a:p>
            <a:pPr lvl="2" eaLnBrk="1" latinLnBrk="0" hangingPunct="1"/>
            <a:r>
              <a:rPr kumimoji="0" lang="uk-UA" smtClean="0"/>
              <a:t>Третій рівень</a:t>
            </a:r>
          </a:p>
          <a:p>
            <a:pPr lvl="3" eaLnBrk="1" latinLnBrk="0" hangingPunct="1"/>
            <a:r>
              <a:rPr kumimoji="0" lang="uk-UA" smtClean="0"/>
              <a:t>Четвертий рівень</a:t>
            </a:r>
          </a:p>
          <a:p>
            <a:pPr lvl="4" eaLnBrk="1" latinLnBrk="0" hangingPunct="1"/>
            <a:r>
              <a:rPr kumimoji="0" lang="uk-UA" smtClean="0"/>
              <a:t>П'ятий рівень</a:t>
            </a:r>
            <a:endParaRPr kumimoji="0" lang="en-US"/>
          </a:p>
        </p:txBody>
      </p:sp>
      <p:sp>
        <p:nvSpPr>
          <p:cNvPr id="10" name="Місце для дати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3F3E26-BE0A-424A-947F-C108B595D07D}" type="datetimeFigureOut">
              <a:rPr lang="uk-UA" smtClean="0"/>
              <a:pPr/>
              <a:t>29.09.2025</a:t>
            </a:fld>
            <a:endParaRPr lang="uk-UA"/>
          </a:p>
        </p:txBody>
      </p:sp>
      <p:sp>
        <p:nvSpPr>
          <p:cNvPr id="22" name="Місце для нижнього колонтитула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uk-UA"/>
          </a:p>
        </p:txBody>
      </p:sp>
      <p:sp>
        <p:nvSpPr>
          <p:cNvPr id="18" name="Місце для номера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C8A768-57F3-4146-822D-25A0703D270B}" type="slidenum">
              <a:rPr lang="uk-UA" smtClean="0"/>
              <a:pPr/>
              <a:t>‹№›</a:t>
            </a:fld>
            <a:endParaRPr lang="uk-UA"/>
          </a:p>
        </p:txBody>
      </p:sp>
      <p:grpSp>
        <p:nvGrpSpPr>
          <p:cNvPr id="2" name="Групувати 1"/>
          <p:cNvGrpSpPr/>
          <p:nvPr/>
        </p:nvGrpSpPr>
        <p:grpSpPr>
          <a:xfrm>
            <a:off x="-19017" y="202408"/>
            <a:ext cx="9180548" cy="649224"/>
            <a:chOff x="-19045" y="216550"/>
            <a:chExt cx="9180548" cy="649224"/>
          </a:xfrm>
        </p:grpSpPr>
        <p:sp>
          <p:nvSpPr>
            <p:cNvPr id="12" name="Поліліні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іліні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34.xml"/><Relationship Id="rId13" Type="http://schemas.openxmlformats.org/officeDocument/2006/relationships/diagramLayout" Target="../diagrams/layout35.xml"/><Relationship Id="rId18" Type="http://schemas.openxmlformats.org/officeDocument/2006/relationships/diagramLayout" Target="../diagrams/layout36.xml"/><Relationship Id="rId3" Type="http://schemas.openxmlformats.org/officeDocument/2006/relationships/diagramLayout" Target="../diagrams/layout33.xml"/><Relationship Id="rId21" Type="http://schemas.microsoft.com/office/2007/relationships/diagramDrawing" Target="../diagrams/drawing36.xml"/><Relationship Id="rId7" Type="http://schemas.openxmlformats.org/officeDocument/2006/relationships/diagramData" Target="../diagrams/data34.xml"/><Relationship Id="rId12" Type="http://schemas.openxmlformats.org/officeDocument/2006/relationships/diagramData" Target="../diagrams/data35.xml"/><Relationship Id="rId17" Type="http://schemas.openxmlformats.org/officeDocument/2006/relationships/diagramData" Target="../diagrams/data36.xml"/><Relationship Id="rId2" Type="http://schemas.openxmlformats.org/officeDocument/2006/relationships/diagramData" Target="../diagrams/data33.xml"/><Relationship Id="rId16" Type="http://schemas.microsoft.com/office/2007/relationships/diagramDrawing" Target="../diagrams/drawing35.xml"/><Relationship Id="rId20" Type="http://schemas.openxmlformats.org/officeDocument/2006/relationships/diagramColors" Target="../diagrams/colors36.xml"/><Relationship Id="rId1" Type="http://schemas.openxmlformats.org/officeDocument/2006/relationships/slideLayout" Target="../slideLayouts/slideLayout1.xml"/><Relationship Id="rId6" Type="http://schemas.microsoft.com/office/2007/relationships/diagramDrawing" Target="../diagrams/drawing33.xml"/><Relationship Id="rId11" Type="http://schemas.microsoft.com/office/2007/relationships/diagramDrawing" Target="../diagrams/drawing34.xml"/><Relationship Id="rId5" Type="http://schemas.openxmlformats.org/officeDocument/2006/relationships/diagramColors" Target="../diagrams/colors33.xml"/><Relationship Id="rId15" Type="http://schemas.openxmlformats.org/officeDocument/2006/relationships/diagramColors" Target="../diagrams/colors35.xml"/><Relationship Id="rId10" Type="http://schemas.openxmlformats.org/officeDocument/2006/relationships/diagramColors" Target="../diagrams/colors34.xml"/><Relationship Id="rId19" Type="http://schemas.openxmlformats.org/officeDocument/2006/relationships/diagramQuickStyle" Target="../diagrams/quickStyle36.xml"/><Relationship Id="rId4" Type="http://schemas.openxmlformats.org/officeDocument/2006/relationships/diagramQuickStyle" Target="../diagrams/quickStyle33.xml"/><Relationship Id="rId9" Type="http://schemas.openxmlformats.org/officeDocument/2006/relationships/diagramQuickStyle" Target="../diagrams/quickStyle34.xml"/><Relationship Id="rId14" Type="http://schemas.openxmlformats.org/officeDocument/2006/relationships/diagramQuickStyle" Target="../diagrams/quickStyle35.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38.xml"/><Relationship Id="rId13" Type="http://schemas.openxmlformats.org/officeDocument/2006/relationships/diagramLayout" Target="../diagrams/layout39.xml"/><Relationship Id="rId18" Type="http://schemas.openxmlformats.org/officeDocument/2006/relationships/diagramLayout" Target="../diagrams/layout40.xml"/><Relationship Id="rId3" Type="http://schemas.openxmlformats.org/officeDocument/2006/relationships/diagramLayout" Target="../diagrams/layout37.xml"/><Relationship Id="rId21" Type="http://schemas.microsoft.com/office/2007/relationships/diagramDrawing" Target="../diagrams/drawing40.xml"/><Relationship Id="rId7" Type="http://schemas.openxmlformats.org/officeDocument/2006/relationships/diagramData" Target="../diagrams/data38.xml"/><Relationship Id="rId12" Type="http://schemas.openxmlformats.org/officeDocument/2006/relationships/diagramData" Target="../diagrams/data39.xml"/><Relationship Id="rId17" Type="http://schemas.openxmlformats.org/officeDocument/2006/relationships/diagramData" Target="../diagrams/data40.xml"/><Relationship Id="rId2" Type="http://schemas.openxmlformats.org/officeDocument/2006/relationships/diagramData" Target="../diagrams/data37.xml"/><Relationship Id="rId16" Type="http://schemas.microsoft.com/office/2007/relationships/diagramDrawing" Target="../diagrams/drawing39.xml"/><Relationship Id="rId20" Type="http://schemas.openxmlformats.org/officeDocument/2006/relationships/diagramColors" Target="../diagrams/colors40.xml"/><Relationship Id="rId1" Type="http://schemas.openxmlformats.org/officeDocument/2006/relationships/slideLayout" Target="../slideLayouts/slideLayout1.xml"/><Relationship Id="rId6" Type="http://schemas.microsoft.com/office/2007/relationships/diagramDrawing" Target="../diagrams/drawing37.xml"/><Relationship Id="rId11" Type="http://schemas.microsoft.com/office/2007/relationships/diagramDrawing" Target="../diagrams/drawing38.xml"/><Relationship Id="rId5" Type="http://schemas.openxmlformats.org/officeDocument/2006/relationships/diagramColors" Target="../diagrams/colors37.xml"/><Relationship Id="rId15" Type="http://schemas.openxmlformats.org/officeDocument/2006/relationships/diagramColors" Target="../diagrams/colors39.xml"/><Relationship Id="rId10" Type="http://schemas.openxmlformats.org/officeDocument/2006/relationships/diagramColors" Target="../diagrams/colors38.xml"/><Relationship Id="rId19" Type="http://schemas.openxmlformats.org/officeDocument/2006/relationships/diagramQuickStyle" Target="../diagrams/quickStyle40.xml"/><Relationship Id="rId4" Type="http://schemas.openxmlformats.org/officeDocument/2006/relationships/diagramQuickStyle" Target="../diagrams/quickStyle37.xml"/><Relationship Id="rId9" Type="http://schemas.openxmlformats.org/officeDocument/2006/relationships/diagramQuickStyle" Target="../diagrams/quickStyle38.xml"/><Relationship Id="rId14" Type="http://schemas.openxmlformats.org/officeDocument/2006/relationships/diagramQuickStyle" Target="../diagrams/quickStyle39.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42.xml"/><Relationship Id="rId13" Type="http://schemas.openxmlformats.org/officeDocument/2006/relationships/diagramLayout" Target="../diagrams/layout43.xml"/><Relationship Id="rId18" Type="http://schemas.openxmlformats.org/officeDocument/2006/relationships/diagramLayout" Target="../diagrams/layout44.xml"/><Relationship Id="rId3" Type="http://schemas.openxmlformats.org/officeDocument/2006/relationships/diagramLayout" Target="../diagrams/layout41.xml"/><Relationship Id="rId21" Type="http://schemas.microsoft.com/office/2007/relationships/diagramDrawing" Target="../diagrams/drawing44.xml"/><Relationship Id="rId7" Type="http://schemas.openxmlformats.org/officeDocument/2006/relationships/diagramData" Target="../diagrams/data42.xml"/><Relationship Id="rId12" Type="http://schemas.openxmlformats.org/officeDocument/2006/relationships/diagramData" Target="../diagrams/data43.xml"/><Relationship Id="rId17" Type="http://schemas.openxmlformats.org/officeDocument/2006/relationships/diagramData" Target="../diagrams/data44.xml"/><Relationship Id="rId2" Type="http://schemas.openxmlformats.org/officeDocument/2006/relationships/diagramData" Target="../diagrams/data41.xml"/><Relationship Id="rId16" Type="http://schemas.microsoft.com/office/2007/relationships/diagramDrawing" Target="../diagrams/drawing43.xml"/><Relationship Id="rId20" Type="http://schemas.openxmlformats.org/officeDocument/2006/relationships/diagramColors" Target="../diagrams/colors44.xml"/><Relationship Id="rId1" Type="http://schemas.openxmlformats.org/officeDocument/2006/relationships/slideLayout" Target="../slideLayouts/slideLayout1.xml"/><Relationship Id="rId6" Type="http://schemas.microsoft.com/office/2007/relationships/diagramDrawing" Target="../diagrams/drawing41.xml"/><Relationship Id="rId11" Type="http://schemas.microsoft.com/office/2007/relationships/diagramDrawing" Target="../diagrams/drawing42.xml"/><Relationship Id="rId5" Type="http://schemas.openxmlformats.org/officeDocument/2006/relationships/diagramColors" Target="../diagrams/colors41.xml"/><Relationship Id="rId15" Type="http://schemas.openxmlformats.org/officeDocument/2006/relationships/diagramColors" Target="../diagrams/colors43.xml"/><Relationship Id="rId10" Type="http://schemas.openxmlformats.org/officeDocument/2006/relationships/diagramColors" Target="../diagrams/colors42.xml"/><Relationship Id="rId19" Type="http://schemas.openxmlformats.org/officeDocument/2006/relationships/diagramQuickStyle" Target="../diagrams/quickStyle44.xml"/><Relationship Id="rId4" Type="http://schemas.openxmlformats.org/officeDocument/2006/relationships/diagramQuickStyle" Target="../diagrams/quickStyle41.xml"/><Relationship Id="rId9" Type="http://schemas.openxmlformats.org/officeDocument/2006/relationships/diagramQuickStyle" Target="../diagrams/quickStyle42.xml"/><Relationship Id="rId14" Type="http://schemas.openxmlformats.org/officeDocument/2006/relationships/diagramQuickStyle" Target="../diagrams/quickStyle43.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46.xml"/><Relationship Id="rId13" Type="http://schemas.openxmlformats.org/officeDocument/2006/relationships/diagramLayout" Target="../diagrams/layout47.xml"/><Relationship Id="rId18" Type="http://schemas.openxmlformats.org/officeDocument/2006/relationships/diagramLayout" Target="../diagrams/layout48.xml"/><Relationship Id="rId3" Type="http://schemas.openxmlformats.org/officeDocument/2006/relationships/diagramLayout" Target="../diagrams/layout45.xml"/><Relationship Id="rId21" Type="http://schemas.microsoft.com/office/2007/relationships/diagramDrawing" Target="../diagrams/drawing48.xml"/><Relationship Id="rId7" Type="http://schemas.openxmlformats.org/officeDocument/2006/relationships/diagramData" Target="../diagrams/data46.xml"/><Relationship Id="rId12" Type="http://schemas.openxmlformats.org/officeDocument/2006/relationships/diagramData" Target="../diagrams/data47.xml"/><Relationship Id="rId17" Type="http://schemas.openxmlformats.org/officeDocument/2006/relationships/diagramData" Target="../diagrams/data48.xml"/><Relationship Id="rId2" Type="http://schemas.openxmlformats.org/officeDocument/2006/relationships/diagramData" Target="../diagrams/data45.xml"/><Relationship Id="rId16" Type="http://schemas.microsoft.com/office/2007/relationships/diagramDrawing" Target="../diagrams/drawing47.xml"/><Relationship Id="rId20" Type="http://schemas.openxmlformats.org/officeDocument/2006/relationships/diagramColors" Target="../diagrams/colors48.xml"/><Relationship Id="rId1" Type="http://schemas.openxmlformats.org/officeDocument/2006/relationships/slideLayout" Target="../slideLayouts/slideLayout1.xml"/><Relationship Id="rId6" Type="http://schemas.microsoft.com/office/2007/relationships/diagramDrawing" Target="../diagrams/drawing45.xml"/><Relationship Id="rId11" Type="http://schemas.microsoft.com/office/2007/relationships/diagramDrawing" Target="../diagrams/drawing46.xml"/><Relationship Id="rId5" Type="http://schemas.openxmlformats.org/officeDocument/2006/relationships/diagramColors" Target="../diagrams/colors45.xml"/><Relationship Id="rId15" Type="http://schemas.openxmlformats.org/officeDocument/2006/relationships/diagramColors" Target="../diagrams/colors47.xml"/><Relationship Id="rId10" Type="http://schemas.openxmlformats.org/officeDocument/2006/relationships/diagramColors" Target="../diagrams/colors46.xml"/><Relationship Id="rId19" Type="http://schemas.openxmlformats.org/officeDocument/2006/relationships/diagramQuickStyle" Target="../diagrams/quickStyle48.xml"/><Relationship Id="rId4" Type="http://schemas.openxmlformats.org/officeDocument/2006/relationships/diagramQuickStyle" Target="../diagrams/quickStyle45.xml"/><Relationship Id="rId9" Type="http://schemas.openxmlformats.org/officeDocument/2006/relationships/diagramQuickStyle" Target="../diagrams/quickStyle46.xml"/><Relationship Id="rId14" Type="http://schemas.openxmlformats.org/officeDocument/2006/relationships/diagramQuickStyle" Target="../diagrams/quickStyle47.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18" Type="http://schemas.openxmlformats.org/officeDocument/2006/relationships/diagramLayout" Target="../diagrams/layout8.xml"/><Relationship Id="rId3" Type="http://schemas.openxmlformats.org/officeDocument/2006/relationships/diagramLayout" Target="../diagrams/layout5.xml"/><Relationship Id="rId21" Type="http://schemas.microsoft.com/office/2007/relationships/diagramDrawing" Target="../diagrams/drawing8.xml"/><Relationship Id="rId7" Type="http://schemas.openxmlformats.org/officeDocument/2006/relationships/diagramData" Target="../diagrams/data6.xml"/><Relationship Id="rId12" Type="http://schemas.openxmlformats.org/officeDocument/2006/relationships/diagramData" Target="../diagrams/data7.xml"/><Relationship Id="rId17" Type="http://schemas.openxmlformats.org/officeDocument/2006/relationships/diagramData" Target="../diagrams/data8.xml"/><Relationship Id="rId2" Type="http://schemas.openxmlformats.org/officeDocument/2006/relationships/diagramData" Target="../diagrams/data5.xml"/><Relationship Id="rId16" Type="http://schemas.microsoft.com/office/2007/relationships/diagramDrawing" Target="../diagrams/drawing7.xml"/><Relationship Id="rId20" Type="http://schemas.openxmlformats.org/officeDocument/2006/relationships/diagramColors" Target="../diagrams/colors8.xml"/><Relationship Id="rId1" Type="http://schemas.openxmlformats.org/officeDocument/2006/relationships/slideLayout" Target="../slideLayouts/slideLayout1.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5" Type="http://schemas.openxmlformats.org/officeDocument/2006/relationships/diagramColors" Target="../diagrams/colors7.xml"/><Relationship Id="rId10" Type="http://schemas.openxmlformats.org/officeDocument/2006/relationships/diagramColors" Target="../diagrams/colors6.xml"/><Relationship Id="rId19" Type="http://schemas.openxmlformats.org/officeDocument/2006/relationships/diagramQuickStyle" Target="../diagrams/quickStyle8.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10.xml"/><Relationship Id="rId13" Type="http://schemas.openxmlformats.org/officeDocument/2006/relationships/diagramLayout" Target="../diagrams/layout11.xml"/><Relationship Id="rId18" Type="http://schemas.openxmlformats.org/officeDocument/2006/relationships/diagramLayout" Target="../diagrams/layout12.xml"/><Relationship Id="rId3" Type="http://schemas.openxmlformats.org/officeDocument/2006/relationships/diagramLayout" Target="../diagrams/layout9.xml"/><Relationship Id="rId21" Type="http://schemas.microsoft.com/office/2007/relationships/diagramDrawing" Target="../diagrams/drawing12.xml"/><Relationship Id="rId7" Type="http://schemas.openxmlformats.org/officeDocument/2006/relationships/diagramData" Target="../diagrams/data10.xml"/><Relationship Id="rId12" Type="http://schemas.openxmlformats.org/officeDocument/2006/relationships/diagramData" Target="../diagrams/data11.xml"/><Relationship Id="rId17" Type="http://schemas.openxmlformats.org/officeDocument/2006/relationships/diagramData" Target="../diagrams/data12.xml"/><Relationship Id="rId2" Type="http://schemas.openxmlformats.org/officeDocument/2006/relationships/diagramData" Target="../diagrams/data9.xml"/><Relationship Id="rId16" Type="http://schemas.microsoft.com/office/2007/relationships/diagramDrawing" Target="../diagrams/drawing11.xml"/><Relationship Id="rId20" Type="http://schemas.openxmlformats.org/officeDocument/2006/relationships/diagramColors" Target="../diagrams/colors12.xml"/><Relationship Id="rId1" Type="http://schemas.openxmlformats.org/officeDocument/2006/relationships/slideLayout" Target="../slideLayouts/slideLayout1.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5" Type="http://schemas.openxmlformats.org/officeDocument/2006/relationships/diagramColors" Target="../diagrams/colors11.xml"/><Relationship Id="rId10" Type="http://schemas.openxmlformats.org/officeDocument/2006/relationships/diagramColors" Target="../diagrams/colors10.xml"/><Relationship Id="rId19" Type="http://schemas.openxmlformats.org/officeDocument/2006/relationships/diagramQuickStyle" Target="../diagrams/quickStyle12.xml"/><Relationship Id="rId4" Type="http://schemas.openxmlformats.org/officeDocument/2006/relationships/diagramQuickStyle" Target="../diagrams/quickStyle9.xml"/><Relationship Id="rId9" Type="http://schemas.openxmlformats.org/officeDocument/2006/relationships/diagramQuickStyle" Target="../diagrams/quickStyle10.xml"/><Relationship Id="rId14" Type="http://schemas.openxmlformats.org/officeDocument/2006/relationships/diagramQuickStyle" Target="../diagrams/quickStyle11.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14.xml"/><Relationship Id="rId13" Type="http://schemas.openxmlformats.org/officeDocument/2006/relationships/diagramLayout" Target="../diagrams/layout15.xml"/><Relationship Id="rId18" Type="http://schemas.openxmlformats.org/officeDocument/2006/relationships/diagramLayout" Target="../diagrams/layout16.xml"/><Relationship Id="rId3" Type="http://schemas.openxmlformats.org/officeDocument/2006/relationships/diagramLayout" Target="../diagrams/layout13.xml"/><Relationship Id="rId21" Type="http://schemas.microsoft.com/office/2007/relationships/diagramDrawing" Target="../diagrams/drawing16.xml"/><Relationship Id="rId7" Type="http://schemas.openxmlformats.org/officeDocument/2006/relationships/diagramData" Target="../diagrams/data14.xml"/><Relationship Id="rId12" Type="http://schemas.openxmlformats.org/officeDocument/2006/relationships/diagramData" Target="../diagrams/data15.xml"/><Relationship Id="rId17" Type="http://schemas.openxmlformats.org/officeDocument/2006/relationships/diagramData" Target="../diagrams/data16.xml"/><Relationship Id="rId2" Type="http://schemas.openxmlformats.org/officeDocument/2006/relationships/diagramData" Target="../diagrams/data13.xml"/><Relationship Id="rId16" Type="http://schemas.microsoft.com/office/2007/relationships/diagramDrawing" Target="../diagrams/drawing15.xml"/><Relationship Id="rId20" Type="http://schemas.openxmlformats.org/officeDocument/2006/relationships/diagramColors" Target="../diagrams/colors16.xml"/><Relationship Id="rId1" Type="http://schemas.openxmlformats.org/officeDocument/2006/relationships/slideLayout" Target="../slideLayouts/slideLayout1.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5" Type="http://schemas.openxmlformats.org/officeDocument/2006/relationships/diagramColors" Target="../diagrams/colors15.xml"/><Relationship Id="rId10" Type="http://schemas.openxmlformats.org/officeDocument/2006/relationships/diagramColors" Target="../diagrams/colors14.xml"/><Relationship Id="rId19" Type="http://schemas.openxmlformats.org/officeDocument/2006/relationships/diagramQuickStyle" Target="../diagrams/quickStyle16.xml"/><Relationship Id="rId4" Type="http://schemas.openxmlformats.org/officeDocument/2006/relationships/diagramQuickStyle" Target="../diagrams/quickStyle13.xml"/><Relationship Id="rId9" Type="http://schemas.openxmlformats.org/officeDocument/2006/relationships/diagramQuickStyle" Target="../diagrams/quickStyle14.xml"/><Relationship Id="rId14" Type="http://schemas.openxmlformats.org/officeDocument/2006/relationships/diagramQuickStyle" Target="../diagrams/quickStyle15.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8.xml"/><Relationship Id="rId13" Type="http://schemas.openxmlformats.org/officeDocument/2006/relationships/diagramLayout" Target="../diagrams/layout19.xml"/><Relationship Id="rId18" Type="http://schemas.openxmlformats.org/officeDocument/2006/relationships/diagramLayout" Target="../diagrams/layout20.xml"/><Relationship Id="rId3" Type="http://schemas.openxmlformats.org/officeDocument/2006/relationships/diagramLayout" Target="../diagrams/layout17.xml"/><Relationship Id="rId21" Type="http://schemas.microsoft.com/office/2007/relationships/diagramDrawing" Target="../diagrams/drawing20.xml"/><Relationship Id="rId7" Type="http://schemas.openxmlformats.org/officeDocument/2006/relationships/diagramData" Target="../diagrams/data18.xml"/><Relationship Id="rId12" Type="http://schemas.openxmlformats.org/officeDocument/2006/relationships/diagramData" Target="../diagrams/data19.xml"/><Relationship Id="rId17" Type="http://schemas.openxmlformats.org/officeDocument/2006/relationships/diagramData" Target="../diagrams/data20.xml"/><Relationship Id="rId2" Type="http://schemas.openxmlformats.org/officeDocument/2006/relationships/diagramData" Target="../diagrams/data17.xml"/><Relationship Id="rId16" Type="http://schemas.microsoft.com/office/2007/relationships/diagramDrawing" Target="../diagrams/drawing19.xml"/><Relationship Id="rId20" Type="http://schemas.openxmlformats.org/officeDocument/2006/relationships/diagramColors" Target="../diagrams/colors20.xml"/><Relationship Id="rId1" Type="http://schemas.openxmlformats.org/officeDocument/2006/relationships/slideLayout" Target="../slideLayouts/slideLayout1.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5" Type="http://schemas.openxmlformats.org/officeDocument/2006/relationships/diagramColors" Target="../diagrams/colors19.xml"/><Relationship Id="rId10" Type="http://schemas.openxmlformats.org/officeDocument/2006/relationships/diagramColors" Target="../diagrams/colors18.xml"/><Relationship Id="rId19" Type="http://schemas.openxmlformats.org/officeDocument/2006/relationships/diagramQuickStyle" Target="../diagrams/quickStyle20.xml"/><Relationship Id="rId4" Type="http://schemas.openxmlformats.org/officeDocument/2006/relationships/diagramQuickStyle" Target="../diagrams/quickStyle17.xml"/><Relationship Id="rId9" Type="http://schemas.openxmlformats.org/officeDocument/2006/relationships/diagramQuickStyle" Target="../diagrams/quickStyle18.xml"/><Relationship Id="rId14" Type="http://schemas.openxmlformats.org/officeDocument/2006/relationships/diagramQuickStyle" Target="../diagrams/quickStyle19.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2.xml"/><Relationship Id="rId13" Type="http://schemas.openxmlformats.org/officeDocument/2006/relationships/diagramLayout" Target="../diagrams/layout23.xml"/><Relationship Id="rId18" Type="http://schemas.openxmlformats.org/officeDocument/2006/relationships/diagramLayout" Target="../diagrams/layout24.xml"/><Relationship Id="rId3" Type="http://schemas.openxmlformats.org/officeDocument/2006/relationships/diagramLayout" Target="../diagrams/layout21.xml"/><Relationship Id="rId21" Type="http://schemas.microsoft.com/office/2007/relationships/diagramDrawing" Target="../diagrams/drawing24.xml"/><Relationship Id="rId7" Type="http://schemas.openxmlformats.org/officeDocument/2006/relationships/diagramData" Target="../diagrams/data22.xml"/><Relationship Id="rId12" Type="http://schemas.openxmlformats.org/officeDocument/2006/relationships/diagramData" Target="../diagrams/data23.xml"/><Relationship Id="rId17" Type="http://schemas.openxmlformats.org/officeDocument/2006/relationships/diagramData" Target="../diagrams/data24.xml"/><Relationship Id="rId2" Type="http://schemas.openxmlformats.org/officeDocument/2006/relationships/diagramData" Target="../diagrams/data21.xml"/><Relationship Id="rId16" Type="http://schemas.microsoft.com/office/2007/relationships/diagramDrawing" Target="../diagrams/drawing23.xml"/><Relationship Id="rId20" Type="http://schemas.openxmlformats.org/officeDocument/2006/relationships/diagramColors" Target="../diagrams/colors24.xml"/><Relationship Id="rId1" Type="http://schemas.openxmlformats.org/officeDocument/2006/relationships/slideLayout" Target="../slideLayouts/slideLayout1.xml"/><Relationship Id="rId6" Type="http://schemas.microsoft.com/office/2007/relationships/diagramDrawing" Target="../diagrams/drawing21.xml"/><Relationship Id="rId11" Type="http://schemas.microsoft.com/office/2007/relationships/diagramDrawing" Target="../diagrams/drawing22.xml"/><Relationship Id="rId5" Type="http://schemas.openxmlformats.org/officeDocument/2006/relationships/diagramColors" Target="../diagrams/colors21.xml"/><Relationship Id="rId15" Type="http://schemas.openxmlformats.org/officeDocument/2006/relationships/diagramColors" Target="../diagrams/colors23.xml"/><Relationship Id="rId10" Type="http://schemas.openxmlformats.org/officeDocument/2006/relationships/diagramColors" Target="../diagrams/colors22.xml"/><Relationship Id="rId19" Type="http://schemas.openxmlformats.org/officeDocument/2006/relationships/diagramQuickStyle" Target="../diagrams/quickStyle24.xml"/><Relationship Id="rId4" Type="http://schemas.openxmlformats.org/officeDocument/2006/relationships/diagramQuickStyle" Target="../diagrams/quickStyle21.xml"/><Relationship Id="rId9" Type="http://schemas.openxmlformats.org/officeDocument/2006/relationships/diagramQuickStyle" Target="../diagrams/quickStyle22.xml"/><Relationship Id="rId14" Type="http://schemas.openxmlformats.org/officeDocument/2006/relationships/diagramQuickStyle" Target="../diagrams/quickStyle2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6.xml"/><Relationship Id="rId13" Type="http://schemas.openxmlformats.org/officeDocument/2006/relationships/diagramLayout" Target="../diagrams/layout27.xml"/><Relationship Id="rId18" Type="http://schemas.openxmlformats.org/officeDocument/2006/relationships/diagramLayout" Target="../diagrams/layout28.xml"/><Relationship Id="rId3" Type="http://schemas.openxmlformats.org/officeDocument/2006/relationships/diagramLayout" Target="../diagrams/layout25.xml"/><Relationship Id="rId21" Type="http://schemas.microsoft.com/office/2007/relationships/diagramDrawing" Target="../diagrams/drawing28.xml"/><Relationship Id="rId7" Type="http://schemas.openxmlformats.org/officeDocument/2006/relationships/diagramData" Target="../diagrams/data26.xml"/><Relationship Id="rId12" Type="http://schemas.openxmlformats.org/officeDocument/2006/relationships/diagramData" Target="../diagrams/data27.xml"/><Relationship Id="rId17" Type="http://schemas.openxmlformats.org/officeDocument/2006/relationships/diagramData" Target="../diagrams/data28.xml"/><Relationship Id="rId2" Type="http://schemas.openxmlformats.org/officeDocument/2006/relationships/diagramData" Target="../diagrams/data25.xml"/><Relationship Id="rId16" Type="http://schemas.microsoft.com/office/2007/relationships/diagramDrawing" Target="../diagrams/drawing27.xml"/><Relationship Id="rId20" Type="http://schemas.openxmlformats.org/officeDocument/2006/relationships/diagramColors" Target="../diagrams/colors28.xml"/><Relationship Id="rId1" Type="http://schemas.openxmlformats.org/officeDocument/2006/relationships/slideLayout" Target="../slideLayouts/slideLayout1.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5" Type="http://schemas.openxmlformats.org/officeDocument/2006/relationships/diagramColors" Target="../diagrams/colors27.xml"/><Relationship Id="rId10" Type="http://schemas.openxmlformats.org/officeDocument/2006/relationships/diagramColors" Target="../diagrams/colors26.xml"/><Relationship Id="rId19" Type="http://schemas.openxmlformats.org/officeDocument/2006/relationships/diagramQuickStyle" Target="../diagrams/quickStyle28.xml"/><Relationship Id="rId4" Type="http://schemas.openxmlformats.org/officeDocument/2006/relationships/diagramQuickStyle" Target="../diagrams/quickStyle25.xml"/><Relationship Id="rId9" Type="http://schemas.openxmlformats.org/officeDocument/2006/relationships/diagramQuickStyle" Target="../diagrams/quickStyle26.xml"/><Relationship Id="rId14" Type="http://schemas.openxmlformats.org/officeDocument/2006/relationships/diagramQuickStyle" Target="../diagrams/quickStyle27.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30.xml"/><Relationship Id="rId13" Type="http://schemas.openxmlformats.org/officeDocument/2006/relationships/diagramLayout" Target="../diagrams/layout31.xml"/><Relationship Id="rId18" Type="http://schemas.openxmlformats.org/officeDocument/2006/relationships/diagramLayout" Target="../diagrams/layout32.xml"/><Relationship Id="rId3" Type="http://schemas.openxmlformats.org/officeDocument/2006/relationships/diagramLayout" Target="../diagrams/layout29.xml"/><Relationship Id="rId21" Type="http://schemas.microsoft.com/office/2007/relationships/diagramDrawing" Target="../diagrams/drawing32.xml"/><Relationship Id="rId7" Type="http://schemas.openxmlformats.org/officeDocument/2006/relationships/diagramData" Target="../diagrams/data30.xml"/><Relationship Id="rId12" Type="http://schemas.openxmlformats.org/officeDocument/2006/relationships/diagramData" Target="../diagrams/data31.xml"/><Relationship Id="rId17" Type="http://schemas.openxmlformats.org/officeDocument/2006/relationships/diagramData" Target="../diagrams/data32.xml"/><Relationship Id="rId2" Type="http://schemas.openxmlformats.org/officeDocument/2006/relationships/diagramData" Target="../diagrams/data29.xml"/><Relationship Id="rId16" Type="http://schemas.microsoft.com/office/2007/relationships/diagramDrawing" Target="../diagrams/drawing31.xml"/><Relationship Id="rId20" Type="http://schemas.openxmlformats.org/officeDocument/2006/relationships/diagramColors" Target="../diagrams/colors32.xml"/><Relationship Id="rId1" Type="http://schemas.openxmlformats.org/officeDocument/2006/relationships/slideLayout" Target="../slideLayouts/slideLayout1.xml"/><Relationship Id="rId6" Type="http://schemas.microsoft.com/office/2007/relationships/diagramDrawing" Target="../diagrams/drawing29.xml"/><Relationship Id="rId11" Type="http://schemas.microsoft.com/office/2007/relationships/diagramDrawing" Target="../diagrams/drawing30.xml"/><Relationship Id="rId5" Type="http://schemas.openxmlformats.org/officeDocument/2006/relationships/diagramColors" Target="../diagrams/colors29.xml"/><Relationship Id="rId15" Type="http://schemas.openxmlformats.org/officeDocument/2006/relationships/diagramColors" Target="../diagrams/colors31.xml"/><Relationship Id="rId10" Type="http://schemas.openxmlformats.org/officeDocument/2006/relationships/diagramColors" Target="../diagrams/colors30.xml"/><Relationship Id="rId19" Type="http://schemas.openxmlformats.org/officeDocument/2006/relationships/diagramQuickStyle" Target="../diagrams/quickStyle32.xml"/><Relationship Id="rId4" Type="http://schemas.openxmlformats.org/officeDocument/2006/relationships/diagramQuickStyle" Target="../diagrams/quickStyle29.xml"/><Relationship Id="rId9" Type="http://schemas.openxmlformats.org/officeDocument/2006/relationships/diagramQuickStyle" Target="../diagrams/quickStyle30.xml"/><Relationship Id="rId14" Type="http://schemas.openxmlformats.org/officeDocument/2006/relationships/diagramQuickStyle" Target="../diagrams/quickStyle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71600"/>
            <a:ext cx="7851648" cy="3857600"/>
          </a:xfrm>
        </p:spPr>
        <p:txBody>
          <a:bodyPr>
            <a:noAutofit/>
          </a:bodyPr>
          <a:lstStyle/>
          <a:p>
            <a:r>
              <a:rPr lang="uk-UA" sz="3000" dirty="0" smtClean="0"/>
              <a:t/>
            </a:r>
            <a:br>
              <a:rPr lang="uk-UA" sz="3000" dirty="0" smtClean="0"/>
            </a:br>
            <a:r>
              <a:rPr lang="uk-UA" sz="3000" dirty="0" smtClean="0"/>
              <a:t/>
            </a:r>
            <a:br>
              <a:rPr lang="uk-UA" sz="3000" dirty="0" smtClean="0"/>
            </a:br>
            <a:r>
              <a:rPr lang="uk-UA" sz="3000" dirty="0" smtClean="0"/>
              <a:t/>
            </a:r>
            <a:br>
              <a:rPr lang="uk-UA" sz="3000" dirty="0" smtClean="0"/>
            </a:br>
            <a:r>
              <a:rPr lang="uk-UA" sz="3000" dirty="0" smtClean="0"/>
              <a:t/>
            </a:r>
            <a:br>
              <a:rPr lang="uk-UA" sz="3000" dirty="0" smtClean="0"/>
            </a:br>
            <a:r>
              <a:rPr lang="uk-UA" sz="3000" dirty="0" smtClean="0"/>
              <a:t/>
            </a:r>
            <a:br>
              <a:rPr lang="uk-UA" sz="3000" dirty="0" smtClean="0"/>
            </a:br>
            <a:r>
              <a:rPr lang="uk-UA" sz="3000" dirty="0" smtClean="0"/>
              <a:t>Відступлення Верховного Суду у складі суддів об`єднаної палати та палат Касаційного господарського суду від правових висновків  Верховного Суду у господарських справах</a:t>
            </a:r>
            <a:br>
              <a:rPr lang="uk-UA" sz="3000" dirty="0" smtClean="0"/>
            </a:br>
            <a:r>
              <a:rPr lang="uk-UA" sz="3000" dirty="0" smtClean="0"/>
              <a:t>2025</a:t>
            </a:r>
            <a:br>
              <a:rPr lang="uk-UA" sz="3000" dirty="0" smtClean="0"/>
            </a:br>
            <a:r>
              <a:rPr lang="uk-UA" sz="2000" dirty="0" smtClean="0">
                <a:solidFill>
                  <a:schemeClr val="tx2">
                    <a:lumMod val="25000"/>
                  </a:schemeClr>
                </a:solidFill>
              </a:rPr>
              <a:t> </a:t>
            </a:r>
            <a:r>
              <a:rPr lang="uk-UA" sz="1400" dirty="0" smtClean="0"/>
              <a:t>Відділ аналітичної роботи та узагальнення судової практики</a:t>
            </a:r>
            <a:r>
              <a:rPr lang="uk-UA" sz="1400" dirty="0" smtClean="0">
                <a:solidFill>
                  <a:schemeClr val="tx2">
                    <a:lumMod val="25000"/>
                  </a:schemeClr>
                </a:solidFill>
              </a:rPr>
              <a:t> </a:t>
            </a:r>
            <a:r>
              <a:rPr lang="uk-UA" sz="2000" dirty="0" smtClean="0">
                <a:solidFill>
                  <a:schemeClr val="tx2">
                    <a:lumMod val="25000"/>
                  </a:schemeClr>
                </a:solidFill>
              </a:rPr>
              <a:t/>
            </a:r>
            <a:br>
              <a:rPr lang="uk-UA" sz="2000" dirty="0" smtClean="0">
                <a:solidFill>
                  <a:schemeClr val="tx2">
                    <a:lumMod val="25000"/>
                  </a:schemeClr>
                </a:solidFill>
              </a:rPr>
            </a:br>
            <a:endParaRPr lang="uk-UA" sz="2000" dirty="0">
              <a:solidFill>
                <a:schemeClr val="tx2">
                  <a:lumMod val="25000"/>
                </a:schemeClr>
              </a:solidFill>
            </a:endParaRPr>
          </a:p>
        </p:txBody>
      </p:sp>
    </p:spTree>
    <p:extLst>
      <p:ext uri="{BB962C8B-B14F-4D97-AF65-F5344CB8AC3E}">
        <p14:creationId xmlns="" xmlns:p14="http://schemas.microsoft.com/office/powerpoint/2010/main" val="19844974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касаційного оскарження ухвали суду апеляційної інстанції про відмову в задоволенні заяви про перегляд за </a:t>
            </a:r>
            <a:r>
              <a:rPr lang="uk-UA" sz="1600"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нововиявленими</a:t>
            </a: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обставинами. Справа про банкрутство.</a:t>
            </a:r>
          </a:p>
          <a:p>
            <a:pPr lvl="0" algn="ctr">
              <a:spcBef>
                <a:spcPct val="0"/>
              </a:spcBef>
            </a:pPr>
            <a:endPar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r>
              <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br>
              <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2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272141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3851920" y="2060848"/>
          <a:ext cx="4968552"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00811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a:t>
            </a:r>
            <a:r>
              <a:rPr lang="uk-UA" sz="1600" dirty="0" smtClean="0"/>
              <a:t> </a:t>
            </a: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початку перебігу позовної давності у правовідносинах щодо витребування майна, відчуженого у процедурах банкрутства, з підстав визнання судовим рішенням недійсними результатів аукціону (торгів) з продажу майна боржника</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r>
              <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br>
              <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44149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4211960" y="2060848"/>
          <a:ext cx="4608512"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196752"/>
          <a:ext cx="3729913" cy="648072"/>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196752"/>
          <a:ext cx="4130279" cy="72008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затвердження мирової угоди,встановлення графіку платежів, у тому числі поза межами річного строку. Застосування </a:t>
            </a:r>
            <a:r>
              <a:rPr lang="ru-RU" sz="1600" dirty="0" smtClean="0"/>
              <a:t> </a:t>
            </a:r>
            <a:r>
              <a:rPr lang="ru-RU"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ст. 192 ГПК </a:t>
            </a:r>
            <a:r>
              <a:rPr lang="ru-RU" sz="1600"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України</a:t>
            </a:r>
            <a:r>
              <a:rPr lang="ru-RU"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a:t>
            </a: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44149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4211960" y="2060848"/>
          <a:ext cx="4608512"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a:t>
            </a: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повернення в державну чи комунальну власність протирадіаційних </a:t>
            </a: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укриттів. </a:t>
            </a:r>
            <a:r>
              <a:rPr lang="uk-UA" sz="1600" b="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Спосіб захисту.</a:t>
            </a: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44149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4211960" y="2060848"/>
          <a:ext cx="4608512"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052736"/>
          <a:ext cx="3729913" cy="1008112"/>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980728"/>
          <a:ext cx="4130279" cy="108012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способу захисту права власності, право на позов </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009451"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3419872" y="2060848"/>
          <a:ext cx="5400600"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оцінки предметної та суб`єктної юрисдикції (підсудності) господарським судам позову, на забезпечення якого подається заява про забезпечення позову</a:t>
            </a:r>
            <a:endParaRPr lang="uk-UA" sz="1600" dirty="0" smtClean="0"/>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009451"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3419872" y="2060848"/>
          <a:ext cx="5400600"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заходів забезпечення позову у</a:t>
            </a:r>
            <a:r>
              <a:rPr lang="uk-UA" sz="1600" b="1" dirty="0" smtClean="0"/>
              <a:t> </a:t>
            </a: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спорі про визнання недійсним договору про закупівлю </a:t>
            </a: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44149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4211960" y="2060848"/>
          <a:ext cx="4608512"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83568" y="1412776"/>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a:t>
            </a:r>
            <a:r>
              <a:rPr lang="uk-UA" sz="1600" dirty="0" smtClean="0"/>
              <a:t> </a:t>
            </a: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позову про визнання недійсним Акта про </a:t>
            </a:r>
            <a:r>
              <a:rPr lang="uk-UA" sz="1600"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непідписання</a:t>
            </a: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договору купівлі-продажу, складеного та підписаного в рамках електронного аукціону та про стягнення гарантійного внеску</a:t>
            </a: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2649411"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2915816" y="2060848"/>
          <a:ext cx="5904656"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способу захисту, позовні вимоги членів кооперативу про визнання недійсними рішень загальних зборів кооперативу</a:t>
            </a:r>
            <a:endParaRPr lang="uk-UA" sz="1600" dirty="0" smtClean="0"/>
          </a:p>
          <a:p>
            <a:pPr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44149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4211960" y="2060848"/>
          <a:ext cx="4608512"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забезпечення позову, виплати за банківськими гарантіями</a:t>
            </a: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44149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4211960" y="2060848"/>
          <a:ext cx="4608512"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Повноваження АРМА щодо тимчасового управління активами </a:t>
            </a: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44149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4211960" y="2060848"/>
          <a:ext cx="4608512"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визнання недійсним договору оренди земельної ділянки без застосування наслідків недійсності правочину. </a:t>
            </a: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 xmlns:p14="http://schemas.microsoft.com/office/powerpoint/2010/main" val="491763464"/>
              </p:ext>
            </p:extLst>
          </p:nvPr>
        </p:nvGraphicFramePr>
        <p:xfrm>
          <a:off x="554437" y="2132856"/>
          <a:ext cx="344149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 xmlns:p14="http://schemas.microsoft.com/office/powerpoint/2010/main" val="4219268099"/>
              </p:ext>
            </p:extLst>
          </p:nvPr>
        </p:nvGraphicFramePr>
        <p:xfrm>
          <a:off x="4211960" y="2060848"/>
          <a:ext cx="4608512"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 xmlns:p14="http://schemas.microsoft.com/office/powerpoint/2010/main"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 xmlns:p14="http://schemas.microsoft.com/office/powerpoint/2010/main"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ік">
  <a:themeElements>
    <a:clrScheme name="Поті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і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і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1663</TotalTime>
  <Words>513</Words>
  <Application>Microsoft Office PowerPoint</Application>
  <PresentationFormat>Екран (4:3)</PresentationFormat>
  <Paragraphs>204</Paragraphs>
  <Slides>13</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13</vt:i4>
      </vt:variant>
    </vt:vector>
  </HeadingPairs>
  <TitlesOfParts>
    <vt:vector size="14" baseType="lpstr">
      <vt:lpstr>Потік</vt:lpstr>
      <vt:lpstr>     Відступлення Верховного Суду у складі суддів об`єднаної палати та палат Касаційного господарського суду від правових висновків  Верховного Суду у господарських справах 2025  Відділ аналітичної роботи та узагальнення судової практики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Відступлення Верховного Суду у складі суддів об`єднаної палати Касаційного господарського суду від правових висновків  Верховного Суду у господарських справах</dc:title>
  <dc:creator>user4</dc:creator>
  <cp:lastModifiedBy>user4</cp:lastModifiedBy>
  <cp:revision>288</cp:revision>
  <dcterms:created xsi:type="dcterms:W3CDTF">2020-02-14T13:33:55Z</dcterms:created>
  <dcterms:modified xsi:type="dcterms:W3CDTF">2025-09-29T12:03:37Z</dcterms:modified>
</cp:coreProperties>
</file>