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0"/>
    <a:srgbClr val="37C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86437" autoAdjust="0"/>
  </p:normalViewPr>
  <p:slideViewPr>
    <p:cSldViewPr>
      <p:cViewPr>
        <p:scale>
          <a:sx n="120" d="100"/>
          <a:sy n="120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6486058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4809039" TargetMode="Externa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6153470" TargetMode="External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6486058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4809039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615347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вказує на те, що рішення загальних зборів товариства є одностороннім правочином товариства.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0D3D19DE-600F-4017-AB64-9EEC4AC56C04}" type="presOf" srcId="{7A615780-D022-4AFF-8D48-AB7A7B171E5F}" destId="{548A3B55-16F6-480F-B82A-08DB5D3007E9}" srcOrd="0" destOrd="0" presId="urn:microsoft.com/office/officeart/2005/8/layout/lProcess3"/>
    <dgm:cxn modelId="{118C491F-87BB-4A5E-8007-A239D564F041}" type="presOf" srcId="{4BC3F7BD-86BF-47FB-9DB0-44B4694B5F1C}" destId="{3EF56D4A-9A76-4414-A5F2-8066BE125047}" srcOrd="0" destOrd="0" presId="urn:microsoft.com/office/officeart/2005/8/layout/lProcess3"/>
    <dgm:cxn modelId="{456BE50D-9531-4D75-8921-CD1DF283BECA}" type="presParOf" srcId="{548A3B55-16F6-480F-B82A-08DB5D3007E9}" destId="{A3C4AD7B-2E3E-44E9-8180-719FA0B03778}" srcOrd="0" destOrd="0" presId="urn:microsoft.com/office/officeart/2005/8/layout/lProcess3"/>
    <dgm:cxn modelId="{21460960-58E6-4D11-97DC-F30BB6613810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зазначає, що положення частини третьої статті 195 ГПК України (стаття 210 ЦПК України та стаття 193 КАС України) щодо можливості суду зупинити провадження у справі на стадії розгляду справи по суті виключно з підстав, передбачених цією нормою, підлягають застосуванню у разі розгляду справи в порядку загального позовного провадження судом першої інстанції.</a:t>
          </a:r>
        </a:p>
        <a:p>
          <a:pPr algn="just">
            <a:spcAft>
              <a:spcPts val="0"/>
            </a:spcAft>
          </a:pPr>
          <a:r>
            <a:rPr lang="uk-UA" sz="1400" b="0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https://reyestr.court.gov.ua/Review/126486058</a:t>
          </a:r>
          <a:r>
            <a:rPr lang="uk-UA" sz="1400" b="0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  <a:endParaRPr lang="uk-UA" sz="1400" b="0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7417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9FFA6B52-B762-4886-928A-389D71F86F37}" type="presOf" srcId="{2626830C-0EB7-49A5-8B47-6224EDCCDD67}" destId="{77B318FB-71D7-41D0-AA84-1F15136221FC}" srcOrd="0" destOrd="0" presId="urn:microsoft.com/office/officeart/2005/8/layout/cycle2"/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C0F6E420-3061-4AC2-8593-4D56C1BB97D2}" type="presOf" srcId="{109A425D-96BE-4C4C-B32F-69B188308839}" destId="{4532A5CD-ED12-4521-B172-187366941F6A}" srcOrd="0" destOrd="0" presId="urn:microsoft.com/office/officeart/2005/8/layout/cycle2"/>
    <dgm:cxn modelId="{47DEAC63-368E-4126-9F45-588076D436DC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Постанови </a:t>
          </a:r>
          <a:r>
            <a:rPr kumimoji="0" lang="uk-UA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КГС ВС від 07.09.2023 у справі № 910/15380/21, від 13.04.2023 у справі № 914/2150/18, від 01.02.2022 у справі № 902/368/16</a:t>
          </a:r>
          <a:endParaRPr kumimoji="0" lang="uk-UA" sz="14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0AB20D2D-80E9-4CD4-8C84-2585AF3671F3}" type="presOf" srcId="{7D6ACE49-2C7D-4B55-8258-8FF78D2D3F87}" destId="{7A20DE31-9AEC-4203-B692-5715756E6C53}" srcOrd="0" destOrd="0" presId="urn:microsoft.com/office/officeart/2005/8/layout/vList2"/>
    <dgm:cxn modelId="{1263C1C9-E39E-4BA6-8732-C70A6E5975AF}" type="presOf" srcId="{2A52989D-F7FB-4581-A78D-5AA2820D8337}" destId="{D3023C26-3E73-4E84-8F9D-13921BA3731C}" srcOrd="0" destOrd="0" presId="urn:microsoft.com/office/officeart/2005/8/layout/vList2"/>
    <dgm:cxn modelId="{0FCFEEC7-0719-4BCB-B0AC-3C63F58E7786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05.03.2025 по справі №910/13175/23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E928C8E-3A5B-4F2E-AAF4-3C07D36A3AB8}" type="presOf" srcId="{24E5C34E-DA21-45B9-B55D-F89D03FA1B3A}" destId="{3C8EE393-9385-4B7F-8750-BF622842E9AB}" srcOrd="0" destOrd="0" presId="urn:microsoft.com/office/officeart/2005/8/layout/vList2"/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7A9EE772-EB4D-472F-9E52-F4A248A9EC24}" type="presOf" srcId="{CEC9EB15-5746-4F36-8AFD-EACA623DA04B}" destId="{491186E1-D2E0-4DE9-9FD1-C23BC272EA6B}" srcOrd="0" destOrd="0" presId="urn:microsoft.com/office/officeart/2005/8/layout/vList2"/>
    <dgm:cxn modelId="{3C6DE895-C91F-49D6-ACB0-6BD33FDF8768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виснувала, що рішення органу управління товариства не є правочинами у розумінні статті 202 ЦК України та мають розглядатися як акти ненормативного характеру (індивідуальні акти).	</a:t>
          </a:r>
        </a:p>
        <a:p>
          <a:pPr algn="just" rtl="0">
            <a:spcAft>
              <a:spcPts val="0"/>
            </a:spcAft>
          </a:pP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https://reyestr.court.gov.ua/Review/124809039</a:t>
          </a:r>
          <a:r>
            <a:rPr lang="uk-UA" sz="1400" kern="1200" dirty="0" smtClean="0"/>
            <a:t> 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7417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743A5D6F-3275-4FAF-93C9-936A717F5D3D}" type="presOf" srcId="{109A425D-96BE-4C4C-B32F-69B188308839}" destId="{4532A5CD-ED12-4521-B172-187366941F6A}" srcOrd="0" destOrd="0" presId="urn:microsoft.com/office/officeart/2005/8/layout/cycle2"/>
    <dgm:cxn modelId="{AD872658-6741-4EB6-B5F3-071D29B54308}" type="presOf" srcId="{2626830C-0EB7-49A5-8B47-6224EDCCDD67}" destId="{77B318FB-71D7-41D0-AA84-1F15136221FC}" srcOrd="0" destOrd="0" presId="urn:microsoft.com/office/officeart/2005/8/layout/cycle2"/>
    <dgm:cxn modelId="{803EC3EA-9573-43C2-B97B-BBCB0E5B004D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01.03.2023 у справі № 522/22473/15-ц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290131CD-1E79-4C64-9897-BF3F3FD9E054}" type="presOf" srcId="{7D6ACE49-2C7D-4B55-8258-8FF78D2D3F87}" destId="{7A20DE31-9AEC-4203-B692-5715756E6C53}" srcOrd="0" destOrd="0" presId="urn:microsoft.com/office/officeart/2005/8/layout/vList2"/>
    <dgm:cxn modelId="{A21E1537-A2C0-4269-B5E3-F22949F03C0C}" type="presOf" srcId="{2A52989D-F7FB-4581-A78D-5AA2820D8337}" destId="{D3023C26-3E73-4E84-8F9D-13921BA3731C}" srcOrd="0" destOrd="0" presId="urn:microsoft.com/office/officeart/2005/8/layout/vList2"/>
    <dgm:cxn modelId="{FA6A2215-501F-4C8D-AA67-502A21F438D3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18.12.2024 у справі №916/379/23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31.01.2025) 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32BF7B40-405E-4D24-A66C-714139347DCF}" type="presOf" srcId="{CEC9EB15-5746-4F36-8AFD-EACA623DA04B}" destId="{491186E1-D2E0-4DE9-9FD1-C23BC272EA6B}" srcOrd="0" destOrd="0" presId="urn:microsoft.com/office/officeart/2005/8/layout/vList2"/>
    <dgm:cxn modelId="{60BF9CAE-32A2-4A71-916D-F76FD0DB7066}" type="presOf" srcId="{24E5C34E-DA21-45B9-B55D-F89D03FA1B3A}" destId="{3C8EE393-9385-4B7F-8750-BF622842E9AB}" srcOrd="0" destOrd="0" presId="urn:microsoft.com/office/officeart/2005/8/layout/vList2"/>
    <dgm:cxn modelId="{03EBA523-34F2-4339-96B7-0B53D5A653C5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вказує на те, що перебіг передбаченого у частині 4 ст.18 Закону № 3689-XII п`ятирічного строку безперервного невикористання торговельної марки як підстави для дострокового припинення майнових прав на неї має починатися від дати отримання особою прав на використання спірного знака для товарів і послуг від попереднього власника.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130EA81F-E26E-4C4E-8D8F-2508DB3BCCE1}" type="presOf" srcId="{4BC3F7BD-86BF-47FB-9DB0-44B4694B5F1C}" destId="{3EF56D4A-9A76-4414-A5F2-8066BE125047}" srcOrd="0" destOrd="0" presId="urn:microsoft.com/office/officeart/2005/8/layout/lProcess3"/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8FF5CECD-274F-409E-AF55-BDD65932C106}" type="presOf" srcId="{7A615780-D022-4AFF-8D48-AB7A7B171E5F}" destId="{548A3B55-16F6-480F-B82A-08DB5D3007E9}" srcOrd="0" destOrd="0" presId="urn:microsoft.com/office/officeart/2005/8/layout/lProcess3"/>
    <dgm:cxn modelId="{2D11AA8E-8AB2-4EB9-BA64-FA9F57B62AAD}" type="presParOf" srcId="{548A3B55-16F6-480F-B82A-08DB5D3007E9}" destId="{A3C4AD7B-2E3E-44E9-8180-719FA0B03778}" srcOrd="0" destOrd="0" presId="urn:microsoft.com/office/officeart/2005/8/layout/lProcess3"/>
    <dgm:cxn modelId="{9ED5A3EA-B01F-4E0B-8149-7B8779EB166F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вважає, що законодавство України не ставить можливість дострокового припинення дії свідоцтва на торговельну марку у залежність від зміни особи власника свідоцтва. Набувач права власності на торговельну марку під час укладення відповідного договору про передачу виключних майнових прав інтелектуальної власності на торговельну марку оцінює наявні ризики у зв`язку зі строками здійснення попереднім власником своїх прав на торговельну марку. </a:t>
          </a: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https://reyestr.court.gov.ua/Review/126153470</a:t>
          </a:r>
          <a:r>
            <a:rPr lang="uk-UA" sz="1400" kern="1200" dirty="0" smtClean="0"/>
            <a:t>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7417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2B5979D5-7A52-476A-95B2-9A0B3F128324}" type="presOf" srcId="{109A425D-96BE-4C4C-B32F-69B188308839}" destId="{4532A5CD-ED12-4521-B172-187366941F6A}" srcOrd="0" destOrd="0" presId="urn:microsoft.com/office/officeart/2005/8/layout/cycle2"/>
    <dgm:cxn modelId="{7BA5425C-D395-45BB-BFF0-EDD0D69E484D}" type="presOf" srcId="{2626830C-0EB7-49A5-8B47-6224EDCCDD67}" destId="{77B318FB-71D7-41D0-AA84-1F15136221FC}" srcOrd="0" destOrd="0" presId="urn:microsoft.com/office/officeart/2005/8/layout/cycle2"/>
    <dgm:cxn modelId="{66121286-CD04-45D4-8D61-B10785AA36CC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09.06.2021 у справі №757/34959/18-ц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7CDF99AD-86DA-4721-83AD-C4E1BCB749E0}" type="presOf" srcId="{7D6ACE49-2C7D-4B55-8258-8FF78D2D3F87}" destId="{7A20DE31-9AEC-4203-B692-5715756E6C53}" srcOrd="0" destOrd="0" presId="urn:microsoft.com/office/officeart/2005/8/layout/vList2"/>
    <dgm:cxn modelId="{3CC49A33-27C6-429E-B8A3-989BF88FBEFC}" type="presOf" srcId="{2A52989D-F7FB-4581-A78D-5AA2820D8337}" destId="{D3023C26-3E73-4E84-8F9D-13921BA3731C}" srcOrd="0" destOrd="0" presId="urn:microsoft.com/office/officeart/2005/8/layout/vList2"/>
    <dgm:cxn modelId="{E2D27650-918E-4B7A-B167-9A758B368619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05.03.2025 по справі №910/8781/23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8600FCF-EDAF-40E9-959B-C18144A71253}" type="presOf" srcId="{24E5C34E-DA21-45B9-B55D-F89D03FA1B3A}" destId="{3C8EE393-9385-4B7F-8750-BF622842E9AB}" srcOrd="0" destOrd="0" presId="urn:microsoft.com/office/officeart/2005/8/layout/vList2"/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5F2AD12F-53D4-46F9-8F19-C4949F7FAFE5}" type="presOf" srcId="{CEC9EB15-5746-4F36-8AFD-EACA623DA04B}" destId="{491186E1-D2E0-4DE9-9FD1-C23BC272EA6B}" srcOrd="0" destOrd="0" presId="urn:microsoft.com/office/officeart/2005/8/layout/vList2"/>
    <dgm:cxn modelId="{5E63E05E-D9DB-41EC-9B16-382F6B5D6845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У вказаних постановах постало питання зупинення провадження на стадії розгляду справи в апеляційному порядку на підставі п.5 ч.1 ст.227 ГПК України, висновок суду касаційної інстанції був обґрунтований неможливістю зупинення провадження у справі з цієї підстави на стадії розгляду справи по суті з огляду на положення 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ч.3 ст.195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ГПК України, що було основним самостійним аргументом.  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94102026-B5BE-488E-B7B6-614EF4EFDD21}" type="presOf" srcId="{7A615780-D022-4AFF-8D48-AB7A7B171E5F}" destId="{548A3B55-16F6-480F-B82A-08DB5D3007E9}" srcOrd="0" destOrd="0" presId="urn:microsoft.com/office/officeart/2005/8/layout/lProcess3"/>
    <dgm:cxn modelId="{C273B6E7-8A07-49E1-AAA6-52CB5C242C45}" type="presOf" srcId="{4BC3F7BD-86BF-47FB-9DB0-44B4694B5F1C}" destId="{3EF56D4A-9A76-4414-A5F2-8066BE125047}" srcOrd="0" destOrd="0" presId="urn:microsoft.com/office/officeart/2005/8/layout/lProcess3"/>
    <dgm:cxn modelId="{97B18B8F-264E-428C-9A91-E3FD168F0D90}" type="presParOf" srcId="{548A3B55-16F6-480F-B82A-08DB5D3007E9}" destId="{A3C4AD7B-2E3E-44E9-8180-719FA0B03778}" srcOrd="0" destOrd="0" presId="urn:microsoft.com/office/officeart/2005/8/layout/lProcess3"/>
    <dgm:cxn modelId="{5FD9F434-9FBD-4DFF-93C9-BC0673F5200F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839403"/>
          <a:ext cx="3222314" cy="297398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вказує на те, що рішення загальних зборів товариства є одностороннім правочином товариства.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839403"/>
        <a:ext cx="3222314" cy="2973988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81661" y="3711"/>
          <a:ext cx="4906243" cy="4289385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зазначає, що положення частини третьої статті 195 ГПК України (стаття 210 ЦПК України та стаття 193 КАС України) щодо можливості суду зупинити провадження у справі на стадії розгляду справи по суті виключно з підстав, передбачених цією нормою, підлягають застосуванню у разі розгляду справи в порядку загального позовного провадження судом першої інстанції.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b="0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https://reyestr.court.gov.ua/Review/126486058</a:t>
          </a:r>
          <a:r>
            <a:rPr lang="uk-UA" sz="1400" b="0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  <a:endParaRPr lang="uk-UA" sz="1400" b="0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81661" y="3711"/>
        <a:ext cx="4906243" cy="428938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Постанови </a:t>
          </a:r>
          <a:r>
            <a:rPr kumimoji="0" lang="uk-UA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КГС ВС від 07.09.2023 у справі № 910/15380/21, від 13.04.2023 у справі № 914/2150/18, від 01.02.2022 у справі № 902/368/16</a:t>
          </a:r>
          <a:endParaRPr kumimoji="0" lang="uk-UA" sz="14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05.03.2025 по справі №910/13175/23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81661" y="3711"/>
          <a:ext cx="4906243" cy="4289385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виснувала, що рішення органу управління товариства не є правочинами у розумінні статті 202 ЦК України та мають розглядатися як акти ненормативного характеру (індивідуальні акти).	</a:t>
          </a: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https://reyestr.court.gov.ua/Review/124809039</a:t>
          </a:r>
          <a:r>
            <a:rPr lang="uk-UA" sz="1400" kern="1200" dirty="0" smtClean="0"/>
            <a:t> 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81661" y="3711"/>
        <a:ext cx="4906243" cy="4289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01.03.2023 у справі № 522/22473/15-ц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18.12.2024 у справі №916/379/23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31.01.2025) 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839403"/>
          <a:ext cx="3222314" cy="297398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вказує на те, що перебіг передбаченого у частині 4 ст.18 Закону № 3689-XII п`ятирічного строку безперервного невикористання торговельної марки як підстави для дострокового припинення майнових прав на неї має починатися від дати отримання особою прав на використання спірного знака для товарів і послуг від попереднього власника.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839403"/>
        <a:ext cx="3222314" cy="297398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81661" y="3711"/>
          <a:ext cx="4906243" cy="4289385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вважає, що законодавство України не ставить можливість дострокового припинення дії свідоцтва на торговельну марку у залежність від зміни особи власника свідоцтва. Набувач права власності на торговельну марку під час укладення відповідного договору про передачу виключних майнових прав інтелектуальної власності на торговельну марку оцінює наявні ризики у зв`язку зі строками здійснення попереднім власником своїх прав на торговельну марку. </a:t>
          </a: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https://reyestr.court.gov.ua/Review/126153470</a:t>
          </a:r>
          <a:r>
            <a:rPr lang="uk-UA" sz="1400" kern="1200" dirty="0" smtClean="0"/>
            <a:t>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81661" y="3711"/>
        <a:ext cx="4906243" cy="428938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09.06.2021 у справі №757/34959/18-ц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05.03.2025 по справі №910/8781/23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839403"/>
          <a:ext cx="3222314" cy="297398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У вказаних постановах постало питання зупинення провадження на стадії розгляду справи в апеляційному порядку на підставі п.5 ч.1 ст.227 ГПК України, висновок суду касаційної інстанції був обґрунтований неможливістю зупинення провадження у справі з цієї підстави на стадії розгляду справи по суті з огляду на положення 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ч.3 ст.195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ГПК України, що було основним самостійним аргументом.  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839403"/>
        <a:ext cx="3222314" cy="2973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8FDF-EBCC-482F-8003-D19E610954F3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0917D-441D-47B3-B65E-3F6798E1ADD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17D-441D-47B3-B65E-3F6798E1ADDF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F3E26-BE0A-424A-947F-C108B595D07D}" type="datetimeFigureOut">
              <a:rPr lang="uk-UA" smtClean="0"/>
              <a:pPr/>
              <a:t>02.05.2025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18" Type="http://schemas.openxmlformats.org/officeDocument/2006/relationships/diagramLayout" Target="../diagrams/layout12.xml"/><Relationship Id="rId3" Type="http://schemas.openxmlformats.org/officeDocument/2006/relationships/diagramLayout" Target="../diagrams/layout9.xml"/><Relationship Id="rId21" Type="http://schemas.microsoft.com/office/2007/relationships/diagramDrawing" Target="../diagrams/drawing12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17" Type="http://schemas.openxmlformats.org/officeDocument/2006/relationships/diagramData" Target="../diagrams/data12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20" Type="http://schemas.openxmlformats.org/officeDocument/2006/relationships/diagramColors" Target="../diagrams/colors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19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576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Відступлення Великої Палати Верховного Суду від правових висновків Верховного Суду у господарських справах</a:t>
            </a:r>
            <a:br>
              <a:rPr lang="uk-UA" sz="4400" dirty="0" smtClean="0"/>
            </a:br>
            <a:r>
              <a:rPr lang="uk-UA" sz="4400" dirty="0" smtClean="0"/>
              <a:t>2025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uk-UA" sz="1300" dirty="0" smtClean="0"/>
              <a:t>Відділ аналітичної роботи та узагальнення судової практики</a:t>
            </a:r>
            <a:r>
              <a:rPr lang="uk-UA" sz="13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uk-UA" sz="1300" dirty="0"/>
          </a:p>
        </p:txBody>
      </p:sp>
    </p:spTree>
    <p:extLst>
      <p:ext uri="{BB962C8B-B14F-4D97-AF65-F5344CB8AC3E}">
        <p14:creationId xmlns:p14="http://schemas.microsoft.com/office/powerpoint/2010/main" xmlns="" val="19844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100811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правової природи рішень </a:t>
            </a:r>
            <a:r>
              <a:rPr lang="uk-UA" sz="2000" b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органу управління 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Товариства</a:t>
            </a:r>
          </a:p>
          <a:p>
            <a:pPr algn="ctr">
              <a:spcBef>
                <a:spcPct val="0"/>
              </a:spcBef>
            </a:pP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3225475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3779912" y="1988840"/>
          <a:ext cx="5167636" cy="42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100811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дострокового припинення дії свідоцтва на знак для товарів і послуг. </a:t>
            </a:r>
          </a:p>
          <a:p>
            <a:pPr algn="ctr">
              <a:spcBef>
                <a:spcPct val="0"/>
              </a:spcBef>
            </a:pP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3225475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3779912" y="1988840"/>
          <a:ext cx="5167636" cy="42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100811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зупинення провадження у справі, застосування ч.3 ст.195 ГПК</a:t>
            </a: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3225475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3779912" y="1988840"/>
          <a:ext cx="5167636" cy="42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Words>118</Words>
  <Application>Microsoft Office PowerPoint</Application>
  <PresentationFormat>Екран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Потік</vt:lpstr>
      <vt:lpstr>Відступлення Великої Палати Верховного Суду від правових висновків Верховного Суду у господарських справах 2025 Відділ аналітичної роботи та узагальнення судової практики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Відступлення Верховного Суду у складі суддів об`єднаної палати Касаційного господарського суду від правових висновків  Верховного Суду у господарських справах</dc:title>
  <dc:creator>user4</dc:creator>
  <cp:lastModifiedBy>user4</cp:lastModifiedBy>
  <cp:revision>225</cp:revision>
  <dcterms:created xsi:type="dcterms:W3CDTF">2020-02-14T13:33:55Z</dcterms:created>
  <dcterms:modified xsi:type="dcterms:W3CDTF">2025-05-02T08:51:47Z</dcterms:modified>
</cp:coreProperties>
</file>