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C0"/>
    <a:srgbClr val="37C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86437" autoAdjust="0"/>
  </p:normalViewPr>
  <p:slideViewPr>
    <p:cSldViewPr>
      <p:cViewPr>
        <p:scale>
          <a:sx n="120" d="100"/>
          <a:sy n="120" d="100"/>
        </p:scale>
        <p:origin x="-14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6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76266133" TargetMode="External"/><Relationship Id="rId1" Type="http://schemas.openxmlformats.org/officeDocument/2006/relationships/hyperlink" Target="https://reyestr.court.gov.ua/Review/124809039" TargetMode="External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76266133" TargetMode="External"/><Relationship Id="rId1" Type="http://schemas.openxmlformats.org/officeDocument/2006/relationships/hyperlink" Target="https://reyestr.court.gov.ua/Review/124809039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615780-D022-4AFF-8D48-AB7A7B171E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BC3F7BD-86BF-47FB-9DB0-44B4694B5F1C}">
      <dgm:prSet custT="1"/>
      <dgm:spPr>
        <a:solidFill>
          <a:schemeClr val="tx2">
            <a:lumMod val="25000"/>
            <a:alpha val="29000"/>
          </a:schemeClr>
        </a:solidFill>
        <a:ln>
          <a:noFill/>
        </a:ln>
      </dgm:spPr>
      <dgm:t>
        <a:bodyPr/>
        <a:lstStyle/>
        <a:p>
          <a:pPr algn="just" rtl="0"/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вказує на те, що рішення загальних зборів товариства є одностороннім правочином товариства.</a:t>
          </a:r>
          <a:endParaRPr lang="uk-UA" sz="14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93D310BB-F2F2-40D7-B5C0-A53F040FE199}" type="parTrans" cxnId="{FC6DDEF0-0EF9-4614-AC36-B420574CBCCA}">
      <dgm:prSet/>
      <dgm:spPr/>
      <dgm:t>
        <a:bodyPr/>
        <a:lstStyle/>
        <a:p>
          <a:endParaRPr lang="uk-UA"/>
        </a:p>
      </dgm:t>
    </dgm:pt>
    <dgm:pt modelId="{0DD68BEC-700B-48CB-BAFF-CD805A664C0F}" type="sibTrans" cxnId="{FC6DDEF0-0EF9-4614-AC36-B420574CBCCA}">
      <dgm:prSet/>
      <dgm:spPr/>
      <dgm:t>
        <a:bodyPr/>
        <a:lstStyle/>
        <a:p>
          <a:endParaRPr lang="uk-UA"/>
        </a:p>
      </dgm:t>
    </dgm:pt>
    <dgm:pt modelId="{548A3B55-16F6-480F-B82A-08DB5D3007E9}" type="pres">
      <dgm:prSet presAssocID="{7A615780-D022-4AFF-8D48-AB7A7B171E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A3C4AD7B-2E3E-44E9-8180-719FA0B03778}" type="pres">
      <dgm:prSet presAssocID="{4BC3F7BD-86BF-47FB-9DB0-44B4694B5F1C}" presName="horFlow" presStyleCnt="0"/>
      <dgm:spPr/>
    </dgm:pt>
    <dgm:pt modelId="{3EF56D4A-9A76-4414-A5F2-8066BE125047}" type="pres">
      <dgm:prSet presAssocID="{4BC3F7BD-86BF-47FB-9DB0-44B4694B5F1C}" presName="bigChev" presStyleLbl="node1" presStyleIdx="0" presStyleCnt="1" custScaleX="106010" custScaleY="244601" custLinFactNeighborX="-419" custLinFactNeighborY="-61"/>
      <dgm:spPr>
        <a:prstGeom prst="homePlate">
          <a:avLst/>
        </a:prstGeom>
      </dgm:spPr>
      <dgm:t>
        <a:bodyPr/>
        <a:lstStyle/>
        <a:p>
          <a:endParaRPr lang="uk-UA"/>
        </a:p>
      </dgm:t>
    </dgm:pt>
  </dgm:ptLst>
  <dgm:cxnLst>
    <dgm:cxn modelId="{FC6DDEF0-0EF9-4614-AC36-B420574CBCCA}" srcId="{7A615780-D022-4AFF-8D48-AB7A7B171E5F}" destId="{4BC3F7BD-86BF-47FB-9DB0-44B4694B5F1C}" srcOrd="0" destOrd="0" parTransId="{93D310BB-F2F2-40D7-B5C0-A53F040FE199}" sibTransId="{0DD68BEC-700B-48CB-BAFF-CD805A664C0F}"/>
    <dgm:cxn modelId="{0D3D19DE-600F-4017-AB64-9EEC4AC56C04}" type="presOf" srcId="{7A615780-D022-4AFF-8D48-AB7A7B171E5F}" destId="{548A3B55-16F6-480F-B82A-08DB5D3007E9}" srcOrd="0" destOrd="0" presId="urn:microsoft.com/office/officeart/2005/8/layout/lProcess3"/>
    <dgm:cxn modelId="{118C491F-87BB-4A5E-8007-A239D564F041}" type="presOf" srcId="{4BC3F7BD-86BF-47FB-9DB0-44B4694B5F1C}" destId="{3EF56D4A-9A76-4414-A5F2-8066BE125047}" srcOrd="0" destOrd="0" presId="urn:microsoft.com/office/officeart/2005/8/layout/lProcess3"/>
    <dgm:cxn modelId="{456BE50D-9531-4D75-8921-CD1DF283BECA}" type="presParOf" srcId="{548A3B55-16F6-480F-B82A-08DB5D3007E9}" destId="{A3C4AD7B-2E3E-44E9-8180-719FA0B03778}" srcOrd="0" destOrd="0" presId="urn:microsoft.com/office/officeart/2005/8/layout/lProcess3"/>
    <dgm:cxn modelId="{21460960-58E6-4D11-97DC-F30BB6613810}" type="presParOf" srcId="{A3C4AD7B-2E3E-44E9-8180-719FA0B03778}" destId="{3EF56D4A-9A76-4414-A5F2-8066BE1250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26830C-0EB7-49A5-8B47-6224EDCCDD6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09A425D-96BE-4C4C-B32F-69B188308839}">
      <dgm:prSet custT="1"/>
      <dgm:spPr>
        <a:solidFill>
          <a:schemeClr val="tx2">
            <a:lumMod val="25000"/>
            <a:alpha val="44000"/>
          </a:schemeClr>
        </a:solidFill>
        <a:ln>
          <a:noFill/>
        </a:ln>
      </dgm:spPr>
      <dgm:t>
        <a:bodyPr/>
        <a:lstStyle/>
        <a:p>
          <a:pPr algn="just" rtl="0">
            <a:spcAft>
              <a:spcPts val="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r>
            <a:rPr lang="uk-UA" sz="1400" b="1" kern="1200" noProof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виснувала, що рішення органу управління товариства не є правочинами у розумінні статті 202 ЦК України та мають розглядатися як акти ненормативного характеру (індивідуальні акти).	</a:t>
          </a:r>
        </a:p>
        <a:p>
          <a:pPr algn="just" rtl="0">
            <a:spcAft>
              <a:spcPts val="0"/>
            </a:spcAft>
          </a:pPr>
          <a:r>
            <a:rPr lang="uk-UA" sz="1400" kern="1200" dirty="0" smtClean="0">
              <a:hlinkClick xmlns:r="http://schemas.openxmlformats.org/officeDocument/2006/relationships" r:id="rId1"/>
            </a:rPr>
            <a:t>https://reyestr.court.gov.ua/Review/124809039</a:t>
          </a:r>
          <a:r>
            <a:rPr lang="uk-UA" sz="1400" kern="1200" dirty="0" smtClean="0"/>
            <a:t>  </a:t>
          </a:r>
          <a:endParaRPr lang="uk-UA" sz="1400" b="1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  <a:hlinkClick xmlns:r="http://schemas.openxmlformats.org/officeDocument/2006/relationships" r:id="rId2"/>
          </a:endParaRPr>
        </a:p>
      </dgm:t>
    </dgm:pt>
    <dgm:pt modelId="{AAD9ED62-5B0A-4BC1-A656-67F32C8B7778}" type="parTrans" cxnId="{F812E7C1-1F1A-4B36-A8A6-C52A37B79082}">
      <dgm:prSet/>
      <dgm:spPr/>
      <dgm:t>
        <a:bodyPr/>
        <a:lstStyle/>
        <a:p>
          <a:endParaRPr lang="uk-UA"/>
        </a:p>
      </dgm:t>
    </dgm:pt>
    <dgm:pt modelId="{A6233E8E-61FC-444A-BBF4-B9591E116B57}" type="sibTrans" cxnId="{F812E7C1-1F1A-4B36-A8A6-C52A37B79082}">
      <dgm:prSet/>
      <dgm:spPr/>
      <dgm:t>
        <a:bodyPr/>
        <a:lstStyle/>
        <a:p>
          <a:endParaRPr lang="uk-UA"/>
        </a:p>
      </dgm:t>
    </dgm:pt>
    <dgm:pt modelId="{77B318FB-71D7-41D0-AA84-1F15136221FC}" type="pres">
      <dgm:prSet presAssocID="{2626830C-0EB7-49A5-8B47-6224EDCCDD6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32A5CD-ED12-4521-B172-187366941F6A}" type="pres">
      <dgm:prSet presAssocID="{109A425D-96BE-4C4C-B32F-69B188308839}" presName="node" presStyleLbl="node1" presStyleIdx="0" presStyleCnt="1" custScaleX="199222" custScaleY="174174" custRadScaleRad="100521" custRadScaleInc="-2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uk-UA"/>
        </a:p>
      </dgm:t>
    </dgm:pt>
  </dgm:ptLst>
  <dgm:cxnLst>
    <dgm:cxn modelId="{F812E7C1-1F1A-4B36-A8A6-C52A37B79082}" srcId="{2626830C-0EB7-49A5-8B47-6224EDCCDD67}" destId="{109A425D-96BE-4C4C-B32F-69B188308839}" srcOrd="0" destOrd="0" parTransId="{AAD9ED62-5B0A-4BC1-A656-67F32C8B7778}" sibTransId="{A6233E8E-61FC-444A-BBF4-B9591E116B57}"/>
    <dgm:cxn modelId="{743A5D6F-3275-4FAF-93C9-936A717F5D3D}" type="presOf" srcId="{109A425D-96BE-4C4C-B32F-69B188308839}" destId="{4532A5CD-ED12-4521-B172-187366941F6A}" srcOrd="0" destOrd="0" presId="urn:microsoft.com/office/officeart/2005/8/layout/cycle2"/>
    <dgm:cxn modelId="{AD872658-6741-4EB6-B5F3-071D29B54308}" type="presOf" srcId="{2626830C-0EB7-49A5-8B47-6224EDCCDD67}" destId="{77B318FB-71D7-41D0-AA84-1F15136221FC}" srcOrd="0" destOrd="0" presId="urn:microsoft.com/office/officeart/2005/8/layout/cycle2"/>
    <dgm:cxn modelId="{803EC3EA-9573-43C2-B97B-BBCB0E5B004D}" type="presParOf" srcId="{77B318FB-71D7-41D0-AA84-1F15136221FC}" destId="{4532A5CD-ED12-4521-B172-187366941F6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52989D-F7FB-4581-A78D-5AA2820D83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D6ACE49-2C7D-4B55-8258-8FF78D2D3F87}">
      <dgm:prSet custT="1"/>
      <dgm:spPr>
        <a:solidFill>
          <a:schemeClr val="tx2">
            <a:lumMod val="25000"/>
            <a:alpha val="17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Постанова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від </a:t>
          </a: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01.03.2023 у справі № 522/22473/15-ц</a:t>
          </a:r>
          <a:endParaRPr kumimoji="0" lang="uk-UA" sz="16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AE0B5837-A785-4B6F-9FDA-6EBC8B068F4A}" type="par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7C224D5F-3567-4E13-A4F5-740B4796CA85}" type="sib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D3023C26-3E73-4E84-8F9D-13921BA3731C}" type="pres">
      <dgm:prSet presAssocID="{2A52989D-F7FB-4581-A78D-5AA2820D83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A20DE31-9AEC-4203-B692-5715756E6C53}" type="pres">
      <dgm:prSet presAssocID="{7D6ACE49-2C7D-4B55-8258-8FF78D2D3F87}" presName="parentText" presStyleLbl="node1" presStyleIdx="0" presStyleCnt="1" custScaleY="40790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11F26B8-4074-4349-855E-A9921E5DB3AF}" srcId="{2A52989D-F7FB-4581-A78D-5AA2820D8337}" destId="{7D6ACE49-2C7D-4B55-8258-8FF78D2D3F87}" srcOrd="0" destOrd="0" parTransId="{AE0B5837-A785-4B6F-9FDA-6EBC8B068F4A}" sibTransId="{7C224D5F-3567-4E13-A4F5-740B4796CA85}"/>
    <dgm:cxn modelId="{290131CD-1E79-4C64-9897-BF3F3FD9E054}" type="presOf" srcId="{7D6ACE49-2C7D-4B55-8258-8FF78D2D3F87}" destId="{7A20DE31-9AEC-4203-B692-5715756E6C53}" srcOrd="0" destOrd="0" presId="urn:microsoft.com/office/officeart/2005/8/layout/vList2"/>
    <dgm:cxn modelId="{A21E1537-A2C0-4269-B5E3-F22949F03C0C}" type="presOf" srcId="{2A52989D-F7FB-4581-A78D-5AA2820D8337}" destId="{D3023C26-3E73-4E84-8F9D-13921BA3731C}" srcOrd="0" destOrd="0" presId="urn:microsoft.com/office/officeart/2005/8/layout/vList2"/>
    <dgm:cxn modelId="{FA6A2215-501F-4C8D-AA67-502A21F438D3}" type="presParOf" srcId="{D3023C26-3E73-4E84-8F9D-13921BA3731C}" destId="{7A20DE31-9AEC-4203-B692-5715756E6C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E5C34E-DA21-45B9-B55D-F89D03FA1B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EC9EB15-5746-4F36-8AFD-EACA623DA04B}">
      <dgm:prSet custT="1"/>
      <dgm:spPr>
        <a:solidFill>
          <a:schemeClr val="tx2">
            <a:lumMod val="25000"/>
            <a:alpha val="16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18.12.2024 у справі №916/379/23 (</a:t>
          </a:r>
          <a:r>
            <a:rPr lang="uk-UA" sz="1600" b="1" kern="1200" noProof="0" dirty="0" err="1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оприлюднено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в ЄДРСР – 31.01.2025) 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E33750B9-1477-455F-81C8-4D2BC9085203}" type="parTrans" cxnId="{A26E2DD8-ABF8-4519-816D-D7B1EAAFC0FE}">
      <dgm:prSet/>
      <dgm:spPr/>
      <dgm:t>
        <a:bodyPr/>
        <a:lstStyle/>
        <a:p>
          <a:endParaRPr lang="uk-UA"/>
        </a:p>
      </dgm:t>
    </dgm:pt>
    <dgm:pt modelId="{B7D23C7B-0A90-4076-AC62-5D4A740C24FC}" type="sibTrans" cxnId="{A26E2DD8-ABF8-4519-816D-D7B1EAAFC0FE}">
      <dgm:prSet/>
      <dgm:spPr/>
      <dgm:t>
        <a:bodyPr/>
        <a:lstStyle/>
        <a:p>
          <a:endParaRPr lang="uk-UA"/>
        </a:p>
      </dgm:t>
    </dgm:pt>
    <dgm:pt modelId="{3C8EE393-9385-4B7F-8750-BF622842E9AB}" type="pres">
      <dgm:prSet presAssocID="{24E5C34E-DA21-45B9-B55D-F89D03FA1B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91186E1-D2E0-4DE9-9FD1-C23BC272EA6B}" type="pres">
      <dgm:prSet presAssocID="{CEC9EB15-5746-4F36-8AFD-EACA623DA04B}" presName="parentText" presStyleLbl="node1" presStyleIdx="0" presStyleCnt="1" custScaleY="307608" custLinFactY="-362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26E2DD8-ABF8-4519-816D-D7B1EAAFC0FE}" srcId="{24E5C34E-DA21-45B9-B55D-F89D03FA1B3A}" destId="{CEC9EB15-5746-4F36-8AFD-EACA623DA04B}" srcOrd="0" destOrd="0" parTransId="{E33750B9-1477-455F-81C8-4D2BC9085203}" sibTransId="{B7D23C7B-0A90-4076-AC62-5D4A740C24FC}"/>
    <dgm:cxn modelId="{32BF7B40-405E-4D24-A66C-714139347DCF}" type="presOf" srcId="{CEC9EB15-5746-4F36-8AFD-EACA623DA04B}" destId="{491186E1-D2E0-4DE9-9FD1-C23BC272EA6B}" srcOrd="0" destOrd="0" presId="urn:microsoft.com/office/officeart/2005/8/layout/vList2"/>
    <dgm:cxn modelId="{60BF9CAE-32A2-4A71-916D-F76FD0DB7066}" type="presOf" srcId="{24E5C34E-DA21-45B9-B55D-F89D03FA1B3A}" destId="{3C8EE393-9385-4B7F-8750-BF622842E9AB}" srcOrd="0" destOrd="0" presId="urn:microsoft.com/office/officeart/2005/8/layout/vList2"/>
    <dgm:cxn modelId="{03EBA523-34F2-4339-96B7-0B53D5A653C5}" type="presParOf" srcId="{3C8EE393-9385-4B7F-8750-BF622842E9AB}" destId="{491186E1-D2E0-4DE9-9FD1-C23BC272EA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F56D4A-9A76-4414-A5F2-8066BE125047}">
      <dsp:nvSpPr>
        <dsp:cNvPr id="0" name=""/>
        <dsp:cNvSpPr/>
      </dsp:nvSpPr>
      <dsp:spPr>
        <a:xfrm>
          <a:off x="0" y="839403"/>
          <a:ext cx="3222314" cy="2973988"/>
        </a:xfrm>
        <a:prstGeom prst="homePlate">
          <a:avLst/>
        </a:prstGeom>
        <a:solidFill>
          <a:schemeClr val="tx2">
            <a:lumMod val="25000"/>
            <a:alpha val="29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just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вказує на те, що рішення загальних зборів товариства є одностороннім правочином товариства.</a:t>
          </a:r>
          <a:endParaRPr lang="uk-UA" sz="14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839403"/>
        <a:ext cx="3222314" cy="297398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32A5CD-ED12-4521-B172-187366941F6A}">
      <dsp:nvSpPr>
        <dsp:cNvPr id="0" name=""/>
        <dsp:cNvSpPr/>
      </dsp:nvSpPr>
      <dsp:spPr>
        <a:xfrm>
          <a:off x="81661" y="3711"/>
          <a:ext cx="4906243" cy="4289385"/>
        </a:xfrm>
        <a:prstGeom prst="flowChartAlternateProcess">
          <a:avLst/>
        </a:prstGeom>
        <a:solidFill>
          <a:schemeClr val="tx2">
            <a:lumMod val="25000"/>
            <a:alpha val="44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r>
            <a:rPr lang="uk-UA" sz="1400" b="1" kern="1200" noProof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</a:t>
          </a:r>
          <a:r>
            <a:rPr lang="uk-UA" sz="14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виснувала, що рішення органу управління товариства не є правочинами у розумінні статті 202 ЦК України та мають розглядатися як акти ненормативного характеру (індивідуальні акти).	</a:t>
          </a:r>
        </a:p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hlinkClick xmlns:r="http://schemas.openxmlformats.org/officeDocument/2006/relationships" r:id="rId1"/>
            </a:rPr>
            <a:t>https://reyestr.court.gov.ua/Review/124809039</a:t>
          </a:r>
          <a:r>
            <a:rPr lang="uk-UA" sz="1400" kern="1200" dirty="0" smtClean="0"/>
            <a:t>  </a:t>
          </a:r>
          <a:endParaRPr lang="uk-UA" sz="1400" b="1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  <a:hlinkClick xmlns:r="http://schemas.openxmlformats.org/officeDocument/2006/relationships" r:id="rId2"/>
          </a:endParaRPr>
        </a:p>
      </dsp:txBody>
      <dsp:txXfrm>
        <a:off x="81661" y="3711"/>
        <a:ext cx="4906243" cy="428938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20DE31-9AEC-4203-B692-5715756E6C53}">
      <dsp:nvSpPr>
        <dsp:cNvPr id="0" name=""/>
        <dsp:cNvSpPr/>
      </dsp:nvSpPr>
      <dsp:spPr>
        <a:xfrm>
          <a:off x="0" y="351"/>
          <a:ext cx="3234290" cy="719376"/>
        </a:xfrm>
        <a:prstGeom prst="roundRect">
          <a:avLst/>
        </a:prstGeom>
        <a:solidFill>
          <a:schemeClr val="tx2">
            <a:lumMod val="25000"/>
            <a:alpha val="17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Постанова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від </a:t>
          </a: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01.03.2023 у справі № 522/22473/15-ц</a:t>
          </a:r>
          <a:endParaRPr kumimoji="0" lang="uk-UA" sz="16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351"/>
        <a:ext cx="3234290" cy="71937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1186E1-D2E0-4DE9-9FD1-C23BC272EA6B}">
      <dsp:nvSpPr>
        <dsp:cNvPr id="0" name=""/>
        <dsp:cNvSpPr/>
      </dsp:nvSpPr>
      <dsp:spPr>
        <a:xfrm>
          <a:off x="0" y="0"/>
          <a:ext cx="4130279" cy="647189"/>
        </a:xfrm>
        <a:prstGeom prst="roundRect">
          <a:avLst/>
        </a:prstGeom>
        <a:solidFill>
          <a:schemeClr val="tx2">
            <a:lumMod val="25000"/>
            <a:alpha val="16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18.12.2024 у справі №916/379/23 (</a:t>
          </a:r>
          <a:r>
            <a:rPr lang="uk-UA" sz="1600" b="1" kern="1200" noProof="0" dirty="0" err="1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оприлюднено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в ЄДРСР – 31.01.2025) 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0"/>
        <a:ext cx="4130279" cy="647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E8FDF-EBCC-482F-8003-D19E610954F3}" type="datetimeFigureOut">
              <a:rPr lang="uk-UA" smtClean="0"/>
              <a:pPr/>
              <a:t>05.02.2025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0917D-441D-47B3-B65E-3F6798E1ADDF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0917D-441D-47B3-B65E-3F6798E1ADDF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05.02.2025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05.02.2025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05.02.2025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05.02.2025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05.02.2025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05.02.2025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05.02.2025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05.02.2025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05.02.2025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05.02.2025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з одним вирізаним округленим кут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й трикут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05.02.2025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10" name="Поліліні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іліні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3F3E26-BE0A-424A-947F-C108B595D07D}" type="datetimeFigureOut">
              <a:rPr lang="uk-UA" smtClean="0"/>
              <a:pPr/>
              <a:t>05.02.2025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857600"/>
          </a:xfrm>
        </p:spPr>
        <p:txBody>
          <a:bodyPr>
            <a:normAutofit/>
          </a:bodyPr>
          <a:lstStyle/>
          <a:p>
            <a:r>
              <a:rPr lang="uk-UA" sz="4400" dirty="0" smtClean="0"/>
              <a:t>Відступлення Великої Палати Верховного Суду від правових висновків Верховного Суду у господарських справах</a:t>
            </a:r>
            <a:br>
              <a:rPr lang="uk-UA" sz="4400" dirty="0" smtClean="0"/>
            </a:br>
            <a:r>
              <a:rPr lang="uk-UA" sz="4400" dirty="0" smtClean="0"/>
              <a:t>2025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uk-UA" sz="1300" dirty="0" smtClean="0"/>
              <a:t>Відділ аналітичної роботи та узагальнення судової практики</a:t>
            </a:r>
            <a:r>
              <a:rPr lang="uk-UA" sz="1300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endParaRPr lang="uk-UA" sz="1300" dirty="0"/>
          </a:p>
        </p:txBody>
      </p:sp>
    </p:spTree>
    <p:extLst>
      <p:ext uri="{BB962C8B-B14F-4D97-AF65-F5344CB8AC3E}">
        <p14:creationId xmlns="" xmlns:p14="http://schemas.microsoft.com/office/powerpoint/2010/main" val="198449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614362" y="332656"/>
            <a:ext cx="8172451" cy="100811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uk-UA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Щодо правової природи рішень </a:t>
            </a:r>
            <a:r>
              <a:rPr lang="uk-UA" sz="2000" b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органу </a:t>
            </a:r>
            <a:r>
              <a:rPr lang="uk-UA" sz="2000" b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управління </a:t>
            </a:r>
            <a:r>
              <a:rPr lang="uk-UA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Товариства</a:t>
            </a:r>
          </a:p>
          <a:p>
            <a:pPr algn="ctr">
              <a:spcBef>
                <a:spcPct val="0"/>
              </a:spcBef>
            </a:pPr>
            <a:endParaRPr lang="uk-UA" sz="20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4" name="Місце для вмісту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91763464"/>
              </p:ext>
            </p:extLst>
          </p:nvPr>
        </p:nvGraphicFramePr>
        <p:xfrm>
          <a:off x="554437" y="2060848"/>
          <a:ext cx="3225475" cy="4654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Місце для вмісту 1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219268099"/>
              </p:ext>
            </p:extLst>
          </p:nvPr>
        </p:nvGraphicFramePr>
        <p:xfrm>
          <a:off x="3779912" y="1988840"/>
          <a:ext cx="5167636" cy="4293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="" xmlns:p14="http://schemas.microsoft.com/office/powerpoint/2010/main" val="1550189413"/>
              </p:ext>
            </p:extLst>
          </p:nvPr>
        </p:nvGraphicFramePr>
        <p:xfrm>
          <a:off x="545623" y="1196752"/>
          <a:ext cx="3234290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="" xmlns:p14="http://schemas.microsoft.com/office/powerpoint/2010/main" val="1070022202"/>
              </p:ext>
            </p:extLst>
          </p:nvPr>
        </p:nvGraphicFramePr>
        <p:xfrm>
          <a:off x="4656534" y="1196752"/>
          <a:ext cx="4130279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Поті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</TotalTime>
  <Words>46</Words>
  <Application>Microsoft Office PowerPoint</Application>
  <PresentationFormat>Екран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Потік</vt:lpstr>
      <vt:lpstr>Відступлення Великої Палати Верховного Суду від правових висновків Верховного Суду у господарських справах 2025 Відділ аналітичної роботи та узагальнення судової практики 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Відступлення Верховного Суду у складі суддів об`єднаної палати Касаційного господарського суду від правових висновків  Верховного Суду у господарських справах</dc:title>
  <dc:creator>user4</dc:creator>
  <cp:lastModifiedBy>user4</cp:lastModifiedBy>
  <cp:revision>222</cp:revision>
  <dcterms:created xsi:type="dcterms:W3CDTF">2020-02-14T13:33:55Z</dcterms:created>
  <dcterms:modified xsi:type="dcterms:W3CDTF">2025-02-05T09:54:51Z</dcterms:modified>
</cp:coreProperties>
</file>