
<file path=[Content_Types].xml><?xml version="1.0" encoding="utf-8"?>
<Types xmlns="http://schemas.openxmlformats.org/package/2006/content-types">
  <Override PartName="/ppt/diagrams/drawing2.xml" ContentType="application/vnd.ms-office.drawingml.diagramDrawing+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Override PartName="/ppt/diagrams/data13.xml" ContentType="application/vnd.openxmlformats-officedocument.drawingml.diagramData+xml"/>
  <Default Extension="rels" ContentType="application/vnd.openxmlformats-package.relationships+xml"/>
  <Default Extension="xml" ContentType="application/xml"/>
  <Override PartName="/ppt/diagrams/layout7.xml" ContentType="application/vnd.openxmlformats-officedocument.drawingml.diagramLayout+xml"/>
  <Override PartName="/ppt/diagrams/data8.xml" ContentType="application/vnd.openxmlformats-officedocument.drawingml.diagramData+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quickStyle15.xml" ContentType="application/vnd.openxmlformats-officedocument.drawingml.diagramStyle+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drawing14.xml" ContentType="application/vnd.ms-office.drawingml.diagramDrawing+xml"/>
  <Override PartName="/ppt/diagrams/layout15.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colors16.xml" ContentType="application/vnd.openxmlformats-officedocument.drawingml.diagramColor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diagrams/data16.xml" ContentType="application/vnd.openxmlformats-officedocument.drawingml.diagramData+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8" r:id="rId2"/>
    <p:sldId id="273" r:id="rId3"/>
    <p:sldId id="274" r:id="rId4"/>
    <p:sldId id="275" r:id="rId5"/>
    <p:sldId id="276"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9C0"/>
    <a:srgbClr val="37C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30" d="100"/>
          <a:sy n="130" d="100"/>
        </p:scale>
        <p:origin x="-10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484806" TargetMode="External"/></Relationships>
</file>

<file path=ppt/diagrams/_rels/data14.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560713" TargetMode="External"/></Relationships>
</file>

<file path=ppt/diagrams/_rels/data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381177"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484775" TargetMode="External"/></Relationships>
</file>

<file path=ppt/diagrams/_rels/drawing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484806" TargetMode="External"/></Relationships>
</file>

<file path=ppt/diagrams/_rels/drawing14.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560713"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381177"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yestr.court.gov.ua/Review/124484775"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endParaRPr lang="uk-UA" sz="1200" kern="1200" dirty="0" smtClean="0"/>
        </a:p>
        <a:p>
          <a:pPr algn="just" rtl="0"/>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Позовні вимоги у зазначеній справі були обґрунтовані тим, що позивачу належить право постійного користувача спірними земельними ділянками, державна реєстрація права комунальної власності є незаконною, оскільки право власності належить державі.</a:t>
          </a:r>
        </a:p>
        <a:p>
          <a:pPr algn="just" rtl="0"/>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КГС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зроблено висновок про те,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a:t>
          </a:r>
          <a:r>
            <a:rPr lang="ru-RU" sz="1200" b="0" i="0" kern="1200" dirty="0" smtClean="0"/>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особа, яка має речове право на чуже майно, має право на захист цього права відповідно до положень глави 29 Земельного Кодексу та може пред`явити позов про визнання права власності, якщо це право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оспорюється</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або не визнається іншою особою.</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79D61ACA-DA5A-4181-A7DE-CF945C94235C}"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40BB863A-E713-423B-A6C1-E18958317998}" type="presOf" srcId="{7A615780-D022-4AFF-8D48-AB7A7B171E5F}" destId="{548A3B55-16F6-480F-B82A-08DB5D3007E9}" srcOrd="0" destOrd="0" presId="urn:microsoft.com/office/officeart/2005/8/layout/lProcess3"/>
    <dgm:cxn modelId="{E7A18F9D-DA6C-487F-B79C-06C5A1108865}" type="presParOf" srcId="{548A3B55-16F6-480F-B82A-08DB5D3007E9}" destId="{A3C4AD7B-2E3E-44E9-8180-719FA0B03778}" srcOrd="0" destOrd="0" presId="urn:microsoft.com/office/officeart/2005/8/layout/lProcess3"/>
    <dgm:cxn modelId="{240DBA83-6765-4935-B5AA-94D607D98446}"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зазначає, що вжиті заходи забезпечення позову у виді заборони відповідачам вчиняти дії з виконання укладеного між ними договору, визнання якого недійсним є предметом позову, мають ознаки часткового вирішення спору по суті, оскільки фактично зводяться до застосування наслідків недійсності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правочину та повністю припиняють виконання сторонами договору своїх зобов`язань за цим договором ще до ухвалення судом рішення по суті спору, ставлячи при цьому під сумнів правомірність вчинення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правочину та спонукаючи сторони до невиконання умов договору, що в силу  положень частини   11 статті 137 Господарського процесуального кодексу України є неприпустимим.</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в спорі про визнання недійсним договору про закупівлю вжиття такого заходу забезпечення позову, як заборона сторонам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виконувати договірні зобов`язання, не відповідає вимогам розумності, обґрунтованості та адекватності заходу забезпечення позову із заявленими позовними вимогами, порушує збалансованість інтересів сторін такого договору, є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неспівмірним</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із негативними наслідками, що можуть настати в результаті вжиття судом такого заходу забезпечення позову, спрямоване на втручання в господарську діяльність сторін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та фактично підмінює собою судове рішення у справі, яке має ухвалюватися за результатами розгляду справи по суті заявлених позовних вимог".</a:t>
          </a:r>
        </a:p>
        <a:p>
          <a:pPr algn="just">
            <a:spcAft>
              <a:spcPts val="0"/>
            </a:spcAft>
          </a:pPr>
          <a:r>
            <a:rPr lang="uk-UA" sz="1000" kern="1200" dirty="0" smtClean="0">
              <a:hlinkClick xmlns:r="http://schemas.openxmlformats.org/officeDocument/2006/relationships" r:id="rId1"/>
            </a:rPr>
            <a:t>https://reyestr.court.gov.ua/Review/124484806</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8656"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19A310A7-D7B9-4F49-9310-DB3A2FC1115B}" type="presOf" srcId="{109A425D-96BE-4C4C-B32F-69B188308839}" destId="{4532A5CD-ED12-4521-B172-187366941F6A}" srcOrd="0" destOrd="0" presId="urn:microsoft.com/office/officeart/2005/8/layout/cycle2"/>
    <dgm:cxn modelId="{ACC532E3-4669-4188-950F-51C01379A1E4}" type="presOf" srcId="{2626830C-0EB7-49A5-8B47-6224EDCCDD67}" destId="{77B318FB-71D7-41D0-AA84-1F15136221FC}" srcOrd="0" destOrd="0" presId="urn:microsoft.com/office/officeart/2005/8/layout/cycle2"/>
    <dgm:cxn modelId="{8E22E01F-3DBE-4CFA-836C-1A2A0AB6C03B}"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06.12.2023 у справі №916/3414/23</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800E66DB-3621-4204-9142-CC25896DC078}" type="presOf" srcId="{7D6ACE49-2C7D-4B55-8258-8FF78D2D3F87}" destId="{7A20DE31-9AEC-4203-B692-5715756E6C53}" srcOrd="0" destOrd="0" presId="urn:microsoft.com/office/officeart/2005/8/layout/vList2"/>
    <dgm:cxn modelId="{35F1180C-E16D-472C-8E84-A9F4B16791DA}" type="presOf" srcId="{2A52989D-F7FB-4581-A78D-5AA2820D8337}" destId="{D3023C26-3E73-4E84-8F9D-13921BA3731C}" srcOrd="0" destOrd="0" presId="urn:microsoft.com/office/officeart/2005/8/layout/vList2"/>
    <dgm:cxn modelId="{792CE418-FC4E-4FFC-84FA-4A8D3C92A233}"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КГС від 17.01.2025 у справі №916/4954/23</a:t>
          </a:r>
          <a:endPar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94887DDE-C354-4DD8-B5B5-4425CD5BDDCE}" type="presOf" srcId="{24E5C34E-DA21-45B9-B55D-F89D03FA1B3A}" destId="{3C8EE393-9385-4B7F-8750-BF622842E9AB}" srcOrd="0" destOrd="0" presId="urn:microsoft.com/office/officeart/2005/8/layout/vList2"/>
    <dgm:cxn modelId="{F3935DD4-4D30-4E91-A854-A7EE2607C2BD}" type="presOf" srcId="{CEC9EB15-5746-4F36-8AFD-EACA623DA04B}" destId="{491186E1-D2E0-4DE9-9FD1-C23BC272EA6B}" srcOrd="0" destOrd="0" presId="urn:microsoft.com/office/officeart/2005/8/layout/vList2"/>
    <dgm:cxn modelId="{3D505FF3-CC29-4521-A3A8-EF1A8B1A27D7}"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000" kern="1200" dirty="0" smtClean="0"/>
            <a:t>	</a:t>
          </a:r>
          <a:endParaRPr lang="uk-UA" sz="1000" kern="1200" dirty="0" smtClean="0"/>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 постанові КГС ВС зазначає наступне:</a:t>
          </a:r>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1) Акт про не підписання договору орган приватизації може скласти виключно у разі, якщо переможець електронного аукціону ухилявся від його підписання протягом 30 календарних днів, що встановлені Порядком № 432 без врахування конкретних обставин справи, зокрема щодо добросовісності дій переможця аукціону; </a:t>
          </a:r>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2) вимога про визнання недійсним Акта про не підписання переможцем електронного аукціону договору купівлі-продажу відповідає визначеним у статті 16 ЦК України та статті 20 ГК України, способам захисту прав та інтересів.</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44C61D5F-4743-44C5-A3D6-8CCAE2192937}" type="presOf" srcId="{4BC3F7BD-86BF-47FB-9DB0-44B4694B5F1C}" destId="{3EF56D4A-9A76-4414-A5F2-8066BE125047}" srcOrd="0" destOrd="0" presId="urn:microsoft.com/office/officeart/2005/8/layout/lProcess3"/>
    <dgm:cxn modelId="{47989658-9A8F-4853-AD5D-F5890CFE5D1B}" type="presOf" srcId="{7A615780-D022-4AFF-8D48-AB7A7B171E5F}" destId="{548A3B55-16F6-480F-B82A-08DB5D3007E9}" srcOrd="0" destOrd="0" presId="urn:microsoft.com/office/officeart/2005/8/layout/lProcess3"/>
    <dgm:cxn modelId="{073B77BC-91DE-4C94-BCCB-A46539EDDF9D}" type="presParOf" srcId="{548A3B55-16F6-480F-B82A-08DB5D3007E9}" destId="{A3C4AD7B-2E3E-44E9-8180-719FA0B03778}" srcOrd="0" destOrd="0" presId="urn:microsoft.com/office/officeart/2005/8/layout/lProcess3"/>
    <dgm:cxn modelId="{887061A6-6224-4323-820A-DC313C6C793D}"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зазначає, що в разі порушення покупцем (попереднім переможцем аукціону) обов`язку щодо укладання договору купівлі - продажу та сплати грошових коштів за договором купівлі-продажу орган приватизації вчиняє дії, шляхом завантаження до електронної системи Акта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і одночасно визначається новий переможець, шляхом формування нового протоколу про результати електронного аукціону (з визначенням переможцем електронного аукціону учасника з наступною за величиною ціновою пропозицією). Тобто орган приватизації має обов`язок прийняти пропозицію нового переможця аукціону (за ціною, що є меншою за ціну, запропоновану попереднім переможцем) та укласти з ним договорів купівлі-продажу).	Разом з тим положеннями частини сьомої статті 15 Закону № 2269-VIII урегульовано наслідки проведеного аукціону, зокрема, щодо сплаченого його учасниками гарантійного внеску. У разі відмови переможця аукціону від підписання протоколу аукціону або відмови переможця аукціону від укладення договору купівлі-продажу правовим наслідком цих дій є неповернення відповідного внеску та перерахування його до відповідного бюджету. Таким чином, оскільки наслідком складання та завантаження Акта є автоматичне визначення переможцем іншого учасника аукціону, такий Акт є лише елементом дій, спрямованих на переддоговірне визначення особи переможця та ціни продажу майна за майбутнім договором купівлі-продажу. Тобто,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оспорюваний</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 не має ознак правочину у розумінні статті 202 ЦК України.</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звертає увагу на те, що виходячи з основної мети, яка ставиться кожним з учасників аукціону (намір - придбання майна), у разі якщо позивач, як переможець аукціону вважає, що орган приватизації незаконно (без належних правових підстав склав Акт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кінцевою метою переможця аукціону має бути укладення договору купівлі-продажу. Отже, належним способом захисту переможця аукціону у цьому разі відповідає позовна вимога про визнання договору купівлі-продажу  майна укладеним в редакції позивача. Натомість визнання недійсним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Акта не матиме наслідком автоматичного укладення договору купівлі-продажу з позивачем, а отже не призведе до реального захисту порушених прав та інтересів позивача.</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Разом з тим, позивач в межах даного позову не ставить в залежність факт набуття прав переможця іншою особою від Акта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первісним переможцем, а  лише оскаржує Акт та, як наслідок, просить стягнути суму гарантійного внеску, що діючим законодавством  у такому випадку не передбачено.</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позовна вимога про визнання недійсним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Акта не відповідає належному, зокрема, ефективному способу захисту прав позивача.</a:t>
          </a:r>
        </a:p>
        <a:p>
          <a:pPr algn="just">
            <a:spcAft>
              <a:spcPts val="0"/>
            </a:spcAft>
          </a:pPr>
          <a:r>
            <a:rPr lang="uk-UA" sz="1000" kern="1200" dirty="0" smtClean="0">
              <a:hlinkClick xmlns:r="http://schemas.openxmlformats.org/officeDocument/2006/relationships" r:id="rId1"/>
            </a:rPr>
            <a:t>https://reyestr.court.gov.ua/Review/124560713</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just">
            <a:spcAft>
              <a:spcPts val="0"/>
            </a:spcAft>
          </a:pPr>
          <a:endPar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39130"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FC932CFC-E9E4-4B40-813C-A7E58A2328E4}" type="presOf" srcId="{2626830C-0EB7-49A5-8B47-6224EDCCDD67}" destId="{77B318FB-71D7-41D0-AA84-1F15136221FC}" srcOrd="0" destOrd="0" presId="urn:microsoft.com/office/officeart/2005/8/layout/cycle2"/>
    <dgm:cxn modelId="{ECCC5BB2-E288-435E-AAAA-1FDA239F15BF}" type="presOf" srcId="{109A425D-96BE-4C4C-B32F-69B188308839}" destId="{4532A5CD-ED12-4521-B172-187366941F6A}" srcOrd="0" destOrd="0" presId="urn:microsoft.com/office/officeart/2005/8/layout/cycle2"/>
    <dgm:cxn modelId="{336D80DE-D6EC-4E87-A208-012846F75E16}"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08.02.2022 у справі №906/1516/20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533F3BAD-8D5F-4950-969A-E15B68DF0DB0}" type="presOf" srcId="{7D6ACE49-2C7D-4B55-8258-8FF78D2D3F87}" destId="{7A20DE31-9AEC-4203-B692-5715756E6C53}" srcOrd="0" destOrd="0" presId="urn:microsoft.com/office/officeart/2005/8/layout/vList2"/>
    <dgm:cxn modelId="{00595A30-C13E-4B3E-A7D0-EAB5D2229918}" type="presOf" srcId="{2A52989D-F7FB-4581-A78D-5AA2820D8337}" destId="{D3023C26-3E73-4E84-8F9D-13921BA3731C}" srcOrd="0" destOrd="0" presId="urn:microsoft.com/office/officeart/2005/8/layout/vList2"/>
    <dgm:cxn modelId="{97C6335A-3711-45DA-A84F-5CE580CA9CFB}"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КГС від 17.01.2025 у справі №910/7625/23</a:t>
          </a:r>
          <a:endPar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C5CBD2D2-CA37-462C-ADAA-26E5F6FF2636}" type="presOf" srcId="{24E5C34E-DA21-45B9-B55D-F89D03FA1B3A}" destId="{3C8EE393-9385-4B7F-8750-BF622842E9AB}" srcOrd="0" destOrd="0" presId="urn:microsoft.com/office/officeart/2005/8/layout/vList2"/>
    <dgm:cxn modelId="{6C74609A-94DD-4A3F-A419-0215DBFF590F}" type="presOf" srcId="{CEC9EB15-5746-4F36-8AFD-EACA623DA04B}" destId="{491186E1-D2E0-4DE9-9FD1-C23BC272EA6B}" srcOrd="0" destOrd="0" presId="urn:microsoft.com/office/officeart/2005/8/layout/vList2"/>
    <dgm:cxn modelId="{F85CE9D3-3E85-4852-845F-198E58965746}"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звертає увагу, що належна позовна вимога, тобто вимога про витребування від відповідача, за яким зареєстроване право власності на нерухоме майно, спрямована на захист права того суб`єкта, на чию користь таке майно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витребовується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 якщо особа, яка звернулась з позовом, вважає, що право власності належить певному суб`єкту права, то належною позовною вимогою є вимога про витребування нерухомого майна на користь власника. Зокрема, якщо суб`єкт права постійного користування земельною ділянкою вважає, що право власності має бути зареєстроване за державою, але воно неправомірно зареєстроване за територіальною громадою, то належною є позовна вимога про витребування земельної ділянки від територіальної громади на користь держави. Ця позовна вимога спрямована на захист прав держави, а не суб`єкта права постійного користування, чиє право незаконною реєстрацією права власності за територіальною громадою не порушується, оскільки не впливає на зміст права постійного користування.</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вказує на те, що два різних суб`єкти права не можуть мати права на один і той же позов (в матеріальному значенні), оскільки це призвело би до можливості дублювання судових процесів з тим же предметом позову за тих самих обставин з можливістю ухвалення протилежних судових рішень у судових процесах за позовами нібито різних позивачів (див.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mutatis</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mutandis</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висновки Великої Палати Верховного Суду про те, що за протилежного підходу було б можливим ініціювання різних судових процесів щодо одного і того ж предмета, зокрема, з метою поставити учасником товариства (або товариством) під сумнів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остаточність</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 правову визначеність постановленого в межах справи за участю товариства (або його учасника) судового рішення, яким вирішений спір (постанови Великої Палати Верховного Суду від 07.07.2020 у справі №910/10647/18 (провадження №12-175гс19, пункт 7.48), від 01.03.2023 у справі №522/22473/15-ц (провадження №12-13гс22, пункт 161)).</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оскільки право на позов, спрямований на захист володіння держави, належить саме державі, то суб`єкт права постійного користування не має права звертатися до суду з таким позовом від власного імені.</a:t>
          </a:r>
        </a:p>
        <a:p>
          <a:pPr algn="just">
            <a:spcAft>
              <a:spcPts val="0"/>
            </a:spcAft>
          </a:pPr>
          <a:r>
            <a:rPr lang="uk-UA" sz="1000" kern="1200" dirty="0" smtClean="0">
              <a:hlinkClick xmlns:r="http://schemas.openxmlformats.org/officeDocument/2006/relationships" r:id="rId1"/>
            </a:rPr>
            <a:t>https://reyestr.court.gov.ua/Review/124381177</a:t>
          </a:r>
          <a:r>
            <a:rPr lang="uk-UA" sz="1000" kern="1200" dirty="0" smtClean="0"/>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just">
            <a:spcAft>
              <a:spcPts val="0"/>
            </a:spcAft>
          </a:pP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18656"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ABA67973-E9E3-4AED-8B5B-84A2BD9F94D4}" type="presOf" srcId="{2626830C-0EB7-49A5-8B47-6224EDCCDD67}" destId="{77B318FB-71D7-41D0-AA84-1F15136221FC}" srcOrd="0" destOrd="0" presId="urn:microsoft.com/office/officeart/2005/8/layout/cycle2"/>
    <dgm:cxn modelId="{7F64DA19-F6BB-4556-A5D1-7DCA7C960523}" type="presOf" srcId="{109A425D-96BE-4C4C-B32F-69B188308839}" destId="{4532A5CD-ED12-4521-B172-187366941F6A}" srcOrd="0" destOrd="0" presId="urn:microsoft.com/office/officeart/2005/8/layout/cycle2"/>
    <dgm:cxn modelId="{1282A4B1-1CEC-4A5B-934E-05BFA92821F7}"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02.08.2023 у </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cправі</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№926/3514/22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4A09B0CD-658B-4737-8F66-887B02A0DD1E}" type="presOf" srcId="{2A52989D-F7FB-4581-A78D-5AA2820D8337}" destId="{D3023C26-3E73-4E84-8F9D-13921BA3731C}" srcOrd="0" destOrd="0" presId="urn:microsoft.com/office/officeart/2005/8/layout/vList2"/>
    <dgm:cxn modelId="{6E3A778F-A5DB-4B10-ADB7-40654F452DBD}" type="presOf" srcId="{7D6ACE49-2C7D-4B55-8258-8FF78D2D3F87}" destId="{7A20DE31-9AEC-4203-B692-5715756E6C53}" srcOrd="0" destOrd="0" presId="urn:microsoft.com/office/officeart/2005/8/layout/vList2"/>
    <dgm:cxn modelId="{EB351144-5473-47C9-A92F-6FACDCCBD6BF}"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КГС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20.12.2024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у справі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№910/21682/15(910/17038/21)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оприлюднено</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 ЄДРСР -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15.01.2025)</a:t>
          </a:r>
          <a:endPar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CC8BA5BE-52C7-453E-9653-9BDABE105B37}" type="presOf" srcId="{CEC9EB15-5746-4F36-8AFD-EACA623DA04B}" destId="{491186E1-D2E0-4DE9-9FD1-C23BC272EA6B}" srcOrd="0" destOrd="0" presId="urn:microsoft.com/office/officeart/2005/8/layout/vList2"/>
    <dgm:cxn modelId="{4765B390-B617-4F66-A279-4104132C2C13}" type="presOf" srcId="{24E5C34E-DA21-45B9-B55D-F89D03FA1B3A}" destId="{3C8EE393-9385-4B7F-8750-BF622842E9AB}" srcOrd="0" destOrd="0" presId="urn:microsoft.com/office/officeart/2005/8/layout/vList2"/>
    <dgm:cxn modelId="{4450A28C-096D-4C11-BDA8-06DF98A70450}"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100" kern="1200" dirty="0" smtClean="0"/>
            <a:t>	</a:t>
          </a:r>
          <a:endParaRPr lang="uk-UA" sz="1100" kern="1200" dirty="0" smtClean="0"/>
        </a:p>
        <a:p>
          <a:pPr algn="just" rtl="0"/>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змістом частини першої статті 138 ГПК України у вирішенні питання про забезпечення позову необхідно, зокрема, здійснювати оцінку дотримання правил підсудності господарському суду позову, на забезпечення якого подається відповідна заява. Відповідно, норми ГПК України щодо юрисдикції зумовлюють за аналогією процесу і необхідність здійснювати оцінку предметної та суб`єктної юрисдикції (підсудності) господарським судам позову, на забезпечення якого подається відповідна заява, на стадії розгляду заяви про забезпечення позову з огляду на таке. </a:t>
          </a:r>
        </a:p>
        <a:p>
          <a:pPr algn="just" rtl="0"/>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BC30F76D-70B1-4F56-88E0-3D5E5669FADC}" type="presOf" srcId="{7A615780-D022-4AFF-8D48-AB7A7B171E5F}" destId="{548A3B55-16F6-480F-B82A-08DB5D3007E9}" srcOrd="0" destOrd="0" presId="urn:microsoft.com/office/officeart/2005/8/layout/lProcess3"/>
    <dgm:cxn modelId="{610E0A15-5F46-4DD9-AA56-963E1AC35A87}" type="presOf" srcId="{4BC3F7BD-86BF-47FB-9DB0-44B4694B5F1C}" destId="{3EF56D4A-9A76-4414-A5F2-8066BE125047}" srcOrd="0" destOrd="0" presId="urn:microsoft.com/office/officeart/2005/8/layout/lProcess3"/>
    <dgm:cxn modelId="{FE188452-9C3E-45B6-80D1-AE9AD1C24267}" type="presParOf" srcId="{548A3B55-16F6-480F-B82A-08DB5D3007E9}" destId="{A3C4AD7B-2E3E-44E9-8180-719FA0B03778}" srcOrd="0" destOrd="0" presId="urn:microsoft.com/office/officeart/2005/8/layout/lProcess3"/>
    <dgm:cxn modelId="{BA513149-9BB0-48E4-937F-0447A0BA1A3C}"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Об`єднана палата виходить з того, що статті 138, 136 ГПК України передбачають право особи у разі існування реальної загрози невиконання чи утруднення виконання можливого рішення суду про задоволення позову подати до суду заяву про забезпечення позову як до пред`явлення позову, так і на будь-якій стадії розгляду справи. Системний аналіз наведеного свідчить, що право особи на звернення до суду може бути реалізоване у визначеному процесуальним законом порядку, оскільки воно зумовлене дотриманням процесуальної форми, передбаченої для цього чинним законодавством, а також встановленими ним передумовами для звернення до суду, в тому числі додержання правил юрисдикції у господарських судах.</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розгляд заяви та вжиття заходів забезпечення позову здійснюються виключно судом компетентним розглядати спір по суті. Це зумовлює обов`язок суду першої інстанції при надходженні заяви про забезпечення позову перевіряти її відповідність приписами статті 20 ГПК України. Водночас у разі застосування заходів забезпечення позову така ухвала не може бути оскаржена з підстав порушення судами правил юрисдикції окремо від рішення суду в цій справі, ухваленого за результатами розгляду справи по суті, адже це фактично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означитиме</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оскарження предметної та суб`єктної приналежності справи на стадії її відкриття, що не передбачено приписами ГПК.</a:t>
          </a:r>
        </a:p>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зазначає, що системне тлумачення статей 136,137,138, 145 ГПК України дає можливість дійти висновку, що: законодавець передбачив відповідний процесуальний порядок розгляду заяви про забезпечення позову та вирішення питання про відкриття провадження у справі за поданою позовною заявою  у разі подання їх одночасно до суду; для розгляду заяви про забезпечення позову та вирішення питання про відкриття провадження у справі встановлені різні процесуальні строки: два та п`ять днів, відповідно; першочерговим при надходженні на розгляд суду заяви про забезпечення позову є надання оцінки щодо порядку звернення з нею до суду, за умови дотримання якого здійснюється її розгляд по суті; у випадку одночасного подання позовної заяви та заяви про забезпечення позову, розгляд заяви про забезпечення позову не залежить від вирішення питання про відкриття провадження у справі, у разі повернення позовної заяви, відмови у відкритті провадження у справі передбачений процесуальний механізм скасування заходів забезпечення позову. </a:t>
          </a:r>
        </a:p>
        <a:p>
          <a:pPr algn="just" rtl="0">
            <a:spcAft>
              <a:spcPts val="0"/>
            </a:spcAft>
          </a:pPr>
          <a:r>
            <a:rPr lang="uk-UA" sz="1000" kern="1200" dirty="0" smtClean="0">
              <a:hlinkClick xmlns:r="http://schemas.openxmlformats.org/officeDocument/2006/relationships" r:id="rId1"/>
            </a:rPr>
            <a:t>https://reyestr.court.gov.ua/Review/124484775</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27205" custScaleY="106780" custRadScaleRad="98194" custRadScaleInc="3">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B055F6DE-B073-4067-9936-20D40E0BAE13}" type="presOf" srcId="{109A425D-96BE-4C4C-B32F-69B188308839}" destId="{4532A5CD-ED12-4521-B172-187366941F6A}" srcOrd="0" destOrd="0" presId="urn:microsoft.com/office/officeart/2005/8/layout/cycle2"/>
    <dgm:cxn modelId="{A460ED7A-989C-4E05-AD8A-AF0366851398}" type="presOf" srcId="{2626830C-0EB7-49A5-8B47-6224EDCCDD67}" destId="{77B318FB-71D7-41D0-AA84-1F15136221FC}" srcOrd="0" destOrd="0" presId="urn:microsoft.com/office/officeart/2005/8/layout/cycle2"/>
    <dgm:cxn modelId="{1104A199-2D86-4ED5-97BE-087E2111D876}"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КГС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ВС від 13.05.2024 у справі №916/5151/23 та від 10.06.2024 у справі №916/5137/23</a:t>
          </a:r>
          <a:r>
            <a:rPr lang="uk-UA" sz="1200" kern="1200" dirty="0" smtClean="0"/>
            <a:t>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A3699F5B-28FA-47CA-AEDF-57B56C40C5C2}" type="presOf" srcId="{2A52989D-F7FB-4581-A78D-5AA2820D8337}" destId="{D3023C26-3E73-4E84-8F9D-13921BA3731C}" srcOrd="0" destOrd="0" presId="urn:microsoft.com/office/officeart/2005/8/layout/vList2"/>
    <dgm:cxn modelId="{5BCA708A-367F-4C9D-8088-D39FED6DB430}" type="presOf" srcId="{7D6ACE49-2C7D-4B55-8258-8FF78D2D3F87}" destId="{7A20DE31-9AEC-4203-B692-5715756E6C53}" srcOrd="0" destOrd="0" presId="urn:microsoft.com/office/officeart/2005/8/layout/vList2"/>
    <dgm:cxn modelId="{ABBB35AD-11C9-417E-BEF3-C66385243E92}"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КГС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17.01.2025 у справі №903/497/24</a:t>
          </a:r>
          <a:endPar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75D4A4CF-2DB4-4804-B344-AF50777347EF}" type="presOf" srcId="{CEC9EB15-5746-4F36-8AFD-EACA623DA04B}" destId="{491186E1-D2E0-4DE9-9FD1-C23BC272EA6B}" srcOrd="0" destOrd="0" presId="urn:microsoft.com/office/officeart/2005/8/layout/vList2"/>
    <dgm:cxn modelId="{1CC3C4E1-2302-40ED-8007-EAA304A6B102}" type="presOf" srcId="{24E5C34E-DA21-45B9-B55D-F89D03FA1B3A}" destId="{3C8EE393-9385-4B7F-8750-BF622842E9AB}" srcOrd="0" destOrd="0" presId="urn:microsoft.com/office/officeart/2005/8/layout/vList2"/>
    <dgm:cxn modelId="{E8294467-E829-4DBB-A70A-1ED8E36EFDD6}"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000" kern="1200" dirty="0" smtClean="0"/>
            <a:t>	</a:t>
          </a:r>
          <a:endParaRPr lang="uk-UA" sz="1000" kern="1200" dirty="0" smtClean="0"/>
        </a:p>
        <a:p>
          <a:pPr algn="just" rtl="0"/>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 постанові викладено висновок про те, що забезпечення позову шляхом заборони відповідачам у справі вчиняти дії щодо виконання зобов`язань згідно з договором про закупівлю послуг є адекватними та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співмірними</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заходами, спрямованими на запобігання можливим порушенням прав чи охоронюваних законом інтересів держави, не будуть мати наслідком втручання у господарську діяльність відповідачів, оскільки мають тимчасовий характер та стосуються виключно заборони виконання зобов`язання відповідачами за спірним у цій справі договором до вирішення спору по суті. Обрані заявником способи забезпечення позову співвідносяться із предметом позову (існує зв`язок між конкретним заходом до забезпечення позову і предметом позовної вимоги), не є тотожними з позовними вимогами, відповідають обставинам справи та водночас вжиття таких заходів забезпечення позову не зумовлює фактичного вирішення спору по суті, а спрямовані лише на збереження існуючого становища сторін до розгляду справи по суті.</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577" custLinFactNeighborY="2976"/>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9CE06510-26F3-4B65-AA81-2A7123D35A53}" type="presOf" srcId="{7A615780-D022-4AFF-8D48-AB7A7B171E5F}" destId="{548A3B55-16F6-480F-B82A-08DB5D3007E9}" srcOrd="0" destOrd="0" presId="urn:microsoft.com/office/officeart/2005/8/layout/lProcess3"/>
    <dgm:cxn modelId="{A0C8CE4A-CB16-42F7-AA45-C403458C77ED}" type="presOf" srcId="{4BC3F7BD-86BF-47FB-9DB0-44B4694B5F1C}" destId="{3EF56D4A-9A76-4414-A5F2-8066BE125047}" srcOrd="0" destOrd="0" presId="urn:microsoft.com/office/officeart/2005/8/layout/lProcess3"/>
    <dgm:cxn modelId="{B0D9DAB6-6E0C-4079-970B-6DAC966BFFCB}" type="presParOf" srcId="{548A3B55-16F6-480F-B82A-08DB5D3007E9}" destId="{A3C4AD7B-2E3E-44E9-8180-719FA0B03778}" srcOrd="0" destOrd="0" presId="urn:microsoft.com/office/officeart/2005/8/layout/lProcess3"/>
    <dgm:cxn modelId="{51E2577E-1E1F-42BF-AB3E-52B5E74D672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648069"/>
          <a:ext cx="3006501" cy="3019853"/>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endParaRPr lang="uk-UA" sz="1200" kern="1200" dirty="0" smtClean="0"/>
        </a:p>
        <a:p>
          <a:pPr lvl="0" algn="just" defTabSz="533400" rtl="0">
            <a:lnSpc>
              <a:spcPct val="90000"/>
            </a:lnSpc>
            <a:spcBef>
              <a:spcPct val="0"/>
            </a:spcBef>
            <a:spcAft>
              <a:spcPct val="3500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Позовні вимоги у зазначеній справі були обґрунтовані тим, що позивачу належить право постійного користувача спірними земельними ділянками, державна реєстрація права комунальної власності є незаконною, оскільки право власності належить державі.</a:t>
          </a:r>
        </a:p>
        <a:p>
          <a:pPr lvl="0" algn="just" defTabSz="533400" rtl="0">
            <a:lnSpc>
              <a:spcPct val="90000"/>
            </a:lnSpc>
            <a:spcBef>
              <a:spcPct val="0"/>
            </a:spcBef>
            <a:spcAft>
              <a:spcPct val="3500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КГС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зроблено висновок про те,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a:t>
          </a:r>
          <a:r>
            <a:rPr lang="ru-RU" sz="1200" b="0" i="0" kern="1200" dirty="0" smtClean="0"/>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особа, яка має речове право на чуже майно, має право на захист цього права відповідно до положень глави 29 Земельного Кодексу та може пред`явити позов про визнання права власності, якщо це право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оспорюється</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або не визнається іншою особою.</a:t>
          </a: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648069"/>
        <a:ext cx="3006501" cy="3019853"/>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5334" y="195342"/>
          <a:ext cx="4603177" cy="4142456"/>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зазначає, що вжиті заходи забезпечення позову у виді заборони відповідачам вчиняти дії з виконання укладеного між ними договору, визнання якого недійсним є предметом позову, мають ознаки часткового вирішення спору по суті, оскільки фактично зводяться до застосування наслідків недійсності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правочину та повністю припиняють виконання сторонами договору своїх зобов`язань за цим договором ще до ухвалення судом рішення по суті спору, ставлячи при цьому під сумнів правомірність вчинення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правочину та спонукаючи сторони до невиконання умов договору, що в силу  положень частини   11 статті 137 Господарського процесуального кодексу України є неприпустимим.</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в спорі про визнання недійсним договору про закупівлю вжиття такого заходу забезпечення позову, як заборона сторонам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виконувати договірні зобов`язання, не відповідає вимогам розумності, обґрунтованості та адекватності заходу забезпечення позову із заявленими позовними вимогами, порушує збалансованість інтересів сторін такого договору, є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неспівмірним</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із негативними наслідками, що можуть настати в результаті вжиття судом такого заходу забезпечення позову, спрямоване на втручання в господарську діяльність сторін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та фактично підмінює собою судове рішення у справі, яке має ухвалюватися за результатами розгляду справи по суті заявлених позовних вимог".</a:t>
          </a:r>
        </a:p>
        <a:p>
          <a:pPr lvl="0" algn="just" defTabSz="444500">
            <a:lnSpc>
              <a:spcPct val="90000"/>
            </a:lnSpc>
            <a:spcBef>
              <a:spcPct val="0"/>
            </a:spcBef>
            <a:spcAft>
              <a:spcPts val="0"/>
            </a:spcAft>
          </a:pPr>
          <a:r>
            <a:rPr lang="uk-UA" sz="1000" kern="1200" dirty="0" smtClean="0">
              <a:hlinkClick xmlns:r="http://schemas.openxmlformats.org/officeDocument/2006/relationships" r:id="rId1"/>
            </a:rPr>
            <a:t>https://reyestr.court.gov.ua/Review/124484806</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5334" y="195342"/>
        <a:ext cx="4603177" cy="4142456"/>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2453"/>
          <a:ext cx="3729913" cy="715172"/>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06.12.2023 у справі №916/3414/23</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2453"/>
        <a:ext cx="3729913" cy="715172"/>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КГС від 17.01.2025 у справі №916/4954/23</a:t>
          </a:r>
          <a:endPar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0"/>
        <a:ext cx="4130279" cy="465934"/>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824673"/>
          <a:ext cx="2646814" cy="2658569"/>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just" defTabSz="444500" rtl="0">
            <a:lnSpc>
              <a:spcPct val="90000"/>
            </a:lnSpc>
            <a:spcBef>
              <a:spcPct val="0"/>
            </a:spcBef>
            <a:spcAft>
              <a:spcPct val="35000"/>
            </a:spcAft>
          </a:pPr>
          <a:r>
            <a:rPr lang="uk-UA" sz="1000" kern="1200" dirty="0" smtClean="0"/>
            <a:t>	</a:t>
          </a:r>
          <a:endParaRPr lang="uk-UA" sz="1000" kern="1200" dirty="0" smtClean="0"/>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 постанові КГС ВС зазначає наступне:</a:t>
          </a:r>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1) Акт про не підписання договору орган приватизації може скласти виключно у разі, якщо переможець електронного аукціону ухилявся від його підписання протягом 30 календарних днів, що встановлені Порядком № 432 без врахування конкретних обставин справи, зокрема щодо добросовісності дій переможця аукціону; </a:t>
          </a:r>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2) вимога про визнання недійсним Акта про не підписання переможцем електронного аукціону договору купівлі-продажу відповідає визначеним у статті 16 ЦК України та статті 20 ГК України, способам захисту прав та інтересів.</a:t>
          </a:r>
        </a:p>
      </dsp:txBody>
      <dsp:txXfrm>
        <a:off x="0" y="824673"/>
        <a:ext cx="2646814" cy="2658569"/>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18" y="470"/>
          <a:ext cx="5904637" cy="4531712"/>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just" defTabSz="355600" rtl="0">
            <a:lnSpc>
              <a:spcPct val="90000"/>
            </a:lnSpc>
            <a:spcBef>
              <a:spcPct val="0"/>
            </a:spcBef>
            <a:spcAft>
              <a:spcPts val="0"/>
            </a:spcAft>
          </a:pPr>
          <a:r>
            <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зазначає, що в разі порушення покупцем (попереднім переможцем аукціону) обов`язку щодо укладання договору купівлі - продажу та сплати грошових коштів за договором купівлі-продажу орган приватизації вчиняє дії, шляхом завантаження до електронної системи Акта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і одночасно визначається новий переможець, шляхом формування нового протоколу про результати електронного аукціону (з визначенням переможцем електронного аукціону учасника з наступною за величиною ціновою пропозицією). Тобто орган приватизації має обов`язок прийняти пропозицію нового переможця аукціону (за ціною, що є меншою за ціну, запропоновану попереднім переможцем) та укласти з ним договорів купівлі-продажу).	Разом з тим положеннями частини сьомої статті 15 Закону № 2269-VIII урегульовано наслідки проведеного аукціону, зокрема, щодо сплаченого його учасниками гарантійного внеску. У разі відмови переможця аукціону від підписання протоколу аукціону або відмови переможця аукціону від укладення договору купівлі-продажу правовим наслідком цих дій є неповернення відповідного внеску та перерахування його до відповідного бюджету. Таким чином, оскільки наслідком складання та завантаження Акта є автоматичне визначення переможцем іншого учасника аукціону, такий Акт є лише елементом дій, спрямованих на переддоговірне визначення особи переможця та ціни продажу майна за майбутнім договором купівлі-продажу. Тобто,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оспорюваний</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 не має ознак правочину у розумінні статті 202 ЦК України.</a:t>
          </a:r>
        </a:p>
        <a:p>
          <a:pPr lvl="0" algn="just" defTabSz="3556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звертає увагу на те, що виходячи з основної мети, яка ставиться кожним з учасників аукціону (намір - придбання майна), у разі якщо позивач, як переможець аукціону вважає, що орган приватизації незаконно (без належних правових підстав склав Акт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кінцевою метою переможця аукціону має бути укладення договору купівлі-продажу. Отже, належним способом захисту переможця аукціону у цьому разі відповідає позовна вимога про визнання договору купівлі-продажу  майна укладеним в редакції позивача. Натомість визнання недійсним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Акта не матиме наслідком автоматичного укладення договору купівлі-продажу з позивачем, а отже не призведе до реального захисту порушених прав та інтересів позивача.</a:t>
          </a:r>
        </a:p>
        <a:p>
          <a:pPr lvl="0" algn="just" defTabSz="3556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Разом з тим, позивач в межах даного позову не ставить в залежність факт набуття прав переможця іншою особою від Акта про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первісним переможцем, а  лише оскаржує Акт та, як наслідок, просить стягнути суму гарантійного внеску, що діючим законодавством  у такому випадку не передбачено.</a:t>
          </a:r>
        </a:p>
        <a:p>
          <a:pPr lvl="0" algn="just" defTabSz="3556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позовна вимога про визнання недійсним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Акта не відповідає належному, зокрема, ефективному способу захисту прав позивача.</a:t>
          </a:r>
        </a:p>
        <a:p>
          <a:pPr lvl="0" algn="just" defTabSz="355600">
            <a:lnSpc>
              <a:spcPct val="90000"/>
            </a:lnSpc>
            <a:spcBef>
              <a:spcPct val="0"/>
            </a:spcBef>
            <a:spcAft>
              <a:spcPts val="0"/>
            </a:spcAft>
          </a:pPr>
          <a:r>
            <a:rPr lang="uk-UA" sz="1000" kern="1200" dirty="0" smtClean="0">
              <a:hlinkClick xmlns:r="http://schemas.openxmlformats.org/officeDocument/2006/relationships" r:id="rId1"/>
            </a:rPr>
            <a:t>https://reyestr.court.gov.ua/Review/124560713</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just" defTabSz="355600">
            <a:lnSpc>
              <a:spcPct val="90000"/>
            </a:lnSpc>
            <a:spcBef>
              <a:spcPct val="0"/>
            </a:spcBef>
            <a:spcAft>
              <a:spcPts val="0"/>
            </a:spcAft>
          </a:pPr>
          <a:endPar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18" y="470"/>
        <a:ext cx="5904637" cy="4531712"/>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2453"/>
          <a:ext cx="3729913" cy="715172"/>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08.02.2022 у справі №906/1516/20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2453"/>
        <a:ext cx="3729913" cy="715172"/>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КГС від 17.01.2025 у справі №910/7625/23</a:t>
          </a:r>
          <a:endPar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0"/>
        <a:ext cx="4130279" cy="46593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360066" y="0"/>
          <a:ext cx="5037645" cy="4533439"/>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ОП КГС звертає увагу, що належна позовна вимога, тобто вимога про витребування від відповідача, за яким зареєстроване право власності на нерухоме майно, спрямована на захист права того суб`єкта, на чию користь таке майно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витребовується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 якщо особа, яка звернулась з позовом, вважає, що право власності належить певному суб`єкту права, то належною позовною вимогою є вимога про витребування нерухомого майна на користь власника. Зокрема, якщо суб`єкт права постійного користування земельною ділянкою вважає, що право власності має бути зареєстроване за державою, але воно неправомірно зареєстроване за територіальною громадою, то належною є позовна вимога про витребування земельної ділянки від територіальної громади на користь держави. Ця позовна вимога спрямована на захист прав держави, а не суб`єкта права постійного користування, чиє право незаконною реєстрацією права власності за територіальною громадою не порушується, оскільки не впливає на зміст права постійного користування.</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вказує на те, що два різних суб`єкти права не можуть мати права на один і той же позов (в матеріальному значенні), оскільки це призвело би до можливості дублювання судових процесів з тим же предметом позову за тих самих обставин з можливістю ухвалення протилежних судових рішень у судових процесах за позовами нібито різних позивачів (див.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mutatis</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mutandis</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висновки Великої Палати Верховного Суду про те, що за протилежного підходу було б можливим ініціювання різних судових процесів щодо одного і того ж предмета, зокрема, з метою поставити учасником товариства (або товариством) під сумнів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остаточність</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 правову визначеність постановленого в межах справи за участю товариства (або його учасника) судового рішення, яким вирішений спір (постанови Великої Палати Верховного Суду від 07.07.2020 у справі №910/10647/18 (провадження №12-175гс19, пункт 7.48), від 01.03.2023 у справі №522/22473/15-ц (провадження №12-13гс22, пункт 161)).</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оскільки право на позов, спрямований на захист володіння держави, належить саме державі, то суб`єкт права постійного користування не має права звертатися до суду з таким позовом від власного імені.</a:t>
          </a:r>
        </a:p>
        <a:p>
          <a:pPr lvl="0" algn="just" defTabSz="444500">
            <a:lnSpc>
              <a:spcPct val="90000"/>
            </a:lnSpc>
            <a:spcBef>
              <a:spcPct val="0"/>
            </a:spcBef>
            <a:spcAft>
              <a:spcPts val="0"/>
            </a:spcAft>
          </a:pPr>
          <a:r>
            <a:rPr lang="uk-UA" sz="1000" kern="1200" dirty="0" smtClean="0">
              <a:hlinkClick xmlns:r="http://schemas.openxmlformats.org/officeDocument/2006/relationships" r:id="rId1"/>
            </a:rPr>
            <a:t>https://reyestr.court.gov.ua/Review/124381177</a:t>
          </a:r>
          <a:r>
            <a:rPr lang="uk-UA" sz="1000" kern="1200" dirty="0" smtClean="0"/>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just" defTabSz="444500">
            <a:lnSpc>
              <a:spcPct val="90000"/>
            </a:lnSpc>
            <a:spcBef>
              <a:spcPct val="0"/>
            </a:spcBef>
            <a:spcAft>
              <a:spcPts val="0"/>
            </a:spcAft>
          </a:pP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360066" y="0"/>
        <a:ext cx="5037645" cy="453343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2453"/>
          <a:ext cx="3729913" cy="715172"/>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02.08.2023 у </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cправі</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№926/3514/22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2453"/>
        <a:ext cx="3729913" cy="71517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КГС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20.12.2024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у справі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№910/21682/15(910/17038/21)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a:t>
          </a:r>
          <a:r>
            <a:rPr kumimoji="0" lang="uk-UA" sz="12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оприлюднено</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 ЄДРСР -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15.01.2025)</a:t>
          </a:r>
          <a:endPar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0"/>
        <a:ext cx="4130279" cy="46593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648069"/>
          <a:ext cx="3006501" cy="3019853"/>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lvl="0" algn="just" defTabSz="488950" rtl="0">
            <a:lnSpc>
              <a:spcPct val="90000"/>
            </a:lnSpc>
            <a:spcBef>
              <a:spcPct val="0"/>
            </a:spcBef>
            <a:spcAft>
              <a:spcPct val="35000"/>
            </a:spcAft>
          </a:pPr>
          <a:r>
            <a:rPr lang="uk-UA" sz="1100" kern="1200" dirty="0" smtClean="0"/>
            <a:t>	</a:t>
          </a:r>
          <a:endParaRPr lang="uk-UA" sz="1100" kern="1200" dirty="0" smtClean="0"/>
        </a:p>
        <a:p>
          <a:pPr lvl="0" algn="just" defTabSz="488950" rtl="0">
            <a:lnSpc>
              <a:spcPct val="90000"/>
            </a:lnSpc>
            <a:spcBef>
              <a:spcPct val="0"/>
            </a:spcBef>
            <a:spcAft>
              <a:spcPct val="3500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змістом частини першої статті 138 ГПК України у вирішенні питання про забезпечення позову необхідно, зокрема, здійснювати оцінку дотримання правил підсудності господарському суду позову, на забезпечення якого подається відповідна заява. Відповідно, норми ГПК України щодо юрисдикції зумовлюють за аналогією процесу і необхідність здійснювати оцінку предметної та суб`єктної юрисдикції (підсудності) господарським судам позову, на забезпечення якого подається відповідна заява, на стадії розгляду заяви про забезпечення позову з огляду на таке. </a:t>
          </a:r>
        </a:p>
        <a:p>
          <a:pPr lvl="0" algn="just" defTabSz="488950" rtl="0">
            <a:lnSpc>
              <a:spcPct val="90000"/>
            </a:lnSpc>
            <a:spcBef>
              <a:spcPct val="0"/>
            </a:spcBef>
            <a:spcAft>
              <a:spcPct val="3500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648069"/>
        <a:ext cx="3006501" cy="301985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6707" y="2515"/>
          <a:ext cx="5393892" cy="4527808"/>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Об`єднана палата виходить з того, що статті 138, 136 ГПК України передбачають право особи у разі існування реальної загрози невиконання чи утруднення виконання можливого рішення суду про задоволення позову подати до суду заяву про забезпечення позову як до пред`явлення позову, так і на будь-якій стадії розгляду справи. Системний аналіз наведеного свідчить, що право особи на звернення до суду може бути реалізоване у визначеному процесуальним законом порядку, оскільки воно зумовлене дотриманням процесуальної форми, передбаченої для цього чинним законодавством, а також встановленими ним передумовами для звернення до суду, в тому числі додержання правил юрисдикції у господарських судах.</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Отже, розгляд заяви та вжиття заходів забезпечення позову здійснюються виключно судом компетентним розглядати спір по суті. Це зумовлює обов`язок суду першої інстанції при надходженні заяви про забезпечення позову перевіряти її відповідність приписами статті 20 ГПК України. Водночас у разі застосування заходів забезпечення позову така ухвала не може бути оскаржена з підстав порушення судами правил юрисдикції окремо від рішення суду в цій справі, ухваленого за результатами розгляду справи по суті, адже це фактично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означитиме</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оскарження предметної та суб`єктної приналежності справи на стадії її відкриття, що не передбачено приписами ГПК.</a:t>
          </a:r>
        </a:p>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Об`єднана палата зазначає, що системне тлумачення статей 136,137,138, 145 ГПК України дає можливість дійти висновку, що: законодавець передбачив відповідний процесуальний порядок розгляду заяви про забезпечення позову та вирішення питання про відкриття провадження у справі за поданою позовною заявою  у разі подання їх одночасно до суду; для розгляду заяви про забезпечення позову та вирішення питання про відкриття провадження у справі встановлені різні процесуальні строки: два та п`ять днів, відповідно; першочерговим при надходженні на розгляд суду заяви про забезпечення позову є надання оцінки щодо порядку звернення з нею до суду, за умови дотримання якого здійснюється її розгляд по суті; у випадку одночасного подання позовної заяви та заяви про забезпечення позову, розгляд заяви про забезпечення позову не залежить від вирішення питання про відкриття провадження у справі, у разі повернення позовної заяви, відмови у відкритті провадження у справі передбачений процесуальний механізм скасування заходів забезпечення позову. </a:t>
          </a:r>
        </a:p>
        <a:p>
          <a:pPr lvl="0" algn="just" defTabSz="444500" rtl="0">
            <a:lnSpc>
              <a:spcPct val="90000"/>
            </a:lnSpc>
            <a:spcBef>
              <a:spcPct val="0"/>
            </a:spcBef>
            <a:spcAft>
              <a:spcPts val="0"/>
            </a:spcAft>
          </a:pPr>
          <a:r>
            <a:rPr lang="uk-UA" sz="1000" kern="1200" dirty="0" smtClean="0">
              <a:hlinkClick xmlns:r="http://schemas.openxmlformats.org/officeDocument/2006/relationships" r:id="rId1"/>
            </a:rPr>
            <a:t>https://reyestr.court.gov.ua/Review/124484775</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6707" y="2515"/>
        <a:ext cx="5393892" cy="4527808"/>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КГС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ВС від 13.05.2024 у справі №916/5151/23 та від 10.06.2024 у справі №916/5137/23</a:t>
          </a:r>
          <a:r>
            <a:rPr lang="uk-UA" sz="1200" kern="1200" dirty="0" smtClean="0"/>
            <a:t>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46593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КГС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a:t>
          </a: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17.01.2025 у справі №903/497/24</a:t>
          </a:r>
          <a:endPar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0"/>
        <a:ext cx="4130279" cy="465934"/>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436145"/>
          <a:ext cx="3438126" cy="3453395"/>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just" defTabSz="444500" rtl="0">
            <a:lnSpc>
              <a:spcPct val="90000"/>
            </a:lnSpc>
            <a:spcBef>
              <a:spcPct val="0"/>
            </a:spcBef>
            <a:spcAft>
              <a:spcPct val="35000"/>
            </a:spcAft>
          </a:pPr>
          <a:r>
            <a:rPr lang="uk-UA" sz="1000" kern="1200" dirty="0" smtClean="0"/>
            <a:t>	</a:t>
          </a:r>
          <a:endParaRPr lang="uk-UA" sz="1000" kern="1200" dirty="0" smtClean="0"/>
        </a:p>
        <a:p>
          <a:pPr lvl="0" algn="just" defTabSz="444500" rtl="0">
            <a:lnSpc>
              <a:spcPct val="90000"/>
            </a:lnSpc>
            <a:spcBef>
              <a:spcPct val="0"/>
            </a:spcBef>
            <a:spcAft>
              <a:spcPct val="3500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 постанові викладено висновок про те, що забезпечення позову шляхом заборони відповідачам у справі вчиняти дії щодо виконання зобов`язань згідно з договором про закупівлю послуг є адекватними та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співмірними</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заходами, спрямованими на запобігання можливим порушенням прав чи охоронюваних законом інтересів держави, не будуть мати наслідком втручання у господарську діяльність відповідачів, оскільки мають тимчасовий характер та стосуються виключно заборони виконання зобов`язання відповідачами за спірним у цій справі договором до вирішення спору по суті. Обрані заявником способи забезпечення позову співвідносяться із предметом позову (існує зв`язок між конкретним заходом до забезпечення позову і предметом позовної вимоги), не є тотожними з позовними вимогами, відповідають обставинам справи та водночас вжиття таких заходів забезпечення позову не зумовлює фактичного вирішення спору по суті, а спрямовані лише на збереження існуючого становища сторін до розгляду справи по суті.</a:t>
          </a:r>
        </a:p>
      </dsp:txBody>
      <dsp:txXfrm>
        <a:off x="0" y="436145"/>
        <a:ext cx="3438126" cy="345339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Місце для дати 29"/>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19" name="Місце для нижнього колонтитула 18"/>
          <p:cNvSpPr>
            <a:spLocks noGrp="1"/>
          </p:cNvSpPr>
          <p:nvPr>
            <p:ph type="ftr" sz="quarter" idx="11"/>
          </p:nvPr>
        </p:nvSpPr>
        <p:spPr/>
        <p:txBody>
          <a:bodyPr/>
          <a:lstStyle/>
          <a:p>
            <a:endParaRPr lang="uk-UA"/>
          </a:p>
        </p:txBody>
      </p:sp>
      <p:sp>
        <p:nvSpPr>
          <p:cNvPr id="27" name="Місце для номера слайда 26"/>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окутник з одним вирізаним округленим кут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кутний трикут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Місце для тексту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323F3E26-BE0A-424A-947F-C108B595D07D}" type="datetimeFigureOut">
              <a:rPr lang="uk-UA" smtClean="0"/>
              <a:pPr/>
              <a:t>05.02.2025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077200" y="6356350"/>
            <a:ext cx="609600" cy="365125"/>
          </a:xfrm>
        </p:spPr>
        <p:txBody>
          <a:bodyPr/>
          <a:lstStyle/>
          <a:p>
            <a:fld id="{A6C8A768-57F3-4146-822D-25A0703D270B}" type="slidenum">
              <a:rPr lang="uk-UA" smtClean="0"/>
              <a:pPr/>
              <a:t>‹№›</a:t>
            </a:fld>
            <a:endParaRPr lang="uk-UA"/>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Поліліні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іліні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іліні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іліні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Місце для заголовка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3F3E26-BE0A-424A-947F-C108B595D07D}" type="datetimeFigureOut">
              <a:rPr lang="uk-UA" smtClean="0"/>
              <a:pPr/>
              <a:t>05.02.2025</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C8A768-57F3-4146-822D-25A0703D270B}" type="slidenum">
              <a:rPr lang="uk-UA" smtClean="0"/>
              <a:pPr/>
              <a:t>‹№›</a:t>
            </a:fld>
            <a:endParaRPr lang="uk-UA"/>
          </a:p>
        </p:txBody>
      </p:sp>
      <p:grpSp>
        <p:nvGrpSpPr>
          <p:cNvPr id="2" name="Групувати 1"/>
          <p:cNvGrpSpPr/>
          <p:nvPr/>
        </p:nvGrpSpPr>
        <p:grpSpPr>
          <a:xfrm>
            <a:off x="-19017" y="202408"/>
            <a:ext cx="9180548" cy="649224"/>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1.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18" Type="http://schemas.openxmlformats.org/officeDocument/2006/relationships/diagramLayout" Target="../diagrams/layout12.xml"/><Relationship Id="rId3" Type="http://schemas.openxmlformats.org/officeDocument/2006/relationships/diagramLayout" Target="../diagrams/layout9.xml"/><Relationship Id="rId21" Type="http://schemas.microsoft.com/office/2007/relationships/diagramDrawing" Target="../diagrams/drawing12.xml"/><Relationship Id="rId7" Type="http://schemas.openxmlformats.org/officeDocument/2006/relationships/diagramData" Target="../diagrams/data10.xml"/><Relationship Id="rId12" Type="http://schemas.openxmlformats.org/officeDocument/2006/relationships/diagramData" Target="../diagrams/data11.xml"/><Relationship Id="rId17" Type="http://schemas.openxmlformats.org/officeDocument/2006/relationships/diagramData" Target="../diagrams/data12.xml"/><Relationship Id="rId2" Type="http://schemas.openxmlformats.org/officeDocument/2006/relationships/diagramData" Target="../diagrams/data9.xml"/><Relationship Id="rId16" Type="http://schemas.microsoft.com/office/2007/relationships/diagramDrawing" Target="../diagrams/drawing11.xml"/><Relationship Id="rId20" Type="http://schemas.openxmlformats.org/officeDocument/2006/relationships/diagramColors" Target="../diagrams/colors12.xml"/><Relationship Id="rId1" Type="http://schemas.openxmlformats.org/officeDocument/2006/relationships/slideLayout" Target="../slideLayouts/slideLayout1.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19" Type="http://schemas.openxmlformats.org/officeDocument/2006/relationships/diagramQuickStyle" Target="../diagrams/quickStyle12.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4.xml"/><Relationship Id="rId13" Type="http://schemas.openxmlformats.org/officeDocument/2006/relationships/diagramLayout" Target="../diagrams/layout15.xml"/><Relationship Id="rId18" Type="http://schemas.openxmlformats.org/officeDocument/2006/relationships/diagramLayout" Target="../diagrams/layout16.xml"/><Relationship Id="rId3" Type="http://schemas.openxmlformats.org/officeDocument/2006/relationships/diagramLayout" Target="../diagrams/layout13.xml"/><Relationship Id="rId21" Type="http://schemas.microsoft.com/office/2007/relationships/diagramDrawing" Target="../diagrams/drawing16.xml"/><Relationship Id="rId7" Type="http://schemas.openxmlformats.org/officeDocument/2006/relationships/diagramData" Target="../diagrams/data14.xml"/><Relationship Id="rId12" Type="http://schemas.openxmlformats.org/officeDocument/2006/relationships/diagramData" Target="../diagrams/data15.xml"/><Relationship Id="rId17" Type="http://schemas.openxmlformats.org/officeDocument/2006/relationships/diagramData" Target="../diagrams/data16.xml"/><Relationship Id="rId2" Type="http://schemas.openxmlformats.org/officeDocument/2006/relationships/diagramData" Target="../diagrams/data13.xml"/><Relationship Id="rId16" Type="http://schemas.microsoft.com/office/2007/relationships/diagramDrawing" Target="../diagrams/drawing15.xml"/><Relationship Id="rId20" Type="http://schemas.openxmlformats.org/officeDocument/2006/relationships/diagramColors" Target="../diagrams/colors16.xml"/><Relationship Id="rId1" Type="http://schemas.openxmlformats.org/officeDocument/2006/relationships/slideLayout" Target="../slideLayouts/slideLayout1.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5" Type="http://schemas.openxmlformats.org/officeDocument/2006/relationships/diagramColors" Target="../diagrams/colors15.xml"/><Relationship Id="rId10" Type="http://schemas.openxmlformats.org/officeDocument/2006/relationships/diagramColors" Target="../diagrams/colors14.xml"/><Relationship Id="rId19" Type="http://schemas.openxmlformats.org/officeDocument/2006/relationships/diagramQuickStyle" Target="../diagrams/quickStyle16.xml"/><Relationship Id="rId4" Type="http://schemas.openxmlformats.org/officeDocument/2006/relationships/diagramQuickStyle" Target="../diagrams/quickStyle13.xml"/><Relationship Id="rId9" Type="http://schemas.openxmlformats.org/officeDocument/2006/relationships/diagramQuickStyle" Target="../diagrams/quickStyle14.xml"/><Relationship Id="rId14" Type="http://schemas.openxmlformats.org/officeDocument/2006/relationships/diagramQuickStyle" Target="../diagrams/quickStyle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3857600"/>
          </a:xfrm>
        </p:spPr>
        <p:txBody>
          <a:bodyPr>
            <a:noAutofit/>
          </a:bodyPr>
          <a:lstStyle/>
          <a:p>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a:t>
            </a:r>
            <a:br>
              <a:rPr lang="uk-UA" sz="3000" dirty="0" smtClean="0"/>
            </a:br>
            <a:r>
              <a:rPr lang="uk-UA" sz="3000" dirty="0" smtClean="0"/>
              <a:t>2025</a:t>
            </a:r>
            <a:r>
              <a:rPr lang="uk-UA" sz="3000" dirty="0" smtClean="0"/>
              <a:t/>
            </a:r>
            <a:br>
              <a:rPr lang="uk-UA" sz="3000" dirty="0" smtClean="0"/>
            </a:br>
            <a:r>
              <a:rPr lang="uk-UA" sz="2000" dirty="0" smtClean="0">
                <a:solidFill>
                  <a:schemeClr val="tx2">
                    <a:lumMod val="25000"/>
                  </a:schemeClr>
                </a:solidFill>
              </a:rPr>
              <a:t> </a:t>
            </a:r>
            <a:r>
              <a:rPr lang="uk-UA" sz="1400" dirty="0" smtClean="0"/>
              <a:t>Відділ аналітичної роботи та узагальнення судової практики</a:t>
            </a:r>
            <a:r>
              <a:rPr lang="uk-UA" sz="1400" dirty="0" smtClean="0">
                <a:solidFill>
                  <a:schemeClr val="tx2">
                    <a:lumMod val="25000"/>
                  </a:schemeClr>
                </a:solidFill>
              </a:rPr>
              <a:t> </a:t>
            </a:r>
            <a:r>
              <a:rPr lang="uk-UA" sz="2000" dirty="0" smtClean="0">
                <a:solidFill>
                  <a:schemeClr val="tx2">
                    <a:lumMod val="25000"/>
                  </a:schemeClr>
                </a:solidFill>
              </a:rPr>
              <a:t/>
            </a:r>
            <a:br>
              <a:rPr lang="uk-UA" sz="2000" dirty="0" smtClean="0">
                <a:solidFill>
                  <a:schemeClr val="tx2">
                    <a:lumMod val="25000"/>
                  </a:schemeClr>
                </a:solidFill>
              </a:rPr>
            </a:br>
            <a:endParaRPr lang="uk-UA" sz="2000" dirty="0">
              <a:solidFill>
                <a:schemeClr val="tx2">
                  <a:lumMod val="25000"/>
                </a:schemeClr>
              </a:solidFill>
            </a:endParaRPr>
          </a:p>
        </p:txBody>
      </p:sp>
    </p:spTree>
    <p:extLst>
      <p:ext uri="{BB962C8B-B14F-4D97-AF65-F5344CB8AC3E}">
        <p14:creationId xmlns="" xmlns:p14="http://schemas.microsoft.com/office/powerpoint/2010/main" val="1984497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способу захисту права власності, право на позов </a:t>
            </a: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3009451"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419872" y="2060848"/>
          <a:ext cx="5400600"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оцінки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предметної та суб`єктної юрисдикції (підсудності) господарським судам позову, на забезпечення якого подається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заява про забезпечення позову</a:t>
            </a:r>
            <a:endParaRPr lang="uk-UA" sz="1600" dirty="0" smtClean="0"/>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3009451"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419872" y="2060848"/>
          <a:ext cx="5400600"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заходів забезпечення позову у</a:t>
            </a:r>
            <a:r>
              <a:rPr lang="uk-UA" sz="1600" b="1" dirty="0" smtClean="0"/>
              <a:t>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спорі про визнання недійсним договору про закупівлю </a:t>
            </a: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3441499"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211960" y="2060848"/>
          <a:ext cx="4608512"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83568" y="1412776"/>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a:t>
            </a:r>
            <a:r>
              <a:rPr lang="uk-UA" sz="1600" dirty="0" smtClean="0"/>
              <a:t>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позову про визнання недійсним Акта про </a:t>
            </a:r>
            <a:r>
              <a:rPr lang="uk-UA"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непідписання</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договору купівлі-продажу, складеного та підписаного в рамках електронного аукціону та про стягнення гарантійного внеску</a:t>
            </a: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132856"/>
          <a:ext cx="2649411" cy="424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2915816" y="2060848"/>
          <a:ext cx="5904656"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Поті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1570</TotalTime>
  <Words>153</Words>
  <Application>Microsoft Office PowerPoint</Application>
  <PresentationFormat>Екран (4:3)</PresentationFormat>
  <Paragraphs>72</Paragraphs>
  <Slides>5</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5</vt:i4>
      </vt:variant>
    </vt:vector>
  </HeadingPairs>
  <TitlesOfParts>
    <vt:vector size="6" baseType="lpstr">
      <vt:lpstr>Потік</vt:lpstr>
      <vt:lpstr>     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 2025  Відділ аналітичної роботи та узагальнення судової практики  </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Відступлення Верховного Суду у складі суддів об`єднаної палати Касаційного господарського суду від правових висновків  Верховного Суду у господарських справах</dc:title>
  <dc:creator>user4</dc:creator>
  <cp:lastModifiedBy>user4</cp:lastModifiedBy>
  <cp:revision>256</cp:revision>
  <dcterms:created xsi:type="dcterms:W3CDTF">2020-02-14T13:33:55Z</dcterms:created>
  <dcterms:modified xsi:type="dcterms:W3CDTF">2025-02-05T09:54:12Z</dcterms:modified>
</cp:coreProperties>
</file>