
<file path=[Content_Types].xml><?xml version="1.0" encoding="utf-8"?>
<Types xmlns="http://schemas.openxmlformats.org/package/2006/content-types">
  <Override PartName="/ppt/diagrams/colors22.xml" ContentType="application/vnd.openxmlformats-officedocument.drawingml.diagramColors+xml"/>
  <Override PartName="/ppt/diagrams/data35.xml" ContentType="application/vnd.openxmlformats-officedocument.drawingml.diagramData+xml"/>
  <Override PartName="/ppt/diagrams/colors11.xml" ContentType="application/vnd.openxmlformats-officedocument.drawingml.diagramColors+xml"/>
  <Override PartName="/ppt/diagrams/data24.xml" ContentType="application/vnd.openxmlformats-officedocument.drawingml.diagramData+xml"/>
  <Override PartName="/ppt/diagrams/quickStyle39.xml" ContentType="application/vnd.openxmlformats-officedocument.drawingml.diagramStyl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3.xml" ContentType="application/vnd.openxmlformats-officedocument.drawingml.diagramData+xml"/>
  <Override PartName="/ppt/diagrams/quickStyle28.xml" ContentType="application/vnd.openxmlformats-officedocument.drawingml.diagramStyle+xml"/>
  <Override PartName="/ppt/diagrams/drawing29.xml" ContentType="application/vnd.ms-office.drawingml.diagramDrawing+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diagrams/quickStyle17.xml" ContentType="application/vnd.openxmlformats-officedocument.drawingml.diagramStyle+xml"/>
  <Override PartName="/ppt/diagrams/drawing18.xml" ContentType="application/vnd.ms-office.drawingml.diagramDrawing+xml"/>
  <Override PartName="/ppt/diagrams/layout39.xml" ContentType="application/vnd.openxmlformats-officedocument.drawingml.diagramLayout+xml"/>
  <Override PartName="/ppt/tableStyles.xml" ContentType="application/vnd.openxmlformats-officedocument.presentationml.tableStyles+xml"/>
  <Override PartName="/ppt/diagrams/layout17.xml" ContentType="application/vnd.openxmlformats-officedocument.drawingml.diagramLayout+xml"/>
  <Override PartName="/ppt/diagrams/layout28.xml" ContentType="application/vnd.openxmlformats-officedocument.drawingml.diagramLayout+xml"/>
  <Override PartName="/ppt/diagrams/drawing43.xml" ContentType="application/vnd.ms-office.drawingml.diagramDrawing+xml"/>
  <Override PartName="/ppt/diagrams/colors49.xml" ContentType="application/vnd.openxmlformats-officedocument.drawingml.diagramColors+xml"/>
  <Override PartName="/ppt/diagrams/quickStyle31.xml" ContentType="application/vnd.openxmlformats-officedocument.drawingml.diagramStyle+xml"/>
  <Override PartName="/ppt/diagrams/drawing32.xml" ContentType="application/vnd.ms-office.drawingml.diagramDrawing+xml"/>
  <Override PartName="/ppt/diagrams/colors38.xml" ContentType="application/vnd.openxmlformats-officedocument.drawingml.diagramColors+xml"/>
  <Override PartName="/ppt/diagrams/quickStyle42.xml" ContentType="application/vnd.openxmlformats-officedocument.drawingml.diagramStyle+xml"/>
  <Override PartName="/ppt/diagrams/layout1.xml" ContentType="application/vnd.openxmlformats-officedocument.drawingml.diagramLayout+xml"/>
  <Override PartName="/ppt/diagrams/data2.xml" ContentType="application/vnd.openxmlformats-officedocument.drawingml.diagramData+xml"/>
  <Override PartName="/ppt/diagrams/quickStyle20.xml" ContentType="application/vnd.openxmlformats-officedocument.drawingml.diagramStyle+xml"/>
  <Override PartName="/ppt/diagrams/drawing21.xml" ContentType="application/vnd.ms-office.drawingml.diagramDrawing+xml"/>
  <Override PartName="/ppt/diagrams/colors27.xml" ContentType="application/vnd.openxmlformats-officedocument.drawingml.diagramColors+xml"/>
  <Override PartName="/ppt/diagrams/data29.xml" ContentType="application/vnd.openxmlformats-officedocument.drawingml.diagramData+xml"/>
  <Override PartName="/ppt/diagrams/layout42.xml" ContentType="application/vnd.openxmlformats-officedocument.drawingml.diagramLayout+xml"/>
  <Override PartName="/ppt/diagrams/colors4.xml" ContentType="application/vnd.openxmlformats-officedocument.drawingml.diagramColors+xml"/>
  <Override PartName="/ppt/diagrams/drawing10.xml" ContentType="application/vnd.ms-office.drawingml.diagramDrawing+xml"/>
  <Override PartName="/ppt/diagrams/colors16.xml" ContentType="application/vnd.openxmlformats-officedocument.drawingml.diagramColors+xml"/>
  <Override PartName="/ppt/diagrams/data18.xml" ContentType="application/vnd.openxmlformats-officedocument.drawingml.diagramData+xml"/>
  <Override PartName="/ppt/diagrams/layout31.xml" ContentType="application/vnd.openxmlformats-officedocument.drawingml.diagramLayout+xml"/>
  <Override PartName="/ppt/slides/slide5.xml" ContentType="application/vnd.openxmlformats-officedocument.presentationml.slide+xml"/>
  <Override PartName="/ppt/slideLayouts/slideLayout7.xml" ContentType="application/vnd.openxmlformats-officedocument.presentationml.slideLayout+xml"/>
  <Override PartName="/ppt/diagrams/drawing3.xml" ContentType="application/vnd.ms-office.drawingml.diagramDrawing+xml"/>
  <Override PartName="/ppt/diagrams/layout20.xml" ContentType="application/vnd.openxmlformats-officedocument.drawingml.diagramLayout+xml"/>
  <Override PartName="/ppt/diagrams/colors41.xml" ContentType="application/vnd.openxmlformats-officedocument.drawingml.diagramColors+xml"/>
  <Override PartName="/ppt/theme/theme2.xml" ContentType="application/vnd.openxmlformats-officedocument.theme+xml"/>
  <Override PartName="/ppt/diagrams/quickStyle3.xml" ContentType="application/vnd.openxmlformats-officedocument.drawingml.diagramStyle+xml"/>
  <Override PartName="/ppt/diagrams/colors30.xml" ContentType="application/vnd.openxmlformats-officedocument.drawingml.diagramColors+xml"/>
  <Override PartName="/ppt/diagrams/data32.xml" ContentType="application/vnd.openxmlformats-officedocument.drawingml.diagramData+xml"/>
  <Override PartName="/ppt/diagrams/data43.xml" ContentType="application/vnd.openxmlformats-officedocument.drawingml.diagramData+xml"/>
  <Override PartName="/ppt/diagrams/data21.xml" ContentType="application/vnd.openxmlformats-officedocument.drawingml.diagramData+xml"/>
  <Override PartName="/ppt/diagrams/quickStyle47.xml" ContentType="application/vnd.openxmlformats-officedocument.drawingml.diagramStyle+xml"/>
  <Override PartName="/ppt/diagrams/drawing48.xml" ContentType="application/vnd.ms-office.drawingml.diagramDrawing+xml"/>
  <Override PartName="/ppt/presentation.xml" ContentType="application/vnd.openxmlformats-officedocument.presentationml.presentation.main+xml"/>
  <Override PartName="/ppt/diagrams/layout6.xml" ContentType="application/vnd.openxmlformats-officedocument.drawingml.diagramLayout+xml"/>
  <Override PartName="/ppt/diagrams/data10.xml" ContentType="application/vnd.openxmlformats-officedocument.drawingml.diagramData+xml"/>
  <Override PartName="/ppt/diagrams/quickStyle36.xml" ContentType="application/vnd.openxmlformats-officedocument.drawingml.diagramStyle+xml"/>
  <Override PartName="/ppt/diagrams/drawing37.xml" ContentType="application/vnd.ms-office.drawingml.diagramDrawing+xml"/>
  <Override PartName="/docProps/app.xml" ContentType="application/vnd.openxmlformats-officedocument.extended-properties+xml"/>
  <Override PartName="/ppt/slides/slide11.xml" ContentType="application/vnd.openxmlformats-officedocument.presentationml.slide+xml"/>
  <Override PartName="/ppt/diagrams/data7.xml" ContentType="application/vnd.openxmlformats-officedocument.drawingml.diagramData+xml"/>
  <Override PartName="/ppt/diagrams/colors9.xml" ContentType="application/vnd.openxmlformats-officedocument.drawingml.diagramColors+xml"/>
  <Override PartName="/ppt/diagrams/quickStyle14.xml" ContentType="application/vnd.openxmlformats-officedocument.drawingml.diagramStyle+xml"/>
  <Override PartName="/ppt/diagrams/drawing15.xml" ContentType="application/vnd.ms-office.drawingml.diagramDrawing+xml"/>
  <Override PartName="/ppt/diagrams/quickStyle25.xml" ContentType="application/vnd.openxmlformats-officedocument.drawingml.diagramStyle+xml"/>
  <Override PartName="/ppt/diagrams/drawing26.xml" ContentType="application/vnd.ms-office.drawingml.diagramDrawing+xml"/>
  <Override PartName="/ppt/diagrams/layout36.xml" ContentType="application/vnd.openxmlformats-officedocument.drawingml.diagramLayout+xml"/>
  <Override PartName="/ppt/diagrams/layout47.xml" ContentType="application/vnd.openxmlformats-officedocument.drawingml.diagramLayout+xml"/>
  <Override PartName="/ppt/slideLayouts/slideLayout10.xml" ContentType="application/vnd.openxmlformats-officedocument.presentationml.slideLayout+xml"/>
  <Override PartName="/ppt/diagrams/drawing8.xml" ContentType="application/vnd.ms-office.drawingml.diagramDrawing+xml"/>
  <Override PartName="/ppt/diagrams/layout25.xml" ContentType="application/vnd.openxmlformats-officedocument.drawingml.diagramLayout+xml"/>
  <Override PartName="/ppt/diagrams/quickStyle50.xml" ContentType="application/vnd.openxmlformats-officedocument.drawingml.diagramStyle+xml"/>
  <Override PartName="/ppt/diagrams/drawing51.xml" ContentType="application/vnd.ms-office.drawingml.diagramDrawing+xml"/>
  <Override PartName="/ppt/diagrams/quickStyle8.xml" ContentType="application/vnd.openxmlformats-officedocument.drawingml.diagramStyle+xml"/>
  <Override PartName="/ppt/diagrams/layout14.xml" ContentType="application/vnd.openxmlformats-officedocument.drawingml.diagramLayout+xml"/>
  <Override PartName="/ppt/diagrams/colors35.xml" ContentType="application/vnd.openxmlformats-officedocument.drawingml.diagramColors+xml"/>
  <Override PartName="/ppt/diagrams/drawing40.xml" ContentType="application/vnd.ms-office.drawingml.diagramDrawing+xml"/>
  <Override PartName="/ppt/diagrams/colors46.xml" ContentType="application/vnd.openxmlformats-officedocument.drawingml.diagramColors+xml"/>
  <Override PartName="/ppt/diagrams/data48.xml" ContentType="application/vnd.openxmlformats-officedocument.drawingml.diagramData+xml"/>
  <Override PartName="/ppt/diagrams/colors24.xml" ContentType="application/vnd.openxmlformats-officedocument.drawingml.diagramColors+xml"/>
  <Override PartName="/ppt/diagrams/data37.xml" ContentType="application/vnd.openxmlformats-officedocument.drawingml.diagramData+xml"/>
  <Override PartName="/ppt/diagrams/layout50.xml" ContentType="application/vnd.openxmlformats-officedocument.drawingml.diagramLayout+xml"/>
  <Override PartName="/ppt/diagrams/colors1.xml" ContentType="application/vnd.openxmlformats-officedocument.drawingml.diagramColors+xml"/>
  <Override PartName="/ppt/diagrams/colors13.xml" ContentType="application/vnd.openxmlformats-officedocument.drawingml.diagramColors+xml"/>
  <Override PartName="/ppt/diagrams/data26.xml" ContentType="application/vnd.openxmlformats-officedocument.drawingml.diagramData+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diagrams/data15.xml" ContentType="application/vnd.openxmlformats-officedocument.drawingml.diagramData+xml"/>
  <Override PartName="/ppt/diagrams/colors20.xml" ContentType="application/vnd.openxmlformats-officedocument.drawingml.diagramColors+xml"/>
  <Override PartName="/ppt/diagrams/data33.xml" ContentType="application/vnd.openxmlformats-officedocument.drawingml.diagramData+xml"/>
  <Override PartName="/ppt/diagrams/data51.xml" ContentType="application/vnd.openxmlformats-officedocument.drawingml.diagramData+xml"/>
  <Override PartName="/ppt/slides/slide2.xml" ContentType="application/vnd.openxmlformats-officedocument.presentationml.slide+xml"/>
  <Override PartName="/ppt/diagrams/data11.xml" ContentType="application/vnd.openxmlformats-officedocument.drawingml.diagramData+xml"/>
  <Override PartName="/ppt/diagrams/quickStyle19.xml" ContentType="application/vnd.openxmlformats-officedocument.drawingml.diagramStyle+xml"/>
  <Override PartName="/ppt/diagrams/data22.xml" ContentType="application/vnd.openxmlformats-officedocument.drawingml.diagramData+xml"/>
  <Override PartName="/ppt/diagrams/quickStyle37.xml" ContentType="application/vnd.openxmlformats-officedocument.drawingml.diagramStyle+xml"/>
  <Override PartName="/ppt/diagrams/drawing38.xml" ContentType="application/vnd.ms-office.drawingml.diagramDrawing+xml"/>
  <Override PartName="/ppt/diagrams/data40.xml" ContentType="application/vnd.openxmlformats-officedocument.drawingml.diagramData+xml"/>
  <Override PartName="/ppt/diagrams/quickStyle48.xml" ContentType="application/vnd.openxmlformats-officedocument.drawingml.diagramStyle+xml"/>
  <Override PartName="/ppt/diagrams/drawing49.xml" ContentType="application/vnd.ms-office.drawingml.diagramDrawing+xml"/>
  <Default Extension="rels" ContentType="application/vnd.openxmlformats-package.relationships+xml"/>
  <Override PartName="/ppt/diagrams/layout7.xml" ContentType="application/vnd.openxmlformats-officedocument.drawingml.diagramLayout+xml"/>
  <Override PartName="/ppt/diagrams/data8.xml" ContentType="application/vnd.openxmlformats-officedocument.drawingml.diagramData+xml"/>
  <Override PartName="/ppt/diagrams/quickStyle26.xml" ContentType="application/vnd.openxmlformats-officedocument.drawingml.diagramStyle+xml"/>
  <Override PartName="/ppt/diagrams/drawing27.xml" ContentType="application/vnd.ms-office.drawingml.diagramDrawing+xml"/>
  <Override PartName="/ppt/diagrams/layout48.xml" ContentType="application/vnd.openxmlformats-officedocument.drawingml.diagramLayout+xml"/>
  <Override PartName="/ppt/slides/slide12.xml" ContentType="application/vnd.openxmlformats-officedocument.presentationml.slide+xml"/>
  <Override PartName="/ppt/slideLayouts/slideLayout11.xml" ContentType="application/vnd.openxmlformats-officedocument.presentationml.slideLayout+xml"/>
  <Override PartName="/ppt/diagrams/quickStyle15.xml" ContentType="application/vnd.openxmlformats-officedocument.drawingml.diagramStyle+xml"/>
  <Override PartName="/ppt/diagrams/drawing16.xml" ContentType="application/vnd.ms-office.drawingml.diagramDrawing+xml"/>
  <Override PartName="/ppt/diagrams/layout19.xml" ContentType="application/vnd.openxmlformats-officedocument.drawingml.diagramLayout+xml"/>
  <Override PartName="/ppt/diagrams/quickStyle33.xml" ContentType="application/vnd.openxmlformats-officedocument.drawingml.diagramStyle+xml"/>
  <Override PartName="/ppt/diagrams/drawing34.xml" ContentType="application/vnd.ms-office.drawingml.diagramDrawing+xml"/>
  <Override PartName="/ppt/diagrams/layout37.xml" ContentType="application/vnd.openxmlformats-officedocument.drawingml.diagramLayout+xml"/>
  <Override PartName="/ppt/diagrams/quickStyle44.xml" ContentType="application/vnd.openxmlformats-officedocument.drawingml.diagramStyle+xml"/>
  <Override PartName="/ppt/diagrams/drawing45.xml" ContentType="application/vnd.ms-office.drawingml.diagramDrawing+xml"/>
  <Override PartName="/ppt/diagrams/layout3.xml" ContentType="application/vnd.openxmlformats-officedocument.drawingml.diagramLayout+xml"/>
  <Override PartName="/ppt/diagrams/data4.xml" ContentType="application/vnd.openxmlformats-officedocument.drawingml.diagramData+xml"/>
  <Override PartName="/ppt/diagrams/drawing9.xml" ContentType="application/vnd.ms-office.drawingml.diagramDrawing+xml"/>
  <Override PartName="/ppt/diagrams/layout15.xml" ContentType="application/vnd.openxmlformats-officedocument.drawingml.diagramLayout+xml"/>
  <Override PartName="/ppt/diagrams/quickStyle22.xml" ContentType="application/vnd.openxmlformats-officedocument.drawingml.diagramStyle+xml"/>
  <Override PartName="/ppt/diagrams/drawing23.xml" ContentType="application/vnd.ms-office.drawingml.diagramDrawing+xml"/>
  <Override PartName="/ppt/diagrams/layout26.xml" ContentType="application/vnd.openxmlformats-officedocument.drawingml.diagramLayout+xml"/>
  <Override PartName="/ppt/diagrams/colors29.xml" ContentType="application/vnd.openxmlformats-officedocument.drawingml.diagramColors+xml"/>
  <Override PartName="/ppt/diagrams/drawing41.xml" ContentType="application/vnd.ms-office.drawingml.diagramDrawing+xml"/>
  <Override PartName="/ppt/diagrams/layout44.xml" ContentType="application/vnd.openxmlformats-officedocument.drawingml.diagramLayout+xml"/>
  <Override PartName="/ppt/diagrams/colors47.xml" ContentType="application/vnd.openxmlformats-officedocument.drawingml.diagramColors+xml"/>
  <Override PartName="/ppt/diagrams/quickStyle51.xml" ContentType="application/vnd.openxmlformats-officedocument.drawingml.diagramStyle+xml"/>
  <Override PartName="/ppt/diagrams/colors6.xml" ContentType="application/vnd.openxmlformats-officedocument.drawingml.diagramColors+xml"/>
  <Override PartName="/ppt/diagrams/quickStyle9.xml" ContentType="application/vnd.openxmlformats-officedocument.drawingml.diagramStyle+xml"/>
  <Override PartName="/ppt/diagrams/quickStyle11.xml" ContentType="application/vnd.openxmlformats-officedocument.drawingml.diagramStyle+xml"/>
  <Override PartName="/ppt/diagrams/drawing12.xml" ContentType="application/vnd.ms-office.drawingml.diagramDrawing+xml"/>
  <Override PartName="/ppt/diagrams/colors18.xml" ContentType="application/vnd.openxmlformats-officedocument.drawingml.diagramColors+xml"/>
  <Override PartName="/ppt/diagrams/drawing30.xml" ContentType="application/vnd.ms-office.drawingml.diagramDrawing+xml"/>
  <Override PartName="/ppt/diagrams/layout33.xml" ContentType="application/vnd.openxmlformats-officedocument.drawingml.diagramLayout+xml"/>
  <Override PartName="/ppt/diagrams/colors36.xml" ContentType="application/vnd.openxmlformats-officedocument.drawingml.diagramColors+xml"/>
  <Override PartName="/ppt/diagrams/quickStyle40.xml" ContentType="application/vnd.openxmlformats-officedocument.drawingml.diagramStyle+xml"/>
  <Override PartName="/ppt/diagrams/data49.xml" ContentType="application/vnd.openxmlformats-officedocument.drawingml.diagramData+xml"/>
  <Override PartName="/ppt/diagrams/layout51.xml" ContentType="application/vnd.openxmlformats-officedocument.drawingml.diagramLayout+xml"/>
  <Override PartName="/ppt/slides/slide7.xml" ContentType="application/vnd.openxmlformats-officedocument.presentationml.slide+xml"/>
  <Override PartName="/ppt/slideLayouts/slideLayout9.xml" ContentType="application/vnd.openxmlformats-officedocument.presentationml.slideLayout+xml"/>
  <Override PartName="/ppt/diagrams/drawing5.xml" ContentType="application/vnd.ms-office.drawingml.diagramDrawing+xml"/>
  <Override PartName="/ppt/diagrams/layout11.xml" ContentType="application/vnd.openxmlformats-officedocument.drawingml.diagramLayout+xml"/>
  <Override PartName="/ppt/diagrams/colors14.xml" ContentType="application/vnd.openxmlformats-officedocument.drawingml.diagramColors+xml"/>
  <Override PartName="/ppt/diagrams/layout22.xml" ContentType="application/vnd.openxmlformats-officedocument.drawingml.diagramLayout+xml"/>
  <Override PartName="/ppt/diagrams/colors25.xml" ContentType="application/vnd.openxmlformats-officedocument.drawingml.diagramColors+xml"/>
  <Override PartName="/ppt/diagrams/data27.xml" ContentType="application/vnd.openxmlformats-officedocument.drawingml.diagramData+xml"/>
  <Override PartName="/ppt/diagrams/data38.xml" ContentType="application/vnd.openxmlformats-officedocument.drawingml.diagramData+xml"/>
  <Override PartName="/ppt/diagrams/layout40.xml" ContentType="application/vnd.openxmlformats-officedocument.drawingml.diagramLayout+xml"/>
  <Override PartName="/ppt/diagrams/colors43.xml" ContentType="application/vnd.openxmlformats-officedocument.drawingml.diagramColors+xml"/>
  <Override PartName="/ppt/notesSlides/notesSlide1.xml" ContentType="application/vnd.openxmlformats-officedocument.presentationml.notesSlide+xml"/>
  <Override PartName="/ppt/diagrams/colors2.xml" ContentType="application/vnd.openxmlformats-officedocument.drawingml.diagramColors+xml"/>
  <Override PartName="/ppt/diagrams/quickStyle5.xml" ContentType="application/vnd.openxmlformats-officedocument.drawingml.diagramStyle+xml"/>
  <Override PartName="/ppt/diagrams/data16.xml" ContentType="application/vnd.openxmlformats-officedocument.drawingml.diagramData+xml"/>
  <Override PartName="/ppt/diagrams/colors32.xml" ContentType="application/vnd.openxmlformats-officedocument.drawingml.diagramColors+xml"/>
  <Override PartName="/ppt/diagrams/data34.xml" ContentType="application/vnd.openxmlformats-officedocument.drawingml.diagramData+xml"/>
  <Override PartName="/ppt/diagrams/data45.xml" ContentType="application/vnd.openxmlformats-officedocument.drawingml.diagramData+xml"/>
  <Override PartName="/ppt/diagrams/colors50.xml" ContentType="application/vnd.openxmlformats-officedocument.drawingml.diagramColors+xml"/>
  <Override PartName="/ppt/slides/slide3.xml" ContentType="application/vnd.openxmlformats-officedocument.presentationml.slide+xml"/>
  <Override PartName="/ppt/slideLayouts/slideLayout5.xml" ContentType="application/vnd.openxmlformats-officedocument.presentationml.slideLayout+xml"/>
  <Override PartName="/ppt/diagrams/drawing1.xml" ContentType="application/vnd.ms-office.drawingml.diagramDrawing+xml"/>
  <Override PartName="/ppt/diagrams/colors10.xml" ContentType="application/vnd.openxmlformats-officedocument.drawingml.diagramColors+xml"/>
  <Override PartName="/ppt/diagrams/colors21.xml" ContentType="application/vnd.openxmlformats-officedocument.drawingml.diagramColors+xml"/>
  <Override PartName="/ppt/diagrams/data23.xml" ContentType="application/vnd.openxmlformats-officedocument.drawingml.diagramData+xml"/>
  <Override PartName="/ppt/diagrams/quickStyle49.xml" ContentType="application/vnd.openxmlformats-officedocument.drawingml.diagramStyle+xml"/>
  <Default Extension="jpeg" ContentType="image/jpeg"/>
  <Override PartName="/ppt/diagrams/quickStyle1.xml" ContentType="application/vnd.openxmlformats-officedocument.drawingml.diagramStyle+xml"/>
  <Override PartName="/ppt/diagrams/layout8.xml" ContentType="application/vnd.openxmlformats-officedocument.drawingml.diagramLayout+xml"/>
  <Override PartName="/ppt/diagrams/data12.xml" ContentType="application/vnd.openxmlformats-officedocument.drawingml.diagramData+xml"/>
  <Override PartName="/ppt/diagrams/data30.xml" ContentType="application/vnd.openxmlformats-officedocument.drawingml.diagramData+xml"/>
  <Override PartName="/ppt/diagrams/quickStyle38.xml" ContentType="application/vnd.openxmlformats-officedocument.drawingml.diagramStyle+xml"/>
  <Override PartName="/ppt/diagrams/drawing39.xml" ContentType="application/vnd.ms-office.drawingml.diagramDrawing+xml"/>
  <Override PartName="/ppt/diagrams/data41.xml" ContentType="application/vnd.openxmlformats-officedocument.drawingml.diagramData+xml"/>
  <Override PartName="/ppt/slides/slide13.xml" ContentType="application/vnd.openxmlformats-officedocument.presentationml.slide+xml"/>
  <Override PartName="/ppt/slideLayouts/slideLayout1.xml" ContentType="application/vnd.openxmlformats-officedocument.presentationml.slideLayout+xml"/>
  <Override PartName="/ppt/diagrams/data9.xml" ContentType="application/vnd.openxmlformats-officedocument.drawingml.diagramData+xml"/>
  <Override PartName="/ppt/diagrams/quickStyle16.xml" ContentType="application/vnd.openxmlformats-officedocument.drawingml.diagramStyle+xml"/>
  <Override PartName="/ppt/diagrams/drawing17.xml" ContentType="application/vnd.ms-office.drawingml.diagramDrawing+xml"/>
  <Override PartName="/ppt/diagrams/quickStyle27.xml" ContentType="application/vnd.openxmlformats-officedocument.drawingml.diagramStyle+xml"/>
  <Override PartName="/ppt/diagrams/drawing28.xml" ContentType="application/vnd.ms-office.drawingml.diagramDrawing+xml"/>
  <Override PartName="/ppt/diagrams/layout38.xml" ContentType="application/vnd.openxmlformats-officedocument.drawingml.diagramLayout+xml"/>
  <Override PartName="/ppt/diagrams/quickStyle45.xml" ContentType="application/vnd.openxmlformats-officedocument.drawingml.diagramStyle+xml"/>
  <Override PartName="/ppt/diagrams/drawing46.xml" ContentType="application/vnd.ms-office.drawingml.diagramDrawing+xml"/>
  <Override PartName="/ppt/diagrams/layout49.xml" ContentType="application/vnd.openxmlformats-officedocument.drawingml.diagramLayout+xml"/>
  <Override PartName="/ppt/diagrams/layout4.xml" ContentType="application/vnd.openxmlformats-officedocument.drawingml.diagramLayout+xml"/>
  <Override PartName="/ppt/diagrams/layout27.xml" ContentType="application/vnd.openxmlformats-officedocument.drawingml.diagramLayout+xml"/>
  <Override PartName="/ppt/diagrams/quickStyle34.xml" ContentType="application/vnd.openxmlformats-officedocument.drawingml.diagramStyle+xml"/>
  <Override PartName="/ppt/diagrams/drawing35.xml" ContentType="application/vnd.ms-office.drawingml.diagramDrawing+xml"/>
  <Override PartName="/ppt/diagrams/data5.xml" ContentType="application/vnd.openxmlformats-officedocument.drawingml.diagramData+xml"/>
  <Override PartName="/ppt/diagrams/colors7.xml" ContentType="application/vnd.openxmlformats-officedocument.drawingml.diagramColors+xml"/>
  <Override PartName="/ppt/diagrams/quickStyle12.xml" ContentType="application/vnd.openxmlformats-officedocument.drawingml.diagramStyle+xml"/>
  <Override PartName="/ppt/diagrams/drawing13.xml" ContentType="application/vnd.ms-office.drawingml.diagramDrawing+xml"/>
  <Override PartName="/ppt/diagrams/layout16.xml" ContentType="application/vnd.openxmlformats-officedocument.drawingml.diagramLayout+xml"/>
  <Override PartName="/ppt/diagrams/colors19.xml" ContentType="application/vnd.openxmlformats-officedocument.drawingml.diagramColors+xml"/>
  <Override PartName="/ppt/diagrams/quickStyle23.xml" ContentType="application/vnd.openxmlformats-officedocument.drawingml.diagramStyle+xml"/>
  <Override PartName="/ppt/diagrams/drawing24.xml" ContentType="application/vnd.ms-office.drawingml.diagramDrawing+xml"/>
  <Override PartName="/ppt/diagrams/layout34.xml" ContentType="application/vnd.openxmlformats-officedocument.drawingml.diagramLayout+xml"/>
  <Override PartName="/ppt/diagrams/colors37.xml" ContentType="application/vnd.openxmlformats-officedocument.drawingml.diagramColors+xml"/>
  <Override PartName="/ppt/diagrams/quickStyle41.xml" ContentType="application/vnd.openxmlformats-officedocument.drawingml.diagramStyle+xml"/>
  <Override PartName="/ppt/diagrams/drawing42.xml" ContentType="application/vnd.ms-office.drawingml.diagramDrawing+xml"/>
  <Override PartName="/ppt/diagrams/layout45.xml" ContentType="application/vnd.openxmlformats-officedocument.drawingml.diagramLayout+xml"/>
  <Override PartName="/ppt/diagrams/colors48.xml" ContentType="application/vnd.openxmlformats-officedocument.drawingml.diagramColors+xml"/>
  <Override PartName="/ppt/diagrams/drawing6.xml" ContentType="application/vnd.ms-office.drawingml.diagramDrawing+xml"/>
  <Override PartName="/ppt/diagrams/drawing20.xml" ContentType="application/vnd.ms-office.drawingml.diagramDrawing+xml"/>
  <Override PartName="/ppt/diagrams/layout23.xml" ContentType="application/vnd.openxmlformats-officedocument.drawingml.diagramLayout+xml"/>
  <Override PartName="/ppt/diagrams/colors26.xml" ContentType="application/vnd.openxmlformats-officedocument.drawingml.diagramColors+xml"/>
  <Override PartName="/ppt/diagrams/quickStyle30.xml" ContentType="application/vnd.openxmlformats-officedocument.drawingml.diagramStyle+xml"/>
  <Override PartName="/ppt/diagrams/drawing31.xml" ContentType="application/vnd.ms-office.drawingml.diagramDrawing+xml"/>
  <Override PartName="/ppt/diagrams/data39.xml" ContentType="application/vnd.openxmlformats-officedocument.drawingml.diagramData+xml"/>
  <Override PartName="/ppt/diagrams/layout41.xml" ContentType="application/vnd.openxmlformats-officedocument.drawingml.diagramLayout+xml"/>
  <Override PartName="/ppt/slides/slide8.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quickStyle6.xml" ContentType="application/vnd.openxmlformats-officedocument.drawingml.diagramStyle+xml"/>
  <Override PartName="/ppt/diagrams/layout12.xml" ContentType="application/vnd.openxmlformats-officedocument.drawingml.diagramLayout+xml"/>
  <Override PartName="/ppt/diagrams/colors15.xml" ContentType="application/vnd.openxmlformats-officedocument.drawingml.diagramColors+xml"/>
  <Override PartName="/ppt/diagrams/data28.xml" ContentType="application/vnd.openxmlformats-officedocument.drawingml.diagramData+xml"/>
  <Override PartName="/ppt/diagrams/layout30.xml" ContentType="application/vnd.openxmlformats-officedocument.drawingml.diagramLayout+xml"/>
  <Override PartName="/ppt/diagrams/colors33.xml" ContentType="application/vnd.openxmlformats-officedocument.drawingml.diagramColors+xml"/>
  <Override PartName="/ppt/diagrams/colors44.xml" ContentType="application/vnd.openxmlformats-officedocument.drawingml.diagramColors+xml"/>
  <Override PartName="/ppt/diagrams/data46.xml" ContentType="application/vnd.openxmlformats-officedocument.drawingml.diagramData+xml"/>
  <Override PartName="/ppt/diagrams/drawing2.xml" ContentType="application/vnd.ms-office.drawingml.diagramDrawing+xml"/>
  <Override PartName="/ppt/diagrams/data17.xml" ContentType="application/vnd.openxmlformats-officedocument.drawingml.diagramData+xml"/>
  <Override PartName="/ppt/diagrams/colors51.xml" ContentType="application/vnd.openxmlformats-officedocument.drawingml.diagramColors+xml"/>
  <Override PartName="/ppt/slides/slide4.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colors40.xml" ContentType="application/vnd.openxmlformats-officedocument.drawingml.diagramColors+xml"/>
  <Override PartName="/ppt/diagrams/data42.xml" ContentType="application/vnd.openxmlformats-officedocument.drawingml.diagramData+xml"/>
  <Override PartName="/ppt/theme/theme1.xml" ContentType="application/vnd.openxmlformats-officedocument.theme+xml"/>
  <Override PartName="/ppt/diagrams/data31.xml" ContentType="application/vnd.openxmlformats-officedocument.drawingml.diagramData+xml"/>
  <Override PartName="/ppt/diagrams/data20.xml" ContentType="application/vnd.openxmlformats-officedocument.drawingml.diagramData+xml"/>
  <Override PartName="/ppt/diagrams/quickStyle35.xml" ContentType="application/vnd.openxmlformats-officedocument.drawingml.diagramStyle+xml"/>
  <Override PartName="/ppt/diagrams/drawing36.xml" ContentType="application/vnd.ms-office.drawingml.diagramDrawing+xml"/>
  <Override PartName="/ppt/diagrams/quickStyle46.xml" ContentType="application/vnd.openxmlformats-officedocument.drawingml.diagramStyle+xml"/>
  <Override PartName="/ppt/diagrams/drawing47.xml" ContentType="application/vnd.ms-office.drawingml.diagramDrawing+xml"/>
  <Override PartName="/ppt/slides/slide10.xml" ContentType="application/vnd.openxmlformats-officedocument.presentationml.slide+xml"/>
  <Override PartName="/ppt/diagrams/layout5.xml" ContentType="application/vnd.openxmlformats-officedocument.drawingml.diagramLayout+xml"/>
  <Override PartName="/ppt/diagrams/data6.xml" ContentType="application/vnd.openxmlformats-officedocument.drawingml.diagramData+xml"/>
  <Override PartName="/ppt/diagrams/quickStyle24.xml" ContentType="application/vnd.openxmlformats-officedocument.drawingml.diagramStyle+xml"/>
  <Override PartName="/ppt/diagrams/drawing25.xml" ContentType="application/vnd.ms-office.drawingml.diagramDrawing+xml"/>
  <Override PartName="/ppt/diagrams/layout46.xml" ContentType="application/vnd.openxmlformats-officedocument.drawingml.diagramLayout+xml"/>
  <Override PartName="/ppt/diagrams/colors8.xml" ContentType="application/vnd.openxmlformats-officedocument.drawingml.diagramColors+xml"/>
  <Override PartName="/ppt/diagrams/quickStyle13.xml" ContentType="application/vnd.openxmlformats-officedocument.drawingml.diagramStyle+xml"/>
  <Override PartName="/ppt/diagrams/drawing14.xml" ContentType="application/vnd.ms-office.drawingml.diagramDrawing+xml"/>
  <Override PartName="/ppt/diagrams/layout35.xml" ContentType="application/vnd.openxmlformats-officedocument.drawingml.diagramLayout+xml"/>
  <Override PartName="/ppt/diagrams/drawing7.xml" ContentType="application/vnd.ms-office.drawingml.diagramDrawing+xml"/>
  <Override PartName="/ppt/diagrams/layout13.xml" ContentType="application/vnd.openxmlformats-officedocument.drawingml.diagramLayout+xml"/>
  <Override PartName="/ppt/diagrams/layout24.xml" ContentType="application/vnd.openxmlformats-officedocument.drawingml.diagramLayout+xml"/>
  <Override PartName="/ppt/diagrams/colors45.xml" ContentType="application/vnd.openxmlformats-officedocument.drawingml.diagramColors+xml"/>
  <Override PartName="/ppt/diagrams/drawing50.xml" ContentType="application/vnd.ms-office.drawingml.diagramDrawing+xml"/>
  <Override PartName="/ppt/slides/slide9.xml" ContentType="application/vnd.openxmlformats-officedocument.presentationml.slide+xml"/>
  <Override PartName="/ppt/viewProps.xml" ContentType="application/vnd.openxmlformats-officedocument.presentationml.viewProps+xml"/>
  <Override PartName="/ppt/diagrams/quickStyle7.xml" ContentType="application/vnd.openxmlformats-officedocument.drawingml.diagramStyle+xml"/>
  <Override PartName="/ppt/diagrams/colors34.xml" ContentType="application/vnd.openxmlformats-officedocument.drawingml.diagramColors+xml"/>
  <Override PartName="/ppt/diagrams/data47.xml" ContentType="application/vnd.openxmlformats-officedocument.drawingml.diagramData+xml"/>
  <Override PartName="/ppt/diagrams/colors12.xml" ContentType="application/vnd.openxmlformats-officedocument.drawingml.diagramColors+xml"/>
  <Override PartName="/ppt/diagrams/colors23.xml" ContentType="application/vnd.openxmlformats-officedocument.drawingml.diagramColors+xml"/>
  <Override PartName="/ppt/diagrams/data25.xml" ContentType="application/vnd.openxmlformats-officedocument.drawingml.diagramData+xml"/>
  <Override PartName="/ppt/diagrams/data36.xml" ContentType="application/vnd.openxmlformats-officedocument.drawingml.diagramData+xml"/>
  <Override PartName="/ppt/presProps.xml" ContentType="application/vnd.openxmlformats-officedocument.presentationml.presProps+xml"/>
  <Override PartName="/ppt/diagrams/data14.xml" ContentType="application/vnd.openxmlformats-officedocument.drawingml.diagramData+xml"/>
  <Override PartName="/ppt/slides/slide1.xml" ContentType="application/vnd.openxmlformats-officedocument.presentationml.slide+xml"/>
  <Override PartName="/ppt/slideLayouts/slideLayout3.xml" ContentType="application/vnd.openxmlformats-officedocument.presentationml.slideLayout+xml"/>
  <Override PartName="/ppt/diagrams/drawing19.xml" ContentType="application/vnd.ms-office.drawingml.diagramDrawing+xml"/>
  <Override PartName="/ppt/diagrams/quickStyle29.xml" ContentType="application/vnd.openxmlformats-officedocument.drawingml.diagramStyle+xml"/>
  <Override PartName="/ppt/diagrams/data50.xml" ContentType="application/vnd.openxmlformats-officedocument.drawingml.diagramData+xml"/>
  <Override PartName="/ppt/diagrams/quickStyle18.xml" ContentType="application/vnd.openxmlformats-officedocument.drawingml.diagramStyle+xml"/>
  <Override PartName="/ppt/diagrams/layout29.xml" ContentType="application/vnd.openxmlformats-officedocument.drawingml.diagramLayout+xml"/>
  <Override PartName="/ppt/diagrams/layout18.xml" ContentType="application/vnd.openxmlformats-officedocument.drawingml.diagramLayout+xml"/>
  <Override PartName="/ppt/diagrams/quickStyle43.xml" ContentType="application/vnd.openxmlformats-officedocument.drawingml.diagramStyle+xml"/>
  <Override PartName="/ppt/diagrams/drawing44.xml" ContentType="application/vnd.ms-office.drawingml.diagramDrawing+xml"/>
  <Override PartName="/ppt/diagrams/layout2.xml" ContentType="application/vnd.openxmlformats-officedocument.drawingml.diagramLayout+xml"/>
  <Override PartName="/ppt/diagrams/colors28.xml" ContentType="application/vnd.openxmlformats-officedocument.drawingml.diagramColors+xml"/>
  <Override PartName="/ppt/diagrams/quickStyle32.xml" ContentType="application/vnd.openxmlformats-officedocument.drawingml.diagramStyle+xml"/>
  <Override PartName="/ppt/diagrams/drawing33.xml" ContentType="application/vnd.ms-office.drawingml.diagramDrawing+xml"/>
  <Override PartName="/ppt/diagrams/colors39.xml" ContentType="application/vnd.openxmlformats-officedocument.drawingml.diagramColors+xml"/>
  <Override PartName="/ppt/diagrams/data3.xml" ContentType="application/vnd.openxmlformats-officedocument.drawingml.diagramData+xml"/>
  <Override PartName="/ppt/diagrams/colors5.xml" ContentType="application/vnd.openxmlformats-officedocument.drawingml.diagramColors+xml"/>
  <Override PartName="/ppt/diagrams/quickStyle10.xml" ContentType="application/vnd.openxmlformats-officedocument.drawingml.diagramStyle+xml"/>
  <Override PartName="/ppt/diagrams/drawing11.xml" ContentType="application/vnd.ms-office.drawingml.diagramDrawing+xml"/>
  <Override PartName="/ppt/diagrams/colors17.xml" ContentType="application/vnd.openxmlformats-officedocument.drawingml.diagramColors+xml"/>
  <Override PartName="/ppt/diagrams/quickStyle21.xml" ContentType="application/vnd.openxmlformats-officedocument.drawingml.diagramStyle+xml"/>
  <Override PartName="/ppt/diagrams/drawing22.xml" ContentType="application/vnd.ms-office.drawingml.diagramDrawing+xml"/>
  <Override PartName="/ppt/diagrams/layout32.xml" ContentType="application/vnd.openxmlformats-officedocument.drawingml.diagramLayout+xml"/>
  <Override PartName="/ppt/diagrams/layout43.xml" ContentType="application/vnd.openxmlformats-officedocument.drawingml.diagramLayout+xml"/>
  <Override PartName="/ppt/diagrams/drawing4.xml" ContentType="application/vnd.ms-office.drawingml.diagramDrawing+xml"/>
  <Override PartName="/ppt/diagrams/data19.xml" ContentType="application/vnd.openxmlformats-officedocument.drawingml.diagramData+xml"/>
  <Override PartName="/ppt/diagrams/layout21.xml" ContentType="application/vnd.openxmlformats-officedocument.drawingml.diagramLayout+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quickStyle4.xml" ContentType="application/vnd.openxmlformats-officedocument.drawingml.diagramStyle+xml"/>
  <Override PartName="/ppt/diagrams/layout10.xml" ContentType="application/vnd.openxmlformats-officedocument.drawingml.diagramLayout+xml"/>
  <Override PartName="/ppt/diagrams/colors31.xml" ContentType="application/vnd.openxmlformats-officedocument.drawingml.diagramColors+xml"/>
  <Override PartName="/ppt/diagrams/colors42.xml" ContentType="application/vnd.openxmlformats-officedocument.drawingml.diagramColors+xml"/>
  <Override PartName="/ppt/diagrams/data44.xml" ContentType="application/vnd.openxmlformats-officedocument.drawingml.diagramData+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6"/>
  </p:notesMasterIdLst>
  <p:sldIdLst>
    <p:sldId id="258" r:id="rId2"/>
    <p:sldId id="260" r:id="rId3"/>
    <p:sldId id="261" r:id="rId4"/>
    <p:sldId id="262" r:id="rId5"/>
    <p:sldId id="263" r:id="rId6"/>
    <p:sldId id="264" r:id="rId7"/>
    <p:sldId id="265" r:id="rId8"/>
    <p:sldId id="266" r:id="rId9"/>
    <p:sldId id="267" r:id="rId10"/>
    <p:sldId id="268" r:id="rId11"/>
    <p:sldId id="269" r:id="rId12"/>
    <p:sldId id="271" r:id="rId13"/>
    <p:sldId id="272" r:id="rId14"/>
    <p:sldId id="273" r:id="rId15"/>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9C0"/>
    <a:srgbClr val="37C6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99" autoAdjust="0"/>
    <p:restoredTop sz="86437" autoAdjust="0"/>
  </p:normalViewPr>
  <p:slideViewPr>
    <p:cSldViewPr>
      <p:cViewPr>
        <p:scale>
          <a:sx n="120" d="100"/>
          <a:sy n="120" d="100"/>
        </p:scale>
        <p:origin x="-1374" y="-72"/>
      </p:cViewPr>
      <p:guideLst>
        <p:guide orient="horz" pos="2160"/>
        <p:guide pos="2880"/>
      </p:guideLst>
    </p:cSldViewPr>
  </p:slideViewPr>
  <p:outlineViewPr>
    <p:cViewPr>
      <p:scale>
        <a:sx n="33" d="100"/>
        <a:sy n="33" d="100"/>
      </p:scale>
      <p:origin x="210" y="67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22" y="-10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10.xml.rels><?xml version="1.0" encoding="UTF-8" standalone="yes"?>
<Relationships xmlns="http://schemas.openxmlformats.org/package/2006/relationships"><Relationship Id="rId2" Type="http://schemas.openxmlformats.org/officeDocument/2006/relationships/hyperlink" Target="http://reestr.court.gov.ua/Review/76266133" TargetMode="External"/><Relationship Id="rId1" Type="http://schemas.openxmlformats.org/officeDocument/2006/relationships/hyperlink" Target="https://reestr.court.gov.ua/Review/118036819" TargetMode="External"/></Relationships>
</file>

<file path=ppt/diagrams/_rels/data14.xml.rels><?xml version="1.0" encoding="UTF-8" standalone="yes"?>
<Relationships xmlns="http://schemas.openxmlformats.org/package/2006/relationships"><Relationship Id="rId1" Type="http://schemas.openxmlformats.org/officeDocument/2006/relationships/hyperlink" Target="https://reestr.court.gov.ua/Review/118465133" TargetMode="External"/></Relationships>
</file>

<file path=ppt/diagrams/_rels/data18.xml.rels><?xml version="1.0" encoding="UTF-8" standalone="yes"?>
<Relationships xmlns="http://schemas.openxmlformats.org/package/2006/relationships"><Relationship Id="rId1" Type="http://schemas.openxmlformats.org/officeDocument/2006/relationships/hyperlink" Target="https://reestr.court.gov.ua/Review/118393664" TargetMode="External"/></Relationships>
</file>

<file path=ppt/diagrams/_rels/data2.xml.rels><?xml version="1.0" encoding="UTF-8" standalone="yes"?>
<Relationships xmlns="http://schemas.openxmlformats.org/package/2006/relationships"><Relationship Id="rId2" Type="http://schemas.openxmlformats.org/officeDocument/2006/relationships/hyperlink" Target="http://reestr.court.gov.ua/Review/76266133" TargetMode="External"/><Relationship Id="rId1" Type="http://schemas.openxmlformats.org/officeDocument/2006/relationships/hyperlink" Target="https://reyestr.court.gov.ua/Review/116670838" TargetMode="External"/></Relationships>
</file>

<file path=ppt/diagrams/_rels/data22.xml.rels><?xml version="1.0" encoding="UTF-8" standalone="yes"?>
<Relationships xmlns="http://schemas.openxmlformats.org/package/2006/relationships"><Relationship Id="rId1" Type="http://schemas.openxmlformats.org/officeDocument/2006/relationships/hyperlink" Target="https://reestr.court.gov.ua/Review/118465142" TargetMode="External"/></Relationships>
</file>

<file path=ppt/diagrams/_rels/data26.xml.rels><?xml version="1.0" encoding="UTF-8" standalone="yes"?>
<Relationships xmlns="http://schemas.openxmlformats.org/package/2006/relationships"><Relationship Id="rId1" Type="http://schemas.openxmlformats.org/officeDocument/2006/relationships/hyperlink" Target="https://reestr.court.gov.ua/Review/118486335" TargetMode="External"/></Relationships>
</file>

<file path=ppt/diagrams/_rels/data30.xml.rels><?xml version="1.0" encoding="UTF-8" standalone="yes"?>
<Relationships xmlns="http://schemas.openxmlformats.org/package/2006/relationships"><Relationship Id="rId1" Type="http://schemas.openxmlformats.org/officeDocument/2006/relationships/hyperlink" Target="https://reestr.court.gov.ua/Review/118520069" TargetMode="External"/></Relationships>
</file>

<file path=ppt/diagrams/_rels/data34.xml.rels><?xml version="1.0" encoding="UTF-8" standalone="yes"?>
<Relationships xmlns="http://schemas.openxmlformats.org/package/2006/relationships"><Relationship Id="rId1" Type="http://schemas.openxmlformats.org/officeDocument/2006/relationships/hyperlink" Target="https://reestr.court.gov.ua/Review/121753942" TargetMode="External"/></Relationships>
</file>

<file path=ppt/diagrams/_rels/data38.xml.rels><?xml version="1.0" encoding="UTF-8" standalone="yes"?>
<Relationships xmlns="http://schemas.openxmlformats.org/package/2006/relationships"><Relationship Id="rId1" Type="http://schemas.openxmlformats.org/officeDocument/2006/relationships/hyperlink" Target="https://reestr.court.gov.ua/Review/122118320" TargetMode="External"/></Relationships>
</file>

<file path=ppt/diagrams/_rels/data42.xml.rels><?xml version="1.0" encoding="UTF-8" standalone="yes"?>
<Relationships xmlns="http://schemas.openxmlformats.org/package/2006/relationships"><Relationship Id="rId1" Type="http://schemas.openxmlformats.org/officeDocument/2006/relationships/hyperlink" Target="https://reestr.court.gov.ua/Review/123481393" TargetMode="External"/></Relationships>
</file>

<file path=ppt/diagrams/_rels/data45.xml.rels><?xml version="1.0" encoding="UTF-8" standalone="yes"?>
<Relationships xmlns="http://schemas.openxmlformats.org/package/2006/relationships"><Relationship Id="rId1" Type="http://schemas.openxmlformats.org/officeDocument/2006/relationships/hyperlink" Target="https://reestr.court.gov.ua/Review/123602976" TargetMode="External"/></Relationships>
</file>

<file path=ppt/diagrams/_rels/data49.xml.rels><?xml version="1.0" encoding="UTF-8" standalone="yes"?>
<Relationships xmlns="http://schemas.openxmlformats.org/package/2006/relationships"><Relationship Id="rId1" Type="http://schemas.openxmlformats.org/officeDocument/2006/relationships/hyperlink" Target="https://reestr.court.gov.ua/Review/123780071" TargetMode="External"/></Relationships>
</file>

<file path=ppt/diagrams/_rels/data6.xml.rels><?xml version="1.0" encoding="UTF-8" standalone="yes"?>
<Relationships xmlns="http://schemas.openxmlformats.org/package/2006/relationships"><Relationship Id="rId2" Type="http://schemas.openxmlformats.org/officeDocument/2006/relationships/hyperlink" Target="http://reestr.court.gov.ua/Review/76266133" TargetMode="External"/><Relationship Id="rId1" Type="http://schemas.openxmlformats.org/officeDocument/2006/relationships/hyperlink" Target="https://reestr.court.gov.ua/Review/117340690" TargetMode="External"/></Relationships>
</file>

<file path=ppt/diagrams/_rels/drawing10.xml.rels><?xml version="1.0" encoding="UTF-8" standalone="yes"?>
<Relationships xmlns="http://schemas.openxmlformats.org/package/2006/relationships"><Relationship Id="rId2" Type="http://schemas.openxmlformats.org/officeDocument/2006/relationships/hyperlink" Target="http://reestr.court.gov.ua/Review/76266133" TargetMode="External"/><Relationship Id="rId1" Type="http://schemas.openxmlformats.org/officeDocument/2006/relationships/hyperlink" Target="https://reestr.court.gov.ua/Review/118036819" TargetMode="External"/></Relationships>
</file>

<file path=ppt/diagrams/_rels/drawing14.xml.rels><?xml version="1.0" encoding="UTF-8" standalone="yes"?>
<Relationships xmlns="http://schemas.openxmlformats.org/package/2006/relationships"><Relationship Id="rId1" Type="http://schemas.openxmlformats.org/officeDocument/2006/relationships/hyperlink" Target="https://reestr.court.gov.ua/Review/118465133" TargetMode="External"/></Relationships>
</file>

<file path=ppt/diagrams/_rels/drawing18.xml.rels><?xml version="1.0" encoding="UTF-8" standalone="yes"?>
<Relationships xmlns="http://schemas.openxmlformats.org/package/2006/relationships"><Relationship Id="rId1" Type="http://schemas.openxmlformats.org/officeDocument/2006/relationships/hyperlink" Target="https://reestr.court.gov.ua/Review/118393664" TargetMode="External"/></Relationships>
</file>

<file path=ppt/diagrams/_rels/drawing2.xml.rels><?xml version="1.0" encoding="UTF-8" standalone="yes"?>
<Relationships xmlns="http://schemas.openxmlformats.org/package/2006/relationships"><Relationship Id="rId2" Type="http://schemas.openxmlformats.org/officeDocument/2006/relationships/hyperlink" Target="http://reestr.court.gov.ua/Review/76266133" TargetMode="External"/><Relationship Id="rId1" Type="http://schemas.openxmlformats.org/officeDocument/2006/relationships/hyperlink" Target="https://reyestr.court.gov.ua/Review/116670838" TargetMode="External"/></Relationships>
</file>

<file path=ppt/diagrams/_rels/drawing22.xml.rels><?xml version="1.0" encoding="UTF-8" standalone="yes"?>
<Relationships xmlns="http://schemas.openxmlformats.org/package/2006/relationships"><Relationship Id="rId1" Type="http://schemas.openxmlformats.org/officeDocument/2006/relationships/hyperlink" Target="https://reestr.court.gov.ua/Review/118465142" TargetMode="External"/></Relationships>
</file>

<file path=ppt/diagrams/_rels/drawing26.xml.rels><?xml version="1.0" encoding="UTF-8" standalone="yes"?>
<Relationships xmlns="http://schemas.openxmlformats.org/package/2006/relationships"><Relationship Id="rId1" Type="http://schemas.openxmlformats.org/officeDocument/2006/relationships/hyperlink" Target="https://reestr.court.gov.ua/Review/118486335" TargetMode="External"/></Relationships>
</file>

<file path=ppt/diagrams/_rels/drawing38.xml.rels><?xml version="1.0" encoding="UTF-8" standalone="yes"?>
<Relationships xmlns="http://schemas.openxmlformats.org/package/2006/relationships"><Relationship Id="rId1" Type="http://schemas.openxmlformats.org/officeDocument/2006/relationships/hyperlink" Target="https://reestr.court.gov.ua/Review/122118320" TargetMode="External"/></Relationships>
</file>

<file path=ppt/diagrams/_rels/drawing42.xml.rels><?xml version="1.0" encoding="UTF-8" standalone="yes"?>
<Relationships xmlns="http://schemas.openxmlformats.org/package/2006/relationships"><Relationship Id="rId1" Type="http://schemas.openxmlformats.org/officeDocument/2006/relationships/hyperlink" Target="https://reestr.court.gov.ua/Review/123481393" TargetMode="External"/></Relationships>
</file>

<file path=ppt/diagrams/_rels/drawing45.xml.rels><?xml version="1.0" encoding="UTF-8" standalone="yes"?>
<Relationships xmlns="http://schemas.openxmlformats.org/package/2006/relationships"><Relationship Id="rId1" Type="http://schemas.openxmlformats.org/officeDocument/2006/relationships/hyperlink" Target="https://reestr.court.gov.ua/Review/123602976" TargetMode="External"/></Relationships>
</file>

<file path=ppt/diagrams/_rels/drawing49.xml.rels><?xml version="1.0" encoding="UTF-8" standalone="yes"?>
<Relationships xmlns="http://schemas.openxmlformats.org/package/2006/relationships"><Relationship Id="rId1" Type="http://schemas.openxmlformats.org/officeDocument/2006/relationships/hyperlink" Target="https://reestr.court.gov.ua/Review/123780071" TargetMode="External"/></Relationships>
</file>

<file path=ppt/diagrams/_rels/drawing6.xml.rels><?xml version="1.0" encoding="UTF-8" standalone="yes"?>
<Relationships xmlns="http://schemas.openxmlformats.org/package/2006/relationships"><Relationship Id="rId2" Type="http://schemas.openxmlformats.org/officeDocument/2006/relationships/hyperlink" Target="http://reestr.court.gov.ua/Review/76266133" TargetMode="External"/><Relationship Id="rId1" Type="http://schemas.openxmlformats.org/officeDocument/2006/relationships/hyperlink" Target="https://reestr.court.gov.ua/Review/117340690"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A615780-D022-4AFF-8D48-AB7A7B171E5F}"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uk-UA"/>
        </a:p>
      </dgm:t>
    </dgm:pt>
    <dgm:pt modelId="{4BC3F7BD-86BF-47FB-9DB0-44B4694B5F1C}">
      <dgm:prSet custT="1"/>
      <dgm:spPr>
        <a:solidFill>
          <a:schemeClr val="tx2">
            <a:lumMod val="25000"/>
            <a:alpha val="29000"/>
          </a:schemeClr>
        </a:solidFill>
        <a:ln>
          <a:noFill/>
        </a:ln>
      </dgm:spPr>
      <dgm:t>
        <a:bodyPr/>
        <a:lstStyle/>
        <a:p>
          <a:pPr algn="just" rtl="0"/>
          <a:r>
            <a:rPr lang="uk-UA" sz="1100" kern="1200" dirty="0" smtClean="0">
              <a:latin typeface="Times New Roman" pitchFamily="18" charset="0"/>
              <a:cs typeface="Times New Roman" pitchFamily="18" charset="0"/>
            </a:rPr>
            <a:t>	</a:t>
          </a: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КАС ВС дійшов висновку про те, що норми пункту 2 частини п`ятої статті 41 Закону України «Про публічні </a:t>
          </a:r>
          <a:r>
            <a:rPr lang="uk-UA" sz="1200" b="1" kern="1200" noProof="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закупівлі» № </a:t>
          </a: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922-VIII дають можливість сторонам на внесення необмеженої кількості разів (не частіше одного разу на 90 днів, а у випадку закупівлі бензину, дизельного пального, газу та електричної енергії - у будь-який час) змін до договору про закупівлю в частині збільшення ціни за одиницю товару за умови дотримання обмеження щодо збільшення такої ціни до 10 % за кожний раз такого збільшення пропорційно збільшенню ціни відповідного товару на ринку і за умови, що наведена зміна не призведе до збільшення суми, визначеної в договорі про закупівлю.</a:t>
          </a:r>
        </a:p>
        <a:p>
          <a:pPr algn="just"/>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endParaRPr lang="uk-UA" sz="1200" b="1" kern="1200" noProof="0" dirty="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dgm:t>
    </dgm:pt>
    <dgm:pt modelId="{93D310BB-F2F2-40D7-B5C0-A53F040FE199}" type="parTrans" cxnId="{FC6DDEF0-0EF9-4614-AC36-B420574CBCCA}">
      <dgm:prSet/>
      <dgm:spPr/>
      <dgm:t>
        <a:bodyPr/>
        <a:lstStyle/>
        <a:p>
          <a:endParaRPr lang="uk-UA"/>
        </a:p>
      </dgm:t>
    </dgm:pt>
    <dgm:pt modelId="{0DD68BEC-700B-48CB-BAFF-CD805A664C0F}" type="sibTrans" cxnId="{FC6DDEF0-0EF9-4614-AC36-B420574CBCCA}">
      <dgm:prSet/>
      <dgm:spPr/>
      <dgm:t>
        <a:bodyPr/>
        <a:lstStyle/>
        <a:p>
          <a:endParaRPr lang="uk-UA"/>
        </a:p>
      </dgm:t>
    </dgm:pt>
    <dgm:pt modelId="{548A3B55-16F6-480F-B82A-08DB5D3007E9}" type="pres">
      <dgm:prSet presAssocID="{7A615780-D022-4AFF-8D48-AB7A7B171E5F}" presName="Name0" presStyleCnt="0">
        <dgm:presLayoutVars>
          <dgm:chPref val="3"/>
          <dgm:dir/>
          <dgm:animLvl val="lvl"/>
          <dgm:resizeHandles/>
        </dgm:presLayoutVars>
      </dgm:prSet>
      <dgm:spPr/>
      <dgm:t>
        <a:bodyPr/>
        <a:lstStyle/>
        <a:p>
          <a:endParaRPr lang="uk-UA"/>
        </a:p>
      </dgm:t>
    </dgm:pt>
    <dgm:pt modelId="{A3C4AD7B-2E3E-44E9-8180-719FA0B03778}" type="pres">
      <dgm:prSet presAssocID="{4BC3F7BD-86BF-47FB-9DB0-44B4694B5F1C}" presName="horFlow" presStyleCnt="0"/>
      <dgm:spPr/>
    </dgm:pt>
    <dgm:pt modelId="{3EF56D4A-9A76-4414-A5F2-8066BE125047}" type="pres">
      <dgm:prSet presAssocID="{4BC3F7BD-86BF-47FB-9DB0-44B4694B5F1C}" presName="bigChev" presStyleLbl="node1" presStyleIdx="0" presStyleCnt="1" custScaleX="106010" custScaleY="244601" custLinFactNeighborX="-419" custLinFactNeighborY="-61"/>
      <dgm:spPr>
        <a:prstGeom prst="homePlate">
          <a:avLst/>
        </a:prstGeom>
      </dgm:spPr>
      <dgm:t>
        <a:bodyPr/>
        <a:lstStyle/>
        <a:p>
          <a:endParaRPr lang="uk-UA"/>
        </a:p>
      </dgm:t>
    </dgm:pt>
  </dgm:ptLst>
  <dgm:cxnLst>
    <dgm:cxn modelId="{FC6DDEF0-0EF9-4614-AC36-B420574CBCCA}" srcId="{7A615780-D022-4AFF-8D48-AB7A7B171E5F}" destId="{4BC3F7BD-86BF-47FB-9DB0-44B4694B5F1C}" srcOrd="0" destOrd="0" parTransId="{93D310BB-F2F2-40D7-B5C0-A53F040FE199}" sibTransId="{0DD68BEC-700B-48CB-BAFF-CD805A664C0F}"/>
    <dgm:cxn modelId="{0D3D19DE-600F-4017-AB64-9EEC4AC56C04}" type="presOf" srcId="{7A615780-D022-4AFF-8D48-AB7A7B171E5F}" destId="{548A3B55-16F6-480F-B82A-08DB5D3007E9}" srcOrd="0" destOrd="0" presId="urn:microsoft.com/office/officeart/2005/8/layout/lProcess3"/>
    <dgm:cxn modelId="{118C491F-87BB-4A5E-8007-A239D564F041}" type="presOf" srcId="{4BC3F7BD-86BF-47FB-9DB0-44B4694B5F1C}" destId="{3EF56D4A-9A76-4414-A5F2-8066BE125047}" srcOrd="0" destOrd="0" presId="urn:microsoft.com/office/officeart/2005/8/layout/lProcess3"/>
    <dgm:cxn modelId="{456BE50D-9531-4D75-8921-CD1DF283BECA}" type="presParOf" srcId="{548A3B55-16F6-480F-B82A-08DB5D3007E9}" destId="{A3C4AD7B-2E3E-44E9-8180-719FA0B03778}" srcOrd="0" destOrd="0" presId="urn:microsoft.com/office/officeart/2005/8/layout/lProcess3"/>
    <dgm:cxn modelId="{21460960-58E6-4D11-97DC-F30BB6613810}" type="presParOf" srcId="{A3C4AD7B-2E3E-44E9-8180-719FA0B03778}" destId="{3EF56D4A-9A76-4414-A5F2-8066BE125047}" srcOrd="0" destOrd="0" presId="urn:microsoft.com/office/officeart/2005/8/layout/lProcess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2626830C-0EB7-49A5-8B47-6224EDCCDD67}"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uk-UA"/>
        </a:p>
      </dgm:t>
    </dgm:pt>
    <dgm:pt modelId="{109A425D-96BE-4C4C-B32F-69B188308839}">
      <dgm:prSet custT="1"/>
      <dgm:spPr>
        <a:solidFill>
          <a:schemeClr val="tx2">
            <a:lumMod val="25000"/>
            <a:alpha val="44000"/>
          </a:schemeClr>
        </a:solidFill>
        <a:ln>
          <a:noFill/>
        </a:ln>
      </dgm:spPr>
      <dgm:t>
        <a:bodyPr/>
        <a:lstStyle/>
        <a:p>
          <a:pPr algn="just" rtl="0">
            <a:spcAft>
              <a:spcPts val="0"/>
            </a:spcAft>
          </a:pP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Застосовуючи в контексті спірних правовідносин статті 13, 17, 15 та 19 Закону України від 06.10.1998 № 161-XIV «Про оренду землі» у редакції  Законом України № 340-IX «Про внесення змін до деяких законодавчих актів України щодо протидії </a:t>
          </a:r>
          <a:r>
            <a:rPr lang="uk-UA" sz="10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рейдерству</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а також статті 3, 6, 627, 638, 640 ЦК України у відповідній редакції, Велика Палата Верховного Суду дійшла висновку про те, що договір оренди землі є </a:t>
          </a:r>
          <a:r>
            <a:rPr lang="uk-UA" sz="10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консенсуальним</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Слід розмежовувати момент укладення договору оренди землі (це момент досягнення сторонами згоди з усіх істотних умов та підписання для договорів з 01.01.2013), </a:t>
          </a:r>
          <a:r>
            <a:rPr lang="uk-UA" sz="10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з</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якого у його сторін виникають права і обов`язки зобов`язального характеру, і момент виникнення на підставі вказаного правочину речового права, який пов`язаний з моментом державної реєстрації такого права (третє речення частини першої статті 19 Закону № 161-XIV у редакції, чинній на час підписання Договору).</a:t>
          </a:r>
        </a:p>
        <a:p>
          <a:pPr algn="just">
            <a:spcAft>
              <a:spcPts val="0"/>
            </a:spcAft>
          </a:pP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Абзац третій частини першої статті 15 та друге речення частини першої статті 19 Закону №161-XIV імперативно встановлюють, що дата укладення договору оренди землі є істотною умовою цього правочину і саме з цієї дати починається перебіг строку його дії.</a:t>
          </a:r>
        </a:p>
        <a:p>
          <a:pPr algn="just">
            <a:spcAft>
              <a:spcPts val="0"/>
            </a:spcAft>
          </a:pP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Тому сторони договору оренди землі не можуть врегулювати свої відносини у спосіб, який суперечить імперативним нормам абзацу третього частини першої статті 15 та другого речення частини першої статті 19 Закону № 161-XIV у редакції Закону № 340-IX зокрема на власний розсуд встановити інші правила визначення моменту початку перебігу строку дії цього правочину або не зазначати дати його укладення. Умови договору оренди землі, що не відповідають указаним вище імперативним нормам Закону № 161-XIV, не змінюють визначеного в Законі № 161-XIV моменту, з якого розпочинається перебіг строку дії договору оренди землі.</a:t>
          </a:r>
        </a:p>
        <a:p>
          <a:pPr algn="just" rtl="0">
            <a:spcAft>
              <a:spcPts val="0"/>
            </a:spcAft>
          </a:pPr>
          <a:r>
            <a:rPr lang="uk-UA" sz="1000" kern="1200" dirty="0" smtClean="0">
              <a:hlinkClick xmlns:r="http://schemas.openxmlformats.org/officeDocument/2006/relationships" r:id="rId1"/>
            </a:rPr>
            <a:t>https://reestr.court.gov.ua/Review/118036819</a:t>
          </a:r>
          <a:r>
            <a:rPr lang="uk-UA" sz="1000" kern="1200" dirty="0" smtClean="0"/>
            <a:t> </a:t>
          </a:r>
          <a:endPar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hlinkClick xmlns:r="http://schemas.openxmlformats.org/officeDocument/2006/relationships" r:id="rId2"/>
          </a:endParaRPr>
        </a:p>
      </dgm:t>
    </dgm:pt>
    <dgm:pt modelId="{AAD9ED62-5B0A-4BC1-A656-67F32C8B7778}" type="parTrans" cxnId="{F812E7C1-1F1A-4B36-A8A6-C52A37B79082}">
      <dgm:prSet/>
      <dgm:spPr/>
      <dgm:t>
        <a:bodyPr/>
        <a:lstStyle/>
        <a:p>
          <a:endParaRPr lang="uk-UA"/>
        </a:p>
      </dgm:t>
    </dgm:pt>
    <dgm:pt modelId="{A6233E8E-61FC-444A-BBF4-B9591E116B57}" type="sibTrans" cxnId="{F812E7C1-1F1A-4B36-A8A6-C52A37B79082}">
      <dgm:prSet/>
      <dgm:spPr/>
      <dgm:t>
        <a:bodyPr/>
        <a:lstStyle/>
        <a:p>
          <a:endParaRPr lang="uk-UA"/>
        </a:p>
      </dgm:t>
    </dgm:pt>
    <dgm:pt modelId="{77B318FB-71D7-41D0-AA84-1F15136221FC}" type="pres">
      <dgm:prSet presAssocID="{2626830C-0EB7-49A5-8B47-6224EDCCDD67}" presName="cycle" presStyleCnt="0">
        <dgm:presLayoutVars>
          <dgm:dir/>
          <dgm:resizeHandles val="exact"/>
        </dgm:presLayoutVars>
      </dgm:prSet>
      <dgm:spPr/>
      <dgm:t>
        <a:bodyPr/>
        <a:lstStyle/>
        <a:p>
          <a:endParaRPr lang="uk-UA"/>
        </a:p>
      </dgm:t>
    </dgm:pt>
    <dgm:pt modelId="{4532A5CD-ED12-4521-B172-187366941F6A}" type="pres">
      <dgm:prSet presAssocID="{109A425D-96BE-4C4C-B32F-69B188308839}" presName="node" presStyleLbl="node1" presStyleIdx="0" presStyleCnt="1" custScaleX="100000" custScaleY="122146" custRadScaleRad="100521" custRadScaleInc="-29">
        <dgm:presLayoutVars>
          <dgm:bulletEnabled val="1"/>
        </dgm:presLayoutVars>
      </dgm:prSet>
      <dgm:spPr>
        <a:prstGeom prst="flowChartAlternateProcess">
          <a:avLst/>
        </a:prstGeom>
      </dgm:spPr>
      <dgm:t>
        <a:bodyPr/>
        <a:lstStyle/>
        <a:p>
          <a:endParaRPr lang="uk-UA"/>
        </a:p>
      </dgm:t>
    </dgm:pt>
  </dgm:ptLst>
  <dgm:cxnLst>
    <dgm:cxn modelId="{C99C32CC-3A47-4E23-87E6-46DE2957797A}" type="presOf" srcId="{109A425D-96BE-4C4C-B32F-69B188308839}" destId="{4532A5CD-ED12-4521-B172-187366941F6A}" srcOrd="0" destOrd="0" presId="urn:microsoft.com/office/officeart/2005/8/layout/cycle2"/>
    <dgm:cxn modelId="{F812E7C1-1F1A-4B36-A8A6-C52A37B79082}" srcId="{2626830C-0EB7-49A5-8B47-6224EDCCDD67}" destId="{109A425D-96BE-4C4C-B32F-69B188308839}" srcOrd="0" destOrd="0" parTransId="{AAD9ED62-5B0A-4BC1-A656-67F32C8B7778}" sibTransId="{A6233E8E-61FC-444A-BBF4-B9591E116B57}"/>
    <dgm:cxn modelId="{50652064-B983-466D-9C8F-D7172FF467AE}" type="presOf" srcId="{2626830C-0EB7-49A5-8B47-6224EDCCDD67}" destId="{77B318FB-71D7-41D0-AA84-1F15136221FC}" srcOrd="0" destOrd="0" presId="urn:microsoft.com/office/officeart/2005/8/layout/cycle2"/>
    <dgm:cxn modelId="{E71A5FFE-C18F-4609-AC91-4A65C8DB924D}" type="presParOf" srcId="{77B318FB-71D7-41D0-AA84-1F15136221FC}" destId="{4532A5CD-ED12-4521-B172-187366941F6A}" srcOrd="0" destOrd="0" presId="urn:microsoft.com/office/officeart/2005/8/layout/cycle2"/>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2A52989D-F7FB-4581-A78D-5AA2820D833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7D6ACE49-2C7D-4B55-8258-8FF78D2D3F87}">
      <dgm:prSet custT="1"/>
      <dgm:spPr>
        <a:solidFill>
          <a:schemeClr val="tx2">
            <a:lumMod val="25000"/>
            <a:alpha val="17000"/>
          </a:schemeClr>
        </a:solidFill>
        <a:ln>
          <a:noFill/>
        </a:ln>
      </dgm:spPr>
      <dgm:t>
        <a:bodyPr/>
        <a:lstStyle/>
        <a:p>
          <a:pPr algn="ctr" rtl="0">
            <a:spcAft>
              <a:spcPts val="0"/>
            </a:spcAft>
          </a:pPr>
          <a:r>
            <a:rPr kumimoji="0" lang="uk-UA" sz="14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КЦС ВС від 16.11.2022 у справі №447/2461/20</a:t>
          </a:r>
          <a:endParaRPr kumimoji="0" lang="uk-UA" sz="1400" b="1" i="0" u="none" strike="noStrike" kern="1200" cap="none" spc="0" normalizeH="0" baseline="0" noProof="0" dirty="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endParaRPr>
        </a:p>
      </dgm:t>
    </dgm:pt>
    <dgm:pt modelId="{AE0B5837-A785-4B6F-9FDA-6EBC8B068F4A}" type="parTrans" cxnId="{011F26B8-4074-4349-855E-A9921E5DB3AF}">
      <dgm:prSet/>
      <dgm:spPr/>
      <dgm:t>
        <a:bodyPr/>
        <a:lstStyle/>
        <a:p>
          <a:pPr algn="ctr"/>
          <a:endParaRPr lang="uk-UA"/>
        </a:p>
      </dgm:t>
    </dgm:pt>
    <dgm:pt modelId="{7C224D5F-3567-4E13-A4F5-740B4796CA85}" type="sibTrans" cxnId="{011F26B8-4074-4349-855E-A9921E5DB3AF}">
      <dgm:prSet/>
      <dgm:spPr/>
      <dgm:t>
        <a:bodyPr/>
        <a:lstStyle/>
        <a:p>
          <a:pPr algn="ctr"/>
          <a:endParaRPr lang="uk-UA"/>
        </a:p>
      </dgm:t>
    </dgm:pt>
    <dgm:pt modelId="{D3023C26-3E73-4E84-8F9D-13921BA3731C}" type="pres">
      <dgm:prSet presAssocID="{2A52989D-F7FB-4581-A78D-5AA2820D8337}" presName="linear" presStyleCnt="0">
        <dgm:presLayoutVars>
          <dgm:animLvl val="lvl"/>
          <dgm:resizeHandles val="exact"/>
        </dgm:presLayoutVars>
      </dgm:prSet>
      <dgm:spPr/>
      <dgm:t>
        <a:bodyPr/>
        <a:lstStyle/>
        <a:p>
          <a:endParaRPr lang="uk-UA"/>
        </a:p>
      </dgm:t>
    </dgm:pt>
    <dgm:pt modelId="{7A20DE31-9AEC-4203-B692-5715756E6C53}" type="pres">
      <dgm:prSet presAssocID="{7D6ACE49-2C7D-4B55-8258-8FF78D2D3F87}" presName="parentText" presStyleLbl="node1" presStyleIdx="0" presStyleCnt="1" custScaleY="407904">
        <dgm:presLayoutVars>
          <dgm:chMax val="0"/>
          <dgm:bulletEnabled val="1"/>
        </dgm:presLayoutVars>
      </dgm:prSet>
      <dgm:spPr/>
      <dgm:t>
        <a:bodyPr/>
        <a:lstStyle/>
        <a:p>
          <a:endParaRPr lang="uk-UA"/>
        </a:p>
      </dgm:t>
    </dgm:pt>
  </dgm:ptLst>
  <dgm:cxnLst>
    <dgm:cxn modelId="{011F26B8-4074-4349-855E-A9921E5DB3AF}" srcId="{2A52989D-F7FB-4581-A78D-5AA2820D8337}" destId="{7D6ACE49-2C7D-4B55-8258-8FF78D2D3F87}" srcOrd="0" destOrd="0" parTransId="{AE0B5837-A785-4B6F-9FDA-6EBC8B068F4A}" sibTransId="{7C224D5F-3567-4E13-A4F5-740B4796CA85}"/>
    <dgm:cxn modelId="{7646D933-41EB-40FF-8C93-2CF00B957B8F}" type="presOf" srcId="{7D6ACE49-2C7D-4B55-8258-8FF78D2D3F87}" destId="{7A20DE31-9AEC-4203-B692-5715756E6C53}" srcOrd="0" destOrd="0" presId="urn:microsoft.com/office/officeart/2005/8/layout/vList2"/>
    <dgm:cxn modelId="{99B84BDA-C7DA-49CB-8078-31A8207030C5}" type="presOf" srcId="{2A52989D-F7FB-4581-A78D-5AA2820D8337}" destId="{D3023C26-3E73-4E84-8F9D-13921BA3731C}" srcOrd="0" destOrd="0" presId="urn:microsoft.com/office/officeart/2005/8/layout/vList2"/>
    <dgm:cxn modelId="{27DA91BB-B77C-476F-907E-9EDA129B982D}" type="presParOf" srcId="{D3023C26-3E73-4E84-8F9D-13921BA3731C}" destId="{7A20DE31-9AEC-4203-B692-5715756E6C53}" srcOrd="0" destOrd="0" presId="urn:microsoft.com/office/officeart/2005/8/layout/vList2"/>
  </dgm:cxnLst>
  <dgm:bg/>
  <dgm:whole/>
  <dgm:extLst>
    <a:ext uri="http://schemas.microsoft.com/office/drawing/2008/diagram">
      <dsp:dataModelExt xmlns:dsp="http://schemas.microsoft.com/office/drawing/2008/diagram" xmlns="" relId="rId1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24E5C34E-DA21-45B9-B55D-F89D03FA1B3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CEC9EB15-5746-4F36-8AFD-EACA623DA04B}">
      <dgm:prSet custT="1"/>
      <dgm:spPr>
        <a:solidFill>
          <a:schemeClr val="tx2">
            <a:lumMod val="25000"/>
            <a:alpha val="16000"/>
          </a:schemeClr>
        </a:solidFill>
        <a:ln>
          <a:noFill/>
        </a:ln>
      </dgm:spPr>
      <dgm:t>
        <a:bodyPr/>
        <a:lstStyle/>
        <a:p>
          <a:pPr algn="ctr" rtl="0">
            <a:spcAft>
              <a:spcPts val="0"/>
            </a:spcAft>
          </a:pPr>
          <a:r>
            <a:rPr lang="uk-UA" sz="16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Постанова ВП ВС від 06.03.2024 по справі №902/1207/22 </a:t>
          </a:r>
          <a:endParaRPr lang="uk-UA" sz="1600" b="1" kern="1200" noProof="0" dirty="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dgm:t>
    </dgm:pt>
    <dgm:pt modelId="{E33750B9-1477-455F-81C8-4D2BC9085203}" type="parTrans" cxnId="{A26E2DD8-ABF8-4519-816D-D7B1EAAFC0FE}">
      <dgm:prSet/>
      <dgm:spPr/>
      <dgm:t>
        <a:bodyPr/>
        <a:lstStyle/>
        <a:p>
          <a:endParaRPr lang="uk-UA"/>
        </a:p>
      </dgm:t>
    </dgm:pt>
    <dgm:pt modelId="{B7D23C7B-0A90-4076-AC62-5D4A740C24FC}" type="sibTrans" cxnId="{A26E2DD8-ABF8-4519-816D-D7B1EAAFC0FE}">
      <dgm:prSet/>
      <dgm:spPr/>
      <dgm:t>
        <a:bodyPr/>
        <a:lstStyle/>
        <a:p>
          <a:endParaRPr lang="uk-UA"/>
        </a:p>
      </dgm:t>
    </dgm:pt>
    <dgm:pt modelId="{3C8EE393-9385-4B7F-8750-BF622842E9AB}" type="pres">
      <dgm:prSet presAssocID="{24E5C34E-DA21-45B9-B55D-F89D03FA1B3A}" presName="linear" presStyleCnt="0">
        <dgm:presLayoutVars>
          <dgm:animLvl val="lvl"/>
          <dgm:resizeHandles val="exact"/>
        </dgm:presLayoutVars>
      </dgm:prSet>
      <dgm:spPr/>
      <dgm:t>
        <a:bodyPr/>
        <a:lstStyle/>
        <a:p>
          <a:endParaRPr lang="uk-UA"/>
        </a:p>
      </dgm:t>
    </dgm:pt>
    <dgm:pt modelId="{491186E1-D2E0-4DE9-9FD1-C23BC272EA6B}" type="pres">
      <dgm:prSet presAssocID="{CEC9EB15-5746-4F36-8AFD-EACA623DA04B}" presName="parentText" presStyleLbl="node1" presStyleIdx="0" presStyleCnt="1" custScaleY="307608" custLinFactY="-36270" custLinFactNeighborY="-100000">
        <dgm:presLayoutVars>
          <dgm:chMax val="0"/>
          <dgm:bulletEnabled val="1"/>
        </dgm:presLayoutVars>
      </dgm:prSet>
      <dgm:spPr/>
      <dgm:t>
        <a:bodyPr/>
        <a:lstStyle/>
        <a:p>
          <a:endParaRPr lang="uk-UA"/>
        </a:p>
      </dgm:t>
    </dgm:pt>
  </dgm:ptLst>
  <dgm:cxnLst>
    <dgm:cxn modelId="{A26E2DD8-ABF8-4519-816D-D7B1EAAFC0FE}" srcId="{24E5C34E-DA21-45B9-B55D-F89D03FA1B3A}" destId="{CEC9EB15-5746-4F36-8AFD-EACA623DA04B}" srcOrd="0" destOrd="0" parTransId="{E33750B9-1477-455F-81C8-4D2BC9085203}" sibTransId="{B7D23C7B-0A90-4076-AC62-5D4A740C24FC}"/>
    <dgm:cxn modelId="{96B63DE7-F088-4561-A0AD-D2A810410EC5}" type="presOf" srcId="{24E5C34E-DA21-45B9-B55D-F89D03FA1B3A}" destId="{3C8EE393-9385-4B7F-8750-BF622842E9AB}" srcOrd="0" destOrd="0" presId="urn:microsoft.com/office/officeart/2005/8/layout/vList2"/>
    <dgm:cxn modelId="{0935ACB0-16CA-40A5-A190-A4F658F37E36}" type="presOf" srcId="{CEC9EB15-5746-4F36-8AFD-EACA623DA04B}" destId="{491186E1-D2E0-4DE9-9FD1-C23BC272EA6B}" srcOrd="0" destOrd="0" presId="urn:microsoft.com/office/officeart/2005/8/layout/vList2"/>
    <dgm:cxn modelId="{3EC941FE-C867-47BC-BE08-310F00616214}" type="presParOf" srcId="{3C8EE393-9385-4B7F-8750-BF622842E9AB}" destId="{491186E1-D2E0-4DE9-9FD1-C23BC272EA6B}" srcOrd="0" destOrd="0" presId="urn:microsoft.com/office/officeart/2005/8/layout/vList2"/>
  </dgm:cxnLst>
  <dgm:bg/>
  <dgm:whole/>
  <dgm:extLst>
    <a:ext uri="http://schemas.microsoft.com/office/drawing/2008/diagram">
      <dsp:dataModelExt xmlns:dsp="http://schemas.microsoft.com/office/drawing/2008/diagram" xmlns="" relId="rId21"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7A615780-D022-4AFF-8D48-AB7A7B171E5F}"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uk-UA"/>
        </a:p>
      </dgm:t>
    </dgm:pt>
    <dgm:pt modelId="{4BC3F7BD-86BF-47FB-9DB0-44B4694B5F1C}">
      <dgm:prSet custT="1"/>
      <dgm:spPr>
        <a:solidFill>
          <a:schemeClr val="tx2">
            <a:lumMod val="25000"/>
            <a:alpha val="29000"/>
          </a:schemeClr>
        </a:solidFill>
        <a:ln>
          <a:noFill/>
        </a:ln>
      </dgm:spPr>
      <dgm:t>
        <a:bodyPr/>
        <a:lstStyle/>
        <a:p>
          <a:pPr algn="just" rtl="0">
            <a:lnSpc>
              <a:spcPct val="100000"/>
            </a:lnSpc>
            <a:spcAft>
              <a:spcPts val="0"/>
            </a:spcAft>
          </a:pP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При вирішенні спору між фізичною особою та ОСББ, головою ОСББ про зобов`язання вчинити дії щодо надання інформації КЦС дійшов висновку, що документи, які мають персональні дані членів ОСББ, не підлягають наданню для ознайомлення позивачу (фізичній особі) як конфіденційна інформація, згода на розповсюдження якої не надавалась у встановленому законом порядку.</a:t>
          </a:r>
        </a:p>
        <a:p>
          <a:pPr algn="just">
            <a:lnSpc>
              <a:spcPct val="100000"/>
            </a:lnSpc>
            <a:spcAft>
              <a:spcPts val="0"/>
            </a:spcAft>
          </a:pP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Крім того, КЦС ВС зазначив, що неможливість надання документів, які мають персональні дані членів ОСББ, не суперечить нормам Закону про ОСББ та Закону про особливості здійснення права власності та не перешкоджає співвласнику реалізувати свої відповідні права з огляду на визначення поняття «конфіденційна інформація про особу» та законодавчо визначений порядок її надання.</a:t>
          </a:r>
        </a:p>
        <a:p>
          <a:pPr algn="just">
            <a:lnSpc>
              <a:spcPct val="100000"/>
            </a:lnSpc>
            <a:spcAft>
              <a:spcPts val="0"/>
            </a:spcAft>
          </a:pP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endParaRPr lang="uk-UA" sz="1000" b="1" kern="1200" noProof="0" dirty="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dgm:t>
    </dgm:pt>
    <dgm:pt modelId="{93D310BB-F2F2-40D7-B5C0-A53F040FE199}" type="parTrans" cxnId="{FC6DDEF0-0EF9-4614-AC36-B420574CBCCA}">
      <dgm:prSet/>
      <dgm:spPr/>
      <dgm:t>
        <a:bodyPr/>
        <a:lstStyle/>
        <a:p>
          <a:endParaRPr lang="uk-UA"/>
        </a:p>
      </dgm:t>
    </dgm:pt>
    <dgm:pt modelId="{0DD68BEC-700B-48CB-BAFF-CD805A664C0F}" type="sibTrans" cxnId="{FC6DDEF0-0EF9-4614-AC36-B420574CBCCA}">
      <dgm:prSet/>
      <dgm:spPr/>
      <dgm:t>
        <a:bodyPr/>
        <a:lstStyle/>
        <a:p>
          <a:endParaRPr lang="uk-UA"/>
        </a:p>
      </dgm:t>
    </dgm:pt>
    <dgm:pt modelId="{548A3B55-16F6-480F-B82A-08DB5D3007E9}" type="pres">
      <dgm:prSet presAssocID="{7A615780-D022-4AFF-8D48-AB7A7B171E5F}" presName="Name0" presStyleCnt="0">
        <dgm:presLayoutVars>
          <dgm:chPref val="3"/>
          <dgm:dir/>
          <dgm:animLvl val="lvl"/>
          <dgm:resizeHandles/>
        </dgm:presLayoutVars>
      </dgm:prSet>
      <dgm:spPr/>
      <dgm:t>
        <a:bodyPr/>
        <a:lstStyle/>
        <a:p>
          <a:endParaRPr lang="uk-UA"/>
        </a:p>
      </dgm:t>
    </dgm:pt>
    <dgm:pt modelId="{A3C4AD7B-2E3E-44E9-8180-719FA0B03778}" type="pres">
      <dgm:prSet presAssocID="{4BC3F7BD-86BF-47FB-9DB0-44B4694B5F1C}" presName="horFlow" presStyleCnt="0"/>
      <dgm:spPr/>
    </dgm:pt>
    <dgm:pt modelId="{3EF56D4A-9A76-4414-A5F2-8066BE125047}" type="pres">
      <dgm:prSet presAssocID="{4BC3F7BD-86BF-47FB-9DB0-44B4694B5F1C}" presName="bigChev" presStyleLbl="node1" presStyleIdx="0" presStyleCnt="1" custScaleX="106010" custScaleY="275966" custLinFactNeighborX="-419" custLinFactNeighborY="-61"/>
      <dgm:spPr>
        <a:prstGeom prst="homePlate">
          <a:avLst/>
        </a:prstGeom>
      </dgm:spPr>
      <dgm:t>
        <a:bodyPr/>
        <a:lstStyle/>
        <a:p>
          <a:endParaRPr lang="uk-UA"/>
        </a:p>
      </dgm:t>
    </dgm:pt>
  </dgm:ptLst>
  <dgm:cxnLst>
    <dgm:cxn modelId="{E1250312-A154-4364-8FB5-0629520703CE}" type="presOf" srcId="{4BC3F7BD-86BF-47FB-9DB0-44B4694B5F1C}" destId="{3EF56D4A-9A76-4414-A5F2-8066BE125047}" srcOrd="0" destOrd="0" presId="urn:microsoft.com/office/officeart/2005/8/layout/lProcess3"/>
    <dgm:cxn modelId="{FC6DDEF0-0EF9-4614-AC36-B420574CBCCA}" srcId="{7A615780-D022-4AFF-8D48-AB7A7B171E5F}" destId="{4BC3F7BD-86BF-47FB-9DB0-44B4694B5F1C}" srcOrd="0" destOrd="0" parTransId="{93D310BB-F2F2-40D7-B5C0-A53F040FE199}" sibTransId="{0DD68BEC-700B-48CB-BAFF-CD805A664C0F}"/>
    <dgm:cxn modelId="{F2DC0D89-97A0-4D8A-B5E4-2D951B1E23E4}" type="presOf" srcId="{7A615780-D022-4AFF-8D48-AB7A7B171E5F}" destId="{548A3B55-16F6-480F-B82A-08DB5D3007E9}" srcOrd="0" destOrd="0" presId="urn:microsoft.com/office/officeart/2005/8/layout/lProcess3"/>
    <dgm:cxn modelId="{69D8ED17-E297-4D2A-850C-1E0E8A1F5844}" type="presParOf" srcId="{548A3B55-16F6-480F-B82A-08DB5D3007E9}" destId="{A3C4AD7B-2E3E-44E9-8180-719FA0B03778}" srcOrd="0" destOrd="0" presId="urn:microsoft.com/office/officeart/2005/8/layout/lProcess3"/>
    <dgm:cxn modelId="{AB742295-F056-48B8-A5E4-94602BAE79FF}" type="presParOf" srcId="{A3C4AD7B-2E3E-44E9-8180-719FA0B03778}" destId="{3EF56D4A-9A76-4414-A5F2-8066BE125047}" srcOrd="0" destOrd="0" presId="urn:microsoft.com/office/officeart/2005/8/layout/lProcess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2626830C-0EB7-49A5-8B47-6224EDCCDD67}"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uk-UA"/>
        </a:p>
      </dgm:t>
    </dgm:pt>
    <dgm:pt modelId="{109A425D-96BE-4C4C-B32F-69B188308839}">
      <dgm:prSet custT="1"/>
      <dgm:spPr>
        <a:solidFill>
          <a:schemeClr val="tx2">
            <a:lumMod val="25000"/>
            <a:alpha val="44000"/>
          </a:schemeClr>
        </a:solidFill>
        <a:ln>
          <a:noFill/>
        </a:ln>
      </dgm:spPr>
      <dgm:t>
        <a:bodyPr/>
        <a:lstStyle/>
        <a:p>
          <a:pPr algn="just" rtl="0">
            <a:spcAft>
              <a:spcPts val="0"/>
            </a:spcAft>
          </a:pP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r>
            <a:rPr lang="uk-UA" sz="14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ВП ВС зазначає, що персональні дані співвласників та інших фізичних осіб є конфіденційною інформацією з відповідним правовим режимом. Такі персональні дані не підлягають наданню об`єднанням для ознайомлення співвласнику як конфіденційна інформація (крім випадку надання згоди на її поширення).</a:t>
          </a:r>
        </a:p>
        <a:p>
          <a:pPr algn="just" rtl="0">
            <a:spcAft>
              <a:spcPts val="0"/>
            </a:spcAft>
          </a:pPr>
          <a:r>
            <a:rPr lang="uk-UA" sz="14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Тому об`єднання має надати співвласнику для ознайомлення документи, інформацію, визначені Законом про ОСББ та Законом про особливості здійснення права власності, а також статутом об`єднання, за винятком персональних даних співвласників багатоквартирного будинку та інших фізичних осіб, які є конфіденційною інформацією. 	Якщо документ містить персональні дані, такий документ надається для ознайомлення з вилученням персональних даних як конфіденційної інформації.</a:t>
          </a:r>
        </a:p>
        <a:p>
          <a:pPr algn="just">
            <a:spcAft>
              <a:spcPts val="0"/>
            </a:spcAft>
          </a:pPr>
          <a:r>
            <a:rPr lang="uk-UA" sz="14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r>
            <a:rPr lang="en-US" sz="1400" b="0"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hlinkClick xmlns:r="http://schemas.openxmlformats.org/officeDocument/2006/relationships" r:id="rId1"/>
            </a:rPr>
            <a:t>https://reestr.court.gov.ua/Review/118465133</a:t>
          </a:r>
          <a:r>
            <a:rPr lang="uk-UA" sz="1400" b="0"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p>
      </dgm:t>
    </dgm:pt>
    <dgm:pt modelId="{AAD9ED62-5B0A-4BC1-A656-67F32C8B7778}" type="parTrans" cxnId="{F812E7C1-1F1A-4B36-A8A6-C52A37B79082}">
      <dgm:prSet/>
      <dgm:spPr/>
      <dgm:t>
        <a:bodyPr/>
        <a:lstStyle/>
        <a:p>
          <a:endParaRPr lang="uk-UA"/>
        </a:p>
      </dgm:t>
    </dgm:pt>
    <dgm:pt modelId="{A6233E8E-61FC-444A-BBF4-B9591E116B57}" type="sibTrans" cxnId="{F812E7C1-1F1A-4B36-A8A6-C52A37B79082}">
      <dgm:prSet/>
      <dgm:spPr/>
      <dgm:t>
        <a:bodyPr/>
        <a:lstStyle/>
        <a:p>
          <a:endParaRPr lang="uk-UA"/>
        </a:p>
      </dgm:t>
    </dgm:pt>
    <dgm:pt modelId="{77B318FB-71D7-41D0-AA84-1F15136221FC}" type="pres">
      <dgm:prSet presAssocID="{2626830C-0EB7-49A5-8B47-6224EDCCDD67}" presName="cycle" presStyleCnt="0">
        <dgm:presLayoutVars>
          <dgm:dir/>
          <dgm:resizeHandles val="exact"/>
        </dgm:presLayoutVars>
      </dgm:prSet>
      <dgm:spPr/>
      <dgm:t>
        <a:bodyPr/>
        <a:lstStyle/>
        <a:p>
          <a:endParaRPr lang="uk-UA"/>
        </a:p>
      </dgm:t>
    </dgm:pt>
    <dgm:pt modelId="{4532A5CD-ED12-4521-B172-187366941F6A}" type="pres">
      <dgm:prSet presAssocID="{109A425D-96BE-4C4C-B32F-69B188308839}" presName="node" presStyleLbl="node1" presStyleIdx="0" presStyleCnt="1" custScaleX="100000" custScaleY="122146" custRadScaleRad="100521" custRadScaleInc="-29">
        <dgm:presLayoutVars>
          <dgm:bulletEnabled val="1"/>
        </dgm:presLayoutVars>
      </dgm:prSet>
      <dgm:spPr>
        <a:prstGeom prst="flowChartAlternateProcess">
          <a:avLst/>
        </a:prstGeom>
      </dgm:spPr>
      <dgm:t>
        <a:bodyPr/>
        <a:lstStyle/>
        <a:p>
          <a:endParaRPr lang="uk-UA"/>
        </a:p>
      </dgm:t>
    </dgm:pt>
  </dgm:ptLst>
  <dgm:cxnLst>
    <dgm:cxn modelId="{F812E7C1-1F1A-4B36-A8A6-C52A37B79082}" srcId="{2626830C-0EB7-49A5-8B47-6224EDCCDD67}" destId="{109A425D-96BE-4C4C-B32F-69B188308839}" srcOrd="0" destOrd="0" parTransId="{AAD9ED62-5B0A-4BC1-A656-67F32C8B7778}" sibTransId="{A6233E8E-61FC-444A-BBF4-B9591E116B57}"/>
    <dgm:cxn modelId="{32A974DF-5C20-433F-AE04-193F38E7F32B}" type="presOf" srcId="{109A425D-96BE-4C4C-B32F-69B188308839}" destId="{4532A5CD-ED12-4521-B172-187366941F6A}" srcOrd="0" destOrd="0" presId="urn:microsoft.com/office/officeart/2005/8/layout/cycle2"/>
    <dgm:cxn modelId="{E89F49D5-970F-46AA-904B-D2101D2D3BA7}" type="presOf" srcId="{2626830C-0EB7-49A5-8B47-6224EDCCDD67}" destId="{77B318FB-71D7-41D0-AA84-1F15136221FC}" srcOrd="0" destOrd="0" presId="urn:microsoft.com/office/officeart/2005/8/layout/cycle2"/>
    <dgm:cxn modelId="{A05780A8-01A5-46D7-8AE8-29F400B8166E}" type="presParOf" srcId="{77B318FB-71D7-41D0-AA84-1F15136221FC}" destId="{4532A5CD-ED12-4521-B172-187366941F6A}" srcOrd="0" destOrd="0" presId="urn:microsoft.com/office/officeart/2005/8/layout/cycle2"/>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2A52989D-F7FB-4581-A78D-5AA2820D833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7D6ACE49-2C7D-4B55-8258-8FF78D2D3F87}">
      <dgm:prSet custT="1"/>
      <dgm:spPr>
        <a:solidFill>
          <a:schemeClr val="tx2">
            <a:lumMod val="25000"/>
            <a:alpha val="17000"/>
          </a:schemeClr>
        </a:solidFill>
        <a:ln>
          <a:noFill/>
        </a:ln>
      </dgm:spPr>
      <dgm:t>
        <a:bodyPr/>
        <a:lstStyle/>
        <a:p>
          <a:pPr algn="ctr" rtl="0">
            <a:spcAft>
              <a:spcPts val="0"/>
            </a:spcAft>
          </a:pPr>
          <a:r>
            <a:rPr kumimoji="0" lang="uk-UA" sz="14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КЦС ВС</a:t>
          </a:r>
          <a:r>
            <a:rPr lang="ru-RU" sz="1400" b="0" i="0" kern="1200" dirty="0" smtClean="0"/>
            <a:t> </a:t>
          </a:r>
          <a:r>
            <a:rPr kumimoji="0" lang="ru-RU" sz="1400" b="1" i="0" u="none" strike="noStrike" kern="1200" cap="none" spc="0" normalizeH="0" baseline="0" noProof="0" dirty="0" err="1"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від</a:t>
          </a:r>
          <a:r>
            <a:rPr kumimoji="0" lang="ru-RU" sz="14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 01.12.2021 у </a:t>
          </a:r>
          <a:r>
            <a:rPr kumimoji="0" lang="ru-RU" sz="1400" b="1" i="0" u="none" strike="noStrike" kern="1200" cap="none" spc="0" normalizeH="0" baseline="0" noProof="0" dirty="0" err="1"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справі</a:t>
          </a:r>
          <a:r>
            <a:rPr kumimoji="0" lang="ru-RU" sz="14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 №367/1505/20</a:t>
          </a:r>
          <a:endParaRPr kumimoji="0" lang="uk-UA" sz="1400" b="1" i="0" u="none" strike="noStrike" kern="1200" cap="none" spc="0" normalizeH="0" baseline="0" noProof="0" dirty="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endParaRPr>
        </a:p>
      </dgm:t>
    </dgm:pt>
    <dgm:pt modelId="{AE0B5837-A785-4B6F-9FDA-6EBC8B068F4A}" type="parTrans" cxnId="{011F26B8-4074-4349-855E-A9921E5DB3AF}">
      <dgm:prSet/>
      <dgm:spPr/>
      <dgm:t>
        <a:bodyPr/>
        <a:lstStyle/>
        <a:p>
          <a:pPr algn="ctr"/>
          <a:endParaRPr lang="uk-UA"/>
        </a:p>
      </dgm:t>
    </dgm:pt>
    <dgm:pt modelId="{7C224D5F-3567-4E13-A4F5-740B4796CA85}" type="sibTrans" cxnId="{011F26B8-4074-4349-855E-A9921E5DB3AF}">
      <dgm:prSet/>
      <dgm:spPr/>
      <dgm:t>
        <a:bodyPr/>
        <a:lstStyle/>
        <a:p>
          <a:pPr algn="ctr"/>
          <a:endParaRPr lang="uk-UA"/>
        </a:p>
      </dgm:t>
    </dgm:pt>
    <dgm:pt modelId="{D3023C26-3E73-4E84-8F9D-13921BA3731C}" type="pres">
      <dgm:prSet presAssocID="{2A52989D-F7FB-4581-A78D-5AA2820D8337}" presName="linear" presStyleCnt="0">
        <dgm:presLayoutVars>
          <dgm:animLvl val="lvl"/>
          <dgm:resizeHandles val="exact"/>
        </dgm:presLayoutVars>
      </dgm:prSet>
      <dgm:spPr/>
      <dgm:t>
        <a:bodyPr/>
        <a:lstStyle/>
        <a:p>
          <a:endParaRPr lang="uk-UA"/>
        </a:p>
      </dgm:t>
    </dgm:pt>
    <dgm:pt modelId="{7A20DE31-9AEC-4203-B692-5715756E6C53}" type="pres">
      <dgm:prSet presAssocID="{7D6ACE49-2C7D-4B55-8258-8FF78D2D3F87}" presName="parentText" presStyleLbl="node1" presStyleIdx="0" presStyleCnt="1" custScaleY="407904">
        <dgm:presLayoutVars>
          <dgm:chMax val="0"/>
          <dgm:bulletEnabled val="1"/>
        </dgm:presLayoutVars>
      </dgm:prSet>
      <dgm:spPr/>
      <dgm:t>
        <a:bodyPr/>
        <a:lstStyle/>
        <a:p>
          <a:endParaRPr lang="uk-UA"/>
        </a:p>
      </dgm:t>
    </dgm:pt>
  </dgm:ptLst>
  <dgm:cxnLst>
    <dgm:cxn modelId="{011F26B8-4074-4349-855E-A9921E5DB3AF}" srcId="{2A52989D-F7FB-4581-A78D-5AA2820D8337}" destId="{7D6ACE49-2C7D-4B55-8258-8FF78D2D3F87}" srcOrd="0" destOrd="0" parTransId="{AE0B5837-A785-4B6F-9FDA-6EBC8B068F4A}" sibTransId="{7C224D5F-3567-4E13-A4F5-740B4796CA85}"/>
    <dgm:cxn modelId="{40BB5D89-FB12-498E-9B55-96F4C14BD5FE}" type="presOf" srcId="{2A52989D-F7FB-4581-A78D-5AA2820D8337}" destId="{D3023C26-3E73-4E84-8F9D-13921BA3731C}" srcOrd="0" destOrd="0" presId="urn:microsoft.com/office/officeart/2005/8/layout/vList2"/>
    <dgm:cxn modelId="{DD77FF90-4B37-4BD4-ACA2-63428A2139B9}" type="presOf" srcId="{7D6ACE49-2C7D-4B55-8258-8FF78D2D3F87}" destId="{7A20DE31-9AEC-4203-B692-5715756E6C53}" srcOrd="0" destOrd="0" presId="urn:microsoft.com/office/officeart/2005/8/layout/vList2"/>
    <dgm:cxn modelId="{AE5F6698-9AB8-4FCD-B340-AB7D24EB7252}" type="presParOf" srcId="{D3023C26-3E73-4E84-8F9D-13921BA3731C}" destId="{7A20DE31-9AEC-4203-B692-5715756E6C53}" srcOrd="0" destOrd="0" presId="urn:microsoft.com/office/officeart/2005/8/layout/vList2"/>
  </dgm:cxnLst>
  <dgm:bg/>
  <dgm:whole/>
  <dgm:extLst>
    <a:ext uri="http://schemas.microsoft.com/office/drawing/2008/diagram">
      <dsp:dataModelExt xmlns:dsp="http://schemas.microsoft.com/office/drawing/2008/diagram" xmlns="" relId="rId1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24E5C34E-DA21-45B9-B55D-F89D03FA1B3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CEC9EB15-5746-4F36-8AFD-EACA623DA04B}">
      <dgm:prSet custT="1"/>
      <dgm:spPr>
        <a:solidFill>
          <a:schemeClr val="tx2">
            <a:lumMod val="25000"/>
            <a:alpha val="16000"/>
          </a:schemeClr>
        </a:solidFill>
        <a:ln>
          <a:noFill/>
        </a:ln>
      </dgm:spPr>
      <dgm:t>
        <a:bodyPr/>
        <a:lstStyle/>
        <a:p>
          <a:pPr algn="ctr" rtl="0">
            <a:spcAft>
              <a:spcPts val="0"/>
            </a:spcAft>
          </a:pPr>
          <a:r>
            <a:rPr lang="uk-UA" sz="16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Постанова ВП ВС від 09.04.2024 по справі № 925/1440/22</a:t>
          </a:r>
          <a:endParaRPr lang="uk-UA" sz="1600" b="1" kern="1200" noProof="0" dirty="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dgm:t>
    </dgm:pt>
    <dgm:pt modelId="{E33750B9-1477-455F-81C8-4D2BC9085203}" type="parTrans" cxnId="{A26E2DD8-ABF8-4519-816D-D7B1EAAFC0FE}">
      <dgm:prSet/>
      <dgm:spPr/>
      <dgm:t>
        <a:bodyPr/>
        <a:lstStyle/>
        <a:p>
          <a:endParaRPr lang="uk-UA"/>
        </a:p>
      </dgm:t>
    </dgm:pt>
    <dgm:pt modelId="{B7D23C7B-0A90-4076-AC62-5D4A740C24FC}" type="sibTrans" cxnId="{A26E2DD8-ABF8-4519-816D-D7B1EAAFC0FE}">
      <dgm:prSet/>
      <dgm:spPr/>
      <dgm:t>
        <a:bodyPr/>
        <a:lstStyle/>
        <a:p>
          <a:endParaRPr lang="uk-UA"/>
        </a:p>
      </dgm:t>
    </dgm:pt>
    <dgm:pt modelId="{3C8EE393-9385-4B7F-8750-BF622842E9AB}" type="pres">
      <dgm:prSet presAssocID="{24E5C34E-DA21-45B9-B55D-F89D03FA1B3A}" presName="linear" presStyleCnt="0">
        <dgm:presLayoutVars>
          <dgm:animLvl val="lvl"/>
          <dgm:resizeHandles val="exact"/>
        </dgm:presLayoutVars>
      </dgm:prSet>
      <dgm:spPr/>
      <dgm:t>
        <a:bodyPr/>
        <a:lstStyle/>
        <a:p>
          <a:endParaRPr lang="uk-UA"/>
        </a:p>
      </dgm:t>
    </dgm:pt>
    <dgm:pt modelId="{491186E1-D2E0-4DE9-9FD1-C23BC272EA6B}" type="pres">
      <dgm:prSet presAssocID="{CEC9EB15-5746-4F36-8AFD-EACA623DA04B}" presName="parentText" presStyleLbl="node1" presStyleIdx="0" presStyleCnt="1" custScaleY="444928" custLinFactY="-36270" custLinFactNeighborY="-100000">
        <dgm:presLayoutVars>
          <dgm:chMax val="0"/>
          <dgm:bulletEnabled val="1"/>
        </dgm:presLayoutVars>
      </dgm:prSet>
      <dgm:spPr/>
      <dgm:t>
        <a:bodyPr/>
        <a:lstStyle/>
        <a:p>
          <a:endParaRPr lang="uk-UA"/>
        </a:p>
      </dgm:t>
    </dgm:pt>
  </dgm:ptLst>
  <dgm:cxnLst>
    <dgm:cxn modelId="{1E8BD3D5-A404-466F-A7AF-4FCE9190E560}" type="presOf" srcId="{CEC9EB15-5746-4F36-8AFD-EACA623DA04B}" destId="{491186E1-D2E0-4DE9-9FD1-C23BC272EA6B}" srcOrd="0" destOrd="0" presId="urn:microsoft.com/office/officeart/2005/8/layout/vList2"/>
    <dgm:cxn modelId="{A26E2DD8-ABF8-4519-816D-D7B1EAAFC0FE}" srcId="{24E5C34E-DA21-45B9-B55D-F89D03FA1B3A}" destId="{CEC9EB15-5746-4F36-8AFD-EACA623DA04B}" srcOrd="0" destOrd="0" parTransId="{E33750B9-1477-455F-81C8-4D2BC9085203}" sibTransId="{B7D23C7B-0A90-4076-AC62-5D4A740C24FC}"/>
    <dgm:cxn modelId="{62C7A0A9-F43E-47EC-9FD8-21D93D3713EA}" type="presOf" srcId="{24E5C34E-DA21-45B9-B55D-F89D03FA1B3A}" destId="{3C8EE393-9385-4B7F-8750-BF622842E9AB}" srcOrd="0" destOrd="0" presId="urn:microsoft.com/office/officeart/2005/8/layout/vList2"/>
    <dgm:cxn modelId="{570B0410-7EC9-4925-9B62-8C502CDF8B44}" type="presParOf" srcId="{3C8EE393-9385-4B7F-8750-BF622842E9AB}" destId="{491186E1-D2E0-4DE9-9FD1-C23BC272EA6B}" srcOrd="0" destOrd="0" presId="urn:microsoft.com/office/officeart/2005/8/layout/vList2"/>
  </dgm:cxnLst>
  <dgm:bg/>
  <dgm:whole/>
  <dgm:extLst>
    <a:ext uri="http://schemas.microsoft.com/office/drawing/2008/diagram">
      <dsp:dataModelExt xmlns:dsp="http://schemas.microsoft.com/office/drawing/2008/diagram" xmlns="" relId="rId21"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7A615780-D022-4AFF-8D48-AB7A7B171E5F}"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uk-UA"/>
        </a:p>
      </dgm:t>
    </dgm:pt>
    <dgm:pt modelId="{4BC3F7BD-86BF-47FB-9DB0-44B4694B5F1C}">
      <dgm:prSet custT="1"/>
      <dgm:spPr>
        <a:solidFill>
          <a:schemeClr val="tx2">
            <a:lumMod val="25000"/>
            <a:alpha val="29000"/>
          </a:schemeClr>
        </a:solidFill>
        <a:ln>
          <a:noFill/>
        </a:ln>
      </dgm:spPr>
      <dgm:t>
        <a:bodyPr/>
        <a:lstStyle/>
        <a:p>
          <a:pPr algn="just" rtl="0">
            <a:lnSpc>
              <a:spcPct val="100000"/>
            </a:lnSpc>
            <a:spcAft>
              <a:spcPts val="0"/>
            </a:spcAft>
          </a:pP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p>
        <a:p>
          <a:pPr algn="just" rtl="0">
            <a:lnSpc>
              <a:spcPct val="100000"/>
            </a:lnSpc>
            <a:spcAft>
              <a:spcPts val="0"/>
            </a:spcAft>
          </a:pP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КАС ВС у вказаних вище постановах сформулював висновок про те, що нетотожність чи відсутність хоча б одного елемента (ті самі сторони, той самий предмет і ті самі підстави) виключає таку підставу для відмови в задоволенні скарги, що наведена у пункті 4 частини восьмої статті 37 Закону України «Про державну реєстрацію речових прав на нерухоме майно та їх обтяжень».</a:t>
          </a:r>
          <a:endParaRPr lang="uk-UA" sz="1200" b="1" kern="1200" noProof="0" dirty="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dgm:t>
    </dgm:pt>
    <dgm:pt modelId="{93D310BB-F2F2-40D7-B5C0-A53F040FE199}" type="parTrans" cxnId="{FC6DDEF0-0EF9-4614-AC36-B420574CBCCA}">
      <dgm:prSet/>
      <dgm:spPr/>
      <dgm:t>
        <a:bodyPr/>
        <a:lstStyle/>
        <a:p>
          <a:endParaRPr lang="uk-UA"/>
        </a:p>
      </dgm:t>
    </dgm:pt>
    <dgm:pt modelId="{0DD68BEC-700B-48CB-BAFF-CD805A664C0F}" type="sibTrans" cxnId="{FC6DDEF0-0EF9-4614-AC36-B420574CBCCA}">
      <dgm:prSet/>
      <dgm:spPr/>
      <dgm:t>
        <a:bodyPr/>
        <a:lstStyle/>
        <a:p>
          <a:endParaRPr lang="uk-UA"/>
        </a:p>
      </dgm:t>
    </dgm:pt>
    <dgm:pt modelId="{548A3B55-16F6-480F-B82A-08DB5D3007E9}" type="pres">
      <dgm:prSet presAssocID="{7A615780-D022-4AFF-8D48-AB7A7B171E5F}" presName="Name0" presStyleCnt="0">
        <dgm:presLayoutVars>
          <dgm:chPref val="3"/>
          <dgm:dir/>
          <dgm:animLvl val="lvl"/>
          <dgm:resizeHandles/>
        </dgm:presLayoutVars>
      </dgm:prSet>
      <dgm:spPr/>
      <dgm:t>
        <a:bodyPr/>
        <a:lstStyle/>
        <a:p>
          <a:endParaRPr lang="uk-UA"/>
        </a:p>
      </dgm:t>
    </dgm:pt>
    <dgm:pt modelId="{A3C4AD7B-2E3E-44E9-8180-719FA0B03778}" type="pres">
      <dgm:prSet presAssocID="{4BC3F7BD-86BF-47FB-9DB0-44B4694B5F1C}" presName="horFlow" presStyleCnt="0"/>
      <dgm:spPr/>
    </dgm:pt>
    <dgm:pt modelId="{3EF56D4A-9A76-4414-A5F2-8066BE125047}" type="pres">
      <dgm:prSet presAssocID="{4BC3F7BD-86BF-47FB-9DB0-44B4694B5F1C}" presName="bigChev" presStyleLbl="node1" presStyleIdx="0" presStyleCnt="1" custScaleX="106010" custScaleY="275966" custLinFactNeighborX="-419" custLinFactNeighborY="-61"/>
      <dgm:spPr>
        <a:prstGeom prst="homePlate">
          <a:avLst/>
        </a:prstGeom>
      </dgm:spPr>
      <dgm:t>
        <a:bodyPr/>
        <a:lstStyle/>
        <a:p>
          <a:endParaRPr lang="uk-UA"/>
        </a:p>
      </dgm:t>
    </dgm:pt>
  </dgm:ptLst>
  <dgm:cxnLst>
    <dgm:cxn modelId="{0E7A7587-D696-4601-948D-538B66E8D070}" type="presOf" srcId="{7A615780-D022-4AFF-8D48-AB7A7B171E5F}" destId="{548A3B55-16F6-480F-B82A-08DB5D3007E9}" srcOrd="0" destOrd="0" presId="urn:microsoft.com/office/officeart/2005/8/layout/lProcess3"/>
    <dgm:cxn modelId="{FC6DDEF0-0EF9-4614-AC36-B420574CBCCA}" srcId="{7A615780-D022-4AFF-8D48-AB7A7B171E5F}" destId="{4BC3F7BD-86BF-47FB-9DB0-44B4694B5F1C}" srcOrd="0" destOrd="0" parTransId="{93D310BB-F2F2-40D7-B5C0-A53F040FE199}" sibTransId="{0DD68BEC-700B-48CB-BAFF-CD805A664C0F}"/>
    <dgm:cxn modelId="{92B59729-B0B6-42AB-93E3-766453753338}" type="presOf" srcId="{4BC3F7BD-86BF-47FB-9DB0-44B4694B5F1C}" destId="{3EF56D4A-9A76-4414-A5F2-8066BE125047}" srcOrd="0" destOrd="0" presId="urn:microsoft.com/office/officeart/2005/8/layout/lProcess3"/>
    <dgm:cxn modelId="{32412969-2EE3-4294-921E-A0527F8C10CC}" type="presParOf" srcId="{548A3B55-16F6-480F-B82A-08DB5D3007E9}" destId="{A3C4AD7B-2E3E-44E9-8180-719FA0B03778}" srcOrd="0" destOrd="0" presId="urn:microsoft.com/office/officeart/2005/8/layout/lProcess3"/>
    <dgm:cxn modelId="{5865B54E-C263-4269-8A22-4B01D1333409}" type="presParOf" srcId="{A3C4AD7B-2E3E-44E9-8180-719FA0B03778}" destId="{3EF56D4A-9A76-4414-A5F2-8066BE125047}" srcOrd="0" destOrd="0" presId="urn:microsoft.com/office/officeart/2005/8/layout/lProcess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2626830C-0EB7-49A5-8B47-6224EDCCDD67}"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uk-UA"/>
        </a:p>
      </dgm:t>
    </dgm:pt>
    <dgm:pt modelId="{109A425D-96BE-4C4C-B32F-69B188308839}">
      <dgm:prSet custT="1"/>
      <dgm:spPr>
        <a:solidFill>
          <a:schemeClr val="tx2">
            <a:lumMod val="25000"/>
            <a:alpha val="44000"/>
          </a:schemeClr>
        </a:solidFill>
        <a:ln>
          <a:noFill/>
        </a:ln>
      </dgm:spPr>
      <dgm:t>
        <a:bodyPr/>
        <a:lstStyle/>
        <a:p>
          <a:pPr algn="just" rtl="0">
            <a:spcAft>
              <a:spcPts val="0"/>
            </a:spcAft>
          </a:pP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ВП ВС виснує, що пункт 1 частини другої статті 37 Закону України «Про державну реєстрацію речових прав на нерухоме майно та їх обтяжень» (у редакції, чинній на момент видання наказу) у подібних правовідносинах потрібно застосовувати так: у випадку, коли щодо нерухомого майна наявний судовий спір (</a:t>
          </a:r>
          <a:r>
            <a:rPr lang="uk-UA" sz="12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спір</a:t>
          </a: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про право), ця обставина унеможливлює розгляд Міністерством юстиції України скарги на рішення державного реєстратора про державну реєстрацію прав щодо цього нерухомого майна.</a:t>
          </a:r>
        </a:p>
        <a:p>
          <a:pPr algn="just">
            <a:spcAft>
              <a:spcPts val="0"/>
            </a:spcAft>
          </a:pP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Міністерство юстиції України та його територіальні органи відповідно до пункту 4 частини восьмої статті 37 вказаного вище Закону відмовляють у задоволенні скарги на рішення, дії або бездіяльність у будь-якій сфері державної реєстрації прав у тому випадку, якщо наявна інформація про судове провадження між тими самими сторонами, з тих самих предмета і підстав.</a:t>
          </a:r>
        </a:p>
        <a:p>
          <a:pPr algn="just">
            <a:spcAft>
              <a:spcPts val="0"/>
            </a:spcAft>
          </a:pP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За наявності підстав для застосування положень пункту 1 частини другої статті 37 Закону України «Про державну реєстрацію речових прав на нерухоме майно та їх обтяжень», відсутня необхідність здійснювати аналіз інформації про судове провадження у зв`язку із спором між тими самими сторонами, з тих самих предмета і підстав (пункт 4 частини восьмої статті 37 зазначеного Закону).</a:t>
          </a:r>
        </a:p>
        <a:p>
          <a:pPr algn="just" rtl="0">
            <a:spcAft>
              <a:spcPts val="0"/>
            </a:spcAft>
          </a:pPr>
          <a:r>
            <a:rPr lang="uk-UA" sz="1200" b="0"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hlinkClick xmlns:r="http://schemas.openxmlformats.org/officeDocument/2006/relationships" r:id="rId1"/>
            </a:rPr>
            <a:t>https://reestr.court.gov.ua/Review/118393664</a:t>
          </a:r>
          <a:r>
            <a:rPr lang="uk-UA" sz="1200" b="0"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p>
      </dgm:t>
    </dgm:pt>
    <dgm:pt modelId="{AAD9ED62-5B0A-4BC1-A656-67F32C8B7778}" type="parTrans" cxnId="{F812E7C1-1F1A-4B36-A8A6-C52A37B79082}">
      <dgm:prSet/>
      <dgm:spPr/>
      <dgm:t>
        <a:bodyPr/>
        <a:lstStyle/>
        <a:p>
          <a:endParaRPr lang="uk-UA"/>
        </a:p>
      </dgm:t>
    </dgm:pt>
    <dgm:pt modelId="{A6233E8E-61FC-444A-BBF4-B9591E116B57}" type="sibTrans" cxnId="{F812E7C1-1F1A-4B36-A8A6-C52A37B79082}">
      <dgm:prSet/>
      <dgm:spPr/>
      <dgm:t>
        <a:bodyPr/>
        <a:lstStyle/>
        <a:p>
          <a:endParaRPr lang="uk-UA"/>
        </a:p>
      </dgm:t>
    </dgm:pt>
    <dgm:pt modelId="{77B318FB-71D7-41D0-AA84-1F15136221FC}" type="pres">
      <dgm:prSet presAssocID="{2626830C-0EB7-49A5-8B47-6224EDCCDD67}" presName="cycle" presStyleCnt="0">
        <dgm:presLayoutVars>
          <dgm:dir/>
          <dgm:resizeHandles val="exact"/>
        </dgm:presLayoutVars>
      </dgm:prSet>
      <dgm:spPr/>
      <dgm:t>
        <a:bodyPr/>
        <a:lstStyle/>
        <a:p>
          <a:endParaRPr lang="uk-UA"/>
        </a:p>
      </dgm:t>
    </dgm:pt>
    <dgm:pt modelId="{4532A5CD-ED12-4521-B172-187366941F6A}" type="pres">
      <dgm:prSet presAssocID="{109A425D-96BE-4C4C-B32F-69B188308839}" presName="node" presStyleLbl="node1" presStyleIdx="0" presStyleCnt="1" custScaleX="120973" custScaleY="122146" custRadScaleRad="100521" custRadScaleInc="-29">
        <dgm:presLayoutVars>
          <dgm:bulletEnabled val="1"/>
        </dgm:presLayoutVars>
      </dgm:prSet>
      <dgm:spPr>
        <a:prstGeom prst="flowChartAlternateProcess">
          <a:avLst/>
        </a:prstGeom>
      </dgm:spPr>
      <dgm:t>
        <a:bodyPr/>
        <a:lstStyle/>
        <a:p>
          <a:endParaRPr lang="uk-UA"/>
        </a:p>
      </dgm:t>
    </dgm:pt>
  </dgm:ptLst>
  <dgm:cxnLst>
    <dgm:cxn modelId="{8057F8E1-EF7B-4A7A-856E-30E287AC5950}" type="presOf" srcId="{2626830C-0EB7-49A5-8B47-6224EDCCDD67}" destId="{77B318FB-71D7-41D0-AA84-1F15136221FC}" srcOrd="0" destOrd="0" presId="urn:microsoft.com/office/officeart/2005/8/layout/cycle2"/>
    <dgm:cxn modelId="{F812E7C1-1F1A-4B36-A8A6-C52A37B79082}" srcId="{2626830C-0EB7-49A5-8B47-6224EDCCDD67}" destId="{109A425D-96BE-4C4C-B32F-69B188308839}" srcOrd="0" destOrd="0" parTransId="{AAD9ED62-5B0A-4BC1-A656-67F32C8B7778}" sibTransId="{A6233E8E-61FC-444A-BBF4-B9591E116B57}"/>
    <dgm:cxn modelId="{F1028EC5-679C-4529-A631-9065E8028B39}" type="presOf" srcId="{109A425D-96BE-4C4C-B32F-69B188308839}" destId="{4532A5CD-ED12-4521-B172-187366941F6A}" srcOrd="0" destOrd="0" presId="urn:microsoft.com/office/officeart/2005/8/layout/cycle2"/>
    <dgm:cxn modelId="{10616C17-53CB-4F54-8BEA-FD6E2BC6AFCC}" type="presParOf" srcId="{77B318FB-71D7-41D0-AA84-1F15136221FC}" destId="{4532A5CD-ED12-4521-B172-187366941F6A}" srcOrd="0" destOrd="0" presId="urn:microsoft.com/office/officeart/2005/8/layout/cycle2"/>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2A52989D-F7FB-4581-A78D-5AA2820D833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7D6ACE49-2C7D-4B55-8258-8FF78D2D3F87}">
      <dgm:prSet custT="1"/>
      <dgm:spPr>
        <a:solidFill>
          <a:schemeClr val="tx2">
            <a:lumMod val="25000"/>
            <a:alpha val="17000"/>
          </a:schemeClr>
        </a:solidFill>
        <a:ln>
          <a:noFill/>
        </a:ln>
      </dgm:spPr>
      <dgm:t>
        <a:bodyPr/>
        <a:lstStyle/>
        <a:p>
          <a:pPr algn="ctr" rtl="0">
            <a:spcAft>
              <a:spcPts val="0"/>
            </a:spcAft>
          </a:pPr>
          <a:r>
            <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Постанови КАС ВС від 06.06.2018 у справі №804/2296/17 (пункт 44), від 22.02.2023 у справі №640/28931/20, від 27.06.2023 у справі №640/26706/20 (пункт 42)</a:t>
          </a:r>
          <a:endParaRPr kumimoji="0" lang="uk-UA" sz="1200" b="1" i="0" u="none" strike="noStrike" kern="1200" cap="none" spc="0" normalizeH="0" baseline="0" noProof="0" dirty="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endParaRPr>
        </a:p>
      </dgm:t>
    </dgm:pt>
    <dgm:pt modelId="{AE0B5837-A785-4B6F-9FDA-6EBC8B068F4A}" type="parTrans" cxnId="{011F26B8-4074-4349-855E-A9921E5DB3AF}">
      <dgm:prSet/>
      <dgm:spPr/>
      <dgm:t>
        <a:bodyPr/>
        <a:lstStyle/>
        <a:p>
          <a:pPr algn="ctr"/>
          <a:endParaRPr lang="uk-UA"/>
        </a:p>
      </dgm:t>
    </dgm:pt>
    <dgm:pt modelId="{7C224D5F-3567-4E13-A4F5-740B4796CA85}" type="sibTrans" cxnId="{011F26B8-4074-4349-855E-A9921E5DB3AF}">
      <dgm:prSet/>
      <dgm:spPr/>
      <dgm:t>
        <a:bodyPr/>
        <a:lstStyle/>
        <a:p>
          <a:pPr algn="ctr"/>
          <a:endParaRPr lang="uk-UA"/>
        </a:p>
      </dgm:t>
    </dgm:pt>
    <dgm:pt modelId="{D3023C26-3E73-4E84-8F9D-13921BA3731C}" type="pres">
      <dgm:prSet presAssocID="{2A52989D-F7FB-4581-A78D-5AA2820D8337}" presName="linear" presStyleCnt="0">
        <dgm:presLayoutVars>
          <dgm:animLvl val="lvl"/>
          <dgm:resizeHandles val="exact"/>
        </dgm:presLayoutVars>
      </dgm:prSet>
      <dgm:spPr/>
      <dgm:t>
        <a:bodyPr/>
        <a:lstStyle/>
        <a:p>
          <a:endParaRPr lang="uk-UA"/>
        </a:p>
      </dgm:t>
    </dgm:pt>
    <dgm:pt modelId="{7A20DE31-9AEC-4203-B692-5715756E6C53}" type="pres">
      <dgm:prSet presAssocID="{7D6ACE49-2C7D-4B55-8258-8FF78D2D3F87}" presName="parentText" presStyleLbl="node1" presStyleIdx="0" presStyleCnt="1" custScaleY="407904">
        <dgm:presLayoutVars>
          <dgm:chMax val="0"/>
          <dgm:bulletEnabled val="1"/>
        </dgm:presLayoutVars>
      </dgm:prSet>
      <dgm:spPr/>
      <dgm:t>
        <a:bodyPr/>
        <a:lstStyle/>
        <a:p>
          <a:endParaRPr lang="uk-UA"/>
        </a:p>
      </dgm:t>
    </dgm:pt>
  </dgm:ptLst>
  <dgm:cxnLst>
    <dgm:cxn modelId="{011F26B8-4074-4349-855E-A9921E5DB3AF}" srcId="{2A52989D-F7FB-4581-A78D-5AA2820D8337}" destId="{7D6ACE49-2C7D-4B55-8258-8FF78D2D3F87}" srcOrd="0" destOrd="0" parTransId="{AE0B5837-A785-4B6F-9FDA-6EBC8B068F4A}" sibTransId="{7C224D5F-3567-4E13-A4F5-740B4796CA85}"/>
    <dgm:cxn modelId="{94EFECD7-20AF-4AAD-BEFE-19C1AE60704A}" type="presOf" srcId="{2A52989D-F7FB-4581-A78D-5AA2820D8337}" destId="{D3023C26-3E73-4E84-8F9D-13921BA3731C}" srcOrd="0" destOrd="0" presId="urn:microsoft.com/office/officeart/2005/8/layout/vList2"/>
    <dgm:cxn modelId="{CDA2720F-2AAD-4A59-968B-3A3E7E7C25B1}" type="presOf" srcId="{7D6ACE49-2C7D-4B55-8258-8FF78D2D3F87}" destId="{7A20DE31-9AEC-4203-B692-5715756E6C53}" srcOrd="0" destOrd="0" presId="urn:microsoft.com/office/officeart/2005/8/layout/vList2"/>
    <dgm:cxn modelId="{717ED31C-6562-45A9-A5C4-B92F48469631}" type="presParOf" srcId="{D3023C26-3E73-4E84-8F9D-13921BA3731C}" destId="{7A20DE31-9AEC-4203-B692-5715756E6C53}" srcOrd="0" destOrd="0" presId="urn:microsoft.com/office/officeart/2005/8/layout/vList2"/>
  </dgm:cxnLst>
  <dgm:bg/>
  <dgm:whole/>
  <dgm:extLst>
    <a:ext uri="http://schemas.microsoft.com/office/drawing/2008/diagram">
      <dsp:dataModelExt xmlns:dsp="http://schemas.microsoft.com/office/drawing/2008/diagram" xmlns="" relId="rId1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626830C-0EB7-49A5-8B47-6224EDCCDD67}"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uk-UA"/>
        </a:p>
      </dgm:t>
    </dgm:pt>
    <dgm:pt modelId="{109A425D-96BE-4C4C-B32F-69B188308839}">
      <dgm:prSet custT="1"/>
      <dgm:spPr>
        <a:solidFill>
          <a:schemeClr val="tx2">
            <a:lumMod val="25000"/>
            <a:alpha val="44000"/>
          </a:schemeClr>
        </a:solidFill>
        <a:ln>
          <a:noFill/>
        </a:ln>
      </dgm:spPr>
      <dgm:t>
        <a:bodyPr/>
        <a:lstStyle/>
        <a:p>
          <a:pPr algn="just" rtl="0">
            <a:spcAft>
              <a:spcPts val="0"/>
            </a:spcAft>
          </a:pP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Висновок про застосування норм пункту 2 частини п`ятої статті 41 Закону України «Про публічні закупівлі».</a:t>
          </a:r>
        </a:p>
        <a:p>
          <a:pPr algn="just">
            <a:spcAft>
              <a:spcPts val="0"/>
            </a:spcAft>
          </a:pP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Ціна товару є істотною умовою договору про закупівлю. Зміна ціни товару в договорі про закупівлю після виконання продавцем зобов`язання з передачі такого товару у власність покупця не допускається.</a:t>
          </a:r>
        </a:p>
        <a:p>
          <a:pPr algn="just">
            <a:spcAft>
              <a:spcPts val="0"/>
            </a:spcAft>
          </a:pP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Зміна ціни товару в бік збільшення до передачі його у власність покупця за договором про закупівлю можлива у випадку збільшення ціни такого товару на ринку, якщо сторони договору про таку умову домовились. Якщо сторони договору про таку умову не домовлялись, то зміна ціни товару в бік збільшення у випадку зростання ціни такого товару на ринку можлива, лише якщо це призвело до істотної зміни обставин, в порядку статті 652 ЦК України, якщо вони змінилися настільки, що якби сторони могли це передбачити, вони не уклали б договір або уклали б його на інших умовах.</a:t>
          </a:r>
        </a:p>
        <a:p>
          <a:pPr algn="just">
            <a:spcAft>
              <a:spcPts val="0"/>
            </a:spcAft>
          </a:pP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У будь-якому разі ціна за одиницю товару не може бути збільшена більше ніж на 10 % від тієї ціни товару, яка була визначена сторонами в договорі за результатами процедури закупівлі, незалежно від кількості та строків зміни ціни протягом строку дії договору. Тобто під час дії договору про закупівлю сторони можуть неодноразово змінювати ціну товару в бік збільшення за наявності умов, встановлених у статті 652 ЦК України та пункті 2 частини п`ятої статті 41 Закону № 922-VIII, проте загальне збільшення такої ціни не повинно перевищувати 10 % від тієї ціни товару, яка була визначена сторонами при укладенні договору за результатами процедури закупівлі. </a:t>
          </a:r>
          <a:r>
            <a:rPr lang="uk-UA" sz="1200" kern="1200" dirty="0" smtClean="0">
              <a:latin typeface="Times New Roman" pitchFamily="18" charset="0"/>
              <a:cs typeface="Times New Roman" pitchFamily="18" charset="0"/>
              <a:hlinkClick xmlns:r="http://schemas.openxmlformats.org/officeDocument/2006/relationships" r:id="rId1"/>
            </a:rPr>
            <a:t>https://reyestr.court.gov.ua/Review/116670838</a:t>
          </a:r>
          <a:r>
            <a:rPr lang="uk-UA" sz="1200" kern="1200" dirty="0" smtClean="0">
              <a:latin typeface="Times New Roman" pitchFamily="18" charset="0"/>
              <a:cs typeface="Times New Roman" pitchFamily="18" charset="0"/>
            </a:rPr>
            <a:t> </a:t>
          </a:r>
        </a:p>
        <a:p>
          <a:pPr algn="just">
            <a:spcAft>
              <a:spcPts val="0"/>
            </a:spcAft>
          </a:pPr>
          <a:endPar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hlinkClick xmlns:r="http://schemas.openxmlformats.org/officeDocument/2006/relationships" r:id="rId2"/>
          </a:endParaRPr>
        </a:p>
      </dgm:t>
    </dgm:pt>
    <dgm:pt modelId="{AAD9ED62-5B0A-4BC1-A656-67F32C8B7778}" type="parTrans" cxnId="{F812E7C1-1F1A-4B36-A8A6-C52A37B79082}">
      <dgm:prSet/>
      <dgm:spPr/>
      <dgm:t>
        <a:bodyPr/>
        <a:lstStyle/>
        <a:p>
          <a:endParaRPr lang="uk-UA"/>
        </a:p>
      </dgm:t>
    </dgm:pt>
    <dgm:pt modelId="{A6233E8E-61FC-444A-BBF4-B9591E116B57}" type="sibTrans" cxnId="{F812E7C1-1F1A-4B36-A8A6-C52A37B79082}">
      <dgm:prSet/>
      <dgm:spPr/>
      <dgm:t>
        <a:bodyPr/>
        <a:lstStyle/>
        <a:p>
          <a:endParaRPr lang="uk-UA"/>
        </a:p>
      </dgm:t>
    </dgm:pt>
    <dgm:pt modelId="{77B318FB-71D7-41D0-AA84-1F15136221FC}" type="pres">
      <dgm:prSet presAssocID="{2626830C-0EB7-49A5-8B47-6224EDCCDD67}" presName="cycle" presStyleCnt="0">
        <dgm:presLayoutVars>
          <dgm:dir/>
          <dgm:resizeHandles val="exact"/>
        </dgm:presLayoutVars>
      </dgm:prSet>
      <dgm:spPr/>
      <dgm:t>
        <a:bodyPr/>
        <a:lstStyle/>
        <a:p>
          <a:endParaRPr lang="uk-UA"/>
        </a:p>
      </dgm:t>
    </dgm:pt>
    <dgm:pt modelId="{4532A5CD-ED12-4521-B172-187366941F6A}" type="pres">
      <dgm:prSet presAssocID="{109A425D-96BE-4C4C-B32F-69B188308839}" presName="node" presStyleLbl="node1" presStyleIdx="0" presStyleCnt="1" custScaleX="199222" custScaleY="174174" custRadScaleRad="100521" custRadScaleInc="-29">
        <dgm:presLayoutVars>
          <dgm:bulletEnabled val="1"/>
        </dgm:presLayoutVars>
      </dgm:prSet>
      <dgm:spPr>
        <a:prstGeom prst="flowChartAlternateProcess">
          <a:avLst/>
        </a:prstGeom>
      </dgm:spPr>
      <dgm:t>
        <a:bodyPr/>
        <a:lstStyle/>
        <a:p>
          <a:endParaRPr lang="uk-UA"/>
        </a:p>
      </dgm:t>
    </dgm:pt>
  </dgm:ptLst>
  <dgm:cxnLst>
    <dgm:cxn modelId="{F812E7C1-1F1A-4B36-A8A6-C52A37B79082}" srcId="{2626830C-0EB7-49A5-8B47-6224EDCCDD67}" destId="{109A425D-96BE-4C4C-B32F-69B188308839}" srcOrd="0" destOrd="0" parTransId="{AAD9ED62-5B0A-4BC1-A656-67F32C8B7778}" sibTransId="{A6233E8E-61FC-444A-BBF4-B9591E116B57}"/>
    <dgm:cxn modelId="{743A5D6F-3275-4FAF-93C9-936A717F5D3D}" type="presOf" srcId="{109A425D-96BE-4C4C-B32F-69B188308839}" destId="{4532A5CD-ED12-4521-B172-187366941F6A}" srcOrd="0" destOrd="0" presId="urn:microsoft.com/office/officeart/2005/8/layout/cycle2"/>
    <dgm:cxn modelId="{AD872658-6741-4EB6-B5F3-071D29B54308}" type="presOf" srcId="{2626830C-0EB7-49A5-8B47-6224EDCCDD67}" destId="{77B318FB-71D7-41D0-AA84-1F15136221FC}" srcOrd="0" destOrd="0" presId="urn:microsoft.com/office/officeart/2005/8/layout/cycle2"/>
    <dgm:cxn modelId="{803EC3EA-9573-43C2-B97B-BBCB0E5B004D}" type="presParOf" srcId="{77B318FB-71D7-41D0-AA84-1F15136221FC}" destId="{4532A5CD-ED12-4521-B172-187366941F6A}" srcOrd="0" destOrd="0" presId="urn:microsoft.com/office/officeart/2005/8/layout/cycle2"/>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24E5C34E-DA21-45B9-B55D-F89D03FA1B3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CEC9EB15-5746-4F36-8AFD-EACA623DA04B}">
      <dgm:prSet custT="1"/>
      <dgm:spPr>
        <a:solidFill>
          <a:schemeClr val="tx2">
            <a:lumMod val="25000"/>
            <a:alpha val="16000"/>
          </a:schemeClr>
        </a:solidFill>
        <a:ln>
          <a:noFill/>
        </a:ln>
      </dgm:spPr>
      <dgm:t>
        <a:bodyPr/>
        <a:lstStyle/>
        <a:p>
          <a:pPr algn="ctr" rtl="0">
            <a:spcAft>
              <a:spcPts val="0"/>
            </a:spcAft>
          </a:pPr>
          <a:r>
            <a:rPr lang="uk-UA" sz="16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Постанова ВП ВС від 03.04.2024 по справі № 916/4093/21</a:t>
          </a:r>
          <a:endParaRPr lang="uk-UA" sz="1600" b="1" kern="1200" noProof="0" dirty="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dgm:t>
    </dgm:pt>
    <dgm:pt modelId="{E33750B9-1477-455F-81C8-4D2BC9085203}" type="parTrans" cxnId="{A26E2DD8-ABF8-4519-816D-D7B1EAAFC0FE}">
      <dgm:prSet/>
      <dgm:spPr/>
      <dgm:t>
        <a:bodyPr/>
        <a:lstStyle/>
        <a:p>
          <a:endParaRPr lang="uk-UA"/>
        </a:p>
      </dgm:t>
    </dgm:pt>
    <dgm:pt modelId="{B7D23C7B-0A90-4076-AC62-5D4A740C24FC}" type="sibTrans" cxnId="{A26E2DD8-ABF8-4519-816D-D7B1EAAFC0FE}">
      <dgm:prSet/>
      <dgm:spPr/>
      <dgm:t>
        <a:bodyPr/>
        <a:lstStyle/>
        <a:p>
          <a:endParaRPr lang="uk-UA"/>
        </a:p>
      </dgm:t>
    </dgm:pt>
    <dgm:pt modelId="{3C8EE393-9385-4B7F-8750-BF622842E9AB}" type="pres">
      <dgm:prSet presAssocID="{24E5C34E-DA21-45B9-B55D-F89D03FA1B3A}" presName="linear" presStyleCnt="0">
        <dgm:presLayoutVars>
          <dgm:animLvl val="lvl"/>
          <dgm:resizeHandles val="exact"/>
        </dgm:presLayoutVars>
      </dgm:prSet>
      <dgm:spPr/>
      <dgm:t>
        <a:bodyPr/>
        <a:lstStyle/>
        <a:p>
          <a:endParaRPr lang="uk-UA"/>
        </a:p>
      </dgm:t>
    </dgm:pt>
    <dgm:pt modelId="{491186E1-D2E0-4DE9-9FD1-C23BC272EA6B}" type="pres">
      <dgm:prSet presAssocID="{CEC9EB15-5746-4F36-8AFD-EACA623DA04B}" presName="parentText" presStyleLbl="node1" presStyleIdx="0" presStyleCnt="1" custScaleY="445363" custLinFactY="-36270" custLinFactNeighborY="-100000">
        <dgm:presLayoutVars>
          <dgm:chMax val="0"/>
          <dgm:bulletEnabled val="1"/>
        </dgm:presLayoutVars>
      </dgm:prSet>
      <dgm:spPr/>
      <dgm:t>
        <a:bodyPr/>
        <a:lstStyle/>
        <a:p>
          <a:endParaRPr lang="uk-UA"/>
        </a:p>
      </dgm:t>
    </dgm:pt>
  </dgm:ptLst>
  <dgm:cxnLst>
    <dgm:cxn modelId="{A26E2DD8-ABF8-4519-816D-D7B1EAAFC0FE}" srcId="{24E5C34E-DA21-45B9-B55D-F89D03FA1B3A}" destId="{CEC9EB15-5746-4F36-8AFD-EACA623DA04B}" srcOrd="0" destOrd="0" parTransId="{E33750B9-1477-455F-81C8-4D2BC9085203}" sibTransId="{B7D23C7B-0A90-4076-AC62-5D4A740C24FC}"/>
    <dgm:cxn modelId="{1261D9EF-5BF4-43C4-A0F0-884D6E314929}" type="presOf" srcId="{CEC9EB15-5746-4F36-8AFD-EACA623DA04B}" destId="{491186E1-D2E0-4DE9-9FD1-C23BC272EA6B}" srcOrd="0" destOrd="0" presId="urn:microsoft.com/office/officeart/2005/8/layout/vList2"/>
    <dgm:cxn modelId="{EB7DB38B-7AB2-4A81-BB9A-3C38792DF542}" type="presOf" srcId="{24E5C34E-DA21-45B9-B55D-F89D03FA1B3A}" destId="{3C8EE393-9385-4B7F-8750-BF622842E9AB}" srcOrd="0" destOrd="0" presId="urn:microsoft.com/office/officeart/2005/8/layout/vList2"/>
    <dgm:cxn modelId="{011ABCFE-B1FA-4700-9993-F94356B26AC2}" type="presParOf" srcId="{3C8EE393-9385-4B7F-8750-BF622842E9AB}" destId="{491186E1-D2E0-4DE9-9FD1-C23BC272EA6B}" srcOrd="0" destOrd="0" presId="urn:microsoft.com/office/officeart/2005/8/layout/vList2"/>
  </dgm:cxnLst>
  <dgm:bg/>
  <dgm:whole/>
  <dgm:extLst>
    <a:ext uri="http://schemas.microsoft.com/office/drawing/2008/diagram">
      <dsp:dataModelExt xmlns:dsp="http://schemas.microsoft.com/office/drawing/2008/diagram" xmlns="" relId="rId21"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7A615780-D022-4AFF-8D48-AB7A7B171E5F}"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uk-UA"/>
        </a:p>
      </dgm:t>
    </dgm:pt>
    <dgm:pt modelId="{4BC3F7BD-86BF-47FB-9DB0-44B4694B5F1C}">
      <dgm:prSet custT="1"/>
      <dgm:spPr>
        <a:solidFill>
          <a:schemeClr val="tx2">
            <a:lumMod val="25000"/>
            <a:alpha val="29000"/>
          </a:schemeClr>
        </a:solidFill>
        <a:ln>
          <a:noFill/>
        </a:ln>
      </dgm:spPr>
      <dgm:t>
        <a:bodyPr/>
        <a:lstStyle/>
        <a:p>
          <a:pPr algn="just" rtl="0">
            <a:lnSpc>
              <a:spcPct val="100000"/>
            </a:lnSpc>
            <a:spcAft>
              <a:spcPts val="0"/>
            </a:spcAft>
          </a:pP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p>
        <a:p>
          <a:pPr algn="just" rtl="0">
            <a:lnSpc>
              <a:spcPct val="100000"/>
            </a:lnSpc>
            <a:spcAft>
              <a:spcPts val="0"/>
            </a:spcAft>
          </a:pP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КАС ВС зробив висновок про те, що засновники акціонерного товариства з моменту передачі товариству майнових внесків перестають бути власниками майна, що становить їх внески, здобуваючи у власність замість цього майна акції товариства і відповідно корпоративні права щодо цього товариства. Держава, набувши корпоративні права, має право брати участь в управлінні товариством, у якому 100 % акцій перебувають у державній власності, тоді як власником майна, переданого до статутного капіталу, є саме це товариство, а не держава. Право власності на акції, емітовані акціонерним товариством, і право власності на майно, яке належить цьому акціонерному товариству, за своєю формою різняться, оскільки зазначені акції та майно є окремими об`єктами права власності.</a:t>
          </a:r>
          <a:endParaRPr lang="uk-UA" sz="1200" b="1" kern="1200" noProof="0" dirty="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dgm:t>
    </dgm:pt>
    <dgm:pt modelId="{93D310BB-F2F2-40D7-B5C0-A53F040FE199}" type="parTrans" cxnId="{FC6DDEF0-0EF9-4614-AC36-B420574CBCCA}">
      <dgm:prSet/>
      <dgm:spPr/>
      <dgm:t>
        <a:bodyPr/>
        <a:lstStyle/>
        <a:p>
          <a:endParaRPr lang="uk-UA"/>
        </a:p>
      </dgm:t>
    </dgm:pt>
    <dgm:pt modelId="{0DD68BEC-700B-48CB-BAFF-CD805A664C0F}" type="sibTrans" cxnId="{FC6DDEF0-0EF9-4614-AC36-B420574CBCCA}">
      <dgm:prSet/>
      <dgm:spPr/>
      <dgm:t>
        <a:bodyPr/>
        <a:lstStyle/>
        <a:p>
          <a:endParaRPr lang="uk-UA"/>
        </a:p>
      </dgm:t>
    </dgm:pt>
    <dgm:pt modelId="{548A3B55-16F6-480F-B82A-08DB5D3007E9}" type="pres">
      <dgm:prSet presAssocID="{7A615780-D022-4AFF-8D48-AB7A7B171E5F}" presName="Name0" presStyleCnt="0">
        <dgm:presLayoutVars>
          <dgm:chPref val="3"/>
          <dgm:dir/>
          <dgm:animLvl val="lvl"/>
          <dgm:resizeHandles/>
        </dgm:presLayoutVars>
      </dgm:prSet>
      <dgm:spPr/>
      <dgm:t>
        <a:bodyPr/>
        <a:lstStyle/>
        <a:p>
          <a:endParaRPr lang="uk-UA"/>
        </a:p>
      </dgm:t>
    </dgm:pt>
    <dgm:pt modelId="{A3C4AD7B-2E3E-44E9-8180-719FA0B03778}" type="pres">
      <dgm:prSet presAssocID="{4BC3F7BD-86BF-47FB-9DB0-44B4694B5F1C}" presName="horFlow" presStyleCnt="0"/>
      <dgm:spPr/>
    </dgm:pt>
    <dgm:pt modelId="{3EF56D4A-9A76-4414-A5F2-8066BE125047}" type="pres">
      <dgm:prSet presAssocID="{4BC3F7BD-86BF-47FB-9DB0-44B4694B5F1C}" presName="bigChev" presStyleLbl="node1" presStyleIdx="0" presStyleCnt="1" custScaleX="106010" custScaleY="388600" custLinFactNeighborX="-419" custLinFactNeighborY="-61"/>
      <dgm:spPr>
        <a:prstGeom prst="homePlate">
          <a:avLst/>
        </a:prstGeom>
      </dgm:spPr>
      <dgm:t>
        <a:bodyPr/>
        <a:lstStyle/>
        <a:p>
          <a:endParaRPr lang="uk-UA"/>
        </a:p>
      </dgm:t>
    </dgm:pt>
  </dgm:ptLst>
  <dgm:cxnLst>
    <dgm:cxn modelId="{99531E11-DECE-4496-9D83-ACFA639AC556}" type="presOf" srcId="{7A615780-D022-4AFF-8D48-AB7A7B171E5F}" destId="{548A3B55-16F6-480F-B82A-08DB5D3007E9}" srcOrd="0" destOrd="0" presId="urn:microsoft.com/office/officeart/2005/8/layout/lProcess3"/>
    <dgm:cxn modelId="{FC6DDEF0-0EF9-4614-AC36-B420574CBCCA}" srcId="{7A615780-D022-4AFF-8D48-AB7A7B171E5F}" destId="{4BC3F7BD-86BF-47FB-9DB0-44B4694B5F1C}" srcOrd="0" destOrd="0" parTransId="{93D310BB-F2F2-40D7-B5C0-A53F040FE199}" sibTransId="{0DD68BEC-700B-48CB-BAFF-CD805A664C0F}"/>
    <dgm:cxn modelId="{DCB8283F-F1EE-4415-8FA6-C17A550DFDE2}" type="presOf" srcId="{4BC3F7BD-86BF-47FB-9DB0-44B4694B5F1C}" destId="{3EF56D4A-9A76-4414-A5F2-8066BE125047}" srcOrd="0" destOrd="0" presId="urn:microsoft.com/office/officeart/2005/8/layout/lProcess3"/>
    <dgm:cxn modelId="{9D93BA53-E2E7-4A28-A1B0-BFD8B8F42F31}" type="presParOf" srcId="{548A3B55-16F6-480F-B82A-08DB5D3007E9}" destId="{A3C4AD7B-2E3E-44E9-8180-719FA0B03778}" srcOrd="0" destOrd="0" presId="urn:microsoft.com/office/officeart/2005/8/layout/lProcess3"/>
    <dgm:cxn modelId="{14EC59B7-8102-4CC5-B3F7-BF4B229C0693}" type="presParOf" srcId="{A3C4AD7B-2E3E-44E9-8180-719FA0B03778}" destId="{3EF56D4A-9A76-4414-A5F2-8066BE125047}" srcOrd="0" destOrd="0" presId="urn:microsoft.com/office/officeart/2005/8/layout/lProcess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2626830C-0EB7-49A5-8B47-6224EDCCDD67}"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uk-UA"/>
        </a:p>
      </dgm:t>
    </dgm:pt>
    <dgm:pt modelId="{109A425D-96BE-4C4C-B32F-69B188308839}">
      <dgm:prSet custT="1"/>
      <dgm:spPr>
        <a:solidFill>
          <a:schemeClr val="tx2">
            <a:lumMod val="25000"/>
            <a:alpha val="44000"/>
          </a:schemeClr>
        </a:solidFill>
        <a:ln>
          <a:noFill/>
        </a:ln>
      </dgm:spPr>
      <dgm:t>
        <a:bodyPr/>
        <a:lstStyle/>
        <a:p>
          <a:pPr algn="just" rtl="0">
            <a:spcAft>
              <a:spcPts val="0"/>
            </a:spcAft>
          </a:pP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r>
            <a:rPr lang="uk-UA" sz="14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ВП ВС для забезпечення єдності судової практики щодо зміни державної форми власності виключно шляхом приватизації виснує, що Закон України «Про приватизацію державного майна» не відносить до способів приватизації передання державного майна до статутного фонду (капіталу) заснованого нею акціонерного товариства, а тому державне майно, передане державою до статутного фонду (капіталу) акціонерного товариства, 100 % акцій якого залишається у власності держави, до моменту завершення процедури приватизації (продажу у приватну власність належних державі акцій такого акціонерного товариства) є державною власністю.</a:t>
          </a:r>
        </a:p>
        <a:p>
          <a:pPr algn="just" rtl="0">
            <a:spcAft>
              <a:spcPts val="0"/>
            </a:spcAft>
          </a:pPr>
          <a:r>
            <a:rPr lang="uk-UA" sz="1200" b="0"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hlinkClick xmlns:r="http://schemas.openxmlformats.org/officeDocument/2006/relationships" r:id="rId1"/>
            </a:rPr>
            <a:t>https://reestr.court.gov.ua/Review/118465142</a:t>
          </a:r>
          <a:r>
            <a:rPr lang="uk-UA" sz="1200" b="0"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p>
      </dgm:t>
    </dgm:pt>
    <dgm:pt modelId="{AAD9ED62-5B0A-4BC1-A656-67F32C8B7778}" type="parTrans" cxnId="{F812E7C1-1F1A-4B36-A8A6-C52A37B79082}">
      <dgm:prSet/>
      <dgm:spPr/>
      <dgm:t>
        <a:bodyPr/>
        <a:lstStyle/>
        <a:p>
          <a:endParaRPr lang="uk-UA"/>
        </a:p>
      </dgm:t>
    </dgm:pt>
    <dgm:pt modelId="{A6233E8E-61FC-444A-BBF4-B9591E116B57}" type="sibTrans" cxnId="{F812E7C1-1F1A-4B36-A8A6-C52A37B79082}">
      <dgm:prSet/>
      <dgm:spPr/>
      <dgm:t>
        <a:bodyPr/>
        <a:lstStyle/>
        <a:p>
          <a:endParaRPr lang="uk-UA"/>
        </a:p>
      </dgm:t>
    </dgm:pt>
    <dgm:pt modelId="{77B318FB-71D7-41D0-AA84-1F15136221FC}" type="pres">
      <dgm:prSet presAssocID="{2626830C-0EB7-49A5-8B47-6224EDCCDD67}" presName="cycle" presStyleCnt="0">
        <dgm:presLayoutVars>
          <dgm:dir/>
          <dgm:resizeHandles val="exact"/>
        </dgm:presLayoutVars>
      </dgm:prSet>
      <dgm:spPr/>
      <dgm:t>
        <a:bodyPr/>
        <a:lstStyle/>
        <a:p>
          <a:endParaRPr lang="uk-UA"/>
        </a:p>
      </dgm:t>
    </dgm:pt>
    <dgm:pt modelId="{4532A5CD-ED12-4521-B172-187366941F6A}" type="pres">
      <dgm:prSet presAssocID="{109A425D-96BE-4C4C-B32F-69B188308839}" presName="node" presStyleLbl="node1" presStyleIdx="0" presStyleCnt="1" custScaleX="120973" custScaleY="122146" custRadScaleRad="100521" custRadScaleInc="-29">
        <dgm:presLayoutVars>
          <dgm:bulletEnabled val="1"/>
        </dgm:presLayoutVars>
      </dgm:prSet>
      <dgm:spPr>
        <a:prstGeom prst="flowChartAlternateProcess">
          <a:avLst/>
        </a:prstGeom>
      </dgm:spPr>
      <dgm:t>
        <a:bodyPr/>
        <a:lstStyle/>
        <a:p>
          <a:endParaRPr lang="uk-UA"/>
        </a:p>
      </dgm:t>
    </dgm:pt>
  </dgm:ptLst>
  <dgm:cxnLst>
    <dgm:cxn modelId="{F812E7C1-1F1A-4B36-A8A6-C52A37B79082}" srcId="{2626830C-0EB7-49A5-8B47-6224EDCCDD67}" destId="{109A425D-96BE-4C4C-B32F-69B188308839}" srcOrd="0" destOrd="0" parTransId="{AAD9ED62-5B0A-4BC1-A656-67F32C8B7778}" sibTransId="{A6233E8E-61FC-444A-BBF4-B9591E116B57}"/>
    <dgm:cxn modelId="{19E20559-A74E-4EDF-9B0A-16BDFF62F51F}" type="presOf" srcId="{109A425D-96BE-4C4C-B32F-69B188308839}" destId="{4532A5CD-ED12-4521-B172-187366941F6A}" srcOrd="0" destOrd="0" presId="urn:microsoft.com/office/officeart/2005/8/layout/cycle2"/>
    <dgm:cxn modelId="{FEB9F41E-1F57-4A70-8CFC-269D9C430E53}" type="presOf" srcId="{2626830C-0EB7-49A5-8B47-6224EDCCDD67}" destId="{77B318FB-71D7-41D0-AA84-1F15136221FC}" srcOrd="0" destOrd="0" presId="urn:microsoft.com/office/officeart/2005/8/layout/cycle2"/>
    <dgm:cxn modelId="{49C302D6-C166-4A7C-AC16-0BF4A7F47565}" type="presParOf" srcId="{77B318FB-71D7-41D0-AA84-1F15136221FC}" destId="{4532A5CD-ED12-4521-B172-187366941F6A}" srcOrd="0" destOrd="0" presId="urn:microsoft.com/office/officeart/2005/8/layout/cycle2"/>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2A52989D-F7FB-4581-A78D-5AA2820D833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7D6ACE49-2C7D-4B55-8258-8FF78D2D3F87}">
      <dgm:prSet custT="1"/>
      <dgm:spPr>
        <a:solidFill>
          <a:schemeClr val="tx2">
            <a:lumMod val="25000"/>
            <a:alpha val="17000"/>
          </a:schemeClr>
        </a:solidFill>
        <a:ln>
          <a:noFill/>
        </a:ln>
      </dgm:spPr>
      <dgm:t>
        <a:bodyPr/>
        <a:lstStyle/>
        <a:p>
          <a:pPr algn="ctr" rtl="0">
            <a:spcAft>
              <a:spcPts val="0"/>
            </a:spcAft>
          </a:pPr>
          <a:r>
            <a:rPr kumimoji="0" lang="uk-UA" sz="14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КАС ВС від 09.10.2018 у справі №826/11262/15</a:t>
          </a:r>
          <a:endParaRPr kumimoji="0" lang="uk-UA" sz="1400" b="1" i="0" u="none" strike="noStrike" kern="1200" cap="none" spc="0" normalizeH="0" baseline="0" noProof="0" dirty="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endParaRPr>
        </a:p>
      </dgm:t>
    </dgm:pt>
    <dgm:pt modelId="{AE0B5837-A785-4B6F-9FDA-6EBC8B068F4A}" type="parTrans" cxnId="{011F26B8-4074-4349-855E-A9921E5DB3AF}">
      <dgm:prSet/>
      <dgm:spPr/>
      <dgm:t>
        <a:bodyPr/>
        <a:lstStyle/>
        <a:p>
          <a:pPr algn="ctr"/>
          <a:endParaRPr lang="uk-UA"/>
        </a:p>
      </dgm:t>
    </dgm:pt>
    <dgm:pt modelId="{7C224D5F-3567-4E13-A4F5-740B4796CA85}" type="sibTrans" cxnId="{011F26B8-4074-4349-855E-A9921E5DB3AF}">
      <dgm:prSet/>
      <dgm:spPr/>
      <dgm:t>
        <a:bodyPr/>
        <a:lstStyle/>
        <a:p>
          <a:pPr algn="ctr"/>
          <a:endParaRPr lang="uk-UA"/>
        </a:p>
      </dgm:t>
    </dgm:pt>
    <dgm:pt modelId="{D3023C26-3E73-4E84-8F9D-13921BA3731C}" type="pres">
      <dgm:prSet presAssocID="{2A52989D-F7FB-4581-A78D-5AA2820D8337}" presName="linear" presStyleCnt="0">
        <dgm:presLayoutVars>
          <dgm:animLvl val="lvl"/>
          <dgm:resizeHandles val="exact"/>
        </dgm:presLayoutVars>
      </dgm:prSet>
      <dgm:spPr/>
      <dgm:t>
        <a:bodyPr/>
        <a:lstStyle/>
        <a:p>
          <a:endParaRPr lang="uk-UA"/>
        </a:p>
      </dgm:t>
    </dgm:pt>
    <dgm:pt modelId="{7A20DE31-9AEC-4203-B692-5715756E6C53}" type="pres">
      <dgm:prSet presAssocID="{7D6ACE49-2C7D-4B55-8258-8FF78D2D3F87}" presName="parentText" presStyleLbl="node1" presStyleIdx="0" presStyleCnt="1" custScaleY="407904">
        <dgm:presLayoutVars>
          <dgm:chMax val="0"/>
          <dgm:bulletEnabled val="1"/>
        </dgm:presLayoutVars>
      </dgm:prSet>
      <dgm:spPr/>
      <dgm:t>
        <a:bodyPr/>
        <a:lstStyle/>
        <a:p>
          <a:endParaRPr lang="uk-UA"/>
        </a:p>
      </dgm:t>
    </dgm:pt>
  </dgm:ptLst>
  <dgm:cxnLst>
    <dgm:cxn modelId="{011F26B8-4074-4349-855E-A9921E5DB3AF}" srcId="{2A52989D-F7FB-4581-A78D-5AA2820D8337}" destId="{7D6ACE49-2C7D-4B55-8258-8FF78D2D3F87}" srcOrd="0" destOrd="0" parTransId="{AE0B5837-A785-4B6F-9FDA-6EBC8B068F4A}" sibTransId="{7C224D5F-3567-4E13-A4F5-740B4796CA85}"/>
    <dgm:cxn modelId="{4DB520C5-7EFC-41C0-AD5A-7A2E890CD0A1}" type="presOf" srcId="{7D6ACE49-2C7D-4B55-8258-8FF78D2D3F87}" destId="{7A20DE31-9AEC-4203-B692-5715756E6C53}" srcOrd="0" destOrd="0" presId="urn:microsoft.com/office/officeart/2005/8/layout/vList2"/>
    <dgm:cxn modelId="{7E702758-ECBF-4253-88F1-04135FEFD0A3}" type="presOf" srcId="{2A52989D-F7FB-4581-A78D-5AA2820D8337}" destId="{D3023C26-3E73-4E84-8F9D-13921BA3731C}" srcOrd="0" destOrd="0" presId="urn:microsoft.com/office/officeart/2005/8/layout/vList2"/>
    <dgm:cxn modelId="{15D1F897-FDF0-454E-8FA2-9129B134D35E}" type="presParOf" srcId="{D3023C26-3E73-4E84-8F9D-13921BA3731C}" destId="{7A20DE31-9AEC-4203-B692-5715756E6C53}" srcOrd="0" destOrd="0" presId="urn:microsoft.com/office/officeart/2005/8/layout/vList2"/>
  </dgm:cxnLst>
  <dgm:bg/>
  <dgm:whole/>
  <dgm:extLst>
    <a:ext uri="http://schemas.microsoft.com/office/drawing/2008/diagram">
      <dsp:dataModelExt xmlns:dsp="http://schemas.microsoft.com/office/drawing/2008/diagram" xmlns="" relId="rId16"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24E5C34E-DA21-45B9-B55D-F89D03FA1B3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CEC9EB15-5746-4F36-8AFD-EACA623DA04B}">
      <dgm:prSet custT="1"/>
      <dgm:spPr>
        <a:solidFill>
          <a:schemeClr val="tx2">
            <a:lumMod val="25000"/>
            <a:alpha val="16000"/>
          </a:schemeClr>
        </a:solidFill>
        <a:ln>
          <a:noFill/>
        </a:ln>
      </dgm:spPr>
      <dgm:t>
        <a:bodyPr/>
        <a:lstStyle/>
        <a:p>
          <a:pPr algn="ctr" rtl="0">
            <a:spcAft>
              <a:spcPts val="0"/>
            </a:spcAft>
          </a:pPr>
          <a:r>
            <a:rPr lang="uk-UA" sz="16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Постанова ВП ВС від 03.04.2024 по справі № 917/1212/21</a:t>
          </a:r>
          <a:endParaRPr lang="uk-UA" sz="1600" b="1" kern="1200" noProof="0" dirty="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dgm:t>
    </dgm:pt>
    <dgm:pt modelId="{E33750B9-1477-455F-81C8-4D2BC9085203}" type="parTrans" cxnId="{A26E2DD8-ABF8-4519-816D-D7B1EAAFC0FE}">
      <dgm:prSet/>
      <dgm:spPr/>
      <dgm:t>
        <a:bodyPr/>
        <a:lstStyle/>
        <a:p>
          <a:endParaRPr lang="uk-UA"/>
        </a:p>
      </dgm:t>
    </dgm:pt>
    <dgm:pt modelId="{B7D23C7B-0A90-4076-AC62-5D4A740C24FC}" type="sibTrans" cxnId="{A26E2DD8-ABF8-4519-816D-D7B1EAAFC0FE}">
      <dgm:prSet/>
      <dgm:spPr/>
      <dgm:t>
        <a:bodyPr/>
        <a:lstStyle/>
        <a:p>
          <a:endParaRPr lang="uk-UA"/>
        </a:p>
      </dgm:t>
    </dgm:pt>
    <dgm:pt modelId="{3C8EE393-9385-4B7F-8750-BF622842E9AB}" type="pres">
      <dgm:prSet presAssocID="{24E5C34E-DA21-45B9-B55D-F89D03FA1B3A}" presName="linear" presStyleCnt="0">
        <dgm:presLayoutVars>
          <dgm:animLvl val="lvl"/>
          <dgm:resizeHandles val="exact"/>
        </dgm:presLayoutVars>
      </dgm:prSet>
      <dgm:spPr/>
      <dgm:t>
        <a:bodyPr/>
        <a:lstStyle/>
        <a:p>
          <a:endParaRPr lang="uk-UA"/>
        </a:p>
      </dgm:t>
    </dgm:pt>
    <dgm:pt modelId="{491186E1-D2E0-4DE9-9FD1-C23BC272EA6B}" type="pres">
      <dgm:prSet presAssocID="{CEC9EB15-5746-4F36-8AFD-EACA623DA04B}" presName="parentText" presStyleLbl="node1" presStyleIdx="0" presStyleCnt="1" custScaleY="445363" custLinFactY="-36270" custLinFactNeighborY="-100000">
        <dgm:presLayoutVars>
          <dgm:chMax val="0"/>
          <dgm:bulletEnabled val="1"/>
        </dgm:presLayoutVars>
      </dgm:prSet>
      <dgm:spPr/>
      <dgm:t>
        <a:bodyPr/>
        <a:lstStyle/>
        <a:p>
          <a:endParaRPr lang="uk-UA"/>
        </a:p>
      </dgm:t>
    </dgm:pt>
  </dgm:ptLst>
  <dgm:cxnLst>
    <dgm:cxn modelId="{2D076D87-C5A3-481E-96F0-BDD21193B86B}" type="presOf" srcId="{CEC9EB15-5746-4F36-8AFD-EACA623DA04B}" destId="{491186E1-D2E0-4DE9-9FD1-C23BC272EA6B}" srcOrd="0" destOrd="0" presId="urn:microsoft.com/office/officeart/2005/8/layout/vList2"/>
    <dgm:cxn modelId="{A26E2DD8-ABF8-4519-816D-D7B1EAAFC0FE}" srcId="{24E5C34E-DA21-45B9-B55D-F89D03FA1B3A}" destId="{CEC9EB15-5746-4F36-8AFD-EACA623DA04B}" srcOrd="0" destOrd="0" parTransId="{E33750B9-1477-455F-81C8-4D2BC9085203}" sibTransId="{B7D23C7B-0A90-4076-AC62-5D4A740C24FC}"/>
    <dgm:cxn modelId="{604E98AA-4076-42E5-97C5-BA31F4329AED}" type="presOf" srcId="{24E5C34E-DA21-45B9-B55D-F89D03FA1B3A}" destId="{3C8EE393-9385-4B7F-8750-BF622842E9AB}" srcOrd="0" destOrd="0" presId="urn:microsoft.com/office/officeart/2005/8/layout/vList2"/>
    <dgm:cxn modelId="{EEE71A48-DD14-418C-9496-8EBA26C68BA6}" type="presParOf" srcId="{3C8EE393-9385-4B7F-8750-BF622842E9AB}" destId="{491186E1-D2E0-4DE9-9FD1-C23BC272EA6B}" srcOrd="0" destOrd="0" presId="urn:microsoft.com/office/officeart/2005/8/layout/vList2"/>
  </dgm:cxnLst>
  <dgm:bg/>
  <dgm:whole/>
  <dgm:extLst>
    <a:ext uri="http://schemas.microsoft.com/office/drawing/2008/diagram">
      <dsp:dataModelExt xmlns:dsp="http://schemas.microsoft.com/office/drawing/2008/diagram" xmlns="" relId="rId21"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7A615780-D022-4AFF-8D48-AB7A7B171E5F}"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uk-UA"/>
        </a:p>
      </dgm:t>
    </dgm:pt>
    <dgm:pt modelId="{4BC3F7BD-86BF-47FB-9DB0-44B4694B5F1C}">
      <dgm:prSet custT="1"/>
      <dgm:spPr>
        <a:solidFill>
          <a:schemeClr val="tx2">
            <a:lumMod val="25000"/>
            <a:alpha val="29000"/>
          </a:schemeClr>
        </a:solidFill>
        <a:ln>
          <a:noFill/>
        </a:ln>
      </dgm:spPr>
      <dgm:t>
        <a:bodyPr/>
        <a:lstStyle/>
        <a:p>
          <a:pPr algn="just" rtl="0">
            <a:lnSpc>
              <a:spcPct val="100000"/>
            </a:lnSpc>
            <a:spcAft>
              <a:spcPts val="0"/>
            </a:spcAft>
          </a:pP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p>
        <a:p>
          <a:pPr algn="just" rtl="0">
            <a:lnSpc>
              <a:spcPct val="100000"/>
            </a:lnSpc>
            <a:spcAft>
              <a:spcPts val="0"/>
            </a:spcAft>
          </a:pP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Надсилання судових рішень на електронну пошту, яка зазначена учасником процесу в поданих ним документах як власна електронна адреса, є доцільним і спрямованим на досягнення мети, яка полягає у повідомленні учасника процесу про ухвалене судове рішення, тому слід виходити з «презумпції обізнаності»: особа, якій адресовано повідомлення суду через такі засоби комунікації, знає або принаймні повинна була дізнатися про повідомлення, а тому самого лише заперечення учасника про неотримання повідомлення недостатньо, щоб спростувати цю презумпцію.</a:t>
          </a:r>
        </a:p>
      </dgm:t>
    </dgm:pt>
    <dgm:pt modelId="{93D310BB-F2F2-40D7-B5C0-A53F040FE199}" type="parTrans" cxnId="{FC6DDEF0-0EF9-4614-AC36-B420574CBCCA}">
      <dgm:prSet/>
      <dgm:spPr/>
      <dgm:t>
        <a:bodyPr/>
        <a:lstStyle/>
        <a:p>
          <a:endParaRPr lang="uk-UA"/>
        </a:p>
      </dgm:t>
    </dgm:pt>
    <dgm:pt modelId="{0DD68BEC-700B-48CB-BAFF-CD805A664C0F}" type="sibTrans" cxnId="{FC6DDEF0-0EF9-4614-AC36-B420574CBCCA}">
      <dgm:prSet/>
      <dgm:spPr/>
      <dgm:t>
        <a:bodyPr/>
        <a:lstStyle/>
        <a:p>
          <a:endParaRPr lang="uk-UA"/>
        </a:p>
      </dgm:t>
    </dgm:pt>
    <dgm:pt modelId="{548A3B55-16F6-480F-B82A-08DB5D3007E9}" type="pres">
      <dgm:prSet presAssocID="{7A615780-D022-4AFF-8D48-AB7A7B171E5F}" presName="Name0" presStyleCnt="0">
        <dgm:presLayoutVars>
          <dgm:chPref val="3"/>
          <dgm:dir/>
          <dgm:animLvl val="lvl"/>
          <dgm:resizeHandles/>
        </dgm:presLayoutVars>
      </dgm:prSet>
      <dgm:spPr/>
      <dgm:t>
        <a:bodyPr/>
        <a:lstStyle/>
        <a:p>
          <a:endParaRPr lang="uk-UA"/>
        </a:p>
      </dgm:t>
    </dgm:pt>
    <dgm:pt modelId="{A3C4AD7B-2E3E-44E9-8180-719FA0B03778}" type="pres">
      <dgm:prSet presAssocID="{4BC3F7BD-86BF-47FB-9DB0-44B4694B5F1C}" presName="horFlow" presStyleCnt="0"/>
      <dgm:spPr/>
    </dgm:pt>
    <dgm:pt modelId="{3EF56D4A-9A76-4414-A5F2-8066BE125047}" type="pres">
      <dgm:prSet presAssocID="{4BC3F7BD-86BF-47FB-9DB0-44B4694B5F1C}" presName="bigChev" presStyleLbl="node1" presStyleIdx="0" presStyleCnt="1" custScaleX="106010" custScaleY="388600" custLinFactNeighborX="-419" custLinFactNeighborY="-61"/>
      <dgm:spPr>
        <a:prstGeom prst="homePlate">
          <a:avLst/>
        </a:prstGeom>
      </dgm:spPr>
      <dgm:t>
        <a:bodyPr/>
        <a:lstStyle/>
        <a:p>
          <a:endParaRPr lang="uk-UA"/>
        </a:p>
      </dgm:t>
    </dgm:pt>
  </dgm:ptLst>
  <dgm:cxnLst>
    <dgm:cxn modelId="{FC6DDEF0-0EF9-4614-AC36-B420574CBCCA}" srcId="{7A615780-D022-4AFF-8D48-AB7A7B171E5F}" destId="{4BC3F7BD-86BF-47FB-9DB0-44B4694B5F1C}" srcOrd="0" destOrd="0" parTransId="{93D310BB-F2F2-40D7-B5C0-A53F040FE199}" sibTransId="{0DD68BEC-700B-48CB-BAFF-CD805A664C0F}"/>
    <dgm:cxn modelId="{F0177432-CBB1-40E4-9AE6-65B5079C5A59}" type="presOf" srcId="{7A615780-D022-4AFF-8D48-AB7A7B171E5F}" destId="{548A3B55-16F6-480F-B82A-08DB5D3007E9}" srcOrd="0" destOrd="0" presId="urn:microsoft.com/office/officeart/2005/8/layout/lProcess3"/>
    <dgm:cxn modelId="{E05903A4-D24D-496F-AABA-5738B3DAF8A7}" type="presOf" srcId="{4BC3F7BD-86BF-47FB-9DB0-44B4694B5F1C}" destId="{3EF56D4A-9A76-4414-A5F2-8066BE125047}" srcOrd="0" destOrd="0" presId="urn:microsoft.com/office/officeart/2005/8/layout/lProcess3"/>
    <dgm:cxn modelId="{CC92DEF7-9DC8-41D4-87B9-CB8C596DC74F}" type="presParOf" srcId="{548A3B55-16F6-480F-B82A-08DB5D3007E9}" destId="{A3C4AD7B-2E3E-44E9-8180-719FA0B03778}" srcOrd="0" destOrd="0" presId="urn:microsoft.com/office/officeart/2005/8/layout/lProcess3"/>
    <dgm:cxn modelId="{657F91DE-9893-4E24-A506-A506DBB033C7}" type="presParOf" srcId="{A3C4AD7B-2E3E-44E9-8180-719FA0B03778}" destId="{3EF56D4A-9A76-4414-A5F2-8066BE125047}" srcOrd="0" destOrd="0" presId="urn:microsoft.com/office/officeart/2005/8/layout/lProcess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2626830C-0EB7-49A5-8B47-6224EDCCDD67}"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uk-UA"/>
        </a:p>
      </dgm:t>
    </dgm:pt>
    <dgm:pt modelId="{109A425D-96BE-4C4C-B32F-69B188308839}">
      <dgm:prSet custT="1"/>
      <dgm:spPr>
        <a:solidFill>
          <a:schemeClr val="tx2">
            <a:lumMod val="25000"/>
            <a:alpha val="44000"/>
          </a:schemeClr>
        </a:solidFill>
        <a:ln>
          <a:noFill/>
        </a:ln>
      </dgm:spPr>
      <dgm:t>
        <a:bodyPr/>
        <a:lstStyle/>
        <a:p>
          <a:pPr algn="just" rtl="0">
            <a:spcAft>
              <a:spcPts val="0"/>
            </a:spcAft>
          </a:pP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r>
            <a:rPr lang="uk-UA" sz="14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ВП ВС</a:t>
          </a:r>
          <a:r>
            <a:rPr lang="uk-UA" sz="1400" kern="1200" dirty="0" smtClean="0"/>
            <a:t> </a:t>
          </a:r>
          <a:r>
            <a:rPr lang="uk-UA" sz="14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зазначає, що в розумінні процесуального закону надіслання судового рішення на електронну пошту за адресою, зазначеною заявником в його процесуальних заявах, поданих до суду (позовна заява, апеляційна та / або касаційна скарга, заяви / клопотання), в яких наявне прохання про надіслання копій процесуальних документів на електронну пошту, яка не є офіційною, не може вважатися належним врученням та підтверджувати день вручення.</a:t>
          </a:r>
        </a:p>
        <a:p>
          <a:pPr algn="just">
            <a:spcAft>
              <a:spcPts val="0"/>
            </a:spcAft>
          </a:pPr>
          <a:r>
            <a:rPr lang="uk-UA" sz="14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Якщо суд надіслав рішення на електронну адресу, яку зазначив учасник справи, це можна вважати додатковим засобом інформування учасника справи, який посилює реалізацію гарантії учасника бути обізнаним про свою справу. Однак це не звільняє суд від обов`язку надіслати учаснику справи повне рішення у спосіб, встановлений процесуальним законом.</a:t>
          </a:r>
        </a:p>
        <a:p>
          <a:pPr algn="just">
            <a:spcAft>
              <a:spcPts val="0"/>
            </a:spcAft>
          </a:pPr>
          <a:r>
            <a:rPr lang="uk-UA" sz="1400" kern="1200" dirty="0" smtClean="0">
              <a:hlinkClick xmlns:r="http://schemas.openxmlformats.org/officeDocument/2006/relationships" r:id="rId1"/>
            </a:rPr>
            <a:t>https://reestr.court.gov.ua/Review/118486335</a:t>
          </a:r>
          <a:endParaRPr lang="uk-UA" sz="1200" b="0"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dgm:t>
    </dgm:pt>
    <dgm:pt modelId="{AAD9ED62-5B0A-4BC1-A656-67F32C8B7778}" type="parTrans" cxnId="{F812E7C1-1F1A-4B36-A8A6-C52A37B79082}">
      <dgm:prSet/>
      <dgm:spPr/>
      <dgm:t>
        <a:bodyPr/>
        <a:lstStyle/>
        <a:p>
          <a:endParaRPr lang="uk-UA"/>
        </a:p>
      </dgm:t>
    </dgm:pt>
    <dgm:pt modelId="{A6233E8E-61FC-444A-BBF4-B9591E116B57}" type="sibTrans" cxnId="{F812E7C1-1F1A-4B36-A8A6-C52A37B79082}">
      <dgm:prSet/>
      <dgm:spPr/>
      <dgm:t>
        <a:bodyPr/>
        <a:lstStyle/>
        <a:p>
          <a:endParaRPr lang="uk-UA"/>
        </a:p>
      </dgm:t>
    </dgm:pt>
    <dgm:pt modelId="{77B318FB-71D7-41D0-AA84-1F15136221FC}" type="pres">
      <dgm:prSet presAssocID="{2626830C-0EB7-49A5-8B47-6224EDCCDD67}" presName="cycle" presStyleCnt="0">
        <dgm:presLayoutVars>
          <dgm:dir/>
          <dgm:resizeHandles val="exact"/>
        </dgm:presLayoutVars>
      </dgm:prSet>
      <dgm:spPr/>
      <dgm:t>
        <a:bodyPr/>
        <a:lstStyle/>
        <a:p>
          <a:endParaRPr lang="uk-UA"/>
        </a:p>
      </dgm:t>
    </dgm:pt>
    <dgm:pt modelId="{4532A5CD-ED12-4521-B172-187366941F6A}" type="pres">
      <dgm:prSet presAssocID="{109A425D-96BE-4C4C-B32F-69B188308839}" presName="node" presStyleLbl="node1" presStyleIdx="0" presStyleCnt="1" custScaleX="120973" custScaleY="122146" custRadScaleRad="100521" custRadScaleInc="-29">
        <dgm:presLayoutVars>
          <dgm:bulletEnabled val="1"/>
        </dgm:presLayoutVars>
      </dgm:prSet>
      <dgm:spPr>
        <a:prstGeom prst="flowChartAlternateProcess">
          <a:avLst/>
        </a:prstGeom>
      </dgm:spPr>
      <dgm:t>
        <a:bodyPr/>
        <a:lstStyle/>
        <a:p>
          <a:endParaRPr lang="uk-UA"/>
        </a:p>
      </dgm:t>
    </dgm:pt>
  </dgm:ptLst>
  <dgm:cxnLst>
    <dgm:cxn modelId="{F812E7C1-1F1A-4B36-A8A6-C52A37B79082}" srcId="{2626830C-0EB7-49A5-8B47-6224EDCCDD67}" destId="{109A425D-96BE-4C4C-B32F-69B188308839}" srcOrd="0" destOrd="0" parTransId="{AAD9ED62-5B0A-4BC1-A656-67F32C8B7778}" sibTransId="{A6233E8E-61FC-444A-BBF4-B9591E116B57}"/>
    <dgm:cxn modelId="{1ED3819A-54F8-4EEC-81B5-0CB7EBDBB3F9}" type="presOf" srcId="{109A425D-96BE-4C4C-B32F-69B188308839}" destId="{4532A5CD-ED12-4521-B172-187366941F6A}" srcOrd="0" destOrd="0" presId="urn:microsoft.com/office/officeart/2005/8/layout/cycle2"/>
    <dgm:cxn modelId="{3FDECC25-F86E-4B14-8360-00AD587A5125}" type="presOf" srcId="{2626830C-0EB7-49A5-8B47-6224EDCCDD67}" destId="{77B318FB-71D7-41D0-AA84-1F15136221FC}" srcOrd="0" destOrd="0" presId="urn:microsoft.com/office/officeart/2005/8/layout/cycle2"/>
    <dgm:cxn modelId="{D7C6011E-DB9A-4B23-9838-E858402665FF}" type="presParOf" srcId="{77B318FB-71D7-41D0-AA84-1F15136221FC}" destId="{4532A5CD-ED12-4521-B172-187366941F6A}" srcOrd="0" destOrd="0" presId="urn:microsoft.com/office/officeart/2005/8/layout/cycle2"/>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2A52989D-F7FB-4581-A78D-5AA2820D833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7D6ACE49-2C7D-4B55-8258-8FF78D2D3F87}">
      <dgm:prSet custT="1"/>
      <dgm:spPr>
        <a:solidFill>
          <a:schemeClr val="tx2">
            <a:lumMod val="25000"/>
            <a:alpha val="17000"/>
          </a:schemeClr>
        </a:solidFill>
        <a:ln>
          <a:noFill/>
        </a:ln>
      </dgm:spPr>
      <dgm:t>
        <a:bodyPr/>
        <a:lstStyle/>
        <a:p>
          <a:pPr algn="ctr" rtl="0">
            <a:spcAft>
              <a:spcPts val="0"/>
            </a:spcAft>
          </a:pPr>
          <a:r>
            <a:rPr kumimoji="0" lang="uk-UA" sz="14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КГС ВС від 28.04.2023 у справі № 904/272/22</a:t>
          </a:r>
          <a:endParaRPr kumimoji="0" lang="uk-UA" sz="1400" b="1" i="0" u="none" strike="noStrike" kern="1200" cap="none" spc="0" normalizeH="0" baseline="0" noProof="0" dirty="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endParaRPr>
        </a:p>
      </dgm:t>
    </dgm:pt>
    <dgm:pt modelId="{AE0B5837-A785-4B6F-9FDA-6EBC8B068F4A}" type="parTrans" cxnId="{011F26B8-4074-4349-855E-A9921E5DB3AF}">
      <dgm:prSet/>
      <dgm:spPr/>
      <dgm:t>
        <a:bodyPr/>
        <a:lstStyle/>
        <a:p>
          <a:pPr algn="ctr"/>
          <a:endParaRPr lang="uk-UA"/>
        </a:p>
      </dgm:t>
    </dgm:pt>
    <dgm:pt modelId="{7C224D5F-3567-4E13-A4F5-740B4796CA85}" type="sibTrans" cxnId="{011F26B8-4074-4349-855E-A9921E5DB3AF}">
      <dgm:prSet/>
      <dgm:spPr/>
      <dgm:t>
        <a:bodyPr/>
        <a:lstStyle/>
        <a:p>
          <a:pPr algn="ctr"/>
          <a:endParaRPr lang="uk-UA"/>
        </a:p>
      </dgm:t>
    </dgm:pt>
    <dgm:pt modelId="{D3023C26-3E73-4E84-8F9D-13921BA3731C}" type="pres">
      <dgm:prSet presAssocID="{2A52989D-F7FB-4581-A78D-5AA2820D8337}" presName="linear" presStyleCnt="0">
        <dgm:presLayoutVars>
          <dgm:animLvl val="lvl"/>
          <dgm:resizeHandles val="exact"/>
        </dgm:presLayoutVars>
      </dgm:prSet>
      <dgm:spPr/>
      <dgm:t>
        <a:bodyPr/>
        <a:lstStyle/>
        <a:p>
          <a:endParaRPr lang="uk-UA"/>
        </a:p>
      </dgm:t>
    </dgm:pt>
    <dgm:pt modelId="{7A20DE31-9AEC-4203-B692-5715756E6C53}" type="pres">
      <dgm:prSet presAssocID="{7D6ACE49-2C7D-4B55-8258-8FF78D2D3F87}" presName="parentText" presStyleLbl="node1" presStyleIdx="0" presStyleCnt="1" custScaleY="407904">
        <dgm:presLayoutVars>
          <dgm:chMax val="0"/>
          <dgm:bulletEnabled val="1"/>
        </dgm:presLayoutVars>
      </dgm:prSet>
      <dgm:spPr/>
      <dgm:t>
        <a:bodyPr/>
        <a:lstStyle/>
        <a:p>
          <a:endParaRPr lang="uk-UA"/>
        </a:p>
      </dgm:t>
    </dgm:pt>
  </dgm:ptLst>
  <dgm:cxnLst>
    <dgm:cxn modelId="{011F26B8-4074-4349-855E-A9921E5DB3AF}" srcId="{2A52989D-F7FB-4581-A78D-5AA2820D8337}" destId="{7D6ACE49-2C7D-4B55-8258-8FF78D2D3F87}" srcOrd="0" destOrd="0" parTransId="{AE0B5837-A785-4B6F-9FDA-6EBC8B068F4A}" sibTransId="{7C224D5F-3567-4E13-A4F5-740B4796CA85}"/>
    <dgm:cxn modelId="{0C64B70A-A3E5-4073-B843-5532BED9904D}" type="presOf" srcId="{7D6ACE49-2C7D-4B55-8258-8FF78D2D3F87}" destId="{7A20DE31-9AEC-4203-B692-5715756E6C53}" srcOrd="0" destOrd="0" presId="urn:microsoft.com/office/officeart/2005/8/layout/vList2"/>
    <dgm:cxn modelId="{39D19E9B-6B01-4F49-8AF0-4D590323438A}" type="presOf" srcId="{2A52989D-F7FB-4581-A78D-5AA2820D8337}" destId="{D3023C26-3E73-4E84-8F9D-13921BA3731C}" srcOrd="0" destOrd="0" presId="urn:microsoft.com/office/officeart/2005/8/layout/vList2"/>
    <dgm:cxn modelId="{6D16804A-2BF0-4F47-938B-8D075CEC37F2}" type="presParOf" srcId="{D3023C26-3E73-4E84-8F9D-13921BA3731C}" destId="{7A20DE31-9AEC-4203-B692-5715756E6C53}" srcOrd="0" destOrd="0" presId="urn:microsoft.com/office/officeart/2005/8/layout/vList2"/>
  </dgm:cxnLst>
  <dgm:bg/>
  <dgm:whole/>
  <dgm:extLst>
    <a:ext uri="http://schemas.microsoft.com/office/drawing/2008/diagram">
      <dsp:dataModelExt xmlns:dsp="http://schemas.microsoft.com/office/drawing/2008/diagram" xmlns="" relId="rId16" minVer="http://schemas.openxmlformats.org/drawingml/2006/diagram"/>
    </a:ext>
  </dgm:extLst>
</dgm:dataModel>
</file>

<file path=ppt/diagrams/data28.xml><?xml version="1.0" encoding="utf-8"?>
<dgm:dataModel xmlns:dgm="http://schemas.openxmlformats.org/drawingml/2006/diagram" xmlns:a="http://schemas.openxmlformats.org/drawingml/2006/main">
  <dgm:ptLst>
    <dgm:pt modelId="{24E5C34E-DA21-45B9-B55D-F89D03FA1B3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CEC9EB15-5746-4F36-8AFD-EACA623DA04B}">
      <dgm:prSet custT="1"/>
      <dgm:spPr>
        <a:solidFill>
          <a:schemeClr val="tx2">
            <a:lumMod val="25000"/>
            <a:alpha val="16000"/>
          </a:schemeClr>
        </a:solidFill>
        <a:ln>
          <a:noFill/>
        </a:ln>
      </dgm:spPr>
      <dgm:t>
        <a:bodyPr/>
        <a:lstStyle/>
        <a:p>
          <a:pPr algn="ctr" rtl="0">
            <a:spcAft>
              <a:spcPts val="0"/>
            </a:spcAft>
          </a:pPr>
          <a:r>
            <a:rPr lang="uk-UA" sz="16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Постанова ВП ВС від 10.04.2024 по справі № 454/1883/22 </a:t>
          </a:r>
          <a:endParaRPr lang="uk-UA" sz="1600" b="1" kern="1200" noProof="0" dirty="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dgm:t>
    </dgm:pt>
    <dgm:pt modelId="{E33750B9-1477-455F-81C8-4D2BC9085203}" type="parTrans" cxnId="{A26E2DD8-ABF8-4519-816D-D7B1EAAFC0FE}">
      <dgm:prSet/>
      <dgm:spPr/>
      <dgm:t>
        <a:bodyPr/>
        <a:lstStyle/>
        <a:p>
          <a:endParaRPr lang="uk-UA"/>
        </a:p>
      </dgm:t>
    </dgm:pt>
    <dgm:pt modelId="{B7D23C7B-0A90-4076-AC62-5D4A740C24FC}" type="sibTrans" cxnId="{A26E2DD8-ABF8-4519-816D-D7B1EAAFC0FE}">
      <dgm:prSet/>
      <dgm:spPr/>
      <dgm:t>
        <a:bodyPr/>
        <a:lstStyle/>
        <a:p>
          <a:endParaRPr lang="uk-UA"/>
        </a:p>
      </dgm:t>
    </dgm:pt>
    <dgm:pt modelId="{3C8EE393-9385-4B7F-8750-BF622842E9AB}" type="pres">
      <dgm:prSet presAssocID="{24E5C34E-DA21-45B9-B55D-F89D03FA1B3A}" presName="linear" presStyleCnt="0">
        <dgm:presLayoutVars>
          <dgm:animLvl val="lvl"/>
          <dgm:resizeHandles val="exact"/>
        </dgm:presLayoutVars>
      </dgm:prSet>
      <dgm:spPr/>
      <dgm:t>
        <a:bodyPr/>
        <a:lstStyle/>
        <a:p>
          <a:endParaRPr lang="uk-UA"/>
        </a:p>
      </dgm:t>
    </dgm:pt>
    <dgm:pt modelId="{491186E1-D2E0-4DE9-9FD1-C23BC272EA6B}" type="pres">
      <dgm:prSet presAssocID="{CEC9EB15-5746-4F36-8AFD-EACA623DA04B}" presName="parentText" presStyleLbl="node1" presStyleIdx="0" presStyleCnt="1" custScaleY="445363" custLinFactY="-36270" custLinFactNeighborY="-100000">
        <dgm:presLayoutVars>
          <dgm:chMax val="0"/>
          <dgm:bulletEnabled val="1"/>
        </dgm:presLayoutVars>
      </dgm:prSet>
      <dgm:spPr/>
      <dgm:t>
        <a:bodyPr/>
        <a:lstStyle/>
        <a:p>
          <a:endParaRPr lang="uk-UA"/>
        </a:p>
      </dgm:t>
    </dgm:pt>
  </dgm:ptLst>
  <dgm:cxnLst>
    <dgm:cxn modelId="{D4CACA2E-C602-4661-961D-74FE5C3F400D}" type="presOf" srcId="{CEC9EB15-5746-4F36-8AFD-EACA623DA04B}" destId="{491186E1-D2E0-4DE9-9FD1-C23BC272EA6B}" srcOrd="0" destOrd="0" presId="urn:microsoft.com/office/officeart/2005/8/layout/vList2"/>
    <dgm:cxn modelId="{A26E2DD8-ABF8-4519-816D-D7B1EAAFC0FE}" srcId="{24E5C34E-DA21-45B9-B55D-F89D03FA1B3A}" destId="{CEC9EB15-5746-4F36-8AFD-EACA623DA04B}" srcOrd="0" destOrd="0" parTransId="{E33750B9-1477-455F-81C8-4D2BC9085203}" sibTransId="{B7D23C7B-0A90-4076-AC62-5D4A740C24FC}"/>
    <dgm:cxn modelId="{CD9B1BDD-058F-46CD-B775-5EB57D478CFB}" type="presOf" srcId="{24E5C34E-DA21-45B9-B55D-F89D03FA1B3A}" destId="{3C8EE393-9385-4B7F-8750-BF622842E9AB}" srcOrd="0" destOrd="0" presId="urn:microsoft.com/office/officeart/2005/8/layout/vList2"/>
    <dgm:cxn modelId="{9F0B553F-AF5E-443D-8D92-8EF4AB70FADC}" type="presParOf" srcId="{3C8EE393-9385-4B7F-8750-BF622842E9AB}" destId="{491186E1-D2E0-4DE9-9FD1-C23BC272EA6B}" srcOrd="0" destOrd="0" presId="urn:microsoft.com/office/officeart/2005/8/layout/vList2"/>
  </dgm:cxnLst>
  <dgm:bg/>
  <dgm:whole/>
  <dgm:extLst>
    <a:ext uri="http://schemas.microsoft.com/office/drawing/2008/diagram">
      <dsp:dataModelExt xmlns:dsp="http://schemas.microsoft.com/office/drawing/2008/diagram" xmlns="" relId="rId21" minVer="http://schemas.openxmlformats.org/drawingml/2006/diagram"/>
    </a:ext>
  </dgm:extLst>
</dgm:dataModel>
</file>

<file path=ppt/diagrams/data29.xml><?xml version="1.0" encoding="utf-8"?>
<dgm:dataModel xmlns:dgm="http://schemas.openxmlformats.org/drawingml/2006/diagram" xmlns:a="http://schemas.openxmlformats.org/drawingml/2006/main">
  <dgm:ptLst>
    <dgm:pt modelId="{7A615780-D022-4AFF-8D48-AB7A7B171E5F}"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uk-UA"/>
        </a:p>
      </dgm:t>
    </dgm:pt>
    <dgm:pt modelId="{4BC3F7BD-86BF-47FB-9DB0-44B4694B5F1C}">
      <dgm:prSet custT="1"/>
      <dgm:spPr>
        <a:solidFill>
          <a:schemeClr val="tx2">
            <a:lumMod val="25000"/>
            <a:alpha val="29000"/>
          </a:schemeClr>
        </a:solidFill>
        <a:ln>
          <a:noFill/>
        </a:ln>
      </dgm:spPr>
      <dgm:t>
        <a:bodyPr/>
        <a:lstStyle/>
        <a:p>
          <a:pPr algn="just" rtl="0">
            <a:lnSpc>
              <a:spcPct val="100000"/>
            </a:lnSpc>
            <a:spcAft>
              <a:spcPts val="0"/>
            </a:spcAft>
          </a:pP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p>
        <a:p>
          <a:pPr algn="just" rtl="0">
            <a:lnSpc>
              <a:spcPct val="100000"/>
            </a:lnSpc>
            <a:spcAft>
              <a:spcPts val="0"/>
            </a:spcAft>
          </a:pP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ВП ВС вказує на неефективність вимог про визнання недійсними результатів аукціону та договору купівлі-продажу як способу захисту прав та інтересів позивача у спірних правовідносинах.</a:t>
          </a:r>
        </a:p>
      </dgm:t>
    </dgm:pt>
    <dgm:pt modelId="{93D310BB-F2F2-40D7-B5C0-A53F040FE199}" type="parTrans" cxnId="{FC6DDEF0-0EF9-4614-AC36-B420574CBCCA}">
      <dgm:prSet/>
      <dgm:spPr/>
      <dgm:t>
        <a:bodyPr/>
        <a:lstStyle/>
        <a:p>
          <a:endParaRPr lang="uk-UA"/>
        </a:p>
      </dgm:t>
    </dgm:pt>
    <dgm:pt modelId="{0DD68BEC-700B-48CB-BAFF-CD805A664C0F}" type="sibTrans" cxnId="{FC6DDEF0-0EF9-4614-AC36-B420574CBCCA}">
      <dgm:prSet/>
      <dgm:spPr/>
      <dgm:t>
        <a:bodyPr/>
        <a:lstStyle/>
        <a:p>
          <a:endParaRPr lang="uk-UA"/>
        </a:p>
      </dgm:t>
    </dgm:pt>
    <dgm:pt modelId="{548A3B55-16F6-480F-B82A-08DB5D3007E9}" type="pres">
      <dgm:prSet presAssocID="{7A615780-D022-4AFF-8D48-AB7A7B171E5F}" presName="Name0" presStyleCnt="0">
        <dgm:presLayoutVars>
          <dgm:chPref val="3"/>
          <dgm:dir/>
          <dgm:animLvl val="lvl"/>
          <dgm:resizeHandles/>
        </dgm:presLayoutVars>
      </dgm:prSet>
      <dgm:spPr/>
      <dgm:t>
        <a:bodyPr/>
        <a:lstStyle/>
        <a:p>
          <a:endParaRPr lang="uk-UA"/>
        </a:p>
      </dgm:t>
    </dgm:pt>
    <dgm:pt modelId="{A3C4AD7B-2E3E-44E9-8180-719FA0B03778}" type="pres">
      <dgm:prSet presAssocID="{4BC3F7BD-86BF-47FB-9DB0-44B4694B5F1C}" presName="horFlow" presStyleCnt="0"/>
      <dgm:spPr/>
    </dgm:pt>
    <dgm:pt modelId="{3EF56D4A-9A76-4414-A5F2-8066BE125047}" type="pres">
      <dgm:prSet presAssocID="{4BC3F7BD-86BF-47FB-9DB0-44B4694B5F1C}" presName="bigChev" presStyleLbl="node1" presStyleIdx="0" presStyleCnt="1" custScaleX="106010" custScaleY="388600" custLinFactNeighborX="-419" custLinFactNeighborY="-61"/>
      <dgm:spPr>
        <a:prstGeom prst="homePlate">
          <a:avLst/>
        </a:prstGeom>
      </dgm:spPr>
      <dgm:t>
        <a:bodyPr/>
        <a:lstStyle/>
        <a:p>
          <a:endParaRPr lang="uk-UA"/>
        </a:p>
      </dgm:t>
    </dgm:pt>
  </dgm:ptLst>
  <dgm:cxnLst>
    <dgm:cxn modelId="{FC6DDEF0-0EF9-4614-AC36-B420574CBCCA}" srcId="{7A615780-D022-4AFF-8D48-AB7A7B171E5F}" destId="{4BC3F7BD-86BF-47FB-9DB0-44B4694B5F1C}" srcOrd="0" destOrd="0" parTransId="{93D310BB-F2F2-40D7-B5C0-A53F040FE199}" sibTransId="{0DD68BEC-700B-48CB-BAFF-CD805A664C0F}"/>
    <dgm:cxn modelId="{6FA90285-5B5E-4555-8AE9-120B4B1AE92E}" type="presOf" srcId="{7A615780-D022-4AFF-8D48-AB7A7B171E5F}" destId="{548A3B55-16F6-480F-B82A-08DB5D3007E9}" srcOrd="0" destOrd="0" presId="urn:microsoft.com/office/officeart/2005/8/layout/lProcess3"/>
    <dgm:cxn modelId="{6432D34A-6645-442A-8D39-413A72788DBA}" type="presOf" srcId="{4BC3F7BD-86BF-47FB-9DB0-44B4694B5F1C}" destId="{3EF56D4A-9A76-4414-A5F2-8066BE125047}" srcOrd="0" destOrd="0" presId="urn:microsoft.com/office/officeart/2005/8/layout/lProcess3"/>
    <dgm:cxn modelId="{69C598DA-ED5D-49D9-85B2-7098870C2426}" type="presParOf" srcId="{548A3B55-16F6-480F-B82A-08DB5D3007E9}" destId="{A3C4AD7B-2E3E-44E9-8180-719FA0B03778}" srcOrd="0" destOrd="0" presId="urn:microsoft.com/office/officeart/2005/8/layout/lProcess3"/>
    <dgm:cxn modelId="{617EC2C3-9092-482A-AD83-A16977C87F52}" type="presParOf" srcId="{A3C4AD7B-2E3E-44E9-8180-719FA0B03778}" destId="{3EF56D4A-9A76-4414-A5F2-8066BE125047}" srcOrd="0" destOrd="0" presId="urn:microsoft.com/office/officeart/2005/8/layout/lProcess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A52989D-F7FB-4581-A78D-5AA2820D833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7D6ACE49-2C7D-4B55-8258-8FF78D2D3F87}">
      <dgm:prSet custT="1"/>
      <dgm:spPr>
        <a:solidFill>
          <a:schemeClr val="tx2">
            <a:lumMod val="25000"/>
            <a:alpha val="17000"/>
          </a:schemeClr>
        </a:solidFill>
        <a:ln>
          <a:noFill/>
        </a:ln>
      </dgm:spPr>
      <dgm:t>
        <a:bodyPr/>
        <a:lstStyle/>
        <a:p>
          <a:pPr algn="ctr" rtl="0">
            <a:spcAft>
              <a:spcPts val="0"/>
            </a:spcAft>
          </a:pPr>
          <a:r>
            <a:rPr kumimoji="0" lang="uk-UA" sz="16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a:t>
          </a:r>
          <a:r>
            <a:rPr lang="uk-UA" sz="16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КАС ВС від </a:t>
          </a:r>
          <a:r>
            <a:rPr kumimoji="0" lang="uk-UA" sz="16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05.04.2023 у справі №420/17618/21</a:t>
          </a:r>
          <a:endParaRPr kumimoji="0" lang="uk-UA" sz="1600" b="1" i="0" u="none" strike="noStrike" kern="1200" cap="none" spc="0" normalizeH="0" baseline="0" noProof="0" dirty="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endParaRPr>
        </a:p>
      </dgm:t>
    </dgm:pt>
    <dgm:pt modelId="{AE0B5837-A785-4B6F-9FDA-6EBC8B068F4A}" type="parTrans" cxnId="{011F26B8-4074-4349-855E-A9921E5DB3AF}">
      <dgm:prSet/>
      <dgm:spPr/>
      <dgm:t>
        <a:bodyPr/>
        <a:lstStyle/>
        <a:p>
          <a:pPr algn="ctr"/>
          <a:endParaRPr lang="uk-UA"/>
        </a:p>
      </dgm:t>
    </dgm:pt>
    <dgm:pt modelId="{7C224D5F-3567-4E13-A4F5-740B4796CA85}" type="sibTrans" cxnId="{011F26B8-4074-4349-855E-A9921E5DB3AF}">
      <dgm:prSet/>
      <dgm:spPr/>
      <dgm:t>
        <a:bodyPr/>
        <a:lstStyle/>
        <a:p>
          <a:pPr algn="ctr"/>
          <a:endParaRPr lang="uk-UA"/>
        </a:p>
      </dgm:t>
    </dgm:pt>
    <dgm:pt modelId="{D3023C26-3E73-4E84-8F9D-13921BA3731C}" type="pres">
      <dgm:prSet presAssocID="{2A52989D-F7FB-4581-A78D-5AA2820D8337}" presName="linear" presStyleCnt="0">
        <dgm:presLayoutVars>
          <dgm:animLvl val="lvl"/>
          <dgm:resizeHandles val="exact"/>
        </dgm:presLayoutVars>
      </dgm:prSet>
      <dgm:spPr/>
      <dgm:t>
        <a:bodyPr/>
        <a:lstStyle/>
        <a:p>
          <a:endParaRPr lang="uk-UA"/>
        </a:p>
      </dgm:t>
    </dgm:pt>
    <dgm:pt modelId="{7A20DE31-9AEC-4203-B692-5715756E6C53}" type="pres">
      <dgm:prSet presAssocID="{7D6ACE49-2C7D-4B55-8258-8FF78D2D3F87}" presName="parentText" presStyleLbl="node1" presStyleIdx="0" presStyleCnt="1" custScaleY="407904">
        <dgm:presLayoutVars>
          <dgm:chMax val="0"/>
          <dgm:bulletEnabled val="1"/>
        </dgm:presLayoutVars>
      </dgm:prSet>
      <dgm:spPr/>
      <dgm:t>
        <a:bodyPr/>
        <a:lstStyle/>
        <a:p>
          <a:endParaRPr lang="uk-UA"/>
        </a:p>
      </dgm:t>
    </dgm:pt>
  </dgm:ptLst>
  <dgm:cxnLst>
    <dgm:cxn modelId="{011F26B8-4074-4349-855E-A9921E5DB3AF}" srcId="{2A52989D-F7FB-4581-A78D-5AA2820D8337}" destId="{7D6ACE49-2C7D-4B55-8258-8FF78D2D3F87}" srcOrd="0" destOrd="0" parTransId="{AE0B5837-A785-4B6F-9FDA-6EBC8B068F4A}" sibTransId="{7C224D5F-3567-4E13-A4F5-740B4796CA85}"/>
    <dgm:cxn modelId="{290131CD-1E79-4C64-9897-BF3F3FD9E054}" type="presOf" srcId="{7D6ACE49-2C7D-4B55-8258-8FF78D2D3F87}" destId="{7A20DE31-9AEC-4203-B692-5715756E6C53}" srcOrd="0" destOrd="0" presId="urn:microsoft.com/office/officeart/2005/8/layout/vList2"/>
    <dgm:cxn modelId="{A21E1537-A2C0-4269-B5E3-F22949F03C0C}" type="presOf" srcId="{2A52989D-F7FB-4581-A78D-5AA2820D8337}" destId="{D3023C26-3E73-4E84-8F9D-13921BA3731C}" srcOrd="0" destOrd="0" presId="urn:microsoft.com/office/officeart/2005/8/layout/vList2"/>
    <dgm:cxn modelId="{FA6A2215-501F-4C8D-AA67-502A21F438D3}" type="presParOf" srcId="{D3023C26-3E73-4E84-8F9D-13921BA3731C}" destId="{7A20DE31-9AEC-4203-B692-5715756E6C53}" srcOrd="0" destOrd="0" presId="urn:microsoft.com/office/officeart/2005/8/layout/vList2"/>
  </dgm:cxnLst>
  <dgm:bg/>
  <dgm:whole/>
  <dgm:extLst>
    <a:ext uri="http://schemas.microsoft.com/office/drawing/2008/diagram">
      <dsp:dataModelExt xmlns:dsp="http://schemas.microsoft.com/office/drawing/2008/diagram" xmlns="" relId="rId16" minVer="http://schemas.openxmlformats.org/drawingml/2006/diagram"/>
    </a:ext>
  </dgm:extLst>
</dgm:dataModel>
</file>

<file path=ppt/diagrams/data30.xml><?xml version="1.0" encoding="utf-8"?>
<dgm:dataModel xmlns:dgm="http://schemas.openxmlformats.org/drawingml/2006/diagram" xmlns:a="http://schemas.openxmlformats.org/drawingml/2006/main">
  <dgm:ptLst>
    <dgm:pt modelId="{2626830C-0EB7-49A5-8B47-6224EDCCDD67}"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uk-UA"/>
        </a:p>
      </dgm:t>
    </dgm:pt>
    <dgm:pt modelId="{109A425D-96BE-4C4C-B32F-69B188308839}">
      <dgm:prSet custT="1"/>
      <dgm:spPr>
        <a:solidFill>
          <a:schemeClr val="tx2">
            <a:lumMod val="25000"/>
            <a:alpha val="44000"/>
          </a:schemeClr>
        </a:solidFill>
        <a:ln>
          <a:noFill/>
        </a:ln>
      </dgm:spPr>
      <dgm:t>
        <a:bodyPr/>
        <a:lstStyle/>
        <a:p>
          <a:pPr algn="just" rtl="0">
            <a:spcAft>
              <a:spcPts val="0"/>
            </a:spcAft>
          </a:pP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ВП ВС зазначає, що Під час розгляду спору щодо відчуженого на аукціоні у справі про банкрутство майна у </a:t>
          </a:r>
          <a:r>
            <a:rPr lang="uk-UA" sz="10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зясуванні</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питання ефективності обраного способу захисту порушених прав необхідним є урахування характеру та природи правовідносин між сторонами на момент виникнення спору.</a:t>
          </a:r>
        </a:p>
        <a:p>
          <a:pPr algn="just">
            <a:spcAft>
              <a:spcPts val="0"/>
            </a:spcAft>
          </a:pP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У правовідносинах з повернення відчуженого майна на аукціоні у справі про банкрутство відновлення порушеного права позивача здійснюється у різні способи, зокрема:</a:t>
          </a:r>
        </a:p>
        <a:p>
          <a:pPr algn="just">
            <a:spcAft>
              <a:spcPts val="0"/>
            </a:spcAft>
          </a:pP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 якщо за результатом проведення аукціону у справі про банкрутство майно боржника перебуває у власності боржника, то ефективним способом захисту порушеного права особи, яка вправі оскаржувати результати аукціону, є </a:t>
          </a:r>
          <a:r>
            <a:rPr lang="uk-UA" sz="10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предявлення</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позову про визнання недійсними результатів аукціону;</a:t>
          </a:r>
        </a:p>
        <a:p>
          <a:pPr algn="just">
            <a:spcAft>
              <a:spcPts val="0"/>
            </a:spcAft>
          </a:pP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 якщо за результатами аукціону з переможцем укладено договір купівлі-продажу то ефективним способом захисту порушеного права особи, яка вправі оскаржувати результати аукціону, є </a:t>
          </a:r>
          <a:r>
            <a:rPr lang="uk-UA" sz="10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предявлення</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позову про визнання недійсними результатів аукціону й укладеного з переможцем аукціону договору купівлі-продажу майна боржника та застосування реституції (у випадку повернення майна, що перебуває у власності переможця аукціону);</a:t>
          </a:r>
        </a:p>
        <a:p>
          <a:pPr algn="just">
            <a:spcAft>
              <a:spcPts val="0"/>
            </a:spcAft>
          </a:pP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 якщо за результатом проведення аукціону у справі про банкрутство відчужено майно, яке належить іншій особі на праві власності, відновлення порушеного права власника проданого майна здійснюється шляхом </a:t>
          </a:r>
          <a:r>
            <a:rPr lang="uk-UA" sz="10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предявлення</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r>
            <a:rPr lang="uk-UA" sz="10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віндикаційного</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позову до останнього набувача цього майна з підстав, передбачених статтями 387, 388 ЦК України.</a:t>
          </a:r>
        </a:p>
        <a:p>
          <a:pPr algn="just" rtl="0">
            <a:spcAft>
              <a:spcPts val="0"/>
            </a:spcAft>
          </a:pPr>
          <a:r>
            <a:rPr lang="uk-UA" sz="1000" kern="1200" dirty="0" smtClean="0">
              <a:latin typeface="Times New Roman" pitchFamily="18" charset="0"/>
              <a:cs typeface="Times New Roman" pitchFamily="18" charset="0"/>
              <a:hlinkClick xmlns:r="http://schemas.openxmlformats.org/officeDocument/2006/relationships" r:id="rId1"/>
            </a:rPr>
            <a:t>https://reestr.court.gov.ua/Review/118520069</a:t>
          </a:r>
          <a:endParaRPr lang="uk-UA" sz="1000" kern="1200" dirty="0" smtClean="0">
            <a:latin typeface="Times New Roman" pitchFamily="18" charset="0"/>
            <a:cs typeface="Times New Roman" pitchFamily="18" charset="0"/>
          </a:endParaRPr>
        </a:p>
        <a:p>
          <a:pPr algn="just" rtl="0">
            <a:spcAft>
              <a:spcPts val="0"/>
            </a:spcAft>
          </a:pPr>
          <a:endParaRPr lang="uk-UA" sz="1000" b="0"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dgm:t>
    </dgm:pt>
    <dgm:pt modelId="{AAD9ED62-5B0A-4BC1-A656-67F32C8B7778}" type="parTrans" cxnId="{F812E7C1-1F1A-4B36-A8A6-C52A37B79082}">
      <dgm:prSet/>
      <dgm:spPr/>
      <dgm:t>
        <a:bodyPr/>
        <a:lstStyle/>
        <a:p>
          <a:endParaRPr lang="uk-UA"/>
        </a:p>
      </dgm:t>
    </dgm:pt>
    <dgm:pt modelId="{A6233E8E-61FC-444A-BBF4-B9591E116B57}" type="sibTrans" cxnId="{F812E7C1-1F1A-4B36-A8A6-C52A37B79082}">
      <dgm:prSet/>
      <dgm:spPr/>
      <dgm:t>
        <a:bodyPr/>
        <a:lstStyle/>
        <a:p>
          <a:endParaRPr lang="uk-UA"/>
        </a:p>
      </dgm:t>
    </dgm:pt>
    <dgm:pt modelId="{77B318FB-71D7-41D0-AA84-1F15136221FC}" type="pres">
      <dgm:prSet presAssocID="{2626830C-0EB7-49A5-8B47-6224EDCCDD67}" presName="cycle" presStyleCnt="0">
        <dgm:presLayoutVars>
          <dgm:dir/>
          <dgm:resizeHandles val="exact"/>
        </dgm:presLayoutVars>
      </dgm:prSet>
      <dgm:spPr/>
      <dgm:t>
        <a:bodyPr/>
        <a:lstStyle/>
        <a:p>
          <a:endParaRPr lang="uk-UA"/>
        </a:p>
      </dgm:t>
    </dgm:pt>
    <dgm:pt modelId="{4532A5CD-ED12-4521-B172-187366941F6A}" type="pres">
      <dgm:prSet presAssocID="{109A425D-96BE-4C4C-B32F-69B188308839}" presName="node" presStyleLbl="node1" presStyleIdx="0" presStyleCnt="1" custScaleX="120973" custScaleY="122146" custRadScaleRad="100521" custRadScaleInc="-29">
        <dgm:presLayoutVars>
          <dgm:bulletEnabled val="1"/>
        </dgm:presLayoutVars>
      </dgm:prSet>
      <dgm:spPr>
        <a:prstGeom prst="flowChartAlternateProcess">
          <a:avLst/>
        </a:prstGeom>
      </dgm:spPr>
      <dgm:t>
        <a:bodyPr/>
        <a:lstStyle/>
        <a:p>
          <a:endParaRPr lang="uk-UA"/>
        </a:p>
      </dgm:t>
    </dgm:pt>
  </dgm:ptLst>
  <dgm:cxnLst>
    <dgm:cxn modelId="{7B1743C1-6373-49E9-9D8D-089A3C041E9F}" type="presOf" srcId="{109A425D-96BE-4C4C-B32F-69B188308839}" destId="{4532A5CD-ED12-4521-B172-187366941F6A}" srcOrd="0" destOrd="0" presId="urn:microsoft.com/office/officeart/2005/8/layout/cycle2"/>
    <dgm:cxn modelId="{F812E7C1-1F1A-4B36-A8A6-C52A37B79082}" srcId="{2626830C-0EB7-49A5-8B47-6224EDCCDD67}" destId="{109A425D-96BE-4C4C-B32F-69B188308839}" srcOrd="0" destOrd="0" parTransId="{AAD9ED62-5B0A-4BC1-A656-67F32C8B7778}" sibTransId="{A6233E8E-61FC-444A-BBF4-B9591E116B57}"/>
    <dgm:cxn modelId="{10C04F1F-38E2-41EF-80AC-FF0FDB55A9AA}" type="presOf" srcId="{2626830C-0EB7-49A5-8B47-6224EDCCDD67}" destId="{77B318FB-71D7-41D0-AA84-1F15136221FC}" srcOrd="0" destOrd="0" presId="urn:microsoft.com/office/officeart/2005/8/layout/cycle2"/>
    <dgm:cxn modelId="{4EB29DB6-403D-4E33-9D5C-498CD297E8FD}" type="presParOf" srcId="{77B318FB-71D7-41D0-AA84-1F15136221FC}" destId="{4532A5CD-ED12-4521-B172-187366941F6A}" srcOrd="0" destOrd="0" presId="urn:microsoft.com/office/officeart/2005/8/layout/cycle2"/>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31.xml><?xml version="1.0" encoding="utf-8"?>
<dgm:dataModel xmlns:dgm="http://schemas.openxmlformats.org/drawingml/2006/diagram" xmlns:a="http://schemas.openxmlformats.org/drawingml/2006/main">
  <dgm:ptLst>
    <dgm:pt modelId="{2A52989D-F7FB-4581-A78D-5AA2820D833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7D6ACE49-2C7D-4B55-8258-8FF78D2D3F87}">
      <dgm:prSet custT="1"/>
      <dgm:spPr>
        <a:solidFill>
          <a:schemeClr val="tx2">
            <a:lumMod val="25000"/>
            <a:alpha val="17000"/>
          </a:schemeClr>
        </a:solidFill>
        <a:ln>
          <a:noFill/>
        </a:ln>
      </dgm:spPr>
      <dgm:t>
        <a:bodyPr/>
        <a:lstStyle/>
        <a:p>
          <a:pPr algn="ctr" rtl="0">
            <a:spcAft>
              <a:spcPts val="0"/>
            </a:spcAft>
          </a:pPr>
          <a:r>
            <a:rPr kumimoji="0" lang="uk-UA" sz="14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ВП ВС від 06.07.2022 року у справі №914/2618/16</a:t>
          </a:r>
          <a:endParaRPr kumimoji="0" lang="uk-UA" sz="1400" b="1" i="0" u="none" strike="noStrike" kern="1200" cap="none" spc="0" normalizeH="0" baseline="0" noProof="0" dirty="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endParaRPr>
        </a:p>
      </dgm:t>
    </dgm:pt>
    <dgm:pt modelId="{AE0B5837-A785-4B6F-9FDA-6EBC8B068F4A}" type="parTrans" cxnId="{011F26B8-4074-4349-855E-A9921E5DB3AF}">
      <dgm:prSet/>
      <dgm:spPr/>
      <dgm:t>
        <a:bodyPr/>
        <a:lstStyle/>
        <a:p>
          <a:pPr algn="ctr"/>
          <a:endParaRPr lang="uk-UA"/>
        </a:p>
      </dgm:t>
    </dgm:pt>
    <dgm:pt modelId="{7C224D5F-3567-4E13-A4F5-740B4796CA85}" type="sibTrans" cxnId="{011F26B8-4074-4349-855E-A9921E5DB3AF}">
      <dgm:prSet/>
      <dgm:spPr/>
      <dgm:t>
        <a:bodyPr/>
        <a:lstStyle/>
        <a:p>
          <a:pPr algn="ctr"/>
          <a:endParaRPr lang="uk-UA"/>
        </a:p>
      </dgm:t>
    </dgm:pt>
    <dgm:pt modelId="{D3023C26-3E73-4E84-8F9D-13921BA3731C}" type="pres">
      <dgm:prSet presAssocID="{2A52989D-F7FB-4581-A78D-5AA2820D8337}" presName="linear" presStyleCnt="0">
        <dgm:presLayoutVars>
          <dgm:animLvl val="lvl"/>
          <dgm:resizeHandles val="exact"/>
        </dgm:presLayoutVars>
      </dgm:prSet>
      <dgm:spPr/>
      <dgm:t>
        <a:bodyPr/>
        <a:lstStyle/>
        <a:p>
          <a:endParaRPr lang="uk-UA"/>
        </a:p>
      </dgm:t>
    </dgm:pt>
    <dgm:pt modelId="{7A20DE31-9AEC-4203-B692-5715756E6C53}" type="pres">
      <dgm:prSet presAssocID="{7D6ACE49-2C7D-4B55-8258-8FF78D2D3F87}" presName="parentText" presStyleLbl="node1" presStyleIdx="0" presStyleCnt="1" custScaleY="407904">
        <dgm:presLayoutVars>
          <dgm:chMax val="0"/>
          <dgm:bulletEnabled val="1"/>
        </dgm:presLayoutVars>
      </dgm:prSet>
      <dgm:spPr/>
      <dgm:t>
        <a:bodyPr/>
        <a:lstStyle/>
        <a:p>
          <a:endParaRPr lang="uk-UA"/>
        </a:p>
      </dgm:t>
    </dgm:pt>
  </dgm:ptLst>
  <dgm:cxnLst>
    <dgm:cxn modelId="{011F26B8-4074-4349-855E-A9921E5DB3AF}" srcId="{2A52989D-F7FB-4581-A78D-5AA2820D8337}" destId="{7D6ACE49-2C7D-4B55-8258-8FF78D2D3F87}" srcOrd="0" destOrd="0" parTransId="{AE0B5837-A785-4B6F-9FDA-6EBC8B068F4A}" sibTransId="{7C224D5F-3567-4E13-A4F5-740B4796CA85}"/>
    <dgm:cxn modelId="{BF4D3519-67C5-4B41-BA3C-ACD775095614}" type="presOf" srcId="{2A52989D-F7FB-4581-A78D-5AA2820D8337}" destId="{D3023C26-3E73-4E84-8F9D-13921BA3731C}" srcOrd="0" destOrd="0" presId="urn:microsoft.com/office/officeart/2005/8/layout/vList2"/>
    <dgm:cxn modelId="{7BC55E30-F885-4D9B-B663-F2EF4E8C53D5}" type="presOf" srcId="{7D6ACE49-2C7D-4B55-8258-8FF78D2D3F87}" destId="{7A20DE31-9AEC-4203-B692-5715756E6C53}" srcOrd="0" destOrd="0" presId="urn:microsoft.com/office/officeart/2005/8/layout/vList2"/>
    <dgm:cxn modelId="{9A6473F7-04F9-4D8A-9CCF-8FD3F6834B69}" type="presParOf" srcId="{D3023C26-3E73-4E84-8F9D-13921BA3731C}" destId="{7A20DE31-9AEC-4203-B692-5715756E6C53}" srcOrd="0" destOrd="0" presId="urn:microsoft.com/office/officeart/2005/8/layout/vList2"/>
  </dgm:cxnLst>
  <dgm:bg/>
  <dgm:whole/>
  <dgm:extLst>
    <a:ext uri="http://schemas.microsoft.com/office/drawing/2008/diagram">
      <dsp:dataModelExt xmlns:dsp="http://schemas.microsoft.com/office/drawing/2008/diagram" xmlns="" relId="rId16" minVer="http://schemas.openxmlformats.org/drawingml/2006/diagram"/>
    </a:ext>
  </dgm:extLst>
</dgm:dataModel>
</file>

<file path=ppt/diagrams/data32.xml><?xml version="1.0" encoding="utf-8"?>
<dgm:dataModel xmlns:dgm="http://schemas.openxmlformats.org/drawingml/2006/diagram" xmlns:a="http://schemas.openxmlformats.org/drawingml/2006/main">
  <dgm:ptLst>
    <dgm:pt modelId="{24E5C34E-DA21-45B9-B55D-F89D03FA1B3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CEC9EB15-5746-4F36-8AFD-EACA623DA04B}">
      <dgm:prSet custT="1"/>
      <dgm:spPr>
        <a:solidFill>
          <a:schemeClr val="tx2">
            <a:lumMod val="25000"/>
            <a:alpha val="16000"/>
          </a:schemeClr>
        </a:solidFill>
        <a:ln>
          <a:noFill/>
        </a:ln>
      </dgm:spPr>
      <dgm:t>
        <a:bodyPr/>
        <a:lstStyle/>
        <a:p>
          <a:pPr algn="ctr" rtl="0">
            <a:spcAft>
              <a:spcPts val="0"/>
            </a:spcAft>
          </a:pPr>
          <a:r>
            <a:rPr lang="uk-UA" sz="16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Постанова ВП ВС від 13.02.2024 по справі № 910/2592/19</a:t>
          </a:r>
          <a:endParaRPr lang="uk-UA" sz="1600" b="1" kern="1200" noProof="0" dirty="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dgm:t>
    </dgm:pt>
    <dgm:pt modelId="{E33750B9-1477-455F-81C8-4D2BC9085203}" type="parTrans" cxnId="{A26E2DD8-ABF8-4519-816D-D7B1EAAFC0FE}">
      <dgm:prSet/>
      <dgm:spPr/>
      <dgm:t>
        <a:bodyPr/>
        <a:lstStyle/>
        <a:p>
          <a:endParaRPr lang="uk-UA"/>
        </a:p>
      </dgm:t>
    </dgm:pt>
    <dgm:pt modelId="{B7D23C7B-0A90-4076-AC62-5D4A740C24FC}" type="sibTrans" cxnId="{A26E2DD8-ABF8-4519-816D-D7B1EAAFC0FE}">
      <dgm:prSet/>
      <dgm:spPr/>
      <dgm:t>
        <a:bodyPr/>
        <a:lstStyle/>
        <a:p>
          <a:endParaRPr lang="uk-UA"/>
        </a:p>
      </dgm:t>
    </dgm:pt>
    <dgm:pt modelId="{3C8EE393-9385-4B7F-8750-BF622842E9AB}" type="pres">
      <dgm:prSet presAssocID="{24E5C34E-DA21-45B9-B55D-F89D03FA1B3A}" presName="linear" presStyleCnt="0">
        <dgm:presLayoutVars>
          <dgm:animLvl val="lvl"/>
          <dgm:resizeHandles val="exact"/>
        </dgm:presLayoutVars>
      </dgm:prSet>
      <dgm:spPr/>
      <dgm:t>
        <a:bodyPr/>
        <a:lstStyle/>
        <a:p>
          <a:endParaRPr lang="uk-UA"/>
        </a:p>
      </dgm:t>
    </dgm:pt>
    <dgm:pt modelId="{491186E1-D2E0-4DE9-9FD1-C23BC272EA6B}" type="pres">
      <dgm:prSet presAssocID="{CEC9EB15-5746-4F36-8AFD-EACA623DA04B}" presName="parentText" presStyleLbl="node1" presStyleIdx="0" presStyleCnt="1" custScaleY="445363" custLinFactY="-36270" custLinFactNeighborY="-100000">
        <dgm:presLayoutVars>
          <dgm:chMax val="0"/>
          <dgm:bulletEnabled val="1"/>
        </dgm:presLayoutVars>
      </dgm:prSet>
      <dgm:spPr/>
      <dgm:t>
        <a:bodyPr/>
        <a:lstStyle/>
        <a:p>
          <a:endParaRPr lang="uk-UA"/>
        </a:p>
      </dgm:t>
    </dgm:pt>
  </dgm:ptLst>
  <dgm:cxnLst>
    <dgm:cxn modelId="{C9A26254-EFCB-42E8-A22A-FBD8920ED595}" type="presOf" srcId="{24E5C34E-DA21-45B9-B55D-F89D03FA1B3A}" destId="{3C8EE393-9385-4B7F-8750-BF622842E9AB}" srcOrd="0" destOrd="0" presId="urn:microsoft.com/office/officeart/2005/8/layout/vList2"/>
    <dgm:cxn modelId="{A26E2DD8-ABF8-4519-816D-D7B1EAAFC0FE}" srcId="{24E5C34E-DA21-45B9-B55D-F89D03FA1B3A}" destId="{CEC9EB15-5746-4F36-8AFD-EACA623DA04B}" srcOrd="0" destOrd="0" parTransId="{E33750B9-1477-455F-81C8-4D2BC9085203}" sibTransId="{B7D23C7B-0A90-4076-AC62-5D4A740C24FC}"/>
    <dgm:cxn modelId="{FB644155-1D76-45E4-BADD-63BB61CAF095}" type="presOf" srcId="{CEC9EB15-5746-4F36-8AFD-EACA623DA04B}" destId="{491186E1-D2E0-4DE9-9FD1-C23BC272EA6B}" srcOrd="0" destOrd="0" presId="urn:microsoft.com/office/officeart/2005/8/layout/vList2"/>
    <dgm:cxn modelId="{41E39315-5F87-4E51-BE76-45F02BB46543}" type="presParOf" srcId="{3C8EE393-9385-4B7F-8750-BF622842E9AB}" destId="{491186E1-D2E0-4DE9-9FD1-C23BC272EA6B}" srcOrd="0" destOrd="0" presId="urn:microsoft.com/office/officeart/2005/8/layout/vList2"/>
  </dgm:cxnLst>
  <dgm:bg/>
  <dgm:whole/>
  <dgm:extLst>
    <a:ext uri="http://schemas.microsoft.com/office/drawing/2008/diagram">
      <dsp:dataModelExt xmlns:dsp="http://schemas.microsoft.com/office/drawing/2008/diagram" xmlns="" relId="rId21" minVer="http://schemas.openxmlformats.org/drawingml/2006/diagram"/>
    </a:ext>
  </dgm:extLst>
</dgm:dataModel>
</file>

<file path=ppt/diagrams/data33.xml><?xml version="1.0" encoding="utf-8"?>
<dgm:dataModel xmlns:dgm="http://schemas.openxmlformats.org/drawingml/2006/diagram" xmlns:a="http://schemas.openxmlformats.org/drawingml/2006/main">
  <dgm:ptLst>
    <dgm:pt modelId="{7A615780-D022-4AFF-8D48-AB7A7B171E5F}"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uk-UA"/>
        </a:p>
      </dgm:t>
    </dgm:pt>
    <dgm:pt modelId="{4BC3F7BD-86BF-47FB-9DB0-44B4694B5F1C}">
      <dgm:prSet custT="1"/>
      <dgm:spPr>
        <a:solidFill>
          <a:schemeClr val="tx2">
            <a:lumMod val="25000"/>
            <a:alpha val="29000"/>
          </a:schemeClr>
        </a:solidFill>
        <a:ln>
          <a:noFill/>
        </a:ln>
      </dgm:spPr>
      <dgm:t>
        <a:bodyPr/>
        <a:lstStyle/>
        <a:p>
          <a:pPr algn="just" rtl="0">
            <a:lnSpc>
              <a:spcPct val="100000"/>
            </a:lnSpc>
            <a:spcAft>
              <a:spcPts val="0"/>
            </a:spcAft>
          </a:pP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p>
        <a:p>
          <a:pPr algn="just" rtl="0">
            <a:lnSpc>
              <a:spcPct val="100000"/>
            </a:lnSpc>
            <a:spcAft>
              <a:spcPts val="0"/>
            </a:spcAft>
          </a:pP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У постанові від 20.07.2022 у справі № 923/196/20 ВП ВС замість передбаченої статтею 216 ЦК України двосторонньої реституції, тобто приведення обох сторін у попередній стан, Велика Палата Верховного Суду зобов`язала лише відповідача повернути спірні земельні ділянки до комунальної власності, обґрунтувавши своє рішення тим, що про це просив позивач, а вимогу про повернення коштів, сплачених за спірним договором купівлі-продажу позивачеві, відповідач не заявив. При цьому Велика Палата Верховного Суду вказала, що приписи статей 216 і 228 ЦК України забезпечують справедливий баланс між інтересами позивача та відповідача, який вимогу про повернення сплачених коштів не заявив (див. пункт 72 та останнє речення пункту 81.2 постанови від 20.07.2022 у справі № 923/196/20).</a:t>
          </a:r>
        </a:p>
      </dgm:t>
    </dgm:pt>
    <dgm:pt modelId="{93D310BB-F2F2-40D7-B5C0-A53F040FE199}" type="parTrans" cxnId="{FC6DDEF0-0EF9-4614-AC36-B420574CBCCA}">
      <dgm:prSet/>
      <dgm:spPr/>
      <dgm:t>
        <a:bodyPr/>
        <a:lstStyle/>
        <a:p>
          <a:endParaRPr lang="uk-UA"/>
        </a:p>
      </dgm:t>
    </dgm:pt>
    <dgm:pt modelId="{0DD68BEC-700B-48CB-BAFF-CD805A664C0F}" type="sibTrans" cxnId="{FC6DDEF0-0EF9-4614-AC36-B420574CBCCA}">
      <dgm:prSet/>
      <dgm:spPr/>
      <dgm:t>
        <a:bodyPr/>
        <a:lstStyle/>
        <a:p>
          <a:endParaRPr lang="uk-UA"/>
        </a:p>
      </dgm:t>
    </dgm:pt>
    <dgm:pt modelId="{548A3B55-16F6-480F-B82A-08DB5D3007E9}" type="pres">
      <dgm:prSet presAssocID="{7A615780-D022-4AFF-8D48-AB7A7B171E5F}" presName="Name0" presStyleCnt="0">
        <dgm:presLayoutVars>
          <dgm:chPref val="3"/>
          <dgm:dir/>
          <dgm:animLvl val="lvl"/>
          <dgm:resizeHandles/>
        </dgm:presLayoutVars>
      </dgm:prSet>
      <dgm:spPr/>
      <dgm:t>
        <a:bodyPr/>
        <a:lstStyle/>
        <a:p>
          <a:endParaRPr lang="uk-UA"/>
        </a:p>
      </dgm:t>
    </dgm:pt>
    <dgm:pt modelId="{A3C4AD7B-2E3E-44E9-8180-719FA0B03778}" type="pres">
      <dgm:prSet presAssocID="{4BC3F7BD-86BF-47FB-9DB0-44B4694B5F1C}" presName="horFlow" presStyleCnt="0"/>
      <dgm:spPr/>
    </dgm:pt>
    <dgm:pt modelId="{3EF56D4A-9A76-4414-A5F2-8066BE125047}" type="pres">
      <dgm:prSet presAssocID="{4BC3F7BD-86BF-47FB-9DB0-44B4694B5F1C}" presName="bigChev" presStyleLbl="node1" presStyleIdx="0" presStyleCnt="1" custScaleX="106010" custScaleY="388600" custLinFactNeighborX="-419" custLinFactNeighborY="-61"/>
      <dgm:spPr>
        <a:prstGeom prst="homePlate">
          <a:avLst/>
        </a:prstGeom>
      </dgm:spPr>
      <dgm:t>
        <a:bodyPr/>
        <a:lstStyle/>
        <a:p>
          <a:endParaRPr lang="uk-UA"/>
        </a:p>
      </dgm:t>
    </dgm:pt>
  </dgm:ptLst>
  <dgm:cxnLst>
    <dgm:cxn modelId="{FC6DDEF0-0EF9-4614-AC36-B420574CBCCA}" srcId="{7A615780-D022-4AFF-8D48-AB7A7B171E5F}" destId="{4BC3F7BD-86BF-47FB-9DB0-44B4694B5F1C}" srcOrd="0" destOrd="0" parTransId="{93D310BB-F2F2-40D7-B5C0-A53F040FE199}" sibTransId="{0DD68BEC-700B-48CB-BAFF-CD805A664C0F}"/>
    <dgm:cxn modelId="{58D96BAC-F8FB-4E99-8B26-4DA18C57E499}" type="presOf" srcId="{7A615780-D022-4AFF-8D48-AB7A7B171E5F}" destId="{548A3B55-16F6-480F-B82A-08DB5D3007E9}" srcOrd="0" destOrd="0" presId="urn:microsoft.com/office/officeart/2005/8/layout/lProcess3"/>
    <dgm:cxn modelId="{8CA68728-2910-44A8-8DE2-2F9EF3A00F69}" type="presOf" srcId="{4BC3F7BD-86BF-47FB-9DB0-44B4694B5F1C}" destId="{3EF56D4A-9A76-4414-A5F2-8066BE125047}" srcOrd="0" destOrd="0" presId="urn:microsoft.com/office/officeart/2005/8/layout/lProcess3"/>
    <dgm:cxn modelId="{362FC138-5E6B-4C17-AB3F-AFF22A15E4D7}" type="presParOf" srcId="{548A3B55-16F6-480F-B82A-08DB5D3007E9}" destId="{A3C4AD7B-2E3E-44E9-8180-719FA0B03778}" srcOrd="0" destOrd="0" presId="urn:microsoft.com/office/officeart/2005/8/layout/lProcess3"/>
    <dgm:cxn modelId="{625183E2-288C-48C1-84FC-4D57BA6CE1F5}" type="presParOf" srcId="{A3C4AD7B-2E3E-44E9-8180-719FA0B03778}" destId="{3EF56D4A-9A76-4414-A5F2-8066BE125047}" srcOrd="0" destOrd="0" presId="urn:microsoft.com/office/officeart/2005/8/layout/lProcess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4.xml><?xml version="1.0" encoding="utf-8"?>
<dgm:dataModel xmlns:dgm="http://schemas.openxmlformats.org/drawingml/2006/diagram" xmlns:a="http://schemas.openxmlformats.org/drawingml/2006/main">
  <dgm:ptLst>
    <dgm:pt modelId="{2626830C-0EB7-49A5-8B47-6224EDCCDD67}"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uk-UA"/>
        </a:p>
      </dgm:t>
    </dgm:pt>
    <dgm:pt modelId="{109A425D-96BE-4C4C-B32F-69B188308839}">
      <dgm:prSet custT="1"/>
      <dgm:spPr>
        <a:solidFill>
          <a:schemeClr val="tx2">
            <a:lumMod val="25000"/>
            <a:alpha val="44000"/>
          </a:schemeClr>
        </a:solidFill>
        <a:ln>
          <a:noFill/>
        </a:ln>
      </dgm:spPr>
      <dgm:t>
        <a:bodyPr/>
        <a:lstStyle/>
        <a:p>
          <a:pPr algn="just" rtl="0">
            <a:spcAft>
              <a:spcPts val="0"/>
            </a:spcAft>
          </a:pP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Застосовуючи в контексті спірних правовідносин норми статей 19 та 131-1 Конституції України, а також статті 216 ЦК України, Велика Палата Верховного Суду дійшла висновку про те, що визначати, в чому полягає чи може полягати порушення інтересів держави та оспорювати на цій підставі правочин у суді може тільки суб`єкт, наділений у спірних правовідносинах владними повноваженнями (незалежно від наявності статусу юридичної особи), або прокурор, який у встановленому порядку, виконуючи субсидіарну роль, може представляти державу в судовому провадженні замість відповідного компетентного суб`єкта, який усупереч вимогам закону не здійснює захист інтересів держави або робить це неналежно.</a:t>
          </a:r>
        </a:p>
        <a:p>
          <a:pPr algn="just">
            <a:spcAft>
              <a:spcPts val="0"/>
            </a:spcAft>
          </a:pP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Якщо законом не встановлені особливі умови застосування правових наслідків недійсності правочину або особливі правові наслідки окремих видів недійсних правочинів, позивач, який заявляє вимогу про повернення йому в натурі переданого за недійсним правочином або відшкодування вартості переданого, заявляє реституційну вимогу, яку суд за існування для того підстав задовольняє, застосовуючи двосторонню реституцію. У цьому випадку відповідач є </a:t>
          </a:r>
          <a:r>
            <a:rPr lang="uk-UA" sz="11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стягувачем</a:t>
          </a: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у частині рішення про повернення йому переданого ним за недійсним правочином майна або відшкодування вартості.</a:t>
          </a:r>
        </a:p>
        <a:p>
          <a:pPr algn="just">
            <a:spcAft>
              <a:spcPts val="0"/>
            </a:spcAft>
          </a:pPr>
          <a:r>
            <a:rPr lang="uk-UA" sz="1100" kern="1200" dirty="0" smtClean="0">
              <a:latin typeface="Times New Roman" pitchFamily="18" charset="0"/>
              <a:cs typeface="Times New Roman" pitchFamily="18" charset="0"/>
              <a:hlinkClick xmlns:r="http://schemas.openxmlformats.org/officeDocument/2006/relationships" r:id="rId1"/>
            </a:rPr>
            <a:t>https://reestr.court.gov.ua/Review/121753942</a:t>
          </a:r>
          <a:r>
            <a:rPr lang="uk-UA" sz="1100" kern="1200" dirty="0" smtClean="0">
              <a:latin typeface="Times New Roman" pitchFamily="18" charset="0"/>
              <a:cs typeface="Times New Roman" pitchFamily="18" charset="0"/>
            </a:rPr>
            <a:t> </a:t>
          </a:r>
          <a:endPar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algn="just">
            <a:spcAft>
              <a:spcPts val="0"/>
            </a:spcAft>
          </a:pPr>
          <a:endPar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dgm:t>
    </dgm:pt>
    <dgm:pt modelId="{AAD9ED62-5B0A-4BC1-A656-67F32C8B7778}" type="parTrans" cxnId="{F812E7C1-1F1A-4B36-A8A6-C52A37B79082}">
      <dgm:prSet/>
      <dgm:spPr/>
      <dgm:t>
        <a:bodyPr/>
        <a:lstStyle/>
        <a:p>
          <a:endParaRPr lang="uk-UA"/>
        </a:p>
      </dgm:t>
    </dgm:pt>
    <dgm:pt modelId="{A6233E8E-61FC-444A-BBF4-B9591E116B57}" type="sibTrans" cxnId="{F812E7C1-1F1A-4B36-A8A6-C52A37B79082}">
      <dgm:prSet/>
      <dgm:spPr/>
      <dgm:t>
        <a:bodyPr/>
        <a:lstStyle/>
        <a:p>
          <a:endParaRPr lang="uk-UA"/>
        </a:p>
      </dgm:t>
    </dgm:pt>
    <dgm:pt modelId="{77B318FB-71D7-41D0-AA84-1F15136221FC}" type="pres">
      <dgm:prSet presAssocID="{2626830C-0EB7-49A5-8B47-6224EDCCDD67}" presName="cycle" presStyleCnt="0">
        <dgm:presLayoutVars>
          <dgm:dir/>
          <dgm:resizeHandles val="exact"/>
        </dgm:presLayoutVars>
      </dgm:prSet>
      <dgm:spPr/>
      <dgm:t>
        <a:bodyPr/>
        <a:lstStyle/>
        <a:p>
          <a:endParaRPr lang="uk-UA"/>
        </a:p>
      </dgm:t>
    </dgm:pt>
    <dgm:pt modelId="{4532A5CD-ED12-4521-B172-187366941F6A}" type="pres">
      <dgm:prSet presAssocID="{109A425D-96BE-4C4C-B32F-69B188308839}" presName="node" presStyleLbl="node1" presStyleIdx="0" presStyleCnt="1" custScaleX="91013" custScaleY="100352" custRadScaleRad="100521" custRadScaleInc="-29">
        <dgm:presLayoutVars>
          <dgm:bulletEnabled val="1"/>
        </dgm:presLayoutVars>
      </dgm:prSet>
      <dgm:spPr>
        <a:prstGeom prst="flowChartAlternateProcess">
          <a:avLst/>
        </a:prstGeom>
      </dgm:spPr>
      <dgm:t>
        <a:bodyPr/>
        <a:lstStyle/>
        <a:p>
          <a:endParaRPr lang="uk-UA"/>
        </a:p>
      </dgm:t>
    </dgm:pt>
  </dgm:ptLst>
  <dgm:cxnLst>
    <dgm:cxn modelId="{F812E7C1-1F1A-4B36-A8A6-C52A37B79082}" srcId="{2626830C-0EB7-49A5-8B47-6224EDCCDD67}" destId="{109A425D-96BE-4C4C-B32F-69B188308839}" srcOrd="0" destOrd="0" parTransId="{AAD9ED62-5B0A-4BC1-A656-67F32C8B7778}" sibTransId="{A6233E8E-61FC-444A-BBF4-B9591E116B57}"/>
    <dgm:cxn modelId="{6E2C070E-F11C-4EDB-9C8F-E9D86991B703}" type="presOf" srcId="{109A425D-96BE-4C4C-B32F-69B188308839}" destId="{4532A5CD-ED12-4521-B172-187366941F6A}" srcOrd="0" destOrd="0" presId="urn:microsoft.com/office/officeart/2005/8/layout/cycle2"/>
    <dgm:cxn modelId="{1C1FB5A1-6A8F-4036-9B16-E642CC193913}" type="presOf" srcId="{2626830C-0EB7-49A5-8B47-6224EDCCDD67}" destId="{77B318FB-71D7-41D0-AA84-1F15136221FC}" srcOrd="0" destOrd="0" presId="urn:microsoft.com/office/officeart/2005/8/layout/cycle2"/>
    <dgm:cxn modelId="{A87DE754-E84A-4650-928D-72BEAEB16B0C}" type="presParOf" srcId="{77B318FB-71D7-41D0-AA84-1F15136221FC}" destId="{4532A5CD-ED12-4521-B172-187366941F6A}" srcOrd="0" destOrd="0" presId="urn:microsoft.com/office/officeart/2005/8/layout/cycle2"/>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35.xml><?xml version="1.0" encoding="utf-8"?>
<dgm:dataModel xmlns:dgm="http://schemas.openxmlformats.org/drawingml/2006/diagram" xmlns:a="http://schemas.openxmlformats.org/drawingml/2006/main">
  <dgm:ptLst>
    <dgm:pt modelId="{2A52989D-F7FB-4581-A78D-5AA2820D833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7D6ACE49-2C7D-4B55-8258-8FF78D2D3F87}">
      <dgm:prSet custT="1"/>
      <dgm:spPr>
        <a:solidFill>
          <a:schemeClr val="tx2">
            <a:lumMod val="25000"/>
            <a:alpha val="17000"/>
          </a:schemeClr>
        </a:solidFill>
        <a:ln>
          <a:noFill/>
        </a:ln>
      </dgm:spPr>
      <dgm:t>
        <a:bodyPr/>
        <a:lstStyle/>
        <a:p>
          <a:pPr algn="ctr" rtl="0">
            <a:spcAft>
              <a:spcPts val="0"/>
            </a:spcAft>
          </a:pPr>
          <a:r>
            <a:rPr kumimoji="0" lang="uk-UA" sz="14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ВП ВС від 20.07.2022 у справі №923/196/20</a:t>
          </a:r>
          <a:endParaRPr kumimoji="0" lang="uk-UA" sz="1400" b="1" i="0" u="none" strike="noStrike" kern="1200" cap="none" spc="0" normalizeH="0" baseline="0" noProof="0" dirty="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endParaRPr>
        </a:p>
      </dgm:t>
    </dgm:pt>
    <dgm:pt modelId="{AE0B5837-A785-4B6F-9FDA-6EBC8B068F4A}" type="parTrans" cxnId="{011F26B8-4074-4349-855E-A9921E5DB3AF}">
      <dgm:prSet/>
      <dgm:spPr/>
      <dgm:t>
        <a:bodyPr/>
        <a:lstStyle/>
        <a:p>
          <a:pPr algn="ctr"/>
          <a:endParaRPr lang="uk-UA"/>
        </a:p>
      </dgm:t>
    </dgm:pt>
    <dgm:pt modelId="{7C224D5F-3567-4E13-A4F5-740B4796CA85}" type="sibTrans" cxnId="{011F26B8-4074-4349-855E-A9921E5DB3AF}">
      <dgm:prSet/>
      <dgm:spPr/>
      <dgm:t>
        <a:bodyPr/>
        <a:lstStyle/>
        <a:p>
          <a:pPr algn="ctr"/>
          <a:endParaRPr lang="uk-UA"/>
        </a:p>
      </dgm:t>
    </dgm:pt>
    <dgm:pt modelId="{D3023C26-3E73-4E84-8F9D-13921BA3731C}" type="pres">
      <dgm:prSet presAssocID="{2A52989D-F7FB-4581-A78D-5AA2820D8337}" presName="linear" presStyleCnt="0">
        <dgm:presLayoutVars>
          <dgm:animLvl val="lvl"/>
          <dgm:resizeHandles val="exact"/>
        </dgm:presLayoutVars>
      </dgm:prSet>
      <dgm:spPr/>
      <dgm:t>
        <a:bodyPr/>
        <a:lstStyle/>
        <a:p>
          <a:endParaRPr lang="uk-UA"/>
        </a:p>
      </dgm:t>
    </dgm:pt>
    <dgm:pt modelId="{7A20DE31-9AEC-4203-B692-5715756E6C53}" type="pres">
      <dgm:prSet presAssocID="{7D6ACE49-2C7D-4B55-8258-8FF78D2D3F87}" presName="parentText" presStyleLbl="node1" presStyleIdx="0" presStyleCnt="1" custScaleY="407904" custLinFactY="748071" custLinFactNeighborX="35185" custLinFactNeighborY="800000">
        <dgm:presLayoutVars>
          <dgm:chMax val="0"/>
          <dgm:bulletEnabled val="1"/>
        </dgm:presLayoutVars>
      </dgm:prSet>
      <dgm:spPr/>
      <dgm:t>
        <a:bodyPr/>
        <a:lstStyle/>
        <a:p>
          <a:endParaRPr lang="uk-UA"/>
        </a:p>
      </dgm:t>
    </dgm:pt>
  </dgm:ptLst>
  <dgm:cxnLst>
    <dgm:cxn modelId="{011F26B8-4074-4349-855E-A9921E5DB3AF}" srcId="{2A52989D-F7FB-4581-A78D-5AA2820D8337}" destId="{7D6ACE49-2C7D-4B55-8258-8FF78D2D3F87}" srcOrd="0" destOrd="0" parTransId="{AE0B5837-A785-4B6F-9FDA-6EBC8B068F4A}" sibTransId="{7C224D5F-3567-4E13-A4F5-740B4796CA85}"/>
    <dgm:cxn modelId="{47FEAF9E-9EC5-45BD-9F08-52669867B8DF}" type="presOf" srcId="{7D6ACE49-2C7D-4B55-8258-8FF78D2D3F87}" destId="{7A20DE31-9AEC-4203-B692-5715756E6C53}" srcOrd="0" destOrd="0" presId="urn:microsoft.com/office/officeart/2005/8/layout/vList2"/>
    <dgm:cxn modelId="{76FCD2CE-E4E1-4385-894A-DD4000E87C42}" type="presOf" srcId="{2A52989D-F7FB-4581-A78D-5AA2820D8337}" destId="{D3023C26-3E73-4E84-8F9D-13921BA3731C}" srcOrd="0" destOrd="0" presId="urn:microsoft.com/office/officeart/2005/8/layout/vList2"/>
    <dgm:cxn modelId="{2B6F8791-BB41-42B6-B4E5-6CDF53E16569}" type="presParOf" srcId="{D3023C26-3E73-4E84-8F9D-13921BA3731C}" destId="{7A20DE31-9AEC-4203-B692-5715756E6C53}" srcOrd="0" destOrd="0" presId="urn:microsoft.com/office/officeart/2005/8/layout/vList2"/>
  </dgm:cxnLst>
  <dgm:bg/>
  <dgm:whole/>
  <dgm:extLst>
    <a:ext uri="http://schemas.microsoft.com/office/drawing/2008/diagram">
      <dsp:dataModelExt xmlns:dsp="http://schemas.microsoft.com/office/drawing/2008/diagram" xmlns="" relId="rId16" minVer="http://schemas.openxmlformats.org/drawingml/2006/diagram"/>
    </a:ext>
  </dgm:extLst>
</dgm:dataModel>
</file>

<file path=ppt/diagrams/data36.xml><?xml version="1.0" encoding="utf-8"?>
<dgm:dataModel xmlns:dgm="http://schemas.openxmlformats.org/drawingml/2006/diagram" xmlns:a="http://schemas.openxmlformats.org/drawingml/2006/main">
  <dgm:ptLst>
    <dgm:pt modelId="{24E5C34E-DA21-45B9-B55D-F89D03FA1B3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CEC9EB15-5746-4F36-8AFD-EACA623DA04B}">
      <dgm:prSet custT="1"/>
      <dgm:spPr>
        <a:solidFill>
          <a:schemeClr val="tx2">
            <a:lumMod val="25000"/>
            <a:alpha val="16000"/>
          </a:schemeClr>
        </a:solidFill>
        <a:ln>
          <a:noFill/>
        </a:ln>
      </dgm:spPr>
      <dgm:t>
        <a:bodyPr/>
        <a:lstStyle/>
        <a:p>
          <a:pPr algn="ctr" rtl="0">
            <a:spcAft>
              <a:spcPts val="0"/>
            </a:spcAft>
          </a:pPr>
          <a:r>
            <a:rPr lang="uk-UA" sz="16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Постанова ВП ВС від 18.09.2024 по справі № 918/1043/21</a:t>
          </a:r>
          <a:endParaRPr lang="uk-UA" sz="1600" b="1" kern="1200" noProof="0" dirty="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dgm:t>
    </dgm:pt>
    <dgm:pt modelId="{E33750B9-1477-455F-81C8-4D2BC9085203}" type="parTrans" cxnId="{A26E2DD8-ABF8-4519-816D-D7B1EAAFC0FE}">
      <dgm:prSet/>
      <dgm:spPr/>
      <dgm:t>
        <a:bodyPr/>
        <a:lstStyle/>
        <a:p>
          <a:endParaRPr lang="uk-UA"/>
        </a:p>
      </dgm:t>
    </dgm:pt>
    <dgm:pt modelId="{B7D23C7B-0A90-4076-AC62-5D4A740C24FC}" type="sibTrans" cxnId="{A26E2DD8-ABF8-4519-816D-D7B1EAAFC0FE}">
      <dgm:prSet/>
      <dgm:spPr/>
      <dgm:t>
        <a:bodyPr/>
        <a:lstStyle/>
        <a:p>
          <a:endParaRPr lang="uk-UA"/>
        </a:p>
      </dgm:t>
    </dgm:pt>
    <dgm:pt modelId="{3C8EE393-9385-4B7F-8750-BF622842E9AB}" type="pres">
      <dgm:prSet presAssocID="{24E5C34E-DA21-45B9-B55D-F89D03FA1B3A}" presName="linear" presStyleCnt="0">
        <dgm:presLayoutVars>
          <dgm:animLvl val="lvl"/>
          <dgm:resizeHandles val="exact"/>
        </dgm:presLayoutVars>
      </dgm:prSet>
      <dgm:spPr/>
      <dgm:t>
        <a:bodyPr/>
        <a:lstStyle/>
        <a:p>
          <a:endParaRPr lang="uk-UA"/>
        </a:p>
      </dgm:t>
    </dgm:pt>
    <dgm:pt modelId="{491186E1-D2E0-4DE9-9FD1-C23BC272EA6B}" type="pres">
      <dgm:prSet presAssocID="{CEC9EB15-5746-4F36-8AFD-EACA623DA04B}" presName="parentText" presStyleLbl="node1" presStyleIdx="0" presStyleCnt="1" custScaleY="445363" custLinFactY="-36270" custLinFactNeighborY="-100000">
        <dgm:presLayoutVars>
          <dgm:chMax val="0"/>
          <dgm:bulletEnabled val="1"/>
        </dgm:presLayoutVars>
      </dgm:prSet>
      <dgm:spPr/>
      <dgm:t>
        <a:bodyPr/>
        <a:lstStyle/>
        <a:p>
          <a:endParaRPr lang="uk-UA"/>
        </a:p>
      </dgm:t>
    </dgm:pt>
  </dgm:ptLst>
  <dgm:cxnLst>
    <dgm:cxn modelId="{A26E2DD8-ABF8-4519-816D-D7B1EAAFC0FE}" srcId="{24E5C34E-DA21-45B9-B55D-F89D03FA1B3A}" destId="{CEC9EB15-5746-4F36-8AFD-EACA623DA04B}" srcOrd="0" destOrd="0" parTransId="{E33750B9-1477-455F-81C8-4D2BC9085203}" sibTransId="{B7D23C7B-0A90-4076-AC62-5D4A740C24FC}"/>
    <dgm:cxn modelId="{4C23C32C-8AFC-4C0A-9767-74A0DDCFBF05}" type="presOf" srcId="{CEC9EB15-5746-4F36-8AFD-EACA623DA04B}" destId="{491186E1-D2E0-4DE9-9FD1-C23BC272EA6B}" srcOrd="0" destOrd="0" presId="urn:microsoft.com/office/officeart/2005/8/layout/vList2"/>
    <dgm:cxn modelId="{B02A52B4-9D05-442D-899F-70EA7B921917}" type="presOf" srcId="{24E5C34E-DA21-45B9-B55D-F89D03FA1B3A}" destId="{3C8EE393-9385-4B7F-8750-BF622842E9AB}" srcOrd="0" destOrd="0" presId="urn:microsoft.com/office/officeart/2005/8/layout/vList2"/>
    <dgm:cxn modelId="{C53AF217-2E59-4B07-ABD7-AC66C82DB8B4}" type="presParOf" srcId="{3C8EE393-9385-4B7F-8750-BF622842E9AB}" destId="{491186E1-D2E0-4DE9-9FD1-C23BC272EA6B}" srcOrd="0" destOrd="0" presId="urn:microsoft.com/office/officeart/2005/8/layout/vList2"/>
  </dgm:cxnLst>
  <dgm:bg/>
  <dgm:whole/>
  <dgm:extLst>
    <a:ext uri="http://schemas.microsoft.com/office/drawing/2008/diagram">
      <dsp:dataModelExt xmlns:dsp="http://schemas.microsoft.com/office/drawing/2008/diagram" xmlns="" relId="rId21" minVer="http://schemas.openxmlformats.org/drawingml/2006/diagram"/>
    </a:ext>
  </dgm:extLst>
</dgm:dataModel>
</file>

<file path=ppt/diagrams/data37.xml><?xml version="1.0" encoding="utf-8"?>
<dgm:dataModel xmlns:dgm="http://schemas.openxmlformats.org/drawingml/2006/diagram" xmlns:a="http://schemas.openxmlformats.org/drawingml/2006/main">
  <dgm:ptLst>
    <dgm:pt modelId="{7A615780-D022-4AFF-8D48-AB7A7B171E5F}"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uk-UA"/>
        </a:p>
      </dgm:t>
    </dgm:pt>
    <dgm:pt modelId="{4BC3F7BD-86BF-47FB-9DB0-44B4694B5F1C}">
      <dgm:prSet custT="1"/>
      <dgm:spPr>
        <a:solidFill>
          <a:schemeClr val="tx2">
            <a:lumMod val="25000"/>
            <a:alpha val="29000"/>
          </a:schemeClr>
        </a:solidFill>
        <a:ln>
          <a:noFill/>
        </a:ln>
      </dgm:spPr>
      <dgm:t>
        <a:bodyPr/>
        <a:lstStyle/>
        <a:p>
          <a:pPr algn="just" rtl="0">
            <a:lnSpc>
              <a:spcPct val="100000"/>
            </a:lnSpc>
            <a:spcAft>
              <a:spcPts val="0"/>
            </a:spcAft>
          </a:pP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p>
        <a:p>
          <a:pPr algn="just" rtl="0">
            <a:lnSpc>
              <a:spcPct val="100000"/>
            </a:lnSpc>
            <a:spcAft>
              <a:spcPts val="0"/>
            </a:spcAft>
          </a:pP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У вказаних постановах зазначено, що стягненню підлягає грошова сума у гривнях, яка визначається еквівалентно за офіційним курсом відповідної валюти на день подання позову.</a:t>
          </a:r>
        </a:p>
      </dgm:t>
    </dgm:pt>
    <dgm:pt modelId="{93D310BB-F2F2-40D7-B5C0-A53F040FE199}" type="parTrans" cxnId="{FC6DDEF0-0EF9-4614-AC36-B420574CBCCA}">
      <dgm:prSet/>
      <dgm:spPr/>
      <dgm:t>
        <a:bodyPr/>
        <a:lstStyle/>
        <a:p>
          <a:endParaRPr lang="uk-UA"/>
        </a:p>
      </dgm:t>
    </dgm:pt>
    <dgm:pt modelId="{0DD68BEC-700B-48CB-BAFF-CD805A664C0F}" type="sibTrans" cxnId="{FC6DDEF0-0EF9-4614-AC36-B420574CBCCA}">
      <dgm:prSet/>
      <dgm:spPr/>
      <dgm:t>
        <a:bodyPr/>
        <a:lstStyle/>
        <a:p>
          <a:endParaRPr lang="uk-UA"/>
        </a:p>
      </dgm:t>
    </dgm:pt>
    <dgm:pt modelId="{548A3B55-16F6-480F-B82A-08DB5D3007E9}" type="pres">
      <dgm:prSet presAssocID="{7A615780-D022-4AFF-8D48-AB7A7B171E5F}" presName="Name0" presStyleCnt="0">
        <dgm:presLayoutVars>
          <dgm:chPref val="3"/>
          <dgm:dir/>
          <dgm:animLvl val="lvl"/>
          <dgm:resizeHandles/>
        </dgm:presLayoutVars>
      </dgm:prSet>
      <dgm:spPr/>
      <dgm:t>
        <a:bodyPr/>
        <a:lstStyle/>
        <a:p>
          <a:endParaRPr lang="uk-UA"/>
        </a:p>
      </dgm:t>
    </dgm:pt>
    <dgm:pt modelId="{A3C4AD7B-2E3E-44E9-8180-719FA0B03778}" type="pres">
      <dgm:prSet presAssocID="{4BC3F7BD-86BF-47FB-9DB0-44B4694B5F1C}" presName="horFlow" presStyleCnt="0"/>
      <dgm:spPr/>
    </dgm:pt>
    <dgm:pt modelId="{3EF56D4A-9A76-4414-A5F2-8066BE125047}" type="pres">
      <dgm:prSet presAssocID="{4BC3F7BD-86BF-47FB-9DB0-44B4694B5F1C}" presName="bigChev" presStyleLbl="node1" presStyleIdx="0" presStyleCnt="1" custScaleX="106010" custScaleY="388600" custLinFactNeighborX="-419" custLinFactNeighborY="-61"/>
      <dgm:spPr>
        <a:prstGeom prst="homePlate">
          <a:avLst/>
        </a:prstGeom>
      </dgm:spPr>
      <dgm:t>
        <a:bodyPr/>
        <a:lstStyle/>
        <a:p>
          <a:endParaRPr lang="uk-UA"/>
        </a:p>
      </dgm:t>
    </dgm:pt>
  </dgm:ptLst>
  <dgm:cxnLst>
    <dgm:cxn modelId="{FC6DDEF0-0EF9-4614-AC36-B420574CBCCA}" srcId="{7A615780-D022-4AFF-8D48-AB7A7B171E5F}" destId="{4BC3F7BD-86BF-47FB-9DB0-44B4694B5F1C}" srcOrd="0" destOrd="0" parTransId="{93D310BB-F2F2-40D7-B5C0-A53F040FE199}" sibTransId="{0DD68BEC-700B-48CB-BAFF-CD805A664C0F}"/>
    <dgm:cxn modelId="{5E093B35-FC42-4CF9-B580-FC4AC573AEDC}" type="presOf" srcId="{4BC3F7BD-86BF-47FB-9DB0-44B4694B5F1C}" destId="{3EF56D4A-9A76-4414-A5F2-8066BE125047}" srcOrd="0" destOrd="0" presId="urn:microsoft.com/office/officeart/2005/8/layout/lProcess3"/>
    <dgm:cxn modelId="{5CDDD144-4CEE-44D1-81C5-7FE682AB366C}" type="presOf" srcId="{7A615780-D022-4AFF-8D48-AB7A7B171E5F}" destId="{548A3B55-16F6-480F-B82A-08DB5D3007E9}" srcOrd="0" destOrd="0" presId="urn:microsoft.com/office/officeart/2005/8/layout/lProcess3"/>
    <dgm:cxn modelId="{3670F207-8180-47EA-B713-FA4C0200CE5E}" type="presParOf" srcId="{548A3B55-16F6-480F-B82A-08DB5D3007E9}" destId="{A3C4AD7B-2E3E-44E9-8180-719FA0B03778}" srcOrd="0" destOrd="0" presId="urn:microsoft.com/office/officeart/2005/8/layout/lProcess3"/>
    <dgm:cxn modelId="{7495ABAE-9A40-4E5A-B937-FBFF0D78C9BA}" type="presParOf" srcId="{A3C4AD7B-2E3E-44E9-8180-719FA0B03778}" destId="{3EF56D4A-9A76-4414-A5F2-8066BE125047}" srcOrd="0" destOrd="0" presId="urn:microsoft.com/office/officeart/2005/8/layout/lProcess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8.xml><?xml version="1.0" encoding="utf-8"?>
<dgm:dataModel xmlns:dgm="http://schemas.openxmlformats.org/drawingml/2006/diagram" xmlns:a="http://schemas.openxmlformats.org/drawingml/2006/main">
  <dgm:ptLst>
    <dgm:pt modelId="{2626830C-0EB7-49A5-8B47-6224EDCCDD67}"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uk-UA"/>
        </a:p>
      </dgm:t>
    </dgm:pt>
    <dgm:pt modelId="{109A425D-96BE-4C4C-B32F-69B188308839}">
      <dgm:prSet custT="1"/>
      <dgm:spPr>
        <a:solidFill>
          <a:schemeClr val="tx2">
            <a:lumMod val="25000"/>
            <a:alpha val="44000"/>
          </a:schemeClr>
        </a:solidFill>
        <a:ln>
          <a:noFill/>
        </a:ln>
      </dgm:spPr>
      <dgm:t>
        <a:bodyPr/>
        <a:lstStyle/>
        <a:p>
          <a:pPr algn="just" rtl="0">
            <a:spcAft>
              <a:spcPts val="0"/>
            </a:spcAft>
          </a:pP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Щодо застосування частини другої статті 533 ЦК України.</a:t>
          </a:r>
        </a:p>
        <a:p>
          <a:pPr algn="just">
            <a:spcAft>
              <a:spcPts val="0"/>
            </a:spcAft>
          </a:pP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Відсутність у договорі посилання на валюту платежу не спростовує вимог публічного порядку про те, що на території України гривня є єдиним засобом платежу незалежно від валюти зобов`язання, що виникло між фізичними особами - резидентами.</a:t>
          </a:r>
        </a:p>
        <a:p>
          <a:pPr algn="just">
            <a:spcAft>
              <a:spcPts val="0"/>
            </a:spcAft>
          </a:pP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Якщо у зобов`язанні визначено грошовий еквівалент в іноземній валюті, сума, що підлягає сплаті у гривнях, визначається за офіційним курсом відповідної валюти на день платежу, що у випадку наявності спору між сторонами та його вирішення судом відповідає дню виконання судового рішення.</a:t>
          </a:r>
        </a:p>
        <a:p>
          <a:pPr algn="just">
            <a:spcAft>
              <a:spcPts val="0"/>
            </a:spcAft>
          </a:pPr>
          <a:r>
            <a:rPr lang="uk-UA" sz="1100" kern="1200" dirty="0" smtClean="0">
              <a:latin typeface="Times New Roman" pitchFamily="18" charset="0"/>
              <a:cs typeface="Times New Roman" pitchFamily="18" charset="0"/>
              <a:hlinkClick xmlns:r="http://schemas.openxmlformats.org/officeDocument/2006/relationships" r:id="rId1"/>
            </a:rPr>
            <a:t>https://reestr.court.gov.ua/Review/122118320</a:t>
          </a:r>
          <a:r>
            <a:rPr lang="uk-UA" sz="1100" kern="1200" dirty="0" smtClean="0">
              <a:latin typeface="Times New Roman" pitchFamily="18" charset="0"/>
              <a:cs typeface="Times New Roman" pitchFamily="18" charset="0"/>
            </a:rPr>
            <a:t> </a:t>
          </a:r>
          <a:endPar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dgm:t>
    </dgm:pt>
    <dgm:pt modelId="{AAD9ED62-5B0A-4BC1-A656-67F32C8B7778}" type="parTrans" cxnId="{F812E7C1-1F1A-4B36-A8A6-C52A37B79082}">
      <dgm:prSet/>
      <dgm:spPr/>
      <dgm:t>
        <a:bodyPr/>
        <a:lstStyle/>
        <a:p>
          <a:endParaRPr lang="uk-UA"/>
        </a:p>
      </dgm:t>
    </dgm:pt>
    <dgm:pt modelId="{A6233E8E-61FC-444A-BBF4-B9591E116B57}" type="sibTrans" cxnId="{F812E7C1-1F1A-4B36-A8A6-C52A37B79082}">
      <dgm:prSet/>
      <dgm:spPr/>
      <dgm:t>
        <a:bodyPr/>
        <a:lstStyle/>
        <a:p>
          <a:endParaRPr lang="uk-UA"/>
        </a:p>
      </dgm:t>
    </dgm:pt>
    <dgm:pt modelId="{77B318FB-71D7-41D0-AA84-1F15136221FC}" type="pres">
      <dgm:prSet presAssocID="{2626830C-0EB7-49A5-8B47-6224EDCCDD67}" presName="cycle" presStyleCnt="0">
        <dgm:presLayoutVars>
          <dgm:dir/>
          <dgm:resizeHandles val="exact"/>
        </dgm:presLayoutVars>
      </dgm:prSet>
      <dgm:spPr/>
      <dgm:t>
        <a:bodyPr/>
        <a:lstStyle/>
        <a:p>
          <a:endParaRPr lang="uk-UA"/>
        </a:p>
      </dgm:t>
    </dgm:pt>
    <dgm:pt modelId="{4532A5CD-ED12-4521-B172-187366941F6A}" type="pres">
      <dgm:prSet presAssocID="{109A425D-96BE-4C4C-B32F-69B188308839}" presName="node" presStyleLbl="node1" presStyleIdx="0" presStyleCnt="1" custScaleX="91013" custScaleY="100352" custRadScaleRad="100521" custRadScaleInc="-29">
        <dgm:presLayoutVars>
          <dgm:bulletEnabled val="1"/>
        </dgm:presLayoutVars>
      </dgm:prSet>
      <dgm:spPr>
        <a:prstGeom prst="flowChartAlternateProcess">
          <a:avLst/>
        </a:prstGeom>
      </dgm:spPr>
      <dgm:t>
        <a:bodyPr/>
        <a:lstStyle/>
        <a:p>
          <a:endParaRPr lang="uk-UA"/>
        </a:p>
      </dgm:t>
    </dgm:pt>
  </dgm:ptLst>
  <dgm:cxnLst>
    <dgm:cxn modelId="{F812E7C1-1F1A-4B36-A8A6-C52A37B79082}" srcId="{2626830C-0EB7-49A5-8B47-6224EDCCDD67}" destId="{109A425D-96BE-4C4C-B32F-69B188308839}" srcOrd="0" destOrd="0" parTransId="{AAD9ED62-5B0A-4BC1-A656-67F32C8B7778}" sibTransId="{A6233E8E-61FC-444A-BBF4-B9591E116B57}"/>
    <dgm:cxn modelId="{0A61F3F6-0459-400D-90E2-25F32F228DCE}" type="presOf" srcId="{2626830C-0EB7-49A5-8B47-6224EDCCDD67}" destId="{77B318FB-71D7-41D0-AA84-1F15136221FC}" srcOrd="0" destOrd="0" presId="urn:microsoft.com/office/officeart/2005/8/layout/cycle2"/>
    <dgm:cxn modelId="{893E76F2-30FD-4EB8-BE7A-3E623647DD48}" type="presOf" srcId="{109A425D-96BE-4C4C-B32F-69B188308839}" destId="{4532A5CD-ED12-4521-B172-187366941F6A}" srcOrd="0" destOrd="0" presId="urn:microsoft.com/office/officeart/2005/8/layout/cycle2"/>
    <dgm:cxn modelId="{DCCC2E19-E646-4F6B-85EB-4798C027A4F0}" type="presParOf" srcId="{77B318FB-71D7-41D0-AA84-1F15136221FC}" destId="{4532A5CD-ED12-4521-B172-187366941F6A}" srcOrd="0" destOrd="0" presId="urn:microsoft.com/office/officeart/2005/8/layout/cycle2"/>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39.xml><?xml version="1.0" encoding="utf-8"?>
<dgm:dataModel xmlns:dgm="http://schemas.openxmlformats.org/drawingml/2006/diagram" xmlns:a="http://schemas.openxmlformats.org/drawingml/2006/main">
  <dgm:ptLst>
    <dgm:pt modelId="{2A52989D-F7FB-4581-A78D-5AA2820D833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7D6ACE49-2C7D-4B55-8258-8FF78D2D3F87}">
      <dgm:prSet custT="1"/>
      <dgm:spPr>
        <a:solidFill>
          <a:schemeClr val="tx2">
            <a:lumMod val="25000"/>
            <a:alpha val="17000"/>
          </a:schemeClr>
        </a:solidFill>
        <a:ln>
          <a:noFill/>
        </a:ln>
      </dgm:spPr>
      <dgm:t>
        <a:bodyPr/>
        <a:lstStyle/>
        <a:p>
          <a:pPr algn="ctr" rtl="0">
            <a:spcAft>
              <a:spcPts val="0"/>
            </a:spcAft>
          </a:pPr>
          <a:r>
            <a:rPr kumimoji="0" lang="uk-UA" sz="14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Постанови КГС ВС від 07.04.2018 у справі № 916/1435/17 та від 21.06.2017 в справі № 910/2031/16 </a:t>
          </a:r>
          <a:endParaRPr kumimoji="0" lang="uk-UA" sz="1400" b="1" i="0" u="none" strike="noStrike" kern="1200" cap="none" spc="0" normalizeH="0" baseline="0" noProof="0" dirty="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endParaRPr>
        </a:p>
      </dgm:t>
    </dgm:pt>
    <dgm:pt modelId="{AE0B5837-A785-4B6F-9FDA-6EBC8B068F4A}" type="parTrans" cxnId="{011F26B8-4074-4349-855E-A9921E5DB3AF}">
      <dgm:prSet/>
      <dgm:spPr/>
      <dgm:t>
        <a:bodyPr/>
        <a:lstStyle/>
        <a:p>
          <a:pPr algn="ctr"/>
          <a:endParaRPr lang="uk-UA"/>
        </a:p>
      </dgm:t>
    </dgm:pt>
    <dgm:pt modelId="{7C224D5F-3567-4E13-A4F5-740B4796CA85}" type="sibTrans" cxnId="{011F26B8-4074-4349-855E-A9921E5DB3AF}">
      <dgm:prSet/>
      <dgm:spPr/>
      <dgm:t>
        <a:bodyPr/>
        <a:lstStyle/>
        <a:p>
          <a:pPr algn="ctr"/>
          <a:endParaRPr lang="uk-UA"/>
        </a:p>
      </dgm:t>
    </dgm:pt>
    <dgm:pt modelId="{D3023C26-3E73-4E84-8F9D-13921BA3731C}" type="pres">
      <dgm:prSet presAssocID="{2A52989D-F7FB-4581-A78D-5AA2820D8337}" presName="linear" presStyleCnt="0">
        <dgm:presLayoutVars>
          <dgm:animLvl val="lvl"/>
          <dgm:resizeHandles val="exact"/>
        </dgm:presLayoutVars>
      </dgm:prSet>
      <dgm:spPr/>
      <dgm:t>
        <a:bodyPr/>
        <a:lstStyle/>
        <a:p>
          <a:endParaRPr lang="uk-UA"/>
        </a:p>
      </dgm:t>
    </dgm:pt>
    <dgm:pt modelId="{7A20DE31-9AEC-4203-B692-5715756E6C53}" type="pres">
      <dgm:prSet presAssocID="{7D6ACE49-2C7D-4B55-8258-8FF78D2D3F87}" presName="parentText" presStyleLbl="node1" presStyleIdx="0" presStyleCnt="1" custScaleY="407904" custLinFactY="748071" custLinFactNeighborX="35185" custLinFactNeighborY="800000">
        <dgm:presLayoutVars>
          <dgm:chMax val="0"/>
          <dgm:bulletEnabled val="1"/>
        </dgm:presLayoutVars>
      </dgm:prSet>
      <dgm:spPr/>
      <dgm:t>
        <a:bodyPr/>
        <a:lstStyle/>
        <a:p>
          <a:endParaRPr lang="uk-UA"/>
        </a:p>
      </dgm:t>
    </dgm:pt>
  </dgm:ptLst>
  <dgm:cxnLst>
    <dgm:cxn modelId="{011F26B8-4074-4349-855E-A9921E5DB3AF}" srcId="{2A52989D-F7FB-4581-A78D-5AA2820D8337}" destId="{7D6ACE49-2C7D-4B55-8258-8FF78D2D3F87}" srcOrd="0" destOrd="0" parTransId="{AE0B5837-A785-4B6F-9FDA-6EBC8B068F4A}" sibTransId="{7C224D5F-3567-4E13-A4F5-740B4796CA85}"/>
    <dgm:cxn modelId="{28EE5C1B-1769-42C4-9D00-1D92890853C7}" type="presOf" srcId="{2A52989D-F7FB-4581-A78D-5AA2820D8337}" destId="{D3023C26-3E73-4E84-8F9D-13921BA3731C}" srcOrd="0" destOrd="0" presId="urn:microsoft.com/office/officeart/2005/8/layout/vList2"/>
    <dgm:cxn modelId="{47ABE0D4-A8C8-4888-A6F4-98B3D6722F7F}" type="presOf" srcId="{7D6ACE49-2C7D-4B55-8258-8FF78D2D3F87}" destId="{7A20DE31-9AEC-4203-B692-5715756E6C53}" srcOrd="0" destOrd="0" presId="urn:microsoft.com/office/officeart/2005/8/layout/vList2"/>
    <dgm:cxn modelId="{297A6249-AD3C-45CF-B8DA-5EC48E75A9A0}" type="presParOf" srcId="{D3023C26-3E73-4E84-8F9D-13921BA3731C}" destId="{7A20DE31-9AEC-4203-B692-5715756E6C53}" srcOrd="0" destOrd="0" presId="urn:microsoft.com/office/officeart/2005/8/layout/vList2"/>
  </dgm:cxnLst>
  <dgm:bg/>
  <dgm:whole/>
  <dgm:extLst>
    <a:ext uri="http://schemas.microsoft.com/office/drawing/2008/diagram">
      <dsp:dataModelExt xmlns:dsp="http://schemas.microsoft.com/office/drawing/2008/diagram" xmlns="" relId="rId1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4E5C34E-DA21-45B9-B55D-F89D03FA1B3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CEC9EB15-5746-4F36-8AFD-EACA623DA04B}">
      <dgm:prSet custT="1"/>
      <dgm:spPr>
        <a:solidFill>
          <a:schemeClr val="tx2">
            <a:lumMod val="25000"/>
            <a:alpha val="16000"/>
          </a:schemeClr>
        </a:solidFill>
        <a:ln>
          <a:noFill/>
        </a:ln>
      </dgm:spPr>
      <dgm:t>
        <a:bodyPr/>
        <a:lstStyle/>
        <a:p>
          <a:pPr algn="ctr" rtl="0">
            <a:spcAft>
              <a:spcPts val="0"/>
            </a:spcAft>
          </a:pPr>
          <a:r>
            <a:rPr lang="uk-UA" sz="16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Постанова ВП ВС від 24.01.2024 у справі №922/2321/22 </a:t>
          </a:r>
          <a:endParaRPr lang="uk-UA" sz="1600" b="1" kern="1200" noProof="0" dirty="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dgm:t>
    </dgm:pt>
    <dgm:pt modelId="{E33750B9-1477-455F-81C8-4D2BC9085203}" type="parTrans" cxnId="{A26E2DD8-ABF8-4519-816D-D7B1EAAFC0FE}">
      <dgm:prSet/>
      <dgm:spPr/>
      <dgm:t>
        <a:bodyPr/>
        <a:lstStyle/>
        <a:p>
          <a:endParaRPr lang="uk-UA"/>
        </a:p>
      </dgm:t>
    </dgm:pt>
    <dgm:pt modelId="{B7D23C7B-0A90-4076-AC62-5D4A740C24FC}" type="sibTrans" cxnId="{A26E2DD8-ABF8-4519-816D-D7B1EAAFC0FE}">
      <dgm:prSet/>
      <dgm:spPr/>
      <dgm:t>
        <a:bodyPr/>
        <a:lstStyle/>
        <a:p>
          <a:endParaRPr lang="uk-UA"/>
        </a:p>
      </dgm:t>
    </dgm:pt>
    <dgm:pt modelId="{3C8EE393-9385-4B7F-8750-BF622842E9AB}" type="pres">
      <dgm:prSet presAssocID="{24E5C34E-DA21-45B9-B55D-F89D03FA1B3A}" presName="linear" presStyleCnt="0">
        <dgm:presLayoutVars>
          <dgm:animLvl val="lvl"/>
          <dgm:resizeHandles val="exact"/>
        </dgm:presLayoutVars>
      </dgm:prSet>
      <dgm:spPr/>
      <dgm:t>
        <a:bodyPr/>
        <a:lstStyle/>
        <a:p>
          <a:endParaRPr lang="uk-UA"/>
        </a:p>
      </dgm:t>
    </dgm:pt>
    <dgm:pt modelId="{491186E1-D2E0-4DE9-9FD1-C23BC272EA6B}" type="pres">
      <dgm:prSet presAssocID="{CEC9EB15-5746-4F36-8AFD-EACA623DA04B}" presName="parentText" presStyleLbl="node1" presStyleIdx="0" presStyleCnt="1" custScaleY="307608" custLinFactY="-36270" custLinFactNeighborY="-100000">
        <dgm:presLayoutVars>
          <dgm:chMax val="0"/>
          <dgm:bulletEnabled val="1"/>
        </dgm:presLayoutVars>
      </dgm:prSet>
      <dgm:spPr/>
      <dgm:t>
        <a:bodyPr/>
        <a:lstStyle/>
        <a:p>
          <a:endParaRPr lang="uk-UA"/>
        </a:p>
      </dgm:t>
    </dgm:pt>
  </dgm:ptLst>
  <dgm:cxnLst>
    <dgm:cxn modelId="{A26E2DD8-ABF8-4519-816D-D7B1EAAFC0FE}" srcId="{24E5C34E-DA21-45B9-B55D-F89D03FA1B3A}" destId="{CEC9EB15-5746-4F36-8AFD-EACA623DA04B}" srcOrd="0" destOrd="0" parTransId="{E33750B9-1477-455F-81C8-4D2BC9085203}" sibTransId="{B7D23C7B-0A90-4076-AC62-5D4A740C24FC}"/>
    <dgm:cxn modelId="{32BF7B40-405E-4D24-A66C-714139347DCF}" type="presOf" srcId="{CEC9EB15-5746-4F36-8AFD-EACA623DA04B}" destId="{491186E1-D2E0-4DE9-9FD1-C23BC272EA6B}" srcOrd="0" destOrd="0" presId="urn:microsoft.com/office/officeart/2005/8/layout/vList2"/>
    <dgm:cxn modelId="{60BF9CAE-32A2-4A71-916D-F76FD0DB7066}" type="presOf" srcId="{24E5C34E-DA21-45B9-B55D-F89D03FA1B3A}" destId="{3C8EE393-9385-4B7F-8750-BF622842E9AB}" srcOrd="0" destOrd="0" presId="urn:microsoft.com/office/officeart/2005/8/layout/vList2"/>
    <dgm:cxn modelId="{03EBA523-34F2-4339-96B7-0B53D5A653C5}" type="presParOf" srcId="{3C8EE393-9385-4B7F-8750-BF622842E9AB}" destId="{491186E1-D2E0-4DE9-9FD1-C23BC272EA6B}" srcOrd="0" destOrd="0" presId="urn:microsoft.com/office/officeart/2005/8/layout/vList2"/>
  </dgm:cxnLst>
  <dgm:bg/>
  <dgm:whole/>
  <dgm:extLst>
    <a:ext uri="http://schemas.microsoft.com/office/drawing/2008/diagram">
      <dsp:dataModelExt xmlns:dsp="http://schemas.microsoft.com/office/drawing/2008/diagram" xmlns="" relId="rId21" minVer="http://schemas.openxmlformats.org/drawingml/2006/diagram"/>
    </a:ext>
  </dgm:extLst>
</dgm:dataModel>
</file>

<file path=ppt/diagrams/data40.xml><?xml version="1.0" encoding="utf-8"?>
<dgm:dataModel xmlns:dgm="http://schemas.openxmlformats.org/drawingml/2006/diagram" xmlns:a="http://schemas.openxmlformats.org/drawingml/2006/main">
  <dgm:ptLst>
    <dgm:pt modelId="{24E5C34E-DA21-45B9-B55D-F89D03FA1B3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CEC9EB15-5746-4F36-8AFD-EACA623DA04B}">
      <dgm:prSet custT="1"/>
      <dgm:spPr>
        <a:solidFill>
          <a:schemeClr val="tx2">
            <a:lumMod val="25000"/>
            <a:alpha val="16000"/>
          </a:schemeClr>
        </a:solidFill>
        <a:ln>
          <a:noFill/>
        </a:ln>
      </dgm:spPr>
      <dgm:t>
        <a:bodyPr/>
        <a:lstStyle/>
        <a:p>
          <a:pPr algn="ctr" rtl="0">
            <a:spcAft>
              <a:spcPts val="0"/>
            </a:spcAft>
          </a:pPr>
          <a:r>
            <a:rPr lang="uk-UA" sz="16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Постанова ВП ВС від 11.09.2024 по справі № 500/5194/16</a:t>
          </a:r>
          <a:endParaRPr lang="uk-UA" sz="1600" b="1" kern="1200" noProof="0" dirty="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dgm:t>
    </dgm:pt>
    <dgm:pt modelId="{E33750B9-1477-455F-81C8-4D2BC9085203}" type="parTrans" cxnId="{A26E2DD8-ABF8-4519-816D-D7B1EAAFC0FE}">
      <dgm:prSet/>
      <dgm:spPr/>
      <dgm:t>
        <a:bodyPr/>
        <a:lstStyle/>
        <a:p>
          <a:endParaRPr lang="uk-UA"/>
        </a:p>
      </dgm:t>
    </dgm:pt>
    <dgm:pt modelId="{B7D23C7B-0A90-4076-AC62-5D4A740C24FC}" type="sibTrans" cxnId="{A26E2DD8-ABF8-4519-816D-D7B1EAAFC0FE}">
      <dgm:prSet/>
      <dgm:spPr/>
      <dgm:t>
        <a:bodyPr/>
        <a:lstStyle/>
        <a:p>
          <a:endParaRPr lang="uk-UA"/>
        </a:p>
      </dgm:t>
    </dgm:pt>
    <dgm:pt modelId="{3C8EE393-9385-4B7F-8750-BF622842E9AB}" type="pres">
      <dgm:prSet presAssocID="{24E5C34E-DA21-45B9-B55D-F89D03FA1B3A}" presName="linear" presStyleCnt="0">
        <dgm:presLayoutVars>
          <dgm:animLvl val="lvl"/>
          <dgm:resizeHandles val="exact"/>
        </dgm:presLayoutVars>
      </dgm:prSet>
      <dgm:spPr/>
      <dgm:t>
        <a:bodyPr/>
        <a:lstStyle/>
        <a:p>
          <a:endParaRPr lang="uk-UA"/>
        </a:p>
      </dgm:t>
    </dgm:pt>
    <dgm:pt modelId="{491186E1-D2E0-4DE9-9FD1-C23BC272EA6B}" type="pres">
      <dgm:prSet presAssocID="{CEC9EB15-5746-4F36-8AFD-EACA623DA04B}" presName="parentText" presStyleLbl="node1" presStyleIdx="0" presStyleCnt="1" custScaleY="445363" custLinFactY="-36270" custLinFactNeighborY="-100000">
        <dgm:presLayoutVars>
          <dgm:chMax val="0"/>
          <dgm:bulletEnabled val="1"/>
        </dgm:presLayoutVars>
      </dgm:prSet>
      <dgm:spPr/>
      <dgm:t>
        <a:bodyPr/>
        <a:lstStyle/>
        <a:p>
          <a:endParaRPr lang="uk-UA"/>
        </a:p>
      </dgm:t>
    </dgm:pt>
  </dgm:ptLst>
  <dgm:cxnLst>
    <dgm:cxn modelId="{A26E2DD8-ABF8-4519-816D-D7B1EAAFC0FE}" srcId="{24E5C34E-DA21-45B9-B55D-F89D03FA1B3A}" destId="{CEC9EB15-5746-4F36-8AFD-EACA623DA04B}" srcOrd="0" destOrd="0" parTransId="{E33750B9-1477-455F-81C8-4D2BC9085203}" sibTransId="{B7D23C7B-0A90-4076-AC62-5D4A740C24FC}"/>
    <dgm:cxn modelId="{54405EE1-B436-4986-A91A-AC1ABDF29767}" type="presOf" srcId="{CEC9EB15-5746-4F36-8AFD-EACA623DA04B}" destId="{491186E1-D2E0-4DE9-9FD1-C23BC272EA6B}" srcOrd="0" destOrd="0" presId="urn:microsoft.com/office/officeart/2005/8/layout/vList2"/>
    <dgm:cxn modelId="{D90E9540-540C-4AAD-9BCD-2A9812DFC4DA}" type="presOf" srcId="{24E5C34E-DA21-45B9-B55D-F89D03FA1B3A}" destId="{3C8EE393-9385-4B7F-8750-BF622842E9AB}" srcOrd="0" destOrd="0" presId="urn:microsoft.com/office/officeart/2005/8/layout/vList2"/>
    <dgm:cxn modelId="{0C42354F-EFD7-4034-8A8E-28BB6903176E}" type="presParOf" srcId="{3C8EE393-9385-4B7F-8750-BF622842E9AB}" destId="{491186E1-D2E0-4DE9-9FD1-C23BC272EA6B}" srcOrd="0" destOrd="0" presId="urn:microsoft.com/office/officeart/2005/8/layout/vList2"/>
  </dgm:cxnLst>
  <dgm:bg/>
  <dgm:whole/>
  <dgm:extLst>
    <a:ext uri="http://schemas.microsoft.com/office/drawing/2008/diagram">
      <dsp:dataModelExt xmlns:dsp="http://schemas.microsoft.com/office/drawing/2008/diagram" xmlns="" relId="rId21" minVer="http://schemas.openxmlformats.org/drawingml/2006/diagram"/>
    </a:ext>
  </dgm:extLst>
</dgm:dataModel>
</file>

<file path=ppt/diagrams/data41.xml><?xml version="1.0" encoding="utf-8"?>
<dgm:dataModel xmlns:dgm="http://schemas.openxmlformats.org/drawingml/2006/diagram" xmlns:a="http://schemas.openxmlformats.org/drawingml/2006/main">
  <dgm:ptLst>
    <dgm:pt modelId="{7A615780-D022-4AFF-8D48-AB7A7B171E5F}"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uk-UA"/>
        </a:p>
      </dgm:t>
    </dgm:pt>
    <dgm:pt modelId="{4BC3F7BD-86BF-47FB-9DB0-44B4694B5F1C}">
      <dgm:prSet custT="1"/>
      <dgm:spPr>
        <a:solidFill>
          <a:schemeClr val="tx2">
            <a:lumMod val="25000"/>
            <a:alpha val="29000"/>
          </a:schemeClr>
        </a:solidFill>
        <a:ln>
          <a:noFill/>
        </a:ln>
      </dgm:spPr>
      <dgm:t>
        <a:bodyPr/>
        <a:lstStyle/>
        <a:p>
          <a:pPr algn="just" rtl="0">
            <a:lnSpc>
              <a:spcPct val="100000"/>
            </a:lnSpc>
            <a:spcAft>
              <a:spcPts val="0"/>
            </a:spcAft>
          </a:pP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p>
        <a:p>
          <a:pPr algn="just" rtl="0">
            <a:lnSpc>
              <a:spcPct val="100000"/>
            </a:lnSpc>
            <a:spcAft>
              <a:spcPts val="0"/>
            </a:spcAft>
          </a:pP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У вказаних постановах зазначено, що до процесуальних документів, залишення без розгляду яких може бути оскаржено в апеляційному порядку окремо від рішення суду, належать заяви, подані по суті справи: позовна заява; відзив на позовну заяву (відзив); відповідь на відзив; заперечення; пояснення третьої особи щодо позову або відзиву.</a:t>
          </a:r>
        </a:p>
        <a:p>
          <a:pPr algn="just">
            <a:lnSpc>
              <a:spcPct val="100000"/>
            </a:lnSpc>
            <a:spcAft>
              <a:spcPts val="0"/>
            </a:spcAft>
          </a:pP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Тобто у вказаних постановах КГС ВС фактично розширив зміст категорії «заява», наведеної у  пункті 14 частини першої статті 255 ГПК України, включивши до неї крім позову чи заяв, якими ініціюється відповідне провадження, ще й інші заяви по суті справи, а саме: відзив на позовну заяву (відзив); відповідь на відзив; заперечення; пояснення третьої особи щодо позову або відзиву.</a:t>
          </a:r>
        </a:p>
      </dgm:t>
    </dgm:pt>
    <dgm:pt modelId="{93D310BB-F2F2-40D7-B5C0-A53F040FE199}" type="parTrans" cxnId="{FC6DDEF0-0EF9-4614-AC36-B420574CBCCA}">
      <dgm:prSet/>
      <dgm:spPr/>
      <dgm:t>
        <a:bodyPr/>
        <a:lstStyle/>
        <a:p>
          <a:endParaRPr lang="uk-UA"/>
        </a:p>
      </dgm:t>
    </dgm:pt>
    <dgm:pt modelId="{0DD68BEC-700B-48CB-BAFF-CD805A664C0F}" type="sibTrans" cxnId="{FC6DDEF0-0EF9-4614-AC36-B420574CBCCA}">
      <dgm:prSet/>
      <dgm:spPr/>
      <dgm:t>
        <a:bodyPr/>
        <a:lstStyle/>
        <a:p>
          <a:endParaRPr lang="uk-UA"/>
        </a:p>
      </dgm:t>
    </dgm:pt>
    <dgm:pt modelId="{548A3B55-16F6-480F-B82A-08DB5D3007E9}" type="pres">
      <dgm:prSet presAssocID="{7A615780-D022-4AFF-8D48-AB7A7B171E5F}" presName="Name0" presStyleCnt="0">
        <dgm:presLayoutVars>
          <dgm:chPref val="3"/>
          <dgm:dir/>
          <dgm:animLvl val="lvl"/>
          <dgm:resizeHandles/>
        </dgm:presLayoutVars>
      </dgm:prSet>
      <dgm:spPr/>
      <dgm:t>
        <a:bodyPr/>
        <a:lstStyle/>
        <a:p>
          <a:endParaRPr lang="uk-UA"/>
        </a:p>
      </dgm:t>
    </dgm:pt>
    <dgm:pt modelId="{A3C4AD7B-2E3E-44E9-8180-719FA0B03778}" type="pres">
      <dgm:prSet presAssocID="{4BC3F7BD-86BF-47FB-9DB0-44B4694B5F1C}" presName="horFlow" presStyleCnt="0"/>
      <dgm:spPr/>
    </dgm:pt>
    <dgm:pt modelId="{3EF56D4A-9A76-4414-A5F2-8066BE125047}" type="pres">
      <dgm:prSet presAssocID="{4BC3F7BD-86BF-47FB-9DB0-44B4694B5F1C}" presName="bigChev" presStyleLbl="node1" presStyleIdx="0" presStyleCnt="1" custScaleX="106010" custScaleY="388600" custLinFactNeighborX="-419" custLinFactNeighborY="-61"/>
      <dgm:spPr>
        <a:prstGeom prst="homePlate">
          <a:avLst/>
        </a:prstGeom>
      </dgm:spPr>
      <dgm:t>
        <a:bodyPr/>
        <a:lstStyle/>
        <a:p>
          <a:endParaRPr lang="uk-UA"/>
        </a:p>
      </dgm:t>
    </dgm:pt>
  </dgm:ptLst>
  <dgm:cxnLst>
    <dgm:cxn modelId="{629FC627-4783-4DB4-8C3D-805CD1C8574D}" type="presOf" srcId="{7A615780-D022-4AFF-8D48-AB7A7B171E5F}" destId="{548A3B55-16F6-480F-B82A-08DB5D3007E9}" srcOrd="0" destOrd="0" presId="urn:microsoft.com/office/officeart/2005/8/layout/lProcess3"/>
    <dgm:cxn modelId="{FC6DDEF0-0EF9-4614-AC36-B420574CBCCA}" srcId="{7A615780-D022-4AFF-8D48-AB7A7B171E5F}" destId="{4BC3F7BD-86BF-47FB-9DB0-44B4694B5F1C}" srcOrd="0" destOrd="0" parTransId="{93D310BB-F2F2-40D7-B5C0-A53F040FE199}" sibTransId="{0DD68BEC-700B-48CB-BAFF-CD805A664C0F}"/>
    <dgm:cxn modelId="{A6E93EB0-0DD1-45C9-A722-828B32874F77}" type="presOf" srcId="{4BC3F7BD-86BF-47FB-9DB0-44B4694B5F1C}" destId="{3EF56D4A-9A76-4414-A5F2-8066BE125047}" srcOrd="0" destOrd="0" presId="urn:microsoft.com/office/officeart/2005/8/layout/lProcess3"/>
    <dgm:cxn modelId="{9C5EB7D2-2374-4106-BD0B-13CFAE4CB21E}" type="presParOf" srcId="{548A3B55-16F6-480F-B82A-08DB5D3007E9}" destId="{A3C4AD7B-2E3E-44E9-8180-719FA0B03778}" srcOrd="0" destOrd="0" presId="urn:microsoft.com/office/officeart/2005/8/layout/lProcess3"/>
    <dgm:cxn modelId="{80EE663F-8863-4FF0-A91D-99A6A3F0FEF5}" type="presParOf" srcId="{A3C4AD7B-2E3E-44E9-8180-719FA0B03778}" destId="{3EF56D4A-9A76-4414-A5F2-8066BE125047}" srcOrd="0" destOrd="0" presId="urn:microsoft.com/office/officeart/2005/8/layout/lProcess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2.xml><?xml version="1.0" encoding="utf-8"?>
<dgm:dataModel xmlns:dgm="http://schemas.openxmlformats.org/drawingml/2006/diagram" xmlns:a="http://schemas.openxmlformats.org/drawingml/2006/main">
  <dgm:ptLst>
    <dgm:pt modelId="{2626830C-0EB7-49A5-8B47-6224EDCCDD67}"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uk-UA"/>
        </a:p>
      </dgm:t>
    </dgm:pt>
    <dgm:pt modelId="{109A425D-96BE-4C4C-B32F-69B188308839}">
      <dgm:prSet custT="1"/>
      <dgm:spPr>
        <a:solidFill>
          <a:schemeClr val="tx2">
            <a:lumMod val="25000"/>
            <a:alpha val="44000"/>
          </a:schemeClr>
        </a:solidFill>
        <a:ln>
          <a:noFill/>
        </a:ln>
      </dgm:spPr>
      <dgm:t>
        <a:bodyPr/>
        <a:lstStyle/>
        <a:p>
          <a:pPr algn="just" rtl="0">
            <a:spcAft>
              <a:spcPts val="0"/>
            </a:spcAft>
          </a:pPr>
          <a:r>
            <a:rPr lang="uk-UA" sz="1100" b="0" i="0" kern="1200" dirty="0" smtClean="0"/>
            <a:t>	</a:t>
          </a:r>
          <a:r>
            <a:rPr lang="uk-UA" sz="14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Відповідно до п.14 ч.1 ст.255 ГПК України окремо від рішення суду першої інстанції можуть бути оскаржені в апеляційному порядку ухвали суду першої інстанції: 	</a:t>
          </a:r>
          <a:r>
            <a:rPr lang="ru-RU" sz="14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про </a:t>
          </a:r>
          <a:r>
            <a:rPr lang="ru-RU" sz="14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залишення</a:t>
          </a:r>
          <a:r>
            <a:rPr lang="ru-RU" sz="14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позову (заяви) без </a:t>
          </a:r>
          <a:r>
            <a:rPr lang="ru-RU" sz="14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розгляду</a:t>
          </a:r>
          <a:r>
            <a:rPr lang="ru-RU" sz="14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a:t>
          </a:r>
          <a:endParaRPr lang="uk-UA" sz="14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algn="just" rtl="0">
            <a:spcAft>
              <a:spcPts val="0"/>
            </a:spcAft>
          </a:pPr>
          <a:r>
            <a:rPr lang="uk-UA" sz="14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Велика Палата Верховного Суду зауважує, що відзив на позовну заяву, відповідь на відзив, а також заперечення чи пояснення третьої особи щодо позову або відзиву є нічим іншим, як письмовим викладом позиції учасників процесу, яка, крім вміщення у вказаних документах, може бути сформульована усно безпосередньо в судовому засіданні.</a:t>
          </a:r>
        </a:p>
        <a:p>
          <a:pPr algn="just" rtl="0">
            <a:spcAft>
              <a:spcPts val="0"/>
            </a:spcAft>
          </a:pPr>
          <a:r>
            <a:rPr lang="uk-UA" sz="14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Вжите в пункті 14 частини першої статті 255 ГПК України поняття "заява" потрібно розуміти як заяву по суті справи (вид звернення до суду), яка за своїм змістом та процесуальному значенню (в частині ініціювання певного провадження) тотожна поняттю "</a:t>
          </a:r>
          <a:r>
            <a:rPr lang="uk-UA" sz="14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позов“</a:t>
          </a:r>
          <a:r>
            <a:rPr lang="uk-UA" sz="14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a:t>
          </a:r>
        </a:p>
        <a:p>
          <a:pPr algn="just" rtl="0">
            <a:spcAft>
              <a:spcPts val="0"/>
            </a:spcAft>
          </a:pPr>
          <a:r>
            <a:rPr lang="uk-UA" sz="1400" kern="1200" dirty="0" smtClean="0">
              <a:hlinkClick xmlns:r="http://schemas.openxmlformats.org/officeDocument/2006/relationships" r:id="rId1"/>
            </a:rPr>
            <a:t>https://reestr.court.gov.ua/Review/123481393</a:t>
          </a:r>
          <a:r>
            <a:rPr lang="uk-UA" sz="1400" kern="1200" dirty="0" smtClean="0"/>
            <a:t> </a:t>
          </a:r>
          <a:endParaRPr lang="uk-UA" sz="14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dgm:t>
    </dgm:pt>
    <dgm:pt modelId="{AAD9ED62-5B0A-4BC1-A656-67F32C8B7778}" type="parTrans" cxnId="{F812E7C1-1F1A-4B36-A8A6-C52A37B79082}">
      <dgm:prSet/>
      <dgm:spPr/>
      <dgm:t>
        <a:bodyPr/>
        <a:lstStyle/>
        <a:p>
          <a:endParaRPr lang="uk-UA"/>
        </a:p>
      </dgm:t>
    </dgm:pt>
    <dgm:pt modelId="{A6233E8E-61FC-444A-BBF4-B9591E116B57}" type="sibTrans" cxnId="{F812E7C1-1F1A-4B36-A8A6-C52A37B79082}">
      <dgm:prSet/>
      <dgm:spPr/>
      <dgm:t>
        <a:bodyPr/>
        <a:lstStyle/>
        <a:p>
          <a:endParaRPr lang="uk-UA"/>
        </a:p>
      </dgm:t>
    </dgm:pt>
    <dgm:pt modelId="{77B318FB-71D7-41D0-AA84-1F15136221FC}" type="pres">
      <dgm:prSet presAssocID="{2626830C-0EB7-49A5-8B47-6224EDCCDD67}" presName="cycle" presStyleCnt="0">
        <dgm:presLayoutVars>
          <dgm:dir/>
          <dgm:resizeHandles val="exact"/>
        </dgm:presLayoutVars>
      </dgm:prSet>
      <dgm:spPr/>
      <dgm:t>
        <a:bodyPr/>
        <a:lstStyle/>
        <a:p>
          <a:endParaRPr lang="uk-UA"/>
        </a:p>
      </dgm:t>
    </dgm:pt>
    <dgm:pt modelId="{4532A5CD-ED12-4521-B172-187366941F6A}" type="pres">
      <dgm:prSet presAssocID="{109A425D-96BE-4C4C-B32F-69B188308839}" presName="node" presStyleLbl="node1" presStyleIdx="0" presStyleCnt="1" custScaleX="91013" custScaleY="100352" custRadScaleRad="100281" custRadScaleInc="1">
        <dgm:presLayoutVars>
          <dgm:bulletEnabled val="1"/>
        </dgm:presLayoutVars>
      </dgm:prSet>
      <dgm:spPr>
        <a:prstGeom prst="flowChartAlternateProcess">
          <a:avLst/>
        </a:prstGeom>
      </dgm:spPr>
      <dgm:t>
        <a:bodyPr/>
        <a:lstStyle/>
        <a:p>
          <a:endParaRPr lang="uk-UA"/>
        </a:p>
      </dgm:t>
    </dgm:pt>
  </dgm:ptLst>
  <dgm:cxnLst>
    <dgm:cxn modelId="{F812E7C1-1F1A-4B36-A8A6-C52A37B79082}" srcId="{2626830C-0EB7-49A5-8B47-6224EDCCDD67}" destId="{109A425D-96BE-4C4C-B32F-69B188308839}" srcOrd="0" destOrd="0" parTransId="{AAD9ED62-5B0A-4BC1-A656-67F32C8B7778}" sibTransId="{A6233E8E-61FC-444A-BBF4-B9591E116B57}"/>
    <dgm:cxn modelId="{7DD60E80-C00A-42A5-9D88-6320BA2409D7}" type="presOf" srcId="{109A425D-96BE-4C4C-B32F-69B188308839}" destId="{4532A5CD-ED12-4521-B172-187366941F6A}" srcOrd="0" destOrd="0" presId="urn:microsoft.com/office/officeart/2005/8/layout/cycle2"/>
    <dgm:cxn modelId="{F6B44E09-1A71-4B7E-9C2E-53C83E69A460}" type="presOf" srcId="{2626830C-0EB7-49A5-8B47-6224EDCCDD67}" destId="{77B318FB-71D7-41D0-AA84-1F15136221FC}" srcOrd="0" destOrd="0" presId="urn:microsoft.com/office/officeart/2005/8/layout/cycle2"/>
    <dgm:cxn modelId="{9EC311D5-56C9-42B8-B255-EB823153E2DD}" type="presParOf" srcId="{77B318FB-71D7-41D0-AA84-1F15136221FC}" destId="{4532A5CD-ED12-4521-B172-187366941F6A}" srcOrd="0" destOrd="0" presId="urn:microsoft.com/office/officeart/2005/8/layout/cycle2"/>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43.xml><?xml version="1.0" encoding="utf-8"?>
<dgm:dataModel xmlns:dgm="http://schemas.openxmlformats.org/drawingml/2006/diagram" xmlns:a="http://schemas.openxmlformats.org/drawingml/2006/main">
  <dgm:ptLst>
    <dgm:pt modelId="{2A52989D-F7FB-4581-A78D-5AA2820D833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7D6ACE49-2C7D-4B55-8258-8FF78D2D3F87}">
      <dgm:prSet custT="1"/>
      <dgm:spPr>
        <a:solidFill>
          <a:schemeClr val="tx2">
            <a:lumMod val="25000"/>
            <a:alpha val="17000"/>
          </a:schemeClr>
        </a:solidFill>
        <a:ln>
          <a:noFill/>
        </a:ln>
      </dgm:spPr>
      <dgm:t>
        <a:bodyPr/>
        <a:lstStyle/>
        <a:p>
          <a:pPr algn="ctr" rtl="0">
            <a:spcAft>
              <a:spcPts val="0"/>
            </a:spcAft>
          </a:pPr>
          <a:r>
            <a:rPr kumimoji="0" lang="uk-UA" sz="11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Постанови КГС ВС від 11.09. 2018 у справі №916/1461/16, від 26.02.2019 у справі №910/12099/17, від 12.03.2019 у справі №918/361/18, від 11.09.2019 у справі №910/1979/19, від 24.02.2020 у справі №905/639/19, від 08.09.2021 у справі №910/1846/21, від 10.11.2021 у справі № 922/1543/19</a:t>
          </a:r>
          <a:endParaRPr kumimoji="0" lang="uk-UA" sz="1100" b="1" i="0" u="none" strike="noStrike" kern="1200" cap="none" spc="0" normalizeH="0" baseline="0" noProof="0" dirty="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endParaRPr>
        </a:p>
      </dgm:t>
    </dgm:pt>
    <dgm:pt modelId="{AE0B5837-A785-4B6F-9FDA-6EBC8B068F4A}" type="parTrans" cxnId="{011F26B8-4074-4349-855E-A9921E5DB3AF}">
      <dgm:prSet/>
      <dgm:spPr/>
      <dgm:t>
        <a:bodyPr/>
        <a:lstStyle/>
        <a:p>
          <a:pPr algn="ctr"/>
          <a:endParaRPr lang="uk-UA"/>
        </a:p>
      </dgm:t>
    </dgm:pt>
    <dgm:pt modelId="{7C224D5F-3567-4E13-A4F5-740B4796CA85}" type="sibTrans" cxnId="{011F26B8-4074-4349-855E-A9921E5DB3AF}">
      <dgm:prSet/>
      <dgm:spPr/>
      <dgm:t>
        <a:bodyPr/>
        <a:lstStyle/>
        <a:p>
          <a:pPr algn="ctr"/>
          <a:endParaRPr lang="uk-UA"/>
        </a:p>
      </dgm:t>
    </dgm:pt>
    <dgm:pt modelId="{D3023C26-3E73-4E84-8F9D-13921BA3731C}" type="pres">
      <dgm:prSet presAssocID="{2A52989D-F7FB-4581-A78D-5AA2820D8337}" presName="linear" presStyleCnt="0">
        <dgm:presLayoutVars>
          <dgm:animLvl val="lvl"/>
          <dgm:resizeHandles val="exact"/>
        </dgm:presLayoutVars>
      </dgm:prSet>
      <dgm:spPr/>
      <dgm:t>
        <a:bodyPr/>
        <a:lstStyle/>
        <a:p>
          <a:endParaRPr lang="uk-UA"/>
        </a:p>
      </dgm:t>
    </dgm:pt>
    <dgm:pt modelId="{7A20DE31-9AEC-4203-B692-5715756E6C53}" type="pres">
      <dgm:prSet presAssocID="{7D6ACE49-2C7D-4B55-8258-8FF78D2D3F87}" presName="parentText" presStyleLbl="node1" presStyleIdx="0" presStyleCnt="1" custScaleY="407904" custLinFactY="748071" custLinFactNeighborX="35185" custLinFactNeighborY="800000">
        <dgm:presLayoutVars>
          <dgm:chMax val="0"/>
          <dgm:bulletEnabled val="1"/>
        </dgm:presLayoutVars>
      </dgm:prSet>
      <dgm:spPr/>
      <dgm:t>
        <a:bodyPr/>
        <a:lstStyle/>
        <a:p>
          <a:endParaRPr lang="uk-UA"/>
        </a:p>
      </dgm:t>
    </dgm:pt>
  </dgm:ptLst>
  <dgm:cxnLst>
    <dgm:cxn modelId="{011F26B8-4074-4349-855E-A9921E5DB3AF}" srcId="{2A52989D-F7FB-4581-A78D-5AA2820D8337}" destId="{7D6ACE49-2C7D-4B55-8258-8FF78D2D3F87}" srcOrd="0" destOrd="0" parTransId="{AE0B5837-A785-4B6F-9FDA-6EBC8B068F4A}" sibTransId="{7C224D5F-3567-4E13-A4F5-740B4796CA85}"/>
    <dgm:cxn modelId="{569C9DF8-B36E-4BCB-80CA-689804BB591A}" type="presOf" srcId="{2A52989D-F7FB-4581-A78D-5AA2820D8337}" destId="{D3023C26-3E73-4E84-8F9D-13921BA3731C}" srcOrd="0" destOrd="0" presId="urn:microsoft.com/office/officeart/2005/8/layout/vList2"/>
    <dgm:cxn modelId="{4F3F8C8F-52EF-4977-AB93-ECD159415CCB}" type="presOf" srcId="{7D6ACE49-2C7D-4B55-8258-8FF78D2D3F87}" destId="{7A20DE31-9AEC-4203-B692-5715756E6C53}" srcOrd="0" destOrd="0" presId="urn:microsoft.com/office/officeart/2005/8/layout/vList2"/>
    <dgm:cxn modelId="{A50966D3-FC57-4786-B407-B0B1FEE45D1F}" type="presParOf" srcId="{D3023C26-3E73-4E84-8F9D-13921BA3731C}" destId="{7A20DE31-9AEC-4203-B692-5715756E6C53}" srcOrd="0" destOrd="0" presId="urn:microsoft.com/office/officeart/2005/8/layout/vList2"/>
  </dgm:cxnLst>
  <dgm:bg/>
  <dgm:whole/>
  <dgm:extLst>
    <a:ext uri="http://schemas.microsoft.com/office/drawing/2008/diagram">
      <dsp:dataModelExt xmlns:dsp="http://schemas.microsoft.com/office/drawing/2008/diagram" xmlns="" relId="rId16" minVer="http://schemas.openxmlformats.org/drawingml/2006/diagram"/>
    </a:ext>
  </dgm:extLst>
</dgm:dataModel>
</file>

<file path=ppt/diagrams/data44.xml><?xml version="1.0" encoding="utf-8"?>
<dgm:dataModel xmlns:dgm="http://schemas.openxmlformats.org/drawingml/2006/diagram" xmlns:a="http://schemas.openxmlformats.org/drawingml/2006/main">
  <dgm:ptLst>
    <dgm:pt modelId="{24E5C34E-DA21-45B9-B55D-F89D03FA1B3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CEC9EB15-5746-4F36-8AFD-EACA623DA04B}">
      <dgm:prSet custT="1"/>
      <dgm:spPr>
        <a:solidFill>
          <a:schemeClr val="tx2">
            <a:lumMod val="25000"/>
            <a:alpha val="16000"/>
          </a:schemeClr>
        </a:solidFill>
        <a:ln>
          <a:noFill/>
        </a:ln>
      </dgm:spPr>
      <dgm:t>
        <a:bodyPr/>
        <a:lstStyle/>
        <a:p>
          <a:pPr algn="ctr" rtl="0">
            <a:spcAft>
              <a:spcPts val="0"/>
            </a:spcAft>
          </a:pPr>
          <a:r>
            <a:rPr lang="uk-UA" sz="16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Постанова ВП ВС від 13.11.2024 по справі №757/47946/19-ц </a:t>
          </a:r>
          <a:endParaRPr lang="uk-UA" sz="1600" b="1" kern="1200" noProof="0" dirty="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dgm:t>
    </dgm:pt>
    <dgm:pt modelId="{E33750B9-1477-455F-81C8-4D2BC9085203}" type="parTrans" cxnId="{A26E2DD8-ABF8-4519-816D-D7B1EAAFC0FE}">
      <dgm:prSet/>
      <dgm:spPr/>
      <dgm:t>
        <a:bodyPr/>
        <a:lstStyle/>
        <a:p>
          <a:endParaRPr lang="uk-UA"/>
        </a:p>
      </dgm:t>
    </dgm:pt>
    <dgm:pt modelId="{B7D23C7B-0A90-4076-AC62-5D4A740C24FC}" type="sibTrans" cxnId="{A26E2DD8-ABF8-4519-816D-D7B1EAAFC0FE}">
      <dgm:prSet/>
      <dgm:spPr/>
      <dgm:t>
        <a:bodyPr/>
        <a:lstStyle/>
        <a:p>
          <a:endParaRPr lang="uk-UA"/>
        </a:p>
      </dgm:t>
    </dgm:pt>
    <dgm:pt modelId="{3C8EE393-9385-4B7F-8750-BF622842E9AB}" type="pres">
      <dgm:prSet presAssocID="{24E5C34E-DA21-45B9-B55D-F89D03FA1B3A}" presName="linear" presStyleCnt="0">
        <dgm:presLayoutVars>
          <dgm:animLvl val="lvl"/>
          <dgm:resizeHandles val="exact"/>
        </dgm:presLayoutVars>
      </dgm:prSet>
      <dgm:spPr/>
      <dgm:t>
        <a:bodyPr/>
        <a:lstStyle/>
        <a:p>
          <a:endParaRPr lang="uk-UA"/>
        </a:p>
      </dgm:t>
    </dgm:pt>
    <dgm:pt modelId="{491186E1-D2E0-4DE9-9FD1-C23BC272EA6B}" type="pres">
      <dgm:prSet presAssocID="{CEC9EB15-5746-4F36-8AFD-EACA623DA04B}" presName="parentText" presStyleLbl="node1" presStyleIdx="0" presStyleCnt="1" custScaleY="445798" custLinFactY="-36270" custLinFactNeighborY="-100000">
        <dgm:presLayoutVars>
          <dgm:chMax val="0"/>
          <dgm:bulletEnabled val="1"/>
        </dgm:presLayoutVars>
      </dgm:prSet>
      <dgm:spPr/>
      <dgm:t>
        <a:bodyPr/>
        <a:lstStyle/>
        <a:p>
          <a:endParaRPr lang="uk-UA"/>
        </a:p>
      </dgm:t>
    </dgm:pt>
  </dgm:ptLst>
  <dgm:cxnLst>
    <dgm:cxn modelId="{F898D286-E227-4A25-9311-10CD0E7523BA}" type="presOf" srcId="{24E5C34E-DA21-45B9-B55D-F89D03FA1B3A}" destId="{3C8EE393-9385-4B7F-8750-BF622842E9AB}" srcOrd="0" destOrd="0" presId="urn:microsoft.com/office/officeart/2005/8/layout/vList2"/>
    <dgm:cxn modelId="{A26E2DD8-ABF8-4519-816D-D7B1EAAFC0FE}" srcId="{24E5C34E-DA21-45B9-B55D-F89D03FA1B3A}" destId="{CEC9EB15-5746-4F36-8AFD-EACA623DA04B}" srcOrd="0" destOrd="0" parTransId="{E33750B9-1477-455F-81C8-4D2BC9085203}" sibTransId="{B7D23C7B-0A90-4076-AC62-5D4A740C24FC}"/>
    <dgm:cxn modelId="{BA3A8ED9-7BA2-40FA-9115-FA6E777EC333}" type="presOf" srcId="{CEC9EB15-5746-4F36-8AFD-EACA623DA04B}" destId="{491186E1-D2E0-4DE9-9FD1-C23BC272EA6B}" srcOrd="0" destOrd="0" presId="urn:microsoft.com/office/officeart/2005/8/layout/vList2"/>
    <dgm:cxn modelId="{4CEA91D5-FE12-46E4-8306-C6E43E2E3B23}" type="presParOf" srcId="{3C8EE393-9385-4B7F-8750-BF622842E9AB}" destId="{491186E1-D2E0-4DE9-9FD1-C23BC272EA6B}" srcOrd="0" destOrd="0" presId="urn:microsoft.com/office/officeart/2005/8/layout/vList2"/>
  </dgm:cxnLst>
  <dgm:bg/>
  <dgm:whole/>
  <dgm:extLst>
    <a:ext uri="http://schemas.microsoft.com/office/drawing/2008/diagram">
      <dsp:dataModelExt xmlns:dsp="http://schemas.microsoft.com/office/drawing/2008/diagram" xmlns="" relId="rId21" minVer="http://schemas.openxmlformats.org/drawingml/2006/diagram"/>
    </a:ext>
  </dgm:extLst>
</dgm:dataModel>
</file>

<file path=ppt/diagrams/data45.xml><?xml version="1.0" encoding="utf-8"?>
<dgm:dataModel xmlns:dgm="http://schemas.openxmlformats.org/drawingml/2006/diagram" xmlns:a="http://schemas.openxmlformats.org/drawingml/2006/main">
  <dgm:ptLst>
    <dgm:pt modelId="{2626830C-0EB7-49A5-8B47-6224EDCCDD67}"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uk-UA"/>
        </a:p>
      </dgm:t>
    </dgm:pt>
    <dgm:pt modelId="{109A425D-96BE-4C4C-B32F-69B188308839}">
      <dgm:prSet custT="1"/>
      <dgm:spPr>
        <a:solidFill>
          <a:schemeClr val="tx2">
            <a:lumMod val="25000"/>
            <a:alpha val="44000"/>
          </a:schemeClr>
        </a:solidFill>
        <a:ln>
          <a:noFill/>
        </a:ln>
      </dgm:spPr>
      <dgm:t>
        <a:bodyPr/>
        <a:lstStyle/>
        <a:p>
          <a:pPr algn="just" rtl="0">
            <a:spcAft>
              <a:spcPts val="0"/>
            </a:spcAft>
          </a:pPr>
          <a:r>
            <a:rPr lang="uk-UA" sz="8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r>
            <a:rPr lang="uk-UA" sz="9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ВП ВС вважає за доцільне відступити від висновку, викладеного в її постанові від 27.11.2018 у справі №912/1385/17, шляхом його конкретизації та зазначення, що:</a:t>
          </a:r>
        </a:p>
        <a:p>
          <a:pPr algn="just">
            <a:spcAft>
              <a:spcPts val="0"/>
            </a:spcAft>
          </a:pPr>
          <a:r>
            <a:rPr lang="uk-UA" sz="9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 пункт «д» частини першої статті 141 ЗК України як спеціальна норма права передбачає самостійну і достатню підставу для розірвання договору оренди землі у разі систематичної повної несплати орендної плати. У цьому випадку немає потреби оцінювати істотність порушення та застосовувати загальне правило, передбачене в частині другій статті 651 ЦК України, оскільки законодавство передбачає додаткову (до загальних) підставу розірвання договору оренди землі;</a:t>
          </a:r>
        </a:p>
        <a:p>
          <a:pPr algn="just">
            <a:spcAft>
              <a:spcPts val="0"/>
            </a:spcAft>
          </a:pPr>
          <a:r>
            <a:rPr lang="uk-UA" sz="9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 якщо орендар допустив часткову несплату (недоплату) орендної плати, то застосуванню підлягає загальне правило частини другої статті 651 ЦК України, а не припис пункту «д» частини першої статті 141 ЗК України. Якщо суд дійде висновку, що орендар істотно порушив умови договору та внаслідок часткової недоплати орендної плати орендодавець значною мірою був позбавлений того, на що розраховував, укладаючи такий договір, то такий договір має бути розірваний саме на підставі частини другої статті 651 ЦК України.</a:t>
          </a:r>
        </a:p>
        <a:p>
          <a:pPr algn="just">
            <a:spcAft>
              <a:spcPts val="0"/>
            </a:spcAft>
          </a:pPr>
          <a:r>
            <a:rPr lang="uk-UA" sz="9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До того ж у цій постанові ВП ВС зробила висновок про те, що поняття «несплата», вжите у пункті «д» частини першої статті 141 ЗК України, потрібно розуміти саме як повна несплата орендної плати, у строки, визначені договором, що відповідатиме дотриманню принципу збереження договору та забезпечення справедливого балансу інтересів сторін договору оренди землі.</a:t>
          </a:r>
        </a:p>
        <a:p>
          <a:pPr algn="just">
            <a:spcAft>
              <a:spcPts val="0"/>
            </a:spcAft>
          </a:pPr>
          <a:r>
            <a:rPr lang="uk-UA" sz="9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У постановах ОП КЦС від 06.03.2019 у справі № 183/262/17, від 10.10.2019 у справі №293/1011/16-ц, у постановах КГС ВС від 24.11.2021 у справі № 922/367/21, від 20.12.2022 у справі №914/1688/21 та в постановах КЦС ВС від 20.11.2019 у справі № 549/178/17, від 10.11.2021 у справі № 175/642/19, від 10.08.2022 у справі № 426/6529/20 - зроблено висновки про те, що систематична (два і більше разів) несплата орендної плати, визначеної умовами укладеного між сторонами правочину, в тому числі сплата орендної плати не у повному обсязі (часткове виконання зобов`язання), є підставою для розірвання такого договору.</a:t>
          </a:r>
        </a:p>
        <a:p>
          <a:pPr algn="just">
            <a:spcAft>
              <a:spcPts val="0"/>
            </a:spcAft>
          </a:pPr>
          <a:r>
            <a:rPr lang="uk-UA" sz="9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Оскільки наведені висновки не повною мірою узгоджуються з правовими висновками Великої Палати Верховного Суду, викладеними в цій постанові, від них потрібно відступити шляхом конкретизації та зазначення про те, що несплата орендної плати в розумінні пункту «д» частини першої статті 141 ЗК України охоплює випадки лише повної несплати орендної плати, у строки, визначені договором. Натомість часткова несплата (недоплата) орендної плати може бути підставою для розірвання договору оренди землі на підставі частини другої статті 651 ЦК України, якщо таке порушення умов договору буде кваліфіковане як істотне.</a:t>
          </a:r>
        </a:p>
        <a:p>
          <a:pPr algn="just">
            <a:spcAft>
              <a:spcPts val="0"/>
            </a:spcAft>
          </a:pPr>
          <a:r>
            <a:rPr lang="uk-UA" sz="9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Крім наведеного, під час касаційного перегляду цієї справи ВП ВС виявила практику Верховного Суду України та Касаційного господарського суду у складі Верховного Суду, яка не відповідає висновкам, наведеним у попередньому розділі цієї постанови.</a:t>
          </a:r>
        </a:p>
        <a:p>
          <a:pPr algn="just">
            <a:spcAft>
              <a:spcPts val="0"/>
            </a:spcAft>
          </a:pPr>
          <a:r>
            <a:rPr lang="uk-UA" sz="9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Так, у постанові від 21 січня 2015 року у справі № 910/16306/13 (№ 3-211гс14) однією з підстав для розірвання договору оренди землі, в якій прокурор заявив несплату орендних платежів, Верховний Суд України підтримав висновки касаційного суду, який залишив без змін постанову апеляційного суду про відмову в задоволенні позову, зокрема, через те, що відповідач виплатив заборгованість зі сплати орендних платежів після звернення прокурора до суду і на час ухвалення судового рішення у відповідача не було заборгованості перед бюджетом з орендної плати.</a:t>
          </a:r>
        </a:p>
        <a:p>
          <a:pPr algn="just">
            <a:spcAft>
              <a:spcPts val="0"/>
            </a:spcAft>
          </a:pPr>
          <a:r>
            <a:rPr lang="uk-UA" sz="9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Врахувавши наведені висновки Верховного Суду України, КГС ВС у постанові від 10.04.2018 у справі № 921/383/15-г/17 підтримав висновок апеляційного суду про невстановлена правових підстав для розірвання договору оренди землі, оскільки підставою для таких вимог стали обставини несплати орендної плати за 2010-2012 роки, заборгованість за якою на час розгляду справи погашена, а обставин вчинення відповідачем актуальних порушень договору суди не встановили.</a:t>
          </a:r>
        </a:p>
        <a:p>
          <a:pPr algn="just">
            <a:spcAft>
              <a:spcPts val="0"/>
            </a:spcAft>
          </a:pPr>
          <a:r>
            <a:rPr lang="uk-UA" sz="9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Велика Палата Верховного Суду відступає від зазначених висновків Верховного Суду України, викладених у постанові від 21.01.2015 у справі № 910/16306/13, та висновків КГС ВС, викладених у постанові від 10.04.2018 у справі № 921/383/15-г/17, оскільки такі суперечать сталій практиці Верховного Суду щодо значення виплати заборгованості з орендної плати, зокрема, після пред`явлення позову про розірвання договору оренди землі.</a:t>
          </a:r>
        </a:p>
        <a:p>
          <a:pPr algn="just">
            <a:spcAft>
              <a:spcPts val="0"/>
            </a:spcAft>
          </a:pPr>
          <a:r>
            <a:rPr lang="uk-UA" sz="9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r>
            <a:rPr lang="uk-UA" sz="800" kern="1200" dirty="0" smtClean="0">
              <a:hlinkClick xmlns:r="http://schemas.openxmlformats.org/officeDocument/2006/relationships" r:id="rId1"/>
            </a:rPr>
            <a:t>https://reestr.court.gov.ua/Review/123602976</a:t>
          </a:r>
          <a:r>
            <a:rPr lang="uk-UA" sz="800" kern="1200" dirty="0" smtClean="0"/>
            <a:t> </a:t>
          </a:r>
        </a:p>
        <a:p>
          <a:pPr algn="just" rtl="0">
            <a:spcAft>
              <a:spcPts val="0"/>
            </a:spcAft>
          </a:pPr>
          <a:endParaRPr lang="uk-UA" sz="8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dgm:t>
    </dgm:pt>
    <dgm:pt modelId="{AAD9ED62-5B0A-4BC1-A656-67F32C8B7778}" type="parTrans" cxnId="{F812E7C1-1F1A-4B36-A8A6-C52A37B79082}">
      <dgm:prSet/>
      <dgm:spPr/>
      <dgm:t>
        <a:bodyPr/>
        <a:lstStyle/>
        <a:p>
          <a:endParaRPr lang="uk-UA"/>
        </a:p>
      </dgm:t>
    </dgm:pt>
    <dgm:pt modelId="{A6233E8E-61FC-444A-BBF4-B9591E116B57}" type="sibTrans" cxnId="{F812E7C1-1F1A-4B36-A8A6-C52A37B79082}">
      <dgm:prSet/>
      <dgm:spPr/>
      <dgm:t>
        <a:bodyPr/>
        <a:lstStyle/>
        <a:p>
          <a:endParaRPr lang="uk-UA"/>
        </a:p>
      </dgm:t>
    </dgm:pt>
    <dgm:pt modelId="{77B318FB-71D7-41D0-AA84-1F15136221FC}" type="pres">
      <dgm:prSet presAssocID="{2626830C-0EB7-49A5-8B47-6224EDCCDD67}" presName="cycle" presStyleCnt="0">
        <dgm:presLayoutVars>
          <dgm:dir/>
          <dgm:resizeHandles val="exact"/>
        </dgm:presLayoutVars>
      </dgm:prSet>
      <dgm:spPr/>
      <dgm:t>
        <a:bodyPr/>
        <a:lstStyle/>
        <a:p>
          <a:endParaRPr lang="uk-UA"/>
        </a:p>
      </dgm:t>
    </dgm:pt>
    <dgm:pt modelId="{4532A5CD-ED12-4521-B172-187366941F6A}" type="pres">
      <dgm:prSet presAssocID="{109A425D-96BE-4C4C-B32F-69B188308839}" presName="node" presStyleLbl="node1" presStyleIdx="0" presStyleCnt="1" custScaleX="172841" custScaleY="100352" custRadScaleRad="100521" custRadScaleInc="-29">
        <dgm:presLayoutVars>
          <dgm:bulletEnabled val="1"/>
        </dgm:presLayoutVars>
      </dgm:prSet>
      <dgm:spPr>
        <a:prstGeom prst="flowChartAlternateProcess">
          <a:avLst/>
        </a:prstGeom>
      </dgm:spPr>
      <dgm:t>
        <a:bodyPr/>
        <a:lstStyle/>
        <a:p>
          <a:endParaRPr lang="uk-UA"/>
        </a:p>
      </dgm:t>
    </dgm:pt>
  </dgm:ptLst>
  <dgm:cxnLst>
    <dgm:cxn modelId="{1403CC59-5BB8-4313-B09E-FFBBFFA6ED63}" type="presOf" srcId="{2626830C-0EB7-49A5-8B47-6224EDCCDD67}" destId="{77B318FB-71D7-41D0-AA84-1F15136221FC}" srcOrd="0" destOrd="0" presId="urn:microsoft.com/office/officeart/2005/8/layout/cycle2"/>
    <dgm:cxn modelId="{F812E7C1-1F1A-4B36-A8A6-C52A37B79082}" srcId="{2626830C-0EB7-49A5-8B47-6224EDCCDD67}" destId="{109A425D-96BE-4C4C-B32F-69B188308839}" srcOrd="0" destOrd="0" parTransId="{AAD9ED62-5B0A-4BC1-A656-67F32C8B7778}" sibTransId="{A6233E8E-61FC-444A-BBF4-B9591E116B57}"/>
    <dgm:cxn modelId="{81C9CC02-31EC-4D59-9CD1-5874A0E99C2F}" type="presOf" srcId="{109A425D-96BE-4C4C-B32F-69B188308839}" destId="{4532A5CD-ED12-4521-B172-187366941F6A}" srcOrd="0" destOrd="0" presId="urn:microsoft.com/office/officeart/2005/8/layout/cycle2"/>
    <dgm:cxn modelId="{B8501E21-93E3-4AE5-A8B3-02A6DCDCB36C}" type="presParOf" srcId="{77B318FB-71D7-41D0-AA84-1F15136221FC}" destId="{4532A5CD-ED12-4521-B172-187366941F6A}" srcOrd="0" destOrd="0" presId="urn:microsoft.com/office/officeart/2005/8/layout/cycle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6.xml><?xml version="1.0" encoding="utf-8"?>
<dgm:dataModel xmlns:dgm="http://schemas.openxmlformats.org/drawingml/2006/diagram" xmlns:a="http://schemas.openxmlformats.org/drawingml/2006/main">
  <dgm:ptLst>
    <dgm:pt modelId="{2A52989D-F7FB-4581-A78D-5AA2820D833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7D6ACE49-2C7D-4B55-8258-8FF78D2D3F87}">
      <dgm:prSet custT="1"/>
      <dgm:spPr>
        <a:solidFill>
          <a:schemeClr val="tx2">
            <a:lumMod val="25000"/>
            <a:alpha val="17000"/>
          </a:schemeClr>
        </a:solidFill>
        <a:ln>
          <a:noFill/>
        </a:ln>
      </dgm:spPr>
      <dgm:t>
        <a:bodyPr/>
        <a:lstStyle/>
        <a:p>
          <a:pPr algn="ctr" rtl="0">
            <a:spcAft>
              <a:spcPts val="0"/>
            </a:spcAft>
          </a:pPr>
          <a:r>
            <a:rPr kumimoji="0" lang="uk-UA" sz="10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Постанови КГС ВС </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від 27.11.2018 у справі №912/1385/17, ОП КЦС від 06.03.2019 у справі № 183/262/17, від 10.10.2019 у справі №293/1011/16-ц, у постановах КГС ВС від 24.11.2021 у справі № 922/367/21, від 20.12.2022 у справі №914/1688/21 та в постановах КЦС ВС від 20.11.2019 у справі № 549/178/17, від 10.11.2021 у справі № 175/642/19, від 10.08.2022 у справі № 426/6529/20,  ВСУ від 21.01.2015 у справі № 910/16306/13 , КГС ВС від 10.04.2018 у справі № 921/383/15-г/17</a:t>
          </a:r>
          <a:endParaRPr kumimoji="0" lang="uk-UA" sz="1000" b="1" i="0" u="none" strike="noStrike" kern="1200" cap="none" spc="0" normalizeH="0" baseline="0" noProof="0" dirty="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endParaRPr>
        </a:p>
      </dgm:t>
    </dgm:pt>
    <dgm:pt modelId="{AE0B5837-A785-4B6F-9FDA-6EBC8B068F4A}" type="parTrans" cxnId="{011F26B8-4074-4349-855E-A9921E5DB3AF}">
      <dgm:prSet/>
      <dgm:spPr/>
      <dgm:t>
        <a:bodyPr/>
        <a:lstStyle/>
        <a:p>
          <a:pPr algn="ctr"/>
          <a:endParaRPr lang="uk-UA"/>
        </a:p>
      </dgm:t>
    </dgm:pt>
    <dgm:pt modelId="{7C224D5F-3567-4E13-A4F5-740B4796CA85}" type="sibTrans" cxnId="{011F26B8-4074-4349-855E-A9921E5DB3AF}">
      <dgm:prSet/>
      <dgm:spPr/>
      <dgm:t>
        <a:bodyPr/>
        <a:lstStyle/>
        <a:p>
          <a:pPr algn="ctr"/>
          <a:endParaRPr lang="uk-UA"/>
        </a:p>
      </dgm:t>
    </dgm:pt>
    <dgm:pt modelId="{D3023C26-3E73-4E84-8F9D-13921BA3731C}" type="pres">
      <dgm:prSet presAssocID="{2A52989D-F7FB-4581-A78D-5AA2820D8337}" presName="linear" presStyleCnt="0">
        <dgm:presLayoutVars>
          <dgm:animLvl val="lvl"/>
          <dgm:resizeHandles val="exact"/>
        </dgm:presLayoutVars>
      </dgm:prSet>
      <dgm:spPr/>
      <dgm:t>
        <a:bodyPr/>
        <a:lstStyle/>
        <a:p>
          <a:endParaRPr lang="uk-UA"/>
        </a:p>
      </dgm:t>
    </dgm:pt>
    <dgm:pt modelId="{7A20DE31-9AEC-4203-B692-5715756E6C53}" type="pres">
      <dgm:prSet presAssocID="{7D6ACE49-2C7D-4B55-8258-8FF78D2D3F87}" presName="parentText" presStyleLbl="node1" presStyleIdx="0" presStyleCnt="1" custScaleY="448040" custLinFactY="748071" custLinFactNeighborX="35185" custLinFactNeighborY="800000">
        <dgm:presLayoutVars>
          <dgm:chMax val="0"/>
          <dgm:bulletEnabled val="1"/>
        </dgm:presLayoutVars>
      </dgm:prSet>
      <dgm:spPr/>
      <dgm:t>
        <a:bodyPr/>
        <a:lstStyle/>
        <a:p>
          <a:endParaRPr lang="uk-UA"/>
        </a:p>
      </dgm:t>
    </dgm:pt>
  </dgm:ptLst>
  <dgm:cxnLst>
    <dgm:cxn modelId="{011F26B8-4074-4349-855E-A9921E5DB3AF}" srcId="{2A52989D-F7FB-4581-A78D-5AA2820D8337}" destId="{7D6ACE49-2C7D-4B55-8258-8FF78D2D3F87}" srcOrd="0" destOrd="0" parTransId="{AE0B5837-A785-4B6F-9FDA-6EBC8B068F4A}" sibTransId="{7C224D5F-3567-4E13-A4F5-740B4796CA85}"/>
    <dgm:cxn modelId="{81718D50-F08B-4E24-8769-4F0C6FD8F9DF}" type="presOf" srcId="{7D6ACE49-2C7D-4B55-8258-8FF78D2D3F87}" destId="{7A20DE31-9AEC-4203-B692-5715756E6C53}" srcOrd="0" destOrd="0" presId="urn:microsoft.com/office/officeart/2005/8/layout/vList2"/>
    <dgm:cxn modelId="{675B913A-0D36-42B9-BD7B-7218A3438F58}" type="presOf" srcId="{2A52989D-F7FB-4581-A78D-5AA2820D8337}" destId="{D3023C26-3E73-4E84-8F9D-13921BA3731C}" srcOrd="0" destOrd="0" presId="urn:microsoft.com/office/officeart/2005/8/layout/vList2"/>
    <dgm:cxn modelId="{490C80C6-77CC-42E9-82D4-3DA678866C69}" type="presParOf" srcId="{D3023C26-3E73-4E84-8F9D-13921BA3731C}" destId="{7A20DE31-9AEC-4203-B692-5715756E6C53}" srcOrd="0" destOrd="0" presId="urn:microsoft.com/office/officeart/2005/8/layout/vList2"/>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47.xml><?xml version="1.0" encoding="utf-8"?>
<dgm:dataModel xmlns:dgm="http://schemas.openxmlformats.org/drawingml/2006/diagram" xmlns:a="http://schemas.openxmlformats.org/drawingml/2006/main">
  <dgm:ptLst>
    <dgm:pt modelId="{24E5C34E-DA21-45B9-B55D-F89D03FA1B3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CEC9EB15-5746-4F36-8AFD-EACA623DA04B}">
      <dgm:prSet custT="1"/>
      <dgm:spPr>
        <a:solidFill>
          <a:schemeClr val="tx2">
            <a:lumMod val="25000"/>
            <a:alpha val="16000"/>
          </a:schemeClr>
        </a:solidFill>
        <a:ln>
          <a:noFill/>
        </a:ln>
      </dgm:spPr>
      <dgm:t>
        <a:bodyPr/>
        <a:lstStyle/>
        <a:p>
          <a:pPr algn="ctr" rtl="0">
            <a:spcAft>
              <a:spcPts val="0"/>
            </a:spcAft>
          </a:pPr>
          <a:r>
            <a:rPr lang="uk-UA" sz="16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Постанова ВП ВС від 20.11.2024 по справі №918/391/23</a:t>
          </a:r>
          <a:endParaRPr lang="uk-UA" sz="1600" b="1" kern="1200" noProof="0" dirty="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dgm:t>
    </dgm:pt>
    <dgm:pt modelId="{E33750B9-1477-455F-81C8-4D2BC9085203}" type="parTrans" cxnId="{A26E2DD8-ABF8-4519-816D-D7B1EAAFC0FE}">
      <dgm:prSet/>
      <dgm:spPr/>
      <dgm:t>
        <a:bodyPr/>
        <a:lstStyle/>
        <a:p>
          <a:endParaRPr lang="uk-UA"/>
        </a:p>
      </dgm:t>
    </dgm:pt>
    <dgm:pt modelId="{B7D23C7B-0A90-4076-AC62-5D4A740C24FC}" type="sibTrans" cxnId="{A26E2DD8-ABF8-4519-816D-D7B1EAAFC0FE}">
      <dgm:prSet/>
      <dgm:spPr/>
      <dgm:t>
        <a:bodyPr/>
        <a:lstStyle/>
        <a:p>
          <a:endParaRPr lang="uk-UA"/>
        </a:p>
      </dgm:t>
    </dgm:pt>
    <dgm:pt modelId="{3C8EE393-9385-4B7F-8750-BF622842E9AB}" type="pres">
      <dgm:prSet presAssocID="{24E5C34E-DA21-45B9-B55D-F89D03FA1B3A}" presName="linear" presStyleCnt="0">
        <dgm:presLayoutVars>
          <dgm:animLvl val="lvl"/>
          <dgm:resizeHandles val="exact"/>
        </dgm:presLayoutVars>
      </dgm:prSet>
      <dgm:spPr/>
      <dgm:t>
        <a:bodyPr/>
        <a:lstStyle/>
        <a:p>
          <a:endParaRPr lang="uk-UA"/>
        </a:p>
      </dgm:t>
    </dgm:pt>
    <dgm:pt modelId="{491186E1-D2E0-4DE9-9FD1-C23BC272EA6B}" type="pres">
      <dgm:prSet presAssocID="{CEC9EB15-5746-4F36-8AFD-EACA623DA04B}" presName="parentText" presStyleLbl="node1" presStyleIdx="0" presStyleCnt="1" custScaleY="445363" custLinFactY="-36270" custLinFactNeighborY="-100000">
        <dgm:presLayoutVars>
          <dgm:chMax val="0"/>
          <dgm:bulletEnabled val="1"/>
        </dgm:presLayoutVars>
      </dgm:prSet>
      <dgm:spPr/>
      <dgm:t>
        <a:bodyPr/>
        <a:lstStyle/>
        <a:p>
          <a:endParaRPr lang="uk-UA"/>
        </a:p>
      </dgm:t>
    </dgm:pt>
  </dgm:ptLst>
  <dgm:cxnLst>
    <dgm:cxn modelId="{A26E2DD8-ABF8-4519-816D-D7B1EAAFC0FE}" srcId="{24E5C34E-DA21-45B9-B55D-F89D03FA1B3A}" destId="{CEC9EB15-5746-4F36-8AFD-EACA623DA04B}" srcOrd="0" destOrd="0" parTransId="{E33750B9-1477-455F-81C8-4D2BC9085203}" sibTransId="{B7D23C7B-0A90-4076-AC62-5D4A740C24FC}"/>
    <dgm:cxn modelId="{D966AC59-6EC4-4CBF-837A-9F10DEB8825F}" type="presOf" srcId="{CEC9EB15-5746-4F36-8AFD-EACA623DA04B}" destId="{491186E1-D2E0-4DE9-9FD1-C23BC272EA6B}" srcOrd="0" destOrd="0" presId="urn:microsoft.com/office/officeart/2005/8/layout/vList2"/>
    <dgm:cxn modelId="{1EE4E237-6A72-4535-A290-9878ADC6D5A1}" type="presOf" srcId="{24E5C34E-DA21-45B9-B55D-F89D03FA1B3A}" destId="{3C8EE393-9385-4B7F-8750-BF622842E9AB}" srcOrd="0" destOrd="0" presId="urn:microsoft.com/office/officeart/2005/8/layout/vList2"/>
    <dgm:cxn modelId="{2A2E81E0-4E0B-4B21-9218-D7503BC63DC9}" type="presParOf" srcId="{3C8EE393-9385-4B7F-8750-BF622842E9AB}" destId="{491186E1-D2E0-4DE9-9FD1-C23BC272EA6B}" srcOrd="0" destOrd="0" presId="urn:microsoft.com/office/officeart/2005/8/layout/vList2"/>
  </dgm:cxnLst>
  <dgm:bg/>
  <dgm:whole/>
  <dgm:extLst>
    <a:ext uri="http://schemas.microsoft.com/office/drawing/2008/diagram">
      <dsp:dataModelExt xmlns:dsp="http://schemas.microsoft.com/office/drawing/2008/diagram" xmlns="" relId="rId16" minVer="http://schemas.openxmlformats.org/drawingml/2006/diagram"/>
    </a:ext>
  </dgm:extLst>
</dgm:dataModel>
</file>

<file path=ppt/diagrams/data48.xml><?xml version="1.0" encoding="utf-8"?>
<dgm:dataModel xmlns:dgm="http://schemas.openxmlformats.org/drawingml/2006/diagram" xmlns:a="http://schemas.openxmlformats.org/drawingml/2006/main">
  <dgm:ptLst>
    <dgm:pt modelId="{7A615780-D022-4AFF-8D48-AB7A7B171E5F}"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uk-UA"/>
        </a:p>
      </dgm:t>
    </dgm:pt>
    <dgm:pt modelId="{4BC3F7BD-86BF-47FB-9DB0-44B4694B5F1C}">
      <dgm:prSet custT="1"/>
      <dgm:spPr>
        <a:solidFill>
          <a:schemeClr val="tx2">
            <a:lumMod val="25000"/>
            <a:alpha val="29000"/>
          </a:schemeClr>
        </a:solidFill>
        <a:ln>
          <a:noFill/>
        </a:ln>
      </dgm:spPr>
      <dgm:t>
        <a:bodyPr/>
        <a:lstStyle/>
        <a:p>
          <a:pPr algn="just" rtl="0">
            <a:lnSpc>
              <a:spcPct val="100000"/>
            </a:lnSpc>
            <a:spcAft>
              <a:spcPts val="0"/>
            </a:spcAft>
          </a:pP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p>
        <a:p>
          <a:pPr algn="just" rtl="0">
            <a:lnSpc>
              <a:spcPct val="100000"/>
            </a:lnSpc>
            <a:spcAft>
              <a:spcPts val="0"/>
            </a:spcAft>
          </a:pP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У вказаній постанові зазначено, що підписання договору купівлі-продажу невстановленою особою від імені продавця є підставою для визнання такого договору недійсним згідно із статтями 203, 215 ЦК України.</a:t>
          </a:r>
        </a:p>
      </dgm:t>
    </dgm:pt>
    <dgm:pt modelId="{93D310BB-F2F2-40D7-B5C0-A53F040FE199}" type="parTrans" cxnId="{FC6DDEF0-0EF9-4614-AC36-B420574CBCCA}">
      <dgm:prSet/>
      <dgm:spPr/>
      <dgm:t>
        <a:bodyPr/>
        <a:lstStyle/>
        <a:p>
          <a:endParaRPr lang="uk-UA"/>
        </a:p>
      </dgm:t>
    </dgm:pt>
    <dgm:pt modelId="{0DD68BEC-700B-48CB-BAFF-CD805A664C0F}" type="sibTrans" cxnId="{FC6DDEF0-0EF9-4614-AC36-B420574CBCCA}">
      <dgm:prSet/>
      <dgm:spPr/>
      <dgm:t>
        <a:bodyPr/>
        <a:lstStyle/>
        <a:p>
          <a:endParaRPr lang="uk-UA"/>
        </a:p>
      </dgm:t>
    </dgm:pt>
    <dgm:pt modelId="{548A3B55-16F6-480F-B82A-08DB5D3007E9}" type="pres">
      <dgm:prSet presAssocID="{7A615780-D022-4AFF-8D48-AB7A7B171E5F}" presName="Name0" presStyleCnt="0">
        <dgm:presLayoutVars>
          <dgm:chPref val="3"/>
          <dgm:dir/>
          <dgm:animLvl val="lvl"/>
          <dgm:resizeHandles/>
        </dgm:presLayoutVars>
      </dgm:prSet>
      <dgm:spPr/>
      <dgm:t>
        <a:bodyPr/>
        <a:lstStyle/>
        <a:p>
          <a:endParaRPr lang="uk-UA"/>
        </a:p>
      </dgm:t>
    </dgm:pt>
    <dgm:pt modelId="{A3C4AD7B-2E3E-44E9-8180-719FA0B03778}" type="pres">
      <dgm:prSet presAssocID="{4BC3F7BD-86BF-47FB-9DB0-44B4694B5F1C}" presName="horFlow" presStyleCnt="0"/>
      <dgm:spPr/>
    </dgm:pt>
    <dgm:pt modelId="{3EF56D4A-9A76-4414-A5F2-8066BE125047}" type="pres">
      <dgm:prSet presAssocID="{4BC3F7BD-86BF-47FB-9DB0-44B4694B5F1C}" presName="bigChev" presStyleLbl="node1" presStyleIdx="0" presStyleCnt="1" custScaleX="110952" custScaleY="388600" custLinFactNeighborX="-419" custLinFactNeighborY="-61"/>
      <dgm:spPr>
        <a:prstGeom prst="homePlate">
          <a:avLst/>
        </a:prstGeom>
      </dgm:spPr>
      <dgm:t>
        <a:bodyPr/>
        <a:lstStyle/>
        <a:p>
          <a:endParaRPr lang="uk-UA"/>
        </a:p>
      </dgm:t>
    </dgm:pt>
  </dgm:ptLst>
  <dgm:cxnLst>
    <dgm:cxn modelId="{FC6DDEF0-0EF9-4614-AC36-B420574CBCCA}" srcId="{7A615780-D022-4AFF-8D48-AB7A7B171E5F}" destId="{4BC3F7BD-86BF-47FB-9DB0-44B4694B5F1C}" srcOrd="0" destOrd="0" parTransId="{93D310BB-F2F2-40D7-B5C0-A53F040FE199}" sibTransId="{0DD68BEC-700B-48CB-BAFF-CD805A664C0F}"/>
    <dgm:cxn modelId="{E4CC185B-5898-45D1-99CA-9ECEF21C9AB8}" type="presOf" srcId="{7A615780-D022-4AFF-8D48-AB7A7B171E5F}" destId="{548A3B55-16F6-480F-B82A-08DB5D3007E9}" srcOrd="0" destOrd="0" presId="urn:microsoft.com/office/officeart/2005/8/layout/lProcess3"/>
    <dgm:cxn modelId="{9DAC3E53-41A5-4791-B765-C5A4D1C76EC4}" type="presOf" srcId="{4BC3F7BD-86BF-47FB-9DB0-44B4694B5F1C}" destId="{3EF56D4A-9A76-4414-A5F2-8066BE125047}" srcOrd="0" destOrd="0" presId="urn:microsoft.com/office/officeart/2005/8/layout/lProcess3"/>
    <dgm:cxn modelId="{5935D1FC-BF2C-47E6-874B-8C2666CADD4D}" type="presParOf" srcId="{548A3B55-16F6-480F-B82A-08DB5D3007E9}" destId="{A3C4AD7B-2E3E-44E9-8180-719FA0B03778}" srcOrd="0" destOrd="0" presId="urn:microsoft.com/office/officeart/2005/8/layout/lProcess3"/>
    <dgm:cxn modelId="{EF2161C1-91E4-44F4-9D58-022ADD94E550}" type="presParOf" srcId="{A3C4AD7B-2E3E-44E9-8180-719FA0B03778}" destId="{3EF56D4A-9A76-4414-A5F2-8066BE125047}" srcOrd="0" destOrd="0" presId="urn:microsoft.com/office/officeart/2005/8/layout/lProcess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9.xml><?xml version="1.0" encoding="utf-8"?>
<dgm:dataModel xmlns:dgm="http://schemas.openxmlformats.org/drawingml/2006/diagram" xmlns:a="http://schemas.openxmlformats.org/drawingml/2006/main">
  <dgm:ptLst>
    <dgm:pt modelId="{2626830C-0EB7-49A5-8B47-6224EDCCDD67}"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uk-UA"/>
        </a:p>
      </dgm:t>
    </dgm:pt>
    <dgm:pt modelId="{109A425D-96BE-4C4C-B32F-69B188308839}">
      <dgm:prSet custT="1"/>
      <dgm:spPr>
        <a:solidFill>
          <a:schemeClr val="tx2">
            <a:lumMod val="25000"/>
            <a:alpha val="44000"/>
          </a:schemeClr>
        </a:solidFill>
        <a:ln>
          <a:noFill/>
        </a:ln>
      </dgm:spPr>
      <dgm:t>
        <a:bodyPr/>
        <a:lstStyle/>
        <a:p>
          <a:pPr algn="just" rtl="0">
            <a:spcAft>
              <a:spcPts val="0"/>
            </a:spcAft>
          </a:pPr>
          <a:r>
            <a:rPr lang="uk-UA" sz="1100" b="0" i="0" kern="1200" dirty="0" smtClean="0"/>
            <a:t>	</a:t>
          </a: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Основним критерієм, за яким можна розмежувати укладені та неукладені правочини купівлі-продажу, є факт вираження сторонами правочину їх волевиявлення - зовнішньої об`єктивної форми виявлення волі особи, що проявляється у вчиненні цілеспрямованих дій з метою зміни цивільних правовідносин, що склалися на момент вчинення правочину.</a:t>
          </a:r>
        </a:p>
        <a:p>
          <a:pPr algn="just">
            <a:spcAft>
              <a:spcPts val="0"/>
            </a:spcAft>
          </a:pP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Відсутність підпису (чи його підроблення) сторони правочину, щодо якого передбачена обов`язкова письмова форма, за загальним правилом не свідчить про недійсність цього правочину, а вказує на дефект його форми та за відсутності підтвердження волевиявлення сторони на його укладення свідчить про </a:t>
          </a:r>
          <a:r>
            <a:rPr lang="uk-UA" sz="11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неукладеність</a:t>
          </a: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такого правочину. Тобто йдеться не про дефект волевиявлення сторони, а про його цілковиту відсутність.</a:t>
          </a:r>
        </a:p>
        <a:p>
          <a:pPr algn="just">
            <a:spcAft>
              <a:spcPts val="0"/>
            </a:spcAft>
          </a:pP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Таким чином, </a:t>
          </a:r>
          <a:r>
            <a:rPr lang="uk-UA" sz="11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неукладеність</a:t>
          </a: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договору у зв`язку з недотриманням встановленої для нього законом обов`язкової письмової форми, зокрема й щодо його підписання, повинна насамперед корелюватися з відсутністю у сторони правочину будь-якого волевиявлення на його укладення, тобто якщо особа фактично не є учасником договірних правовідносин, про що, зокрема, може свідчити факт </a:t>
          </a:r>
          <a:r>
            <a:rPr lang="uk-UA" sz="11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непідписання</a:t>
          </a: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договору цією особою чи підписання його від імені сторони іншою </a:t>
          </a:r>
          <a:r>
            <a:rPr lang="uk-UA" sz="11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неуповноваженою</a:t>
          </a: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особою (підроблення підпису).</a:t>
          </a:r>
        </a:p>
        <a:p>
          <a:pPr algn="just">
            <a:spcAft>
              <a:spcPts val="0"/>
            </a:spcAft>
          </a:pP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Відсутність або підроблення підпису сторони (яка у зв`язку із цим фактично не є учасником договірних правовідносин) на письмовому правочині створює презумпцію відсутності волевиявлення сторони на виникнення, зміну чи припинення цивільних правовідносин, яка може бути спростована письмовими доказами, засобами </a:t>
          </a:r>
          <a:r>
            <a:rPr lang="uk-UA" sz="11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аудіо-</a:t>
          </a: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відеозапису та іншими доказами, що підтверджують факт наявності волевиявлення на укладення правочину у сторони, яка заперечує проти цього. Натомість </a:t>
          </a:r>
          <a:r>
            <a:rPr lang="uk-UA" sz="11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неспростування</a:t>
          </a: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цієї презумпції свідчить про </a:t>
          </a:r>
          <a:r>
            <a:rPr lang="uk-UA" sz="11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неукладеність</a:t>
          </a: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договору, яка ґрунтується на положеннях абзацу першого частини першої статті 638 ЦК України - договір є укладеним, якщо сторони досягли згоди з усіх істотних умов договору.</a:t>
          </a:r>
        </a:p>
        <a:p>
          <a:pPr algn="just">
            <a:spcAft>
              <a:spcPts val="0"/>
            </a:spcAft>
          </a:pP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Неукладений правочин не може бути визнаний недійсним чи вважатися нікчемним (недійсним в силу вимог закону), оскільки недійсність правочину як приватноправова категорія покликана не допускати або </a:t>
          </a:r>
          <a:r>
            <a:rPr lang="uk-UA" sz="11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присікати</a:t>
          </a: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порушення цивільних прав та інтересів (щодо яких було виражено волевиявлення сторін правочину) або ж їх відновлювати.</a:t>
          </a:r>
        </a:p>
        <a:p>
          <a:pPr algn="just" rtl="0">
            <a:spcAft>
              <a:spcPts val="0"/>
            </a:spcAft>
          </a:pPr>
          <a:r>
            <a:rPr lang="uk-UA" sz="1100" kern="1200" dirty="0" smtClean="0">
              <a:hlinkClick xmlns:r="http://schemas.openxmlformats.org/officeDocument/2006/relationships" r:id="rId1"/>
            </a:rPr>
            <a:t>https://reestr.court.gov.ua/Review/123780071</a:t>
          </a:r>
          <a:r>
            <a:rPr lang="uk-UA" sz="1100" kern="1200" dirty="0" smtClean="0"/>
            <a:t> </a:t>
          </a:r>
          <a:endPar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dgm:t>
    </dgm:pt>
    <dgm:pt modelId="{AAD9ED62-5B0A-4BC1-A656-67F32C8B7778}" type="parTrans" cxnId="{F812E7C1-1F1A-4B36-A8A6-C52A37B79082}">
      <dgm:prSet/>
      <dgm:spPr/>
      <dgm:t>
        <a:bodyPr/>
        <a:lstStyle/>
        <a:p>
          <a:endParaRPr lang="uk-UA"/>
        </a:p>
      </dgm:t>
    </dgm:pt>
    <dgm:pt modelId="{A6233E8E-61FC-444A-BBF4-B9591E116B57}" type="sibTrans" cxnId="{F812E7C1-1F1A-4B36-A8A6-C52A37B79082}">
      <dgm:prSet/>
      <dgm:spPr/>
      <dgm:t>
        <a:bodyPr/>
        <a:lstStyle/>
        <a:p>
          <a:endParaRPr lang="uk-UA"/>
        </a:p>
      </dgm:t>
    </dgm:pt>
    <dgm:pt modelId="{77B318FB-71D7-41D0-AA84-1F15136221FC}" type="pres">
      <dgm:prSet presAssocID="{2626830C-0EB7-49A5-8B47-6224EDCCDD67}" presName="cycle" presStyleCnt="0">
        <dgm:presLayoutVars>
          <dgm:dir/>
          <dgm:resizeHandles val="exact"/>
        </dgm:presLayoutVars>
      </dgm:prSet>
      <dgm:spPr/>
      <dgm:t>
        <a:bodyPr/>
        <a:lstStyle/>
        <a:p>
          <a:endParaRPr lang="uk-UA"/>
        </a:p>
      </dgm:t>
    </dgm:pt>
    <dgm:pt modelId="{4532A5CD-ED12-4521-B172-187366941F6A}" type="pres">
      <dgm:prSet presAssocID="{109A425D-96BE-4C4C-B32F-69B188308839}" presName="node" presStyleLbl="node1" presStyleIdx="0" presStyleCnt="1" custScaleX="125183" custScaleY="104855" custRadScaleRad="100281" custRadScaleInc="1">
        <dgm:presLayoutVars>
          <dgm:bulletEnabled val="1"/>
        </dgm:presLayoutVars>
      </dgm:prSet>
      <dgm:spPr>
        <a:prstGeom prst="flowChartAlternateProcess">
          <a:avLst/>
        </a:prstGeom>
      </dgm:spPr>
      <dgm:t>
        <a:bodyPr/>
        <a:lstStyle/>
        <a:p>
          <a:endParaRPr lang="uk-UA"/>
        </a:p>
      </dgm:t>
    </dgm:pt>
  </dgm:ptLst>
  <dgm:cxnLst>
    <dgm:cxn modelId="{F812E7C1-1F1A-4B36-A8A6-C52A37B79082}" srcId="{2626830C-0EB7-49A5-8B47-6224EDCCDD67}" destId="{109A425D-96BE-4C4C-B32F-69B188308839}" srcOrd="0" destOrd="0" parTransId="{AAD9ED62-5B0A-4BC1-A656-67F32C8B7778}" sibTransId="{A6233E8E-61FC-444A-BBF4-B9591E116B57}"/>
    <dgm:cxn modelId="{AE4E3149-CE55-44F8-92BF-BAF1B72627FD}" type="presOf" srcId="{109A425D-96BE-4C4C-B32F-69B188308839}" destId="{4532A5CD-ED12-4521-B172-187366941F6A}" srcOrd="0" destOrd="0" presId="urn:microsoft.com/office/officeart/2005/8/layout/cycle2"/>
    <dgm:cxn modelId="{90833548-0176-4534-8A87-F760BA6D28E5}" type="presOf" srcId="{2626830C-0EB7-49A5-8B47-6224EDCCDD67}" destId="{77B318FB-71D7-41D0-AA84-1F15136221FC}" srcOrd="0" destOrd="0" presId="urn:microsoft.com/office/officeart/2005/8/layout/cycle2"/>
    <dgm:cxn modelId="{9BEA8643-A6CB-43C6-ADD2-4651CC9F39D0}" type="presParOf" srcId="{77B318FB-71D7-41D0-AA84-1F15136221FC}" destId="{4532A5CD-ED12-4521-B172-187366941F6A}" srcOrd="0" destOrd="0" presId="urn:microsoft.com/office/officeart/2005/8/layout/cycle2"/>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A615780-D022-4AFF-8D48-AB7A7B171E5F}"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uk-UA"/>
        </a:p>
      </dgm:t>
    </dgm:pt>
    <dgm:pt modelId="{4BC3F7BD-86BF-47FB-9DB0-44B4694B5F1C}">
      <dgm:prSet custT="1"/>
      <dgm:spPr>
        <a:solidFill>
          <a:schemeClr val="tx2">
            <a:lumMod val="25000"/>
            <a:alpha val="29000"/>
          </a:schemeClr>
        </a:solidFill>
        <a:ln>
          <a:noFill/>
        </a:ln>
      </dgm:spPr>
      <dgm:t>
        <a:bodyPr/>
        <a:lstStyle/>
        <a:p>
          <a:pPr algn="just" rtl="0">
            <a:lnSpc>
              <a:spcPct val="100000"/>
            </a:lnSpc>
            <a:spcAft>
              <a:spcPts val="0"/>
            </a:spcAft>
          </a:pPr>
          <a:r>
            <a:rPr lang="uk-UA" sz="1100" kern="1200" dirty="0" smtClean="0">
              <a:latin typeface="Times New Roman" pitchFamily="18" charset="0"/>
              <a:cs typeface="Times New Roman" pitchFamily="18" charset="0"/>
            </a:rPr>
            <a:t>	</a:t>
          </a: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У постанові КГС ВС від 27.03.2019 у справі № 905/1313/18, зазначено про те, що зобов`язання продавця повернути кошти, сплачені йому за розірваним договором купівлі-продажу, виникло з набранням чинності рішенням суду від 16.01.2017 у справі № 905/1290/16 про стягнення з нього цих коштів на підставі статті 1212 ЦК України, тоді як договір купівлі-продажу був розірваний судовим рішенням від 31.08. 2010 у справі № 905/3512/13, цим же рішенням покупця було зобов`язано повернути придбане за договором майно. Отже, саме з набранням законної сили рішенням суду у справі №905/3512/13 про розірвання договору та зобов`язання покупця повернути придбане майно відпала підстава набуття продавцем коштів, сплачених йому покупцем за це майно. Саме з цього моменту у продавця виник обов`язок повернути безпідставно утримані кошти покупцю, а не з моменту набранням чинності рішенням суду у справі № 905/1290/16 про стягнення з нього цих коштів на підставі статті 1212 ЦК України, яке в цьому випадку було механізмом примусового виконання продавцем свого обов`язку з повернення безпідставно утриманих коштів, який він не виконав добровільно.</a:t>
          </a:r>
        </a:p>
        <a:p>
          <a:pPr algn="just" rtl="0">
            <a:lnSpc>
              <a:spcPct val="100000"/>
            </a:lnSpc>
            <a:spcAft>
              <a:spcPts val="0"/>
            </a:spcAft>
          </a:pP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У постанові КЦС від 02.02. 2021 у справі №330/2142/16-ц та постановах КГС ВС від 23.04.2019 у справі № 918/47/18, від 17.08.2021 року у справі №913/371/20, зазначено про те, що зобов`язання з повернення безпідставно набутого майна має бути виконане особою протягом 7 днів з дня направлення / отримання нею вимоги про виконання такого зобов`язання відповідно до статті 530 ЦК України.</a:t>
          </a:r>
          <a:endParaRPr lang="uk-UA" sz="1100" b="1" kern="1200" noProof="0" dirty="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dgm:t>
    </dgm:pt>
    <dgm:pt modelId="{93D310BB-F2F2-40D7-B5C0-A53F040FE199}" type="parTrans" cxnId="{FC6DDEF0-0EF9-4614-AC36-B420574CBCCA}">
      <dgm:prSet/>
      <dgm:spPr/>
      <dgm:t>
        <a:bodyPr/>
        <a:lstStyle/>
        <a:p>
          <a:endParaRPr lang="uk-UA"/>
        </a:p>
      </dgm:t>
    </dgm:pt>
    <dgm:pt modelId="{0DD68BEC-700B-48CB-BAFF-CD805A664C0F}" type="sibTrans" cxnId="{FC6DDEF0-0EF9-4614-AC36-B420574CBCCA}">
      <dgm:prSet/>
      <dgm:spPr/>
      <dgm:t>
        <a:bodyPr/>
        <a:lstStyle/>
        <a:p>
          <a:endParaRPr lang="uk-UA"/>
        </a:p>
      </dgm:t>
    </dgm:pt>
    <dgm:pt modelId="{548A3B55-16F6-480F-B82A-08DB5D3007E9}" type="pres">
      <dgm:prSet presAssocID="{7A615780-D022-4AFF-8D48-AB7A7B171E5F}" presName="Name0" presStyleCnt="0">
        <dgm:presLayoutVars>
          <dgm:chPref val="3"/>
          <dgm:dir/>
          <dgm:animLvl val="lvl"/>
          <dgm:resizeHandles/>
        </dgm:presLayoutVars>
      </dgm:prSet>
      <dgm:spPr/>
      <dgm:t>
        <a:bodyPr/>
        <a:lstStyle/>
        <a:p>
          <a:endParaRPr lang="uk-UA"/>
        </a:p>
      </dgm:t>
    </dgm:pt>
    <dgm:pt modelId="{A3C4AD7B-2E3E-44E9-8180-719FA0B03778}" type="pres">
      <dgm:prSet presAssocID="{4BC3F7BD-86BF-47FB-9DB0-44B4694B5F1C}" presName="horFlow" presStyleCnt="0"/>
      <dgm:spPr/>
    </dgm:pt>
    <dgm:pt modelId="{3EF56D4A-9A76-4414-A5F2-8066BE125047}" type="pres">
      <dgm:prSet presAssocID="{4BC3F7BD-86BF-47FB-9DB0-44B4694B5F1C}" presName="bigChev" presStyleLbl="node1" presStyleIdx="0" presStyleCnt="1" custScaleX="106010" custScaleY="244601" custLinFactNeighborX="-419" custLinFactNeighborY="-61"/>
      <dgm:spPr>
        <a:prstGeom prst="homePlate">
          <a:avLst/>
        </a:prstGeom>
      </dgm:spPr>
      <dgm:t>
        <a:bodyPr/>
        <a:lstStyle/>
        <a:p>
          <a:endParaRPr lang="uk-UA"/>
        </a:p>
      </dgm:t>
    </dgm:pt>
  </dgm:ptLst>
  <dgm:cxnLst>
    <dgm:cxn modelId="{FC6DDEF0-0EF9-4614-AC36-B420574CBCCA}" srcId="{7A615780-D022-4AFF-8D48-AB7A7B171E5F}" destId="{4BC3F7BD-86BF-47FB-9DB0-44B4694B5F1C}" srcOrd="0" destOrd="0" parTransId="{93D310BB-F2F2-40D7-B5C0-A53F040FE199}" sibTransId="{0DD68BEC-700B-48CB-BAFF-CD805A664C0F}"/>
    <dgm:cxn modelId="{3AAE0A0B-7CDE-41B3-850F-4C6607767589}" type="presOf" srcId="{4BC3F7BD-86BF-47FB-9DB0-44B4694B5F1C}" destId="{3EF56D4A-9A76-4414-A5F2-8066BE125047}" srcOrd="0" destOrd="0" presId="urn:microsoft.com/office/officeart/2005/8/layout/lProcess3"/>
    <dgm:cxn modelId="{3A7C1187-2564-4C6A-91DB-729E3DD4EA34}" type="presOf" srcId="{7A615780-D022-4AFF-8D48-AB7A7B171E5F}" destId="{548A3B55-16F6-480F-B82A-08DB5D3007E9}" srcOrd="0" destOrd="0" presId="urn:microsoft.com/office/officeart/2005/8/layout/lProcess3"/>
    <dgm:cxn modelId="{6B6AF934-F55D-495E-9ABA-04DFFF7F41F2}" type="presParOf" srcId="{548A3B55-16F6-480F-B82A-08DB5D3007E9}" destId="{A3C4AD7B-2E3E-44E9-8180-719FA0B03778}" srcOrd="0" destOrd="0" presId="urn:microsoft.com/office/officeart/2005/8/layout/lProcess3"/>
    <dgm:cxn modelId="{16B8B2B6-6468-4651-8B25-43BFBFFA66D9}" type="presParOf" srcId="{A3C4AD7B-2E3E-44E9-8180-719FA0B03778}" destId="{3EF56D4A-9A76-4414-A5F2-8066BE125047}" srcOrd="0" destOrd="0" presId="urn:microsoft.com/office/officeart/2005/8/layout/lProcess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0.xml><?xml version="1.0" encoding="utf-8"?>
<dgm:dataModel xmlns:dgm="http://schemas.openxmlformats.org/drawingml/2006/diagram" xmlns:a="http://schemas.openxmlformats.org/drawingml/2006/main">
  <dgm:ptLst>
    <dgm:pt modelId="{2A52989D-F7FB-4581-A78D-5AA2820D833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7D6ACE49-2C7D-4B55-8258-8FF78D2D3F87}">
      <dgm:prSet custT="1"/>
      <dgm:spPr>
        <a:solidFill>
          <a:schemeClr val="tx2">
            <a:lumMod val="25000"/>
            <a:alpha val="17000"/>
          </a:schemeClr>
        </a:solidFill>
        <a:ln>
          <a:noFill/>
        </a:ln>
      </dgm:spPr>
      <dgm:t>
        <a:bodyPr/>
        <a:lstStyle/>
        <a:p>
          <a:pPr algn="ctr" rtl="0">
            <a:spcAft>
              <a:spcPts val="0"/>
            </a:spcAft>
          </a:pPr>
          <a:r>
            <a:rPr kumimoji="0" lang="uk-UA" sz="14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КГС ВС від 27.05.2020 у справі №911/1693/18</a:t>
          </a:r>
          <a:endParaRPr kumimoji="0" lang="uk-UA" sz="1400" b="1" i="0" u="none" strike="noStrike" kern="1200" cap="none" spc="0" normalizeH="0" baseline="0" noProof="0" dirty="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endParaRPr>
        </a:p>
      </dgm:t>
    </dgm:pt>
    <dgm:pt modelId="{AE0B5837-A785-4B6F-9FDA-6EBC8B068F4A}" type="parTrans" cxnId="{011F26B8-4074-4349-855E-A9921E5DB3AF}">
      <dgm:prSet/>
      <dgm:spPr/>
      <dgm:t>
        <a:bodyPr/>
        <a:lstStyle/>
        <a:p>
          <a:pPr algn="ctr"/>
          <a:endParaRPr lang="uk-UA"/>
        </a:p>
      </dgm:t>
    </dgm:pt>
    <dgm:pt modelId="{7C224D5F-3567-4E13-A4F5-740B4796CA85}" type="sibTrans" cxnId="{011F26B8-4074-4349-855E-A9921E5DB3AF}">
      <dgm:prSet/>
      <dgm:spPr/>
      <dgm:t>
        <a:bodyPr/>
        <a:lstStyle/>
        <a:p>
          <a:pPr algn="ctr"/>
          <a:endParaRPr lang="uk-UA"/>
        </a:p>
      </dgm:t>
    </dgm:pt>
    <dgm:pt modelId="{D3023C26-3E73-4E84-8F9D-13921BA3731C}" type="pres">
      <dgm:prSet presAssocID="{2A52989D-F7FB-4581-A78D-5AA2820D8337}" presName="linear" presStyleCnt="0">
        <dgm:presLayoutVars>
          <dgm:animLvl val="lvl"/>
          <dgm:resizeHandles val="exact"/>
        </dgm:presLayoutVars>
      </dgm:prSet>
      <dgm:spPr/>
      <dgm:t>
        <a:bodyPr/>
        <a:lstStyle/>
        <a:p>
          <a:endParaRPr lang="uk-UA"/>
        </a:p>
      </dgm:t>
    </dgm:pt>
    <dgm:pt modelId="{7A20DE31-9AEC-4203-B692-5715756E6C53}" type="pres">
      <dgm:prSet presAssocID="{7D6ACE49-2C7D-4B55-8258-8FF78D2D3F87}" presName="parentText" presStyleLbl="node1" presStyleIdx="0" presStyleCnt="1" custScaleX="100000" custScaleY="407904" custLinFactY="748071" custLinFactNeighborX="35185" custLinFactNeighborY="800000">
        <dgm:presLayoutVars>
          <dgm:chMax val="0"/>
          <dgm:bulletEnabled val="1"/>
        </dgm:presLayoutVars>
      </dgm:prSet>
      <dgm:spPr/>
      <dgm:t>
        <a:bodyPr/>
        <a:lstStyle/>
        <a:p>
          <a:endParaRPr lang="uk-UA"/>
        </a:p>
      </dgm:t>
    </dgm:pt>
  </dgm:ptLst>
  <dgm:cxnLst>
    <dgm:cxn modelId="{011F26B8-4074-4349-855E-A9921E5DB3AF}" srcId="{2A52989D-F7FB-4581-A78D-5AA2820D8337}" destId="{7D6ACE49-2C7D-4B55-8258-8FF78D2D3F87}" srcOrd="0" destOrd="0" parTransId="{AE0B5837-A785-4B6F-9FDA-6EBC8B068F4A}" sibTransId="{7C224D5F-3567-4E13-A4F5-740B4796CA85}"/>
    <dgm:cxn modelId="{3376545B-AC0E-4771-8C0C-583D7A0505AC}" type="presOf" srcId="{7D6ACE49-2C7D-4B55-8258-8FF78D2D3F87}" destId="{7A20DE31-9AEC-4203-B692-5715756E6C53}" srcOrd="0" destOrd="0" presId="urn:microsoft.com/office/officeart/2005/8/layout/vList2"/>
    <dgm:cxn modelId="{3C959650-C408-4AA8-9101-CAA332A84433}" type="presOf" srcId="{2A52989D-F7FB-4581-A78D-5AA2820D8337}" destId="{D3023C26-3E73-4E84-8F9D-13921BA3731C}" srcOrd="0" destOrd="0" presId="urn:microsoft.com/office/officeart/2005/8/layout/vList2"/>
    <dgm:cxn modelId="{EB40646C-9CE3-4FC0-A244-A30E9DEECC2D}" type="presParOf" srcId="{D3023C26-3E73-4E84-8F9D-13921BA3731C}" destId="{7A20DE31-9AEC-4203-B692-5715756E6C53}" srcOrd="0" destOrd="0" presId="urn:microsoft.com/office/officeart/2005/8/layout/vList2"/>
  </dgm:cxnLst>
  <dgm:bg/>
  <dgm:whole/>
  <dgm:extLst>
    <a:ext uri="http://schemas.microsoft.com/office/drawing/2008/diagram">
      <dsp:dataModelExt xmlns:dsp="http://schemas.microsoft.com/office/drawing/2008/diagram" xmlns="" relId="rId16" minVer="http://schemas.openxmlformats.org/drawingml/2006/diagram"/>
    </a:ext>
  </dgm:extLst>
</dgm:dataModel>
</file>

<file path=ppt/diagrams/data51.xml><?xml version="1.0" encoding="utf-8"?>
<dgm:dataModel xmlns:dgm="http://schemas.openxmlformats.org/drawingml/2006/diagram" xmlns:a="http://schemas.openxmlformats.org/drawingml/2006/main">
  <dgm:ptLst>
    <dgm:pt modelId="{24E5C34E-DA21-45B9-B55D-F89D03FA1B3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CEC9EB15-5746-4F36-8AFD-EACA623DA04B}">
      <dgm:prSet custT="1"/>
      <dgm:spPr>
        <a:solidFill>
          <a:schemeClr val="tx2">
            <a:lumMod val="25000"/>
            <a:alpha val="16000"/>
          </a:schemeClr>
        </a:solidFill>
        <a:ln>
          <a:noFill/>
        </a:ln>
      </dgm:spPr>
      <dgm:t>
        <a:bodyPr/>
        <a:lstStyle/>
        <a:p>
          <a:pPr algn="ctr" rtl="0">
            <a:spcAft>
              <a:spcPts val="0"/>
            </a:spcAft>
          </a:pPr>
          <a:r>
            <a:rPr lang="uk-UA" sz="16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Постанова ВП ВС від 27.11.2024 по справі №204/8017/17</a:t>
          </a:r>
          <a:endParaRPr lang="uk-UA" sz="1600" b="1" kern="1200" noProof="0" dirty="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dgm:t>
    </dgm:pt>
    <dgm:pt modelId="{E33750B9-1477-455F-81C8-4D2BC9085203}" type="parTrans" cxnId="{A26E2DD8-ABF8-4519-816D-D7B1EAAFC0FE}">
      <dgm:prSet/>
      <dgm:spPr/>
      <dgm:t>
        <a:bodyPr/>
        <a:lstStyle/>
        <a:p>
          <a:endParaRPr lang="uk-UA"/>
        </a:p>
      </dgm:t>
    </dgm:pt>
    <dgm:pt modelId="{B7D23C7B-0A90-4076-AC62-5D4A740C24FC}" type="sibTrans" cxnId="{A26E2DD8-ABF8-4519-816D-D7B1EAAFC0FE}">
      <dgm:prSet/>
      <dgm:spPr/>
      <dgm:t>
        <a:bodyPr/>
        <a:lstStyle/>
        <a:p>
          <a:endParaRPr lang="uk-UA"/>
        </a:p>
      </dgm:t>
    </dgm:pt>
    <dgm:pt modelId="{3C8EE393-9385-4B7F-8750-BF622842E9AB}" type="pres">
      <dgm:prSet presAssocID="{24E5C34E-DA21-45B9-B55D-F89D03FA1B3A}" presName="linear" presStyleCnt="0">
        <dgm:presLayoutVars>
          <dgm:animLvl val="lvl"/>
          <dgm:resizeHandles val="exact"/>
        </dgm:presLayoutVars>
      </dgm:prSet>
      <dgm:spPr/>
      <dgm:t>
        <a:bodyPr/>
        <a:lstStyle/>
        <a:p>
          <a:endParaRPr lang="uk-UA"/>
        </a:p>
      </dgm:t>
    </dgm:pt>
    <dgm:pt modelId="{491186E1-D2E0-4DE9-9FD1-C23BC272EA6B}" type="pres">
      <dgm:prSet presAssocID="{CEC9EB15-5746-4F36-8AFD-EACA623DA04B}" presName="parentText" presStyleLbl="node1" presStyleIdx="0" presStyleCnt="1" custScaleY="445798" custLinFactY="-36270" custLinFactNeighborY="-100000">
        <dgm:presLayoutVars>
          <dgm:chMax val="0"/>
          <dgm:bulletEnabled val="1"/>
        </dgm:presLayoutVars>
      </dgm:prSet>
      <dgm:spPr/>
      <dgm:t>
        <a:bodyPr/>
        <a:lstStyle/>
        <a:p>
          <a:endParaRPr lang="uk-UA"/>
        </a:p>
      </dgm:t>
    </dgm:pt>
  </dgm:ptLst>
  <dgm:cxnLst>
    <dgm:cxn modelId="{A26E2DD8-ABF8-4519-816D-D7B1EAAFC0FE}" srcId="{24E5C34E-DA21-45B9-B55D-F89D03FA1B3A}" destId="{CEC9EB15-5746-4F36-8AFD-EACA623DA04B}" srcOrd="0" destOrd="0" parTransId="{E33750B9-1477-455F-81C8-4D2BC9085203}" sibTransId="{B7D23C7B-0A90-4076-AC62-5D4A740C24FC}"/>
    <dgm:cxn modelId="{CFFDD0EA-FDB3-4485-BF94-0FFE617AA85C}" type="presOf" srcId="{CEC9EB15-5746-4F36-8AFD-EACA623DA04B}" destId="{491186E1-D2E0-4DE9-9FD1-C23BC272EA6B}" srcOrd="0" destOrd="0" presId="urn:microsoft.com/office/officeart/2005/8/layout/vList2"/>
    <dgm:cxn modelId="{937C2194-1905-440A-B0C3-95EADD65907F}" type="presOf" srcId="{24E5C34E-DA21-45B9-B55D-F89D03FA1B3A}" destId="{3C8EE393-9385-4B7F-8750-BF622842E9AB}" srcOrd="0" destOrd="0" presId="urn:microsoft.com/office/officeart/2005/8/layout/vList2"/>
    <dgm:cxn modelId="{212726BB-4782-4540-B4EC-A13C9CF84F56}" type="presParOf" srcId="{3C8EE393-9385-4B7F-8750-BF622842E9AB}" destId="{491186E1-D2E0-4DE9-9FD1-C23BC272EA6B}" srcOrd="0" destOrd="0" presId="urn:microsoft.com/office/officeart/2005/8/layout/vList2"/>
  </dgm:cxnLst>
  <dgm:bg/>
  <dgm:whole/>
  <dgm:extLst>
    <a:ext uri="http://schemas.microsoft.com/office/drawing/2008/diagram">
      <dsp:dataModelExt xmlns:dsp="http://schemas.microsoft.com/office/drawing/2008/diagram" xmlns="" relId="rId21"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626830C-0EB7-49A5-8B47-6224EDCCDD67}"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uk-UA"/>
        </a:p>
      </dgm:t>
    </dgm:pt>
    <dgm:pt modelId="{109A425D-96BE-4C4C-B32F-69B188308839}">
      <dgm:prSet custT="1"/>
      <dgm:spPr>
        <a:solidFill>
          <a:schemeClr val="tx2">
            <a:lumMod val="25000"/>
            <a:alpha val="44000"/>
          </a:schemeClr>
        </a:solidFill>
        <a:ln>
          <a:noFill/>
        </a:ln>
      </dgm:spPr>
      <dgm:t>
        <a:bodyPr/>
        <a:lstStyle/>
        <a:p>
          <a:pPr algn="just" rtl="0">
            <a:spcAft>
              <a:spcPts val="0"/>
            </a:spcAft>
          </a:pP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ВП ВС зазначає, що зобов`язання повернути безпідставно набуте майно виникає в особи безпосередньо з норми статті 1212 ЦК України на підставі факту набуття нею майна (коштів) без достатньої правової підстави або факту відпадіння підстави набуття цього майна (коштів) згодом. Виконати таке зобов`язання особа повинна відразу після того, як безпідставно отримала майно або як підстава такого отримання відпала. Це зобов`язання не виникає з рішення суду. Судове рішення в цьому випадку є механізмом примусового виконання відповідачем свого обов`язку з повернення безпідставно отриманих коштів, який він не виконує добровільно.</a:t>
          </a:r>
        </a:p>
        <a:p>
          <a:pPr algn="just">
            <a:spcAft>
              <a:spcPts val="0"/>
            </a:spcAft>
          </a:pP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Подібний висновок викладений у пунктах 66, 67 постанови КГС від 01.09.2022 у справі №910/9544/19, на яку посилається колегія суддів Касаційного господарського суду в цій справі. За обставинами цієї справи особа отримала кошти за нікчемним правочином, відповідно обов`язок повернути ці кошти виник у неї з моменту їх безпідставного отримання, оскільки недійсність нікчемного правочину встановлена законом і визнання його недійсним судом не вимагається. Такий висновок Велика Палата Верховного Суду вважає правильним. </a:t>
          </a:r>
          <a:r>
            <a:rPr lang="uk-UA" sz="1200" kern="1200" dirty="0" smtClean="0">
              <a:hlinkClick xmlns:r="http://schemas.openxmlformats.org/officeDocument/2006/relationships" r:id="rId1"/>
            </a:rPr>
            <a:t>https://reestr.court.gov.ua/Review/117340690</a:t>
          </a:r>
          <a:r>
            <a:rPr lang="uk-UA" sz="1200" kern="1200" dirty="0" smtClean="0"/>
            <a:t> </a:t>
          </a:r>
        </a:p>
        <a:p>
          <a:pPr algn="just">
            <a:spcAft>
              <a:spcPts val="0"/>
            </a:spcAft>
          </a:pPr>
          <a:endPar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hlinkClick xmlns:r="http://schemas.openxmlformats.org/officeDocument/2006/relationships" r:id="rId2"/>
          </a:endParaRPr>
        </a:p>
      </dgm:t>
    </dgm:pt>
    <dgm:pt modelId="{AAD9ED62-5B0A-4BC1-A656-67F32C8B7778}" type="parTrans" cxnId="{F812E7C1-1F1A-4B36-A8A6-C52A37B79082}">
      <dgm:prSet/>
      <dgm:spPr/>
      <dgm:t>
        <a:bodyPr/>
        <a:lstStyle/>
        <a:p>
          <a:endParaRPr lang="uk-UA"/>
        </a:p>
      </dgm:t>
    </dgm:pt>
    <dgm:pt modelId="{A6233E8E-61FC-444A-BBF4-B9591E116B57}" type="sibTrans" cxnId="{F812E7C1-1F1A-4B36-A8A6-C52A37B79082}">
      <dgm:prSet/>
      <dgm:spPr/>
      <dgm:t>
        <a:bodyPr/>
        <a:lstStyle/>
        <a:p>
          <a:endParaRPr lang="uk-UA"/>
        </a:p>
      </dgm:t>
    </dgm:pt>
    <dgm:pt modelId="{77B318FB-71D7-41D0-AA84-1F15136221FC}" type="pres">
      <dgm:prSet presAssocID="{2626830C-0EB7-49A5-8B47-6224EDCCDD67}" presName="cycle" presStyleCnt="0">
        <dgm:presLayoutVars>
          <dgm:dir/>
          <dgm:resizeHandles val="exact"/>
        </dgm:presLayoutVars>
      </dgm:prSet>
      <dgm:spPr/>
      <dgm:t>
        <a:bodyPr/>
        <a:lstStyle/>
        <a:p>
          <a:endParaRPr lang="uk-UA"/>
        </a:p>
      </dgm:t>
    </dgm:pt>
    <dgm:pt modelId="{4532A5CD-ED12-4521-B172-187366941F6A}" type="pres">
      <dgm:prSet presAssocID="{109A425D-96BE-4C4C-B32F-69B188308839}" presName="node" presStyleLbl="node1" presStyleIdx="0" presStyleCnt="1" custScaleX="199222" custScaleY="199126" custRadScaleRad="100521" custRadScaleInc="-29">
        <dgm:presLayoutVars>
          <dgm:bulletEnabled val="1"/>
        </dgm:presLayoutVars>
      </dgm:prSet>
      <dgm:spPr>
        <a:prstGeom prst="flowChartAlternateProcess">
          <a:avLst/>
        </a:prstGeom>
      </dgm:spPr>
      <dgm:t>
        <a:bodyPr/>
        <a:lstStyle/>
        <a:p>
          <a:endParaRPr lang="uk-UA"/>
        </a:p>
      </dgm:t>
    </dgm:pt>
  </dgm:ptLst>
  <dgm:cxnLst>
    <dgm:cxn modelId="{F812E7C1-1F1A-4B36-A8A6-C52A37B79082}" srcId="{2626830C-0EB7-49A5-8B47-6224EDCCDD67}" destId="{109A425D-96BE-4C4C-B32F-69B188308839}" srcOrd="0" destOrd="0" parTransId="{AAD9ED62-5B0A-4BC1-A656-67F32C8B7778}" sibTransId="{A6233E8E-61FC-444A-BBF4-B9591E116B57}"/>
    <dgm:cxn modelId="{64F9D875-23A3-42CB-B638-9C0EC8741038}" type="presOf" srcId="{109A425D-96BE-4C4C-B32F-69B188308839}" destId="{4532A5CD-ED12-4521-B172-187366941F6A}" srcOrd="0" destOrd="0" presId="urn:microsoft.com/office/officeart/2005/8/layout/cycle2"/>
    <dgm:cxn modelId="{AD696166-1898-4A21-825F-4FC57152EE40}" type="presOf" srcId="{2626830C-0EB7-49A5-8B47-6224EDCCDD67}" destId="{77B318FB-71D7-41D0-AA84-1F15136221FC}" srcOrd="0" destOrd="0" presId="urn:microsoft.com/office/officeart/2005/8/layout/cycle2"/>
    <dgm:cxn modelId="{1796690E-ED32-450E-8D00-DDEDBE1D433F}" type="presParOf" srcId="{77B318FB-71D7-41D0-AA84-1F15136221FC}" destId="{4532A5CD-ED12-4521-B172-187366941F6A}" srcOrd="0" destOrd="0" presId="urn:microsoft.com/office/officeart/2005/8/layout/cycle2"/>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A52989D-F7FB-4581-A78D-5AA2820D833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7D6ACE49-2C7D-4B55-8258-8FF78D2D3F87}">
      <dgm:prSet custT="1"/>
      <dgm:spPr>
        <a:solidFill>
          <a:schemeClr val="tx2">
            <a:lumMod val="25000"/>
            <a:alpha val="17000"/>
          </a:schemeClr>
        </a:solidFill>
        <a:ln>
          <a:noFill/>
        </a:ln>
      </dgm:spPr>
      <dgm:t>
        <a:bodyPr/>
        <a:lstStyle/>
        <a:p>
          <a:pPr algn="ctr" rtl="0">
            <a:spcAft>
              <a:spcPts val="0"/>
            </a:spcAft>
          </a:pPr>
          <a:r>
            <a:rPr kumimoji="0" lang="uk-UA" sz="14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Постанови КЦС від 02.02.2021 у справі № 330/2142/16-ц та постановах КГС від 23.04.2019 у справі №918/47/18, від 17.08.2021 у справі №913/371/20 та від 27.03.2019 у справі № 905/1313/18</a:t>
          </a:r>
          <a:endParaRPr kumimoji="0" lang="uk-UA" sz="1400" b="1" i="0" u="none" strike="noStrike" kern="1200" cap="none" spc="0" normalizeH="0" baseline="0" noProof="0" dirty="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endParaRPr>
        </a:p>
      </dgm:t>
    </dgm:pt>
    <dgm:pt modelId="{AE0B5837-A785-4B6F-9FDA-6EBC8B068F4A}" type="parTrans" cxnId="{011F26B8-4074-4349-855E-A9921E5DB3AF}">
      <dgm:prSet/>
      <dgm:spPr/>
      <dgm:t>
        <a:bodyPr/>
        <a:lstStyle/>
        <a:p>
          <a:pPr algn="ctr"/>
          <a:endParaRPr lang="uk-UA"/>
        </a:p>
      </dgm:t>
    </dgm:pt>
    <dgm:pt modelId="{7C224D5F-3567-4E13-A4F5-740B4796CA85}" type="sibTrans" cxnId="{011F26B8-4074-4349-855E-A9921E5DB3AF}">
      <dgm:prSet/>
      <dgm:spPr/>
      <dgm:t>
        <a:bodyPr/>
        <a:lstStyle/>
        <a:p>
          <a:pPr algn="ctr"/>
          <a:endParaRPr lang="uk-UA"/>
        </a:p>
      </dgm:t>
    </dgm:pt>
    <dgm:pt modelId="{D3023C26-3E73-4E84-8F9D-13921BA3731C}" type="pres">
      <dgm:prSet presAssocID="{2A52989D-F7FB-4581-A78D-5AA2820D8337}" presName="linear" presStyleCnt="0">
        <dgm:presLayoutVars>
          <dgm:animLvl val="lvl"/>
          <dgm:resizeHandles val="exact"/>
        </dgm:presLayoutVars>
      </dgm:prSet>
      <dgm:spPr/>
      <dgm:t>
        <a:bodyPr/>
        <a:lstStyle/>
        <a:p>
          <a:endParaRPr lang="uk-UA"/>
        </a:p>
      </dgm:t>
    </dgm:pt>
    <dgm:pt modelId="{7A20DE31-9AEC-4203-B692-5715756E6C53}" type="pres">
      <dgm:prSet presAssocID="{7D6ACE49-2C7D-4B55-8258-8FF78D2D3F87}" presName="parentText" presStyleLbl="node1" presStyleIdx="0" presStyleCnt="1" custScaleY="407904">
        <dgm:presLayoutVars>
          <dgm:chMax val="0"/>
          <dgm:bulletEnabled val="1"/>
        </dgm:presLayoutVars>
      </dgm:prSet>
      <dgm:spPr/>
      <dgm:t>
        <a:bodyPr/>
        <a:lstStyle/>
        <a:p>
          <a:endParaRPr lang="uk-UA"/>
        </a:p>
      </dgm:t>
    </dgm:pt>
  </dgm:ptLst>
  <dgm:cxnLst>
    <dgm:cxn modelId="{011F26B8-4074-4349-855E-A9921E5DB3AF}" srcId="{2A52989D-F7FB-4581-A78D-5AA2820D8337}" destId="{7D6ACE49-2C7D-4B55-8258-8FF78D2D3F87}" srcOrd="0" destOrd="0" parTransId="{AE0B5837-A785-4B6F-9FDA-6EBC8B068F4A}" sibTransId="{7C224D5F-3567-4E13-A4F5-740B4796CA85}"/>
    <dgm:cxn modelId="{83F9B0A5-7E1F-4C46-BEFA-474C48C673BB}" type="presOf" srcId="{2A52989D-F7FB-4581-A78D-5AA2820D8337}" destId="{D3023C26-3E73-4E84-8F9D-13921BA3731C}" srcOrd="0" destOrd="0" presId="urn:microsoft.com/office/officeart/2005/8/layout/vList2"/>
    <dgm:cxn modelId="{CEC65284-3B25-4BB3-A3CA-DF77E7C14EA0}" type="presOf" srcId="{7D6ACE49-2C7D-4B55-8258-8FF78D2D3F87}" destId="{7A20DE31-9AEC-4203-B692-5715756E6C53}" srcOrd="0" destOrd="0" presId="urn:microsoft.com/office/officeart/2005/8/layout/vList2"/>
    <dgm:cxn modelId="{98012700-8175-4919-A917-FCEA505EAB4B}" type="presParOf" srcId="{D3023C26-3E73-4E84-8F9D-13921BA3731C}" destId="{7A20DE31-9AEC-4203-B692-5715756E6C53}" srcOrd="0" destOrd="0" presId="urn:microsoft.com/office/officeart/2005/8/layout/vList2"/>
  </dgm:cxnLst>
  <dgm:bg/>
  <dgm:whole/>
  <dgm:extLst>
    <a:ext uri="http://schemas.microsoft.com/office/drawing/2008/diagram">
      <dsp:dataModelExt xmlns:dsp="http://schemas.microsoft.com/office/drawing/2008/diagram" xmlns="" relId="rId1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24E5C34E-DA21-45B9-B55D-F89D03FA1B3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CEC9EB15-5746-4F36-8AFD-EACA623DA04B}">
      <dgm:prSet custT="1"/>
      <dgm:spPr>
        <a:solidFill>
          <a:schemeClr val="tx2">
            <a:lumMod val="25000"/>
            <a:alpha val="16000"/>
          </a:schemeClr>
        </a:solidFill>
        <a:ln>
          <a:noFill/>
        </a:ln>
      </dgm:spPr>
      <dgm:t>
        <a:bodyPr/>
        <a:lstStyle/>
        <a:p>
          <a:pPr algn="ctr" rtl="0">
            <a:spcAft>
              <a:spcPts val="0"/>
            </a:spcAft>
          </a:pPr>
          <a:r>
            <a:rPr lang="uk-UA" sz="16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Постанова ВП ВС від 07.02.2024 по справі №910/3831/22 </a:t>
          </a:r>
          <a:endParaRPr lang="uk-UA" sz="1600" b="1" kern="1200" noProof="0" dirty="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dgm:t>
    </dgm:pt>
    <dgm:pt modelId="{E33750B9-1477-455F-81C8-4D2BC9085203}" type="parTrans" cxnId="{A26E2DD8-ABF8-4519-816D-D7B1EAAFC0FE}">
      <dgm:prSet/>
      <dgm:spPr/>
      <dgm:t>
        <a:bodyPr/>
        <a:lstStyle/>
        <a:p>
          <a:endParaRPr lang="uk-UA"/>
        </a:p>
      </dgm:t>
    </dgm:pt>
    <dgm:pt modelId="{B7D23C7B-0A90-4076-AC62-5D4A740C24FC}" type="sibTrans" cxnId="{A26E2DD8-ABF8-4519-816D-D7B1EAAFC0FE}">
      <dgm:prSet/>
      <dgm:spPr/>
      <dgm:t>
        <a:bodyPr/>
        <a:lstStyle/>
        <a:p>
          <a:endParaRPr lang="uk-UA"/>
        </a:p>
      </dgm:t>
    </dgm:pt>
    <dgm:pt modelId="{3C8EE393-9385-4B7F-8750-BF622842E9AB}" type="pres">
      <dgm:prSet presAssocID="{24E5C34E-DA21-45B9-B55D-F89D03FA1B3A}" presName="linear" presStyleCnt="0">
        <dgm:presLayoutVars>
          <dgm:animLvl val="lvl"/>
          <dgm:resizeHandles val="exact"/>
        </dgm:presLayoutVars>
      </dgm:prSet>
      <dgm:spPr/>
      <dgm:t>
        <a:bodyPr/>
        <a:lstStyle/>
        <a:p>
          <a:endParaRPr lang="uk-UA"/>
        </a:p>
      </dgm:t>
    </dgm:pt>
    <dgm:pt modelId="{491186E1-D2E0-4DE9-9FD1-C23BC272EA6B}" type="pres">
      <dgm:prSet presAssocID="{CEC9EB15-5746-4F36-8AFD-EACA623DA04B}" presName="parentText" presStyleLbl="node1" presStyleIdx="0" presStyleCnt="1" custScaleY="307608" custLinFactY="-36270" custLinFactNeighborY="-100000">
        <dgm:presLayoutVars>
          <dgm:chMax val="0"/>
          <dgm:bulletEnabled val="1"/>
        </dgm:presLayoutVars>
      </dgm:prSet>
      <dgm:spPr/>
      <dgm:t>
        <a:bodyPr/>
        <a:lstStyle/>
        <a:p>
          <a:endParaRPr lang="uk-UA"/>
        </a:p>
      </dgm:t>
    </dgm:pt>
  </dgm:ptLst>
  <dgm:cxnLst>
    <dgm:cxn modelId="{A26E2DD8-ABF8-4519-816D-D7B1EAAFC0FE}" srcId="{24E5C34E-DA21-45B9-B55D-F89D03FA1B3A}" destId="{CEC9EB15-5746-4F36-8AFD-EACA623DA04B}" srcOrd="0" destOrd="0" parTransId="{E33750B9-1477-455F-81C8-4D2BC9085203}" sibTransId="{B7D23C7B-0A90-4076-AC62-5D4A740C24FC}"/>
    <dgm:cxn modelId="{E7E42CE1-FD04-428A-8B7B-F9AB7A7B95DF}" type="presOf" srcId="{CEC9EB15-5746-4F36-8AFD-EACA623DA04B}" destId="{491186E1-D2E0-4DE9-9FD1-C23BC272EA6B}" srcOrd="0" destOrd="0" presId="urn:microsoft.com/office/officeart/2005/8/layout/vList2"/>
    <dgm:cxn modelId="{4122F56D-B4A0-4A2C-8446-5357912B3C3E}" type="presOf" srcId="{24E5C34E-DA21-45B9-B55D-F89D03FA1B3A}" destId="{3C8EE393-9385-4B7F-8750-BF622842E9AB}" srcOrd="0" destOrd="0" presId="urn:microsoft.com/office/officeart/2005/8/layout/vList2"/>
    <dgm:cxn modelId="{9B7A75E6-96F4-4F84-8705-7BB62FC3BCE2}" type="presParOf" srcId="{3C8EE393-9385-4B7F-8750-BF622842E9AB}" destId="{491186E1-D2E0-4DE9-9FD1-C23BC272EA6B}" srcOrd="0" destOrd="0" presId="urn:microsoft.com/office/officeart/2005/8/layout/vList2"/>
  </dgm:cxnLst>
  <dgm:bg/>
  <dgm:whole/>
  <dgm:extLst>
    <a:ext uri="http://schemas.microsoft.com/office/drawing/2008/diagram">
      <dsp:dataModelExt xmlns:dsp="http://schemas.microsoft.com/office/drawing/2008/diagram" xmlns="" relId="rId21"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7A615780-D022-4AFF-8D48-AB7A7B171E5F}"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uk-UA"/>
        </a:p>
      </dgm:t>
    </dgm:pt>
    <dgm:pt modelId="{4BC3F7BD-86BF-47FB-9DB0-44B4694B5F1C}">
      <dgm:prSet custT="1"/>
      <dgm:spPr>
        <a:solidFill>
          <a:schemeClr val="tx2">
            <a:lumMod val="25000"/>
            <a:alpha val="29000"/>
          </a:schemeClr>
        </a:solidFill>
        <a:ln>
          <a:noFill/>
        </a:ln>
      </dgm:spPr>
      <dgm:t>
        <a:bodyPr/>
        <a:lstStyle/>
        <a:p>
          <a:pPr algn="just" rtl="0">
            <a:lnSpc>
              <a:spcPct val="100000"/>
            </a:lnSpc>
            <a:spcAft>
              <a:spcPts val="0"/>
            </a:spcAft>
          </a:pPr>
          <a:r>
            <a:rPr lang="uk-UA" sz="1000" kern="1200" dirty="0" smtClean="0">
              <a:latin typeface="Times New Roman" pitchFamily="18" charset="0"/>
              <a:cs typeface="Times New Roman" pitchFamily="18" charset="0"/>
            </a:rPr>
            <a:t>	</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Основним питанням, яке поставив перед собою КЦС ВС у справі № 447/2461/20, було те, чи набрав чинності, тобто чи був укладений підписаний між сторонами у справі договір оренди земельної ділянки від 08.07.2020, пунктом 40 якого передбачено, що він набирає чинності після підписання сторонами та його державної реєстрації у порядку, встановленому законом.</a:t>
          </a:r>
        </a:p>
        <a:p>
          <a:pPr algn="just">
            <a:lnSpc>
              <a:spcPct val="100000"/>
            </a:lnSpc>
            <a:spcAft>
              <a:spcPts val="0"/>
            </a:spcAft>
          </a:pP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Вирішуючи це питання, КЦС ВС зазначив, що сільська рада та фізична особа досягли згоди про те, що договір набирає чинності після підписання сторонами та його державної реєстрації. Іншого визначення часу чи моменту набрання чинності, а відтак і моменту укладення договору його текст не містить. З урахуванням принципу свободи договору, а також беручи до уваги те, що згідно з частиною другою статті 631 ЦК України договір набирає чинності з моменту його укладення, КЦС ВС підтримав висновок суду апеляційної інстанції про те, що сторони визначили та пов`язали укладення договору не лише з моментом його підписання, а й з моментом державної реєстрації.</a:t>
          </a:r>
        </a:p>
        <a:p>
          <a:pPr algn="just">
            <a:lnSpc>
              <a:spcPct val="100000"/>
            </a:lnSpc>
            <a:spcAft>
              <a:spcPts val="0"/>
            </a:spcAft>
          </a:pP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Разом з цим КЦС ВС врахував, що на момент підписання </a:t>
          </a:r>
          <a:r>
            <a:rPr lang="uk-UA" sz="10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оспорюваного</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договору оренди у чинному на той час законодавстві не передбачалось можливості саме його державної реєстрації, а лише державна реєстрація певного права оренди, що виникало на підставі укладеного договору. </a:t>
          </a:r>
        </a:p>
        <a:p>
          <a:pPr algn="just">
            <a:lnSpc>
              <a:spcPct val="100000"/>
            </a:lnSpc>
            <a:spcAft>
              <a:spcPts val="0"/>
            </a:spcAft>
          </a:pP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Тому КЦС ВС вважав, що для вирішення цього спору він має дати тлумачення відповідному положенню договору (щодо визначення моменту укладення договору, пов`язаного з його державною реєстрацією).		</a:t>
          </a:r>
        </a:p>
        <a:p>
          <a:pPr algn="just">
            <a:lnSpc>
              <a:spcPct val="100000"/>
            </a:lnSpc>
            <a:spcAft>
              <a:spcPts val="0"/>
            </a:spcAft>
          </a:pP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Застосовуючи правило про розумне читання умов договору, КЦС ВС керувався тим, що, поза очевидним та розумним сумнівом, сторони у пункті 40 договору мали на увазі, що він вважатиметься укладеним саме після внесення до відповідного державного реєстру запису про право оренди на підставі такого договору.</a:t>
          </a:r>
          <a:endParaRPr lang="uk-UA" sz="1000" b="1" kern="1200" noProof="0" dirty="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dgm:t>
    </dgm:pt>
    <dgm:pt modelId="{93D310BB-F2F2-40D7-B5C0-A53F040FE199}" type="parTrans" cxnId="{FC6DDEF0-0EF9-4614-AC36-B420574CBCCA}">
      <dgm:prSet/>
      <dgm:spPr/>
      <dgm:t>
        <a:bodyPr/>
        <a:lstStyle/>
        <a:p>
          <a:endParaRPr lang="uk-UA"/>
        </a:p>
      </dgm:t>
    </dgm:pt>
    <dgm:pt modelId="{0DD68BEC-700B-48CB-BAFF-CD805A664C0F}" type="sibTrans" cxnId="{FC6DDEF0-0EF9-4614-AC36-B420574CBCCA}">
      <dgm:prSet/>
      <dgm:spPr/>
      <dgm:t>
        <a:bodyPr/>
        <a:lstStyle/>
        <a:p>
          <a:endParaRPr lang="uk-UA"/>
        </a:p>
      </dgm:t>
    </dgm:pt>
    <dgm:pt modelId="{548A3B55-16F6-480F-B82A-08DB5D3007E9}" type="pres">
      <dgm:prSet presAssocID="{7A615780-D022-4AFF-8D48-AB7A7B171E5F}" presName="Name0" presStyleCnt="0">
        <dgm:presLayoutVars>
          <dgm:chPref val="3"/>
          <dgm:dir/>
          <dgm:animLvl val="lvl"/>
          <dgm:resizeHandles/>
        </dgm:presLayoutVars>
      </dgm:prSet>
      <dgm:spPr/>
      <dgm:t>
        <a:bodyPr/>
        <a:lstStyle/>
        <a:p>
          <a:endParaRPr lang="uk-UA"/>
        </a:p>
      </dgm:t>
    </dgm:pt>
    <dgm:pt modelId="{A3C4AD7B-2E3E-44E9-8180-719FA0B03778}" type="pres">
      <dgm:prSet presAssocID="{4BC3F7BD-86BF-47FB-9DB0-44B4694B5F1C}" presName="horFlow" presStyleCnt="0"/>
      <dgm:spPr/>
    </dgm:pt>
    <dgm:pt modelId="{3EF56D4A-9A76-4414-A5F2-8066BE125047}" type="pres">
      <dgm:prSet presAssocID="{4BC3F7BD-86BF-47FB-9DB0-44B4694B5F1C}" presName="bigChev" presStyleLbl="node1" presStyleIdx="0" presStyleCnt="1" custScaleX="106010" custScaleY="275966" custLinFactNeighborX="-419" custLinFactNeighborY="-61"/>
      <dgm:spPr>
        <a:prstGeom prst="homePlate">
          <a:avLst/>
        </a:prstGeom>
      </dgm:spPr>
      <dgm:t>
        <a:bodyPr/>
        <a:lstStyle/>
        <a:p>
          <a:endParaRPr lang="uk-UA"/>
        </a:p>
      </dgm:t>
    </dgm:pt>
  </dgm:ptLst>
  <dgm:cxnLst>
    <dgm:cxn modelId="{FC6DDEF0-0EF9-4614-AC36-B420574CBCCA}" srcId="{7A615780-D022-4AFF-8D48-AB7A7B171E5F}" destId="{4BC3F7BD-86BF-47FB-9DB0-44B4694B5F1C}" srcOrd="0" destOrd="0" parTransId="{93D310BB-F2F2-40D7-B5C0-A53F040FE199}" sibTransId="{0DD68BEC-700B-48CB-BAFF-CD805A664C0F}"/>
    <dgm:cxn modelId="{2B1CF04D-7344-4B36-BAC2-BB363D607561}" type="presOf" srcId="{4BC3F7BD-86BF-47FB-9DB0-44B4694B5F1C}" destId="{3EF56D4A-9A76-4414-A5F2-8066BE125047}" srcOrd="0" destOrd="0" presId="urn:microsoft.com/office/officeart/2005/8/layout/lProcess3"/>
    <dgm:cxn modelId="{4D1864D8-EC78-4047-95DE-F417DE6F456F}" type="presOf" srcId="{7A615780-D022-4AFF-8D48-AB7A7B171E5F}" destId="{548A3B55-16F6-480F-B82A-08DB5D3007E9}" srcOrd="0" destOrd="0" presId="urn:microsoft.com/office/officeart/2005/8/layout/lProcess3"/>
    <dgm:cxn modelId="{327D9621-745E-40ED-A88F-06A3EB540492}" type="presParOf" srcId="{548A3B55-16F6-480F-B82A-08DB5D3007E9}" destId="{A3C4AD7B-2E3E-44E9-8180-719FA0B03778}" srcOrd="0" destOrd="0" presId="urn:microsoft.com/office/officeart/2005/8/layout/lProcess3"/>
    <dgm:cxn modelId="{9BF75C1D-6DDF-47D6-9DBC-74F14350802F}" type="presParOf" srcId="{A3C4AD7B-2E3E-44E9-8180-719FA0B03778}" destId="{3EF56D4A-9A76-4414-A5F2-8066BE125047}" srcOrd="0" destOrd="0" presId="urn:microsoft.com/office/officeart/2005/8/layout/lProcess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EF56D4A-9A76-4414-A5F2-8066BE125047}">
      <dsp:nvSpPr>
        <dsp:cNvPr id="0" name=""/>
        <dsp:cNvSpPr/>
      </dsp:nvSpPr>
      <dsp:spPr>
        <a:xfrm>
          <a:off x="0" y="839403"/>
          <a:ext cx="3222314" cy="2973988"/>
        </a:xfrm>
        <a:prstGeom prst="homePlate">
          <a:avLst/>
        </a:prstGeom>
        <a:solidFill>
          <a:schemeClr val="tx2">
            <a:lumMod val="25000"/>
            <a:alpha val="29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6985" rIns="0" bIns="6985" numCol="1" spcCol="1270" anchor="ctr" anchorCtr="0">
          <a:noAutofit/>
        </a:bodyPr>
        <a:lstStyle/>
        <a:p>
          <a:pPr lvl="0" algn="just" defTabSz="488950" rtl="0">
            <a:lnSpc>
              <a:spcPct val="90000"/>
            </a:lnSpc>
            <a:spcBef>
              <a:spcPct val="0"/>
            </a:spcBef>
            <a:spcAft>
              <a:spcPct val="35000"/>
            </a:spcAft>
          </a:pPr>
          <a:r>
            <a:rPr lang="uk-UA" sz="1100" kern="1200" dirty="0" smtClean="0">
              <a:latin typeface="Times New Roman" pitchFamily="18" charset="0"/>
              <a:cs typeface="Times New Roman" pitchFamily="18" charset="0"/>
            </a:rPr>
            <a:t>	</a:t>
          </a: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КАС ВС дійшов висновку про те, що норми пункту 2 частини п`ятої статті 41 Закону України «Про публічні </a:t>
          </a:r>
          <a:r>
            <a:rPr lang="uk-UA" sz="1200" b="1" kern="1200" noProof="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закупівлі» № </a:t>
          </a: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922-VIII дають можливість сторонам на внесення необмеженої кількості разів (не частіше одного разу на 90 днів, а у випадку закупівлі бензину, дизельного пального, газу та електричної енергії - у будь-який час) змін до договору про закупівлю в частині збільшення ціни за одиницю товару за умови дотримання обмеження щодо збільшення такої ціни до 10 % за кожний раз такого збільшення пропорційно збільшенню ціни відповідного товару на ринку і за умови, що наведена зміна не призведе до збільшення суми, визначеної в договорі про закупівлю.</a:t>
          </a:r>
        </a:p>
        <a:p>
          <a:pPr lvl="0" algn="just" defTabSz="488950">
            <a:lnSpc>
              <a:spcPct val="90000"/>
            </a:lnSpc>
            <a:spcBef>
              <a:spcPct val="0"/>
            </a:spcBef>
            <a:spcAft>
              <a:spcPct val="35000"/>
            </a:spcAft>
          </a:pP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endParaRPr lang="uk-UA" sz="1200" b="1" kern="1200" noProof="0" dirty="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dsp:txBody>
      <dsp:txXfrm>
        <a:off x="0" y="839403"/>
        <a:ext cx="3222314" cy="2973988"/>
      </dsp:txXfrm>
    </dsp:sp>
  </dsp:spTree>
</dsp:drawing>
</file>

<file path=ppt/diagrams/drawing1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532A5CD-ED12-4521-B172-187366941F6A}">
      <dsp:nvSpPr>
        <dsp:cNvPr id="0" name=""/>
        <dsp:cNvSpPr/>
      </dsp:nvSpPr>
      <dsp:spPr>
        <a:xfrm>
          <a:off x="0" y="-8"/>
          <a:ext cx="4303540" cy="5256601"/>
        </a:xfrm>
        <a:prstGeom prst="flowChartAlternateProcess">
          <a:avLst/>
        </a:prstGeom>
        <a:solidFill>
          <a:schemeClr val="tx2">
            <a:lumMod val="25000"/>
            <a:alpha val="44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just" defTabSz="444500" rtl="0">
            <a:lnSpc>
              <a:spcPct val="90000"/>
            </a:lnSpc>
            <a:spcBef>
              <a:spcPct val="0"/>
            </a:spcBef>
            <a:spcAft>
              <a:spcPts val="0"/>
            </a:spcAft>
          </a:pP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Застосовуючи в контексті спірних правовідносин статті 13, 17, 15 та 19 Закону України від 06.10.1998 № 161-XIV «Про оренду землі» у редакції  Законом України № 340-IX «Про внесення змін до деяких законодавчих актів України щодо протидії </a:t>
          </a:r>
          <a:r>
            <a:rPr lang="uk-UA" sz="10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рейдерству</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а також статті 3, 6, 627, 638, 640 ЦК України у відповідній редакції, Велика Палата Верховного Суду дійшла висновку про те, що договір оренди землі є </a:t>
          </a:r>
          <a:r>
            <a:rPr lang="uk-UA" sz="10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консенсуальним</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Слід розмежовувати момент укладення договору оренди землі (це момент досягнення сторонами згоди з усіх істотних умов та підписання для договорів з 01.01.2013), </a:t>
          </a:r>
          <a:r>
            <a:rPr lang="uk-UA" sz="10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з</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якого у його сторін виникають права і обов`язки зобов`язального характеру, і момент виникнення на підставі вказаного правочину речового права, який пов`язаний з моментом державної реєстрації такого права (третє речення частини першої статті 19 Закону № 161-XIV у редакції, чинній на час підписання Договору).</a:t>
          </a:r>
        </a:p>
        <a:p>
          <a:pPr lvl="0" algn="just" defTabSz="444500">
            <a:lnSpc>
              <a:spcPct val="90000"/>
            </a:lnSpc>
            <a:spcBef>
              <a:spcPct val="0"/>
            </a:spcBef>
            <a:spcAft>
              <a:spcPts val="0"/>
            </a:spcAft>
          </a:pP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Абзац третій частини першої статті 15 та друге речення частини першої статті 19 Закону №161-XIV імперативно встановлюють, що дата укладення договору оренди землі є істотною умовою цього правочину і саме з цієї дати починається перебіг строку його дії.</a:t>
          </a:r>
        </a:p>
        <a:p>
          <a:pPr lvl="0" algn="just" defTabSz="444500">
            <a:lnSpc>
              <a:spcPct val="90000"/>
            </a:lnSpc>
            <a:spcBef>
              <a:spcPct val="0"/>
            </a:spcBef>
            <a:spcAft>
              <a:spcPts val="0"/>
            </a:spcAft>
          </a:pP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Тому сторони договору оренди землі не можуть врегулювати свої відносини у спосіб, який суперечить імперативним нормам абзацу третього частини першої статті 15 та другого речення частини першої статті 19 Закону № 161-XIV у редакції Закону № 340-IX зокрема на власний розсуд встановити інші правила визначення моменту початку перебігу строку дії цього правочину або не зазначати дати його укладення. Умови договору оренди землі, що не відповідають указаним вище імперативним нормам Закону № 161-XIV, не змінюють визначеного в Законі № 161-XIV моменту, з якого розпочинається перебіг строку дії договору оренди землі.</a:t>
          </a:r>
        </a:p>
        <a:p>
          <a:pPr lvl="0" algn="just" defTabSz="444500" rtl="0">
            <a:lnSpc>
              <a:spcPct val="90000"/>
            </a:lnSpc>
            <a:spcBef>
              <a:spcPct val="0"/>
            </a:spcBef>
            <a:spcAft>
              <a:spcPts val="0"/>
            </a:spcAft>
          </a:pPr>
          <a:r>
            <a:rPr lang="uk-UA" sz="1000" kern="1200" dirty="0" smtClean="0">
              <a:hlinkClick xmlns:r="http://schemas.openxmlformats.org/officeDocument/2006/relationships" r:id="rId1"/>
            </a:rPr>
            <a:t>https://reestr.court.gov.ua/Review/118036819</a:t>
          </a:r>
          <a:r>
            <a:rPr lang="uk-UA" sz="1000" kern="1200" dirty="0" smtClean="0"/>
            <a:t> </a:t>
          </a:r>
          <a:endPar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hlinkClick xmlns:r="http://schemas.openxmlformats.org/officeDocument/2006/relationships" r:id="rId2"/>
          </a:endParaRPr>
        </a:p>
      </dsp:txBody>
      <dsp:txXfrm>
        <a:off x="0" y="-8"/>
        <a:ext cx="4303540" cy="5256601"/>
      </dsp:txXfrm>
    </dsp:sp>
  </dsp:spTree>
</dsp:drawing>
</file>

<file path=ppt/diagrams/drawing1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A20DE31-9AEC-4203-B692-5715756E6C53}">
      <dsp:nvSpPr>
        <dsp:cNvPr id="0" name=""/>
        <dsp:cNvSpPr/>
      </dsp:nvSpPr>
      <dsp:spPr>
        <a:xfrm>
          <a:off x="0" y="316"/>
          <a:ext cx="3888431" cy="647439"/>
        </a:xfrm>
        <a:prstGeom prst="roundRect">
          <a:avLst/>
        </a:prstGeom>
        <a:solidFill>
          <a:schemeClr val="tx2">
            <a:lumMod val="25000"/>
            <a:alpha val="17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ts val="0"/>
            </a:spcAft>
          </a:pPr>
          <a:r>
            <a:rPr kumimoji="0" lang="uk-UA" sz="14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КЦС ВС від 16.11.2022 у справі №447/2461/20</a:t>
          </a:r>
          <a:endParaRPr kumimoji="0" lang="uk-UA" sz="1400" b="1" i="0" u="none" strike="noStrike" kern="1200" cap="none" spc="0" normalizeH="0" baseline="0" noProof="0" dirty="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endParaRPr>
        </a:p>
      </dsp:txBody>
      <dsp:txXfrm>
        <a:off x="0" y="316"/>
        <a:ext cx="3888431" cy="647439"/>
      </dsp:txXfrm>
    </dsp:sp>
  </dsp:spTree>
</dsp:drawing>
</file>

<file path=ppt/diagrams/drawing1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91186E1-D2E0-4DE9-9FD1-C23BC272EA6B}">
      <dsp:nvSpPr>
        <dsp:cNvPr id="0" name=""/>
        <dsp:cNvSpPr/>
      </dsp:nvSpPr>
      <dsp:spPr>
        <a:xfrm>
          <a:off x="0" y="0"/>
          <a:ext cx="4130279" cy="647189"/>
        </a:xfrm>
        <a:prstGeom prst="roundRect">
          <a:avLst/>
        </a:prstGeom>
        <a:solidFill>
          <a:schemeClr val="tx2">
            <a:lumMod val="25000"/>
            <a:alpha val="16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ts val="0"/>
            </a:spcAft>
          </a:pPr>
          <a:r>
            <a:rPr lang="uk-UA" sz="16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Постанова ВП ВС від 06.03.2024 по справі №902/1207/22 </a:t>
          </a:r>
          <a:endParaRPr lang="uk-UA" sz="1600" b="1" kern="1200" noProof="0" dirty="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dsp:txBody>
      <dsp:txXfrm>
        <a:off x="0" y="0"/>
        <a:ext cx="4130279" cy="647189"/>
      </dsp:txXfrm>
    </dsp:sp>
  </dsp:spTree>
</dsp:drawing>
</file>

<file path=ppt/diagrams/drawing1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EF56D4A-9A76-4414-A5F2-8066BE125047}">
      <dsp:nvSpPr>
        <dsp:cNvPr id="0" name=""/>
        <dsp:cNvSpPr/>
      </dsp:nvSpPr>
      <dsp:spPr>
        <a:xfrm>
          <a:off x="0" y="596595"/>
          <a:ext cx="4013625" cy="4179319"/>
        </a:xfrm>
        <a:prstGeom prst="homePlate">
          <a:avLst/>
        </a:prstGeom>
        <a:solidFill>
          <a:schemeClr val="tx2">
            <a:lumMod val="25000"/>
            <a:alpha val="29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7620" rIns="0" bIns="7620" numCol="1" spcCol="1270" anchor="ctr" anchorCtr="0">
          <a:noAutofit/>
        </a:bodyPr>
        <a:lstStyle/>
        <a:p>
          <a:pPr lvl="0" algn="just" defTabSz="533400" rtl="0">
            <a:lnSpc>
              <a:spcPct val="100000"/>
            </a:lnSpc>
            <a:spcBef>
              <a:spcPct val="0"/>
            </a:spcBef>
            <a:spcAft>
              <a:spcPts val="0"/>
            </a:spcAft>
          </a:pP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При вирішенні спору між фізичною особою та ОСББ, головою ОСББ про зобов`язання вчинити дії щодо надання інформації КЦС дійшов висновку, що документи, які мають персональні дані членів ОСББ, не підлягають наданню для ознайомлення позивачу (фізичній особі) як конфіденційна інформація, згода на розповсюдження якої не надавалась у встановленому законом порядку.</a:t>
          </a:r>
        </a:p>
        <a:p>
          <a:pPr lvl="0" algn="just" defTabSz="533400">
            <a:lnSpc>
              <a:spcPct val="100000"/>
            </a:lnSpc>
            <a:spcBef>
              <a:spcPct val="0"/>
            </a:spcBef>
            <a:spcAft>
              <a:spcPts val="0"/>
            </a:spcAft>
          </a:pP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Крім того, КЦС ВС зазначив, що неможливість надання документів, які мають персональні дані членів ОСББ, не суперечить нормам Закону про ОСББ та Закону про особливості здійснення права власності та не перешкоджає співвласнику реалізувати свої відповідні права з огляду на визначення поняття «конфіденційна інформація про особу» та законодавчо визначений порядок її надання.</a:t>
          </a:r>
        </a:p>
        <a:p>
          <a:pPr lvl="0" algn="just" defTabSz="533400">
            <a:lnSpc>
              <a:spcPct val="100000"/>
            </a:lnSpc>
            <a:spcBef>
              <a:spcPct val="0"/>
            </a:spcBef>
            <a:spcAft>
              <a:spcPts val="0"/>
            </a:spcAft>
          </a:pP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endParaRPr lang="uk-UA" sz="1000" b="1" kern="1200" noProof="0" dirty="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dsp:txBody>
      <dsp:txXfrm>
        <a:off x="0" y="596595"/>
        <a:ext cx="4013625" cy="4179319"/>
      </dsp:txXfrm>
    </dsp:sp>
  </dsp:spTree>
</dsp:drawing>
</file>

<file path=ppt/diagrams/drawing1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532A5CD-ED12-4521-B172-187366941F6A}">
      <dsp:nvSpPr>
        <dsp:cNvPr id="0" name=""/>
        <dsp:cNvSpPr/>
      </dsp:nvSpPr>
      <dsp:spPr>
        <a:xfrm>
          <a:off x="0" y="-8"/>
          <a:ext cx="4303540" cy="5256601"/>
        </a:xfrm>
        <a:prstGeom prst="flowChartAlternateProcess">
          <a:avLst/>
        </a:prstGeom>
        <a:solidFill>
          <a:schemeClr val="tx2">
            <a:lumMod val="25000"/>
            <a:alpha val="44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just" defTabSz="444500" rtl="0">
            <a:lnSpc>
              <a:spcPct val="90000"/>
            </a:lnSpc>
            <a:spcBef>
              <a:spcPct val="0"/>
            </a:spcBef>
            <a:spcAft>
              <a:spcPts val="0"/>
            </a:spcAft>
          </a:pP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r>
            <a:rPr lang="uk-UA" sz="14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ВП ВС зазначає, що персональні дані співвласників та інших фізичних осіб є конфіденційною інформацією з відповідним правовим режимом. Такі персональні дані не підлягають наданню об`єднанням для ознайомлення співвласнику як конфіденційна інформація (крім випадку надання згоди на її поширення).</a:t>
          </a:r>
        </a:p>
        <a:p>
          <a:pPr lvl="0" algn="just" defTabSz="444500" rtl="0">
            <a:lnSpc>
              <a:spcPct val="90000"/>
            </a:lnSpc>
            <a:spcBef>
              <a:spcPct val="0"/>
            </a:spcBef>
            <a:spcAft>
              <a:spcPts val="0"/>
            </a:spcAft>
          </a:pPr>
          <a:r>
            <a:rPr lang="uk-UA" sz="14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Тому об`єднання має надати співвласнику для ознайомлення документи, інформацію, визначені Законом про ОСББ та Законом про особливості здійснення права власності, а також статутом об`єднання, за винятком персональних даних співвласників багатоквартирного будинку та інших фізичних осіб, які є конфіденційною інформацією. 	Якщо документ містить персональні дані, такий документ надається для ознайомлення з вилученням персональних даних як конфіденційної інформації.</a:t>
          </a:r>
        </a:p>
        <a:p>
          <a:pPr lvl="0" algn="just" defTabSz="444500">
            <a:lnSpc>
              <a:spcPct val="90000"/>
            </a:lnSpc>
            <a:spcBef>
              <a:spcPct val="0"/>
            </a:spcBef>
            <a:spcAft>
              <a:spcPts val="0"/>
            </a:spcAft>
          </a:pPr>
          <a:r>
            <a:rPr lang="uk-UA" sz="14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r>
            <a:rPr lang="en-US" sz="1400" b="0"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hlinkClick xmlns:r="http://schemas.openxmlformats.org/officeDocument/2006/relationships" r:id="rId1"/>
            </a:rPr>
            <a:t>https://reestr.court.gov.ua/Review/118465133</a:t>
          </a:r>
          <a:r>
            <a:rPr lang="uk-UA" sz="1400" b="0"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p>
      </dsp:txBody>
      <dsp:txXfrm>
        <a:off x="0" y="-8"/>
        <a:ext cx="4303540" cy="5256601"/>
      </dsp:txXfrm>
    </dsp:sp>
  </dsp:spTree>
</dsp:drawing>
</file>

<file path=ppt/diagrams/drawing1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A20DE31-9AEC-4203-B692-5715756E6C53}">
      <dsp:nvSpPr>
        <dsp:cNvPr id="0" name=""/>
        <dsp:cNvSpPr/>
      </dsp:nvSpPr>
      <dsp:spPr>
        <a:xfrm>
          <a:off x="0" y="351"/>
          <a:ext cx="3888431" cy="719376"/>
        </a:xfrm>
        <a:prstGeom prst="roundRect">
          <a:avLst/>
        </a:prstGeom>
        <a:solidFill>
          <a:schemeClr val="tx2">
            <a:lumMod val="25000"/>
            <a:alpha val="17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ts val="0"/>
            </a:spcAft>
          </a:pPr>
          <a:r>
            <a:rPr kumimoji="0" lang="uk-UA" sz="14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КЦС ВС</a:t>
          </a:r>
          <a:r>
            <a:rPr lang="ru-RU" sz="1400" b="0" i="0" kern="1200" dirty="0" smtClean="0"/>
            <a:t> </a:t>
          </a:r>
          <a:r>
            <a:rPr kumimoji="0" lang="ru-RU" sz="1400" b="1" i="0" u="none" strike="noStrike" kern="1200" cap="none" spc="0" normalizeH="0" baseline="0" noProof="0" dirty="0" err="1"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від</a:t>
          </a:r>
          <a:r>
            <a:rPr kumimoji="0" lang="ru-RU" sz="14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 01.12.2021 у </a:t>
          </a:r>
          <a:r>
            <a:rPr kumimoji="0" lang="ru-RU" sz="1400" b="1" i="0" u="none" strike="noStrike" kern="1200" cap="none" spc="0" normalizeH="0" baseline="0" noProof="0" dirty="0" err="1"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справі</a:t>
          </a:r>
          <a:r>
            <a:rPr kumimoji="0" lang="ru-RU" sz="14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 №367/1505/20</a:t>
          </a:r>
          <a:endParaRPr kumimoji="0" lang="uk-UA" sz="1400" b="1" i="0" u="none" strike="noStrike" kern="1200" cap="none" spc="0" normalizeH="0" baseline="0" noProof="0" dirty="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endParaRPr>
        </a:p>
      </dsp:txBody>
      <dsp:txXfrm>
        <a:off x="0" y="351"/>
        <a:ext cx="3888431" cy="719376"/>
      </dsp:txXfrm>
    </dsp:sp>
  </dsp:spTree>
</dsp:drawing>
</file>

<file path=ppt/diagrams/drawing1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91186E1-D2E0-4DE9-9FD1-C23BC272EA6B}">
      <dsp:nvSpPr>
        <dsp:cNvPr id="0" name=""/>
        <dsp:cNvSpPr/>
      </dsp:nvSpPr>
      <dsp:spPr>
        <a:xfrm>
          <a:off x="0" y="0"/>
          <a:ext cx="4130279" cy="863252"/>
        </a:xfrm>
        <a:prstGeom prst="roundRect">
          <a:avLst/>
        </a:prstGeom>
        <a:solidFill>
          <a:schemeClr val="tx2">
            <a:lumMod val="25000"/>
            <a:alpha val="16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ts val="0"/>
            </a:spcAft>
          </a:pPr>
          <a:r>
            <a:rPr lang="uk-UA" sz="16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Постанова ВП ВС від 09.04.2024 по справі № 925/1440/22</a:t>
          </a:r>
          <a:endParaRPr lang="uk-UA" sz="1600" b="1" kern="1200" noProof="0" dirty="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dsp:txBody>
      <dsp:txXfrm>
        <a:off x="0" y="0"/>
        <a:ext cx="4130279" cy="863252"/>
      </dsp:txXfrm>
    </dsp:sp>
  </dsp:spTree>
</dsp:drawing>
</file>

<file path=ppt/diagrams/drawing1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EF56D4A-9A76-4414-A5F2-8066BE125047}">
      <dsp:nvSpPr>
        <dsp:cNvPr id="0" name=""/>
        <dsp:cNvSpPr/>
      </dsp:nvSpPr>
      <dsp:spPr>
        <a:xfrm>
          <a:off x="0" y="828747"/>
          <a:ext cx="3222314" cy="3355340"/>
        </a:xfrm>
        <a:prstGeom prst="homePlate">
          <a:avLst/>
        </a:prstGeom>
        <a:solidFill>
          <a:schemeClr val="tx2">
            <a:lumMod val="25000"/>
            <a:alpha val="29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7620" rIns="0" bIns="7620" numCol="1" spcCol="1270" anchor="ctr" anchorCtr="0">
          <a:noAutofit/>
        </a:bodyPr>
        <a:lstStyle/>
        <a:p>
          <a:pPr lvl="0" algn="just" defTabSz="533400" rtl="0">
            <a:lnSpc>
              <a:spcPct val="100000"/>
            </a:lnSpc>
            <a:spcBef>
              <a:spcPct val="0"/>
            </a:spcBef>
            <a:spcAft>
              <a:spcPts val="0"/>
            </a:spcAft>
          </a:pP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p>
        <a:p>
          <a:pPr lvl="0" algn="just" defTabSz="533400" rtl="0">
            <a:lnSpc>
              <a:spcPct val="100000"/>
            </a:lnSpc>
            <a:spcBef>
              <a:spcPct val="0"/>
            </a:spcBef>
            <a:spcAft>
              <a:spcPts val="0"/>
            </a:spcAft>
          </a:pP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КАС ВС у вказаних вище постановах сформулював висновок про те, що нетотожність чи відсутність хоча б одного елемента (ті самі сторони, той самий предмет і ті самі підстави) виключає таку підставу для відмови в задоволенні скарги, що наведена у пункті 4 частини восьмої статті 37 Закону України «Про державну реєстрацію речових прав на нерухоме майно та їх обтяжень».</a:t>
          </a:r>
          <a:endParaRPr lang="uk-UA" sz="1200" b="1" kern="1200" noProof="0" dirty="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dsp:txBody>
      <dsp:txXfrm>
        <a:off x="0" y="828747"/>
        <a:ext cx="3222314" cy="3355340"/>
      </dsp:txXfrm>
    </dsp:sp>
  </dsp:spTree>
</dsp:drawing>
</file>

<file path=ppt/diagrams/drawing1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532A5CD-ED12-4521-B172-187366941F6A}">
      <dsp:nvSpPr>
        <dsp:cNvPr id="0" name=""/>
        <dsp:cNvSpPr/>
      </dsp:nvSpPr>
      <dsp:spPr>
        <a:xfrm>
          <a:off x="72014" y="706"/>
          <a:ext cx="4777505" cy="4823829"/>
        </a:xfrm>
        <a:prstGeom prst="flowChartAlternateProcess">
          <a:avLst/>
        </a:prstGeom>
        <a:solidFill>
          <a:schemeClr val="tx2">
            <a:lumMod val="25000"/>
            <a:alpha val="44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just" defTabSz="533400" rtl="0">
            <a:lnSpc>
              <a:spcPct val="90000"/>
            </a:lnSpc>
            <a:spcBef>
              <a:spcPct val="0"/>
            </a:spcBef>
            <a:spcAft>
              <a:spcPts val="0"/>
            </a:spcAft>
          </a:pP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ВП ВС виснує, що пункт 1 частини другої статті 37 Закону України «Про державну реєстрацію речових прав на нерухоме майно та їх обтяжень» (у редакції, чинній на момент видання наказу) у подібних правовідносинах потрібно застосовувати так: у випадку, коли щодо нерухомого майна наявний судовий спір (</a:t>
          </a:r>
          <a:r>
            <a:rPr lang="uk-UA" sz="12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спір</a:t>
          </a: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про право), ця обставина унеможливлює розгляд Міністерством юстиції України скарги на рішення державного реєстратора про державну реєстрацію прав щодо цього нерухомого майна.</a:t>
          </a:r>
        </a:p>
        <a:p>
          <a:pPr lvl="0" algn="just" defTabSz="533400">
            <a:lnSpc>
              <a:spcPct val="90000"/>
            </a:lnSpc>
            <a:spcBef>
              <a:spcPct val="0"/>
            </a:spcBef>
            <a:spcAft>
              <a:spcPts val="0"/>
            </a:spcAft>
          </a:pP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Міністерство юстиції України та його територіальні органи відповідно до пункту 4 частини восьмої статті 37 вказаного вище Закону відмовляють у задоволенні скарги на рішення, дії або бездіяльність у будь-якій сфері державної реєстрації прав у тому випадку, якщо наявна інформація про судове провадження між тими самими сторонами, з тих самих предмета і підстав.</a:t>
          </a:r>
        </a:p>
        <a:p>
          <a:pPr lvl="0" algn="just" defTabSz="533400">
            <a:lnSpc>
              <a:spcPct val="90000"/>
            </a:lnSpc>
            <a:spcBef>
              <a:spcPct val="0"/>
            </a:spcBef>
            <a:spcAft>
              <a:spcPts val="0"/>
            </a:spcAft>
          </a:pP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За наявності підстав для застосування положень пункту 1 частини другої статті 37 Закону України «Про державну реєстрацію речових прав на нерухоме майно та їх обтяжень», відсутня необхідність здійснювати аналіз інформації про судове провадження у зв`язку із спором між тими самими сторонами, з тих самих предмета і підстав (пункт 4 частини восьмої статті 37 зазначеного Закону).</a:t>
          </a:r>
        </a:p>
        <a:p>
          <a:pPr lvl="0" algn="just" defTabSz="533400" rtl="0">
            <a:lnSpc>
              <a:spcPct val="90000"/>
            </a:lnSpc>
            <a:spcBef>
              <a:spcPct val="0"/>
            </a:spcBef>
            <a:spcAft>
              <a:spcPts val="0"/>
            </a:spcAft>
          </a:pPr>
          <a:r>
            <a:rPr lang="uk-UA" sz="1200" b="0"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hlinkClick xmlns:r="http://schemas.openxmlformats.org/officeDocument/2006/relationships" r:id="rId1"/>
            </a:rPr>
            <a:t>https://reestr.court.gov.ua/Review/118393664</a:t>
          </a:r>
          <a:r>
            <a:rPr lang="uk-UA" sz="1200" b="0"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p>
      </dsp:txBody>
      <dsp:txXfrm>
        <a:off x="72014" y="706"/>
        <a:ext cx="4777505" cy="4823829"/>
      </dsp:txXfrm>
    </dsp:sp>
  </dsp:spTree>
</dsp:drawing>
</file>

<file path=ppt/diagrams/drawing1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A20DE31-9AEC-4203-B692-5715756E6C53}">
      <dsp:nvSpPr>
        <dsp:cNvPr id="0" name=""/>
        <dsp:cNvSpPr/>
      </dsp:nvSpPr>
      <dsp:spPr>
        <a:xfrm>
          <a:off x="0" y="492"/>
          <a:ext cx="3888431" cy="1007127"/>
        </a:xfrm>
        <a:prstGeom prst="roundRect">
          <a:avLst/>
        </a:prstGeom>
        <a:solidFill>
          <a:schemeClr val="tx2">
            <a:lumMod val="25000"/>
            <a:alpha val="17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ts val="0"/>
            </a:spcAft>
          </a:pPr>
          <a:r>
            <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Постанови КАС ВС від 06.06.2018 у справі №804/2296/17 (пункт 44), від 22.02.2023 у справі №640/28931/20, від 27.06.2023 у справі №640/26706/20 (пункт 42)</a:t>
          </a:r>
          <a:endParaRPr kumimoji="0" lang="uk-UA" sz="1200" b="1" i="0" u="none" strike="noStrike" kern="1200" cap="none" spc="0" normalizeH="0" baseline="0" noProof="0" dirty="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endParaRPr>
        </a:p>
      </dsp:txBody>
      <dsp:txXfrm>
        <a:off x="0" y="492"/>
        <a:ext cx="3888431" cy="1007127"/>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532A5CD-ED12-4521-B172-187366941F6A}">
      <dsp:nvSpPr>
        <dsp:cNvPr id="0" name=""/>
        <dsp:cNvSpPr/>
      </dsp:nvSpPr>
      <dsp:spPr>
        <a:xfrm>
          <a:off x="81661" y="3711"/>
          <a:ext cx="4906243" cy="4289385"/>
        </a:xfrm>
        <a:prstGeom prst="flowChartAlternateProcess">
          <a:avLst/>
        </a:prstGeom>
        <a:solidFill>
          <a:schemeClr val="tx2">
            <a:lumMod val="25000"/>
            <a:alpha val="44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just" defTabSz="533400" rtl="0">
            <a:lnSpc>
              <a:spcPct val="90000"/>
            </a:lnSpc>
            <a:spcBef>
              <a:spcPct val="0"/>
            </a:spcBef>
            <a:spcAft>
              <a:spcPts val="0"/>
            </a:spcAft>
          </a:pP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Висновок про застосування норм пункту 2 частини п`ятої статті 41 Закону України «Про публічні закупівлі».</a:t>
          </a:r>
        </a:p>
        <a:p>
          <a:pPr lvl="0" algn="just" defTabSz="533400">
            <a:lnSpc>
              <a:spcPct val="90000"/>
            </a:lnSpc>
            <a:spcBef>
              <a:spcPct val="0"/>
            </a:spcBef>
            <a:spcAft>
              <a:spcPts val="0"/>
            </a:spcAft>
          </a:pP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Ціна товару є істотною умовою договору про закупівлю. Зміна ціни товару в договорі про закупівлю після виконання продавцем зобов`язання з передачі такого товару у власність покупця не допускається.</a:t>
          </a:r>
        </a:p>
        <a:p>
          <a:pPr lvl="0" algn="just" defTabSz="533400">
            <a:lnSpc>
              <a:spcPct val="90000"/>
            </a:lnSpc>
            <a:spcBef>
              <a:spcPct val="0"/>
            </a:spcBef>
            <a:spcAft>
              <a:spcPts val="0"/>
            </a:spcAft>
          </a:pP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Зміна ціни товару в бік збільшення до передачі його у власність покупця за договором про закупівлю можлива у випадку збільшення ціни такого товару на ринку, якщо сторони договору про таку умову домовились. Якщо сторони договору про таку умову не домовлялись, то зміна ціни товару в бік збільшення у випадку зростання ціни такого товару на ринку можлива, лише якщо це призвело до істотної зміни обставин, в порядку статті 652 ЦК України, якщо вони змінилися настільки, що якби сторони могли це передбачити, вони не уклали б договір або уклали б його на інших умовах.</a:t>
          </a:r>
        </a:p>
        <a:p>
          <a:pPr lvl="0" algn="just" defTabSz="533400">
            <a:lnSpc>
              <a:spcPct val="90000"/>
            </a:lnSpc>
            <a:spcBef>
              <a:spcPct val="0"/>
            </a:spcBef>
            <a:spcAft>
              <a:spcPts val="0"/>
            </a:spcAft>
          </a:pP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У будь-якому разі ціна за одиницю товару не може бути збільшена більше ніж на 10 % від тієї ціни товару, яка була визначена сторонами в договорі за результатами процедури закупівлі, незалежно від кількості та строків зміни ціни протягом строку дії договору. Тобто під час дії договору про закупівлю сторони можуть неодноразово змінювати ціну товару в бік збільшення за наявності умов, встановлених у статті 652 ЦК України та пункті 2 частини п`ятої статті 41 Закону № 922-VIII, проте загальне збільшення такої ціни не повинно перевищувати 10 % від тієї ціни товару, яка була визначена сторонами при укладенні договору за результатами процедури закупівлі. </a:t>
          </a:r>
          <a:r>
            <a:rPr lang="uk-UA" sz="1200" kern="1200" dirty="0" smtClean="0">
              <a:latin typeface="Times New Roman" pitchFamily="18" charset="0"/>
              <a:cs typeface="Times New Roman" pitchFamily="18" charset="0"/>
              <a:hlinkClick xmlns:r="http://schemas.openxmlformats.org/officeDocument/2006/relationships" r:id="rId1"/>
            </a:rPr>
            <a:t>https://reyestr.court.gov.ua/Review/116670838</a:t>
          </a:r>
          <a:r>
            <a:rPr lang="uk-UA" sz="1200" kern="1200" dirty="0" smtClean="0">
              <a:latin typeface="Times New Roman" pitchFamily="18" charset="0"/>
              <a:cs typeface="Times New Roman" pitchFamily="18" charset="0"/>
            </a:rPr>
            <a:t> </a:t>
          </a:r>
        </a:p>
        <a:p>
          <a:pPr lvl="0" algn="just" defTabSz="533400">
            <a:lnSpc>
              <a:spcPct val="90000"/>
            </a:lnSpc>
            <a:spcBef>
              <a:spcPct val="0"/>
            </a:spcBef>
            <a:spcAft>
              <a:spcPts val="0"/>
            </a:spcAft>
          </a:pPr>
          <a:endPar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hlinkClick xmlns:r="http://schemas.openxmlformats.org/officeDocument/2006/relationships" r:id="rId2"/>
          </a:endParaRPr>
        </a:p>
      </dsp:txBody>
      <dsp:txXfrm>
        <a:off x="81661" y="3711"/>
        <a:ext cx="4906243" cy="4289385"/>
      </dsp:txXfrm>
    </dsp:sp>
  </dsp:spTree>
</dsp:drawing>
</file>

<file path=ppt/diagrams/drawing2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91186E1-D2E0-4DE9-9FD1-C23BC272EA6B}">
      <dsp:nvSpPr>
        <dsp:cNvPr id="0" name=""/>
        <dsp:cNvSpPr/>
      </dsp:nvSpPr>
      <dsp:spPr>
        <a:xfrm>
          <a:off x="0" y="0"/>
          <a:ext cx="4130279" cy="863252"/>
        </a:xfrm>
        <a:prstGeom prst="roundRect">
          <a:avLst/>
        </a:prstGeom>
        <a:solidFill>
          <a:schemeClr val="tx2">
            <a:lumMod val="25000"/>
            <a:alpha val="16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ts val="0"/>
            </a:spcAft>
          </a:pPr>
          <a:r>
            <a:rPr lang="uk-UA" sz="16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Постанова ВП ВС від 03.04.2024 по справі № 916/4093/21</a:t>
          </a:r>
          <a:endParaRPr lang="uk-UA" sz="1600" b="1" kern="1200" noProof="0" dirty="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dsp:txBody>
      <dsp:txXfrm>
        <a:off x="0" y="0"/>
        <a:ext cx="4130279" cy="863252"/>
      </dsp:txXfrm>
    </dsp:sp>
  </dsp:spTree>
</dsp:drawing>
</file>

<file path=ppt/diagrams/drawing2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EF56D4A-9A76-4414-A5F2-8066BE125047}">
      <dsp:nvSpPr>
        <dsp:cNvPr id="0" name=""/>
        <dsp:cNvSpPr/>
      </dsp:nvSpPr>
      <dsp:spPr>
        <a:xfrm>
          <a:off x="0" y="144015"/>
          <a:ext cx="3222314" cy="4724804"/>
        </a:xfrm>
        <a:prstGeom prst="homePlate">
          <a:avLst/>
        </a:prstGeom>
        <a:solidFill>
          <a:schemeClr val="tx2">
            <a:lumMod val="25000"/>
            <a:alpha val="29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7620" rIns="0" bIns="7620" numCol="1" spcCol="1270" anchor="ctr" anchorCtr="0">
          <a:noAutofit/>
        </a:bodyPr>
        <a:lstStyle/>
        <a:p>
          <a:pPr lvl="0" algn="just" defTabSz="533400" rtl="0">
            <a:lnSpc>
              <a:spcPct val="100000"/>
            </a:lnSpc>
            <a:spcBef>
              <a:spcPct val="0"/>
            </a:spcBef>
            <a:spcAft>
              <a:spcPts val="0"/>
            </a:spcAft>
          </a:pP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p>
        <a:p>
          <a:pPr lvl="0" algn="just" defTabSz="533400" rtl="0">
            <a:lnSpc>
              <a:spcPct val="100000"/>
            </a:lnSpc>
            <a:spcBef>
              <a:spcPct val="0"/>
            </a:spcBef>
            <a:spcAft>
              <a:spcPts val="0"/>
            </a:spcAft>
          </a:pP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КАС ВС зробив висновок про те, що засновники акціонерного товариства з моменту передачі товариству майнових внесків перестають бути власниками майна, що становить їх внески, здобуваючи у власність замість цього майна акції товариства і відповідно корпоративні права щодо цього товариства. Держава, набувши корпоративні права, має право брати участь в управлінні товариством, у якому 100 % акцій перебувають у державній власності, тоді як власником майна, переданого до статутного капіталу, є саме це товариство, а не держава. Право власності на акції, емітовані акціонерним товариством, і право власності на майно, яке належить цьому акціонерному товариству, за своєю формою різняться, оскільки зазначені акції та майно є окремими об`єктами права власності.</a:t>
          </a:r>
          <a:endParaRPr lang="uk-UA" sz="1200" b="1" kern="1200" noProof="0" dirty="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dsp:txBody>
      <dsp:txXfrm>
        <a:off x="0" y="144015"/>
        <a:ext cx="3222314" cy="4724804"/>
      </dsp:txXfrm>
    </dsp:sp>
  </dsp:spTree>
</dsp:drawing>
</file>

<file path=ppt/diagrams/drawing2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532A5CD-ED12-4521-B172-187366941F6A}">
      <dsp:nvSpPr>
        <dsp:cNvPr id="0" name=""/>
        <dsp:cNvSpPr/>
      </dsp:nvSpPr>
      <dsp:spPr>
        <a:xfrm>
          <a:off x="2989" y="5122"/>
          <a:ext cx="4773131" cy="4819413"/>
        </a:xfrm>
        <a:prstGeom prst="flowChartAlternateProcess">
          <a:avLst/>
        </a:prstGeom>
        <a:solidFill>
          <a:schemeClr val="tx2">
            <a:lumMod val="25000"/>
            <a:alpha val="44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just" defTabSz="533400" rtl="0">
            <a:lnSpc>
              <a:spcPct val="90000"/>
            </a:lnSpc>
            <a:spcBef>
              <a:spcPct val="0"/>
            </a:spcBef>
            <a:spcAft>
              <a:spcPts val="0"/>
            </a:spcAft>
          </a:pP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r>
            <a:rPr lang="uk-UA" sz="14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ВП ВС для забезпечення єдності судової практики щодо зміни державної форми власності виключно шляхом приватизації виснує, що Закон України «Про приватизацію державного майна» не відносить до способів приватизації передання державного майна до статутного фонду (капіталу) заснованого нею акціонерного товариства, а тому державне майно, передане державою до статутного фонду (капіталу) акціонерного товариства, 100 % акцій якого залишається у власності держави, до моменту завершення процедури приватизації (продажу у приватну власність належних державі акцій такого акціонерного товариства) є державною власністю.</a:t>
          </a:r>
        </a:p>
        <a:p>
          <a:pPr lvl="0" algn="just" defTabSz="533400" rtl="0">
            <a:lnSpc>
              <a:spcPct val="90000"/>
            </a:lnSpc>
            <a:spcBef>
              <a:spcPct val="0"/>
            </a:spcBef>
            <a:spcAft>
              <a:spcPts val="0"/>
            </a:spcAft>
          </a:pPr>
          <a:r>
            <a:rPr lang="uk-UA" sz="1200" b="0"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hlinkClick xmlns:r="http://schemas.openxmlformats.org/officeDocument/2006/relationships" r:id="rId1"/>
            </a:rPr>
            <a:t>https://reestr.court.gov.ua/Review/118465142</a:t>
          </a:r>
          <a:r>
            <a:rPr lang="uk-UA" sz="1200" b="0"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p>
      </dsp:txBody>
      <dsp:txXfrm>
        <a:off x="2989" y="5122"/>
        <a:ext cx="4773131" cy="4819413"/>
      </dsp:txXfrm>
    </dsp:sp>
  </dsp:spTree>
</dsp:drawing>
</file>

<file path=ppt/diagrams/drawing2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A20DE31-9AEC-4203-B692-5715756E6C53}">
      <dsp:nvSpPr>
        <dsp:cNvPr id="0" name=""/>
        <dsp:cNvSpPr/>
      </dsp:nvSpPr>
      <dsp:spPr>
        <a:xfrm>
          <a:off x="0" y="38703"/>
          <a:ext cx="3888431" cy="786689"/>
        </a:xfrm>
        <a:prstGeom prst="roundRect">
          <a:avLst/>
        </a:prstGeom>
        <a:solidFill>
          <a:schemeClr val="tx2">
            <a:lumMod val="25000"/>
            <a:alpha val="17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ts val="0"/>
            </a:spcAft>
          </a:pPr>
          <a:r>
            <a:rPr kumimoji="0" lang="uk-UA" sz="14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КАС ВС від 09.10.2018 у справі №826/11262/15</a:t>
          </a:r>
          <a:endParaRPr kumimoji="0" lang="uk-UA" sz="1400" b="1" i="0" u="none" strike="noStrike" kern="1200" cap="none" spc="0" normalizeH="0" baseline="0" noProof="0" dirty="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endParaRPr>
        </a:p>
      </dsp:txBody>
      <dsp:txXfrm>
        <a:off x="0" y="38703"/>
        <a:ext cx="3888431" cy="786689"/>
      </dsp:txXfrm>
    </dsp:sp>
  </dsp:spTree>
</dsp:drawing>
</file>

<file path=ppt/diagrams/drawing2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91186E1-D2E0-4DE9-9FD1-C23BC272EA6B}">
      <dsp:nvSpPr>
        <dsp:cNvPr id="0" name=""/>
        <dsp:cNvSpPr/>
      </dsp:nvSpPr>
      <dsp:spPr>
        <a:xfrm>
          <a:off x="0" y="0"/>
          <a:ext cx="4130279" cy="863252"/>
        </a:xfrm>
        <a:prstGeom prst="roundRect">
          <a:avLst/>
        </a:prstGeom>
        <a:solidFill>
          <a:schemeClr val="tx2">
            <a:lumMod val="25000"/>
            <a:alpha val="16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ts val="0"/>
            </a:spcAft>
          </a:pPr>
          <a:r>
            <a:rPr lang="uk-UA" sz="16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Постанова ВП ВС від 03.04.2024 по справі № 917/1212/21</a:t>
          </a:r>
          <a:endParaRPr lang="uk-UA" sz="1600" b="1" kern="1200" noProof="0" dirty="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dsp:txBody>
      <dsp:txXfrm>
        <a:off x="0" y="0"/>
        <a:ext cx="4130279" cy="863252"/>
      </dsp:txXfrm>
    </dsp:sp>
  </dsp:spTree>
</dsp:drawing>
</file>

<file path=ppt/diagrams/drawing2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EF56D4A-9A76-4414-A5F2-8066BE125047}">
      <dsp:nvSpPr>
        <dsp:cNvPr id="0" name=""/>
        <dsp:cNvSpPr/>
      </dsp:nvSpPr>
      <dsp:spPr>
        <a:xfrm>
          <a:off x="0" y="144015"/>
          <a:ext cx="3222314" cy="4724804"/>
        </a:xfrm>
        <a:prstGeom prst="homePlate">
          <a:avLst/>
        </a:prstGeom>
        <a:solidFill>
          <a:schemeClr val="tx2">
            <a:lumMod val="25000"/>
            <a:alpha val="29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7620" rIns="0" bIns="7620" numCol="1" spcCol="1270" anchor="ctr" anchorCtr="0">
          <a:noAutofit/>
        </a:bodyPr>
        <a:lstStyle/>
        <a:p>
          <a:pPr lvl="0" algn="just" defTabSz="533400" rtl="0">
            <a:lnSpc>
              <a:spcPct val="100000"/>
            </a:lnSpc>
            <a:spcBef>
              <a:spcPct val="0"/>
            </a:spcBef>
            <a:spcAft>
              <a:spcPts val="0"/>
            </a:spcAft>
          </a:pP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p>
        <a:p>
          <a:pPr lvl="0" algn="just" defTabSz="533400" rtl="0">
            <a:lnSpc>
              <a:spcPct val="100000"/>
            </a:lnSpc>
            <a:spcBef>
              <a:spcPct val="0"/>
            </a:spcBef>
            <a:spcAft>
              <a:spcPts val="0"/>
            </a:spcAft>
          </a:pP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Надсилання судових рішень на електронну пошту, яка зазначена учасником процесу в поданих ним документах як власна електронна адреса, є доцільним і спрямованим на досягнення мети, яка полягає у повідомленні учасника процесу про ухвалене судове рішення, тому слід виходити з «презумпції обізнаності»: особа, якій адресовано повідомлення суду через такі засоби комунікації, знає або принаймні повинна була дізнатися про повідомлення, а тому самого лише заперечення учасника про неотримання повідомлення недостатньо, щоб спростувати цю презумпцію.</a:t>
          </a:r>
        </a:p>
      </dsp:txBody>
      <dsp:txXfrm>
        <a:off x="0" y="144015"/>
        <a:ext cx="3222314" cy="4724804"/>
      </dsp:txXfrm>
    </dsp:sp>
  </dsp:spTree>
</dsp:drawing>
</file>

<file path=ppt/diagrams/drawing2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532A5CD-ED12-4521-B172-187366941F6A}">
      <dsp:nvSpPr>
        <dsp:cNvPr id="0" name=""/>
        <dsp:cNvSpPr/>
      </dsp:nvSpPr>
      <dsp:spPr>
        <a:xfrm>
          <a:off x="2989" y="5122"/>
          <a:ext cx="4773131" cy="4819413"/>
        </a:xfrm>
        <a:prstGeom prst="flowChartAlternateProcess">
          <a:avLst/>
        </a:prstGeom>
        <a:solidFill>
          <a:schemeClr val="tx2">
            <a:lumMod val="25000"/>
            <a:alpha val="44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just" defTabSz="533400" rtl="0">
            <a:lnSpc>
              <a:spcPct val="90000"/>
            </a:lnSpc>
            <a:spcBef>
              <a:spcPct val="0"/>
            </a:spcBef>
            <a:spcAft>
              <a:spcPts val="0"/>
            </a:spcAft>
          </a:pP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r>
            <a:rPr lang="uk-UA" sz="14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ВП ВС</a:t>
          </a:r>
          <a:r>
            <a:rPr lang="uk-UA" sz="1400" kern="1200" dirty="0" smtClean="0"/>
            <a:t> </a:t>
          </a:r>
          <a:r>
            <a:rPr lang="uk-UA" sz="14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зазначає, що в розумінні процесуального закону надіслання судового рішення на електронну пошту за адресою, зазначеною заявником в його процесуальних заявах, поданих до суду (позовна заява, апеляційна та / або касаційна скарга, заяви / клопотання), в яких наявне прохання про надіслання копій процесуальних документів на електронну пошту, яка не є офіційною, не може вважатися належним врученням та підтверджувати день вручення.</a:t>
          </a:r>
        </a:p>
        <a:p>
          <a:pPr lvl="0" algn="just" defTabSz="533400">
            <a:lnSpc>
              <a:spcPct val="90000"/>
            </a:lnSpc>
            <a:spcBef>
              <a:spcPct val="0"/>
            </a:spcBef>
            <a:spcAft>
              <a:spcPts val="0"/>
            </a:spcAft>
          </a:pPr>
          <a:r>
            <a:rPr lang="uk-UA" sz="14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Якщо суд надіслав рішення на електронну адресу, яку зазначив учасник справи, це можна вважати додатковим засобом інформування учасника справи, який посилює реалізацію гарантії учасника бути обізнаним про свою справу. Однак це не звільняє суд від обов`язку надіслати учаснику справи повне рішення у спосіб, встановлений процесуальним законом.</a:t>
          </a:r>
        </a:p>
        <a:p>
          <a:pPr lvl="0" algn="just" defTabSz="533400">
            <a:lnSpc>
              <a:spcPct val="90000"/>
            </a:lnSpc>
            <a:spcBef>
              <a:spcPct val="0"/>
            </a:spcBef>
            <a:spcAft>
              <a:spcPts val="0"/>
            </a:spcAft>
          </a:pPr>
          <a:r>
            <a:rPr lang="uk-UA" sz="1400" kern="1200" dirty="0" smtClean="0">
              <a:hlinkClick xmlns:r="http://schemas.openxmlformats.org/officeDocument/2006/relationships" r:id="rId1"/>
            </a:rPr>
            <a:t>https://reestr.court.gov.ua/Review/118486335</a:t>
          </a:r>
          <a:endParaRPr lang="uk-UA" sz="1200" b="0"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dsp:txBody>
      <dsp:txXfrm>
        <a:off x="2989" y="5122"/>
        <a:ext cx="4773131" cy="4819413"/>
      </dsp:txXfrm>
    </dsp:sp>
  </dsp:spTree>
</dsp:drawing>
</file>

<file path=ppt/diagrams/drawing2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A20DE31-9AEC-4203-B692-5715756E6C53}">
      <dsp:nvSpPr>
        <dsp:cNvPr id="0" name=""/>
        <dsp:cNvSpPr/>
      </dsp:nvSpPr>
      <dsp:spPr>
        <a:xfrm>
          <a:off x="0" y="38703"/>
          <a:ext cx="3888431" cy="786689"/>
        </a:xfrm>
        <a:prstGeom prst="roundRect">
          <a:avLst/>
        </a:prstGeom>
        <a:solidFill>
          <a:schemeClr val="tx2">
            <a:lumMod val="25000"/>
            <a:alpha val="17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ts val="0"/>
            </a:spcAft>
          </a:pPr>
          <a:r>
            <a:rPr kumimoji="0" lang="uk-UA" sz="14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КГС ВС від 28.04.2023 у справі № 904/272/22</a:t>
          </a:r>
          <a:endParaRPr kumimoji="0" lang="uk-UA" sz="1400" b="1" i="0" u="none" strike="noStrike" kern="1200" cap="none" spc="0" normalizeH="0" baseline="0" noProof="0" dirty="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endParaRPr>
        </a:p>
      </dsp:txBody>
      <dsp:txXfrm>
        <a:off x="0" y="38703"/>
        <a:ext cx="3888431" cy="786689"/>
      </dsp:txXfrm>
    </dsp:sp>
  </dsp:spTree>
</dsp:drawing>
</file>

<file path=ppt/diagrams/drawing2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91186E1-D2E0-4DE9-9FD1-C23BC272EA6B}">
      <dsp:nvSpPr>
        <dsp:cNvPr id="0" name=""/>
        <dsp:cNvSpPr/>
      </dsp:nvSpPr>
      <dsp:spPr>
        <a:xfrm>
          <a:off x="0" y="0"/>
          <a:ext cx="4130279" cy="863252"/>
        </a:xfrm>
        <a:prstGeom prst="roundRect">
          <a:avLst/>
        </a:prstGeom>
        <a:solidFill>
          <a:schemeClr val="tx2">
            <a:lumMod val="25000"/>
            <a:alpha val="16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ts val="0"/>
            </a:spcAft>
          </a:pPr>
          <a:r>
            <a:rPr lang="uk-UA" sz="16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Постанова ВП ВС від 10.04.2024 по справі № 454/1883/22 </a:t>
          </a:r>
          <a:endParaRPr lang="uk-UA" sz="1600" b="1" kern="1200" noProof="0" dirty="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dsp:txBody>
      <dsp:txXfrm>
        <a:off x="0" y="0"/>
        <a:ext cx="4130279" cy="863252"/>
      </dsp:txXfrm>
    </dsp:sp>
  </dsp:spTree>
</dsp:drawing>
</file>

<file path=ppt/diagrams/drawing2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A20DE31-9AEC-4203-B692-5715756E6C53}">
      <dsp:nvSpPr>
        <dsp:cNvPr id="0" name=""/>
        <dsp:cNvSpPr/>
      </dsp:nvSpPr>
      <dsp:spPr>
        <a:xfrm>
          <a:off x="0" y="351"/>
          <a:ext cx="3234290" cy="719376"/>
        </a:xfrm>
        <a:prstGeom prst="roundRect">
          <a:avLst/>
        </a:prstGeom>
        <a:solidFill>
          <a:schemeClr val="tx2">
            <a:lumMod val="25000"/>
            <a:alpha val="17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ts val="0"/>
            </a:spcAft>
          </a:pPr>
          <a:r>
            <a:rPr kumimoji="0" lang="uk-UA" sz="16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a:t>
          </a:r>
          <a:r>
            <a:rPr lang="uk-UA" sz="16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КАС ВС від </a:t>
          </a:r>
          <a:r>
            <a:rPr kumimoji="0" lang="uk-UA" sz="16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05.04.2023 у справі №420/17618/21</a:t>
          </a:r>
          <a:endParaRPr kumimoji="0" lang="uk-UA" sz="1600" b="1" i="0" u="none" strike="noStrike" kern="1200" cap="none" spc="0" normalizeH="0" baseline="0" noProof="0" dirty="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endParaRPr>
        </a:p>
      </dsp:txBody>
      <dsp:txXfrm>
        <a:off x="0" y="351"/>
        <a:ext cx="3234290" cy="719376"/>
      </dsp:txXfrm>
    </dsp:sp>
  </dsp:spTree>
</dsp:drawing>
</file>

<file path=ppt/diagrams/drawing3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EF56D4A-9A76-4414-A5F2-8066BE125047}">
      <dsp:nvSpPr>
        <dsp:cNvPr id="0" name=""/>
        <dsp:cNvSpPr/>
      </dsp:nvSpPr>
      <dsp:spPr>
        <a:xfrm>
          <a:off x="23106" y="0"/>
          <a:ext cx="3240539" cy="4751527"/>
        </a:xfrm>
        <a:prstGeom prst="homePlate">
          <a:avLst/>
        </a:prstGeom>
        <a:solidFill>
          <a:schemeClr val="tx2">
            <a:lumMod val="25000"/>
            <a:alpha val="29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7620" rIns="0" bIns="7620" numCol="1" spcCol="1270" anchor="ctr" anchorCtr="0">
          <a:noAutofit/>
        </a:bodyPr>
        <a:lstStyle/>
        <a:p>
          <a:pPr lvl="0" algn="just" defTabSz="533400" rtl="0">
            <a:lnSpc>
              <a:spcPct val="100000"/>
            </a:lnSpc>
            <a:spcBef>
              <a:spcPct val="0"/>
            </a:spcBef>
            <a:spcAft>
              <a:spcPts val="0"/>
            </a:spcAft>
          </a:pP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p>
        <a:p>
          <a:pPr lvl="0" algn="just" defTabSz="533400" rtl="0">
            <a:lnSpc>
              <a:spcPct val="100000"/>
            </a:lnSpc>
            <a:spcBef>
              <a:spcPct val="0"/>
            </a:spcBef>
            <a:spcAft>
              <a:spcPts val="0"/>
            </a:spcAft>
          </a:pP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У вказаних постановах зазначено, що стягненню підлягає грошова сума у гривнях, яка визначається еквівалентно за офіційним курсом відповідної валюти на день подання позову.</a:t>
          </a:r>
        </a:p>
      </dsp:txBody>
      <dsp:txXfrm>
        <a:off x="23106" y="0"/>
        <a:ext cx="3240539" cy="4751527"/>
      </dsp:txXfrm>
    </dsp:sp>
  </dsp:spTree>
</dsp:drawing>
</file>

<file path=ppt/diagrams/drawing3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532A5CD-ED12-4521-B172-187366941F6A}">
      <dsp:nvSpPr>
        <dsp:cNvPr id="0" name=""/>
        <dsp:cNvSpPr/>
      </dsp:nvSpPr>
      <dsp:spPr>
        <a:xfrm>
          <a:off x="265552" y="719"/>
          <a:ext cx="4178980" cy="4607792"/>
        </a:xfrm>
        <a:prstGeom prst="flowChartAlternateProcess">
          <a:avLst/>
        </a:prstGeom>
        <a:solidFill>
          <a:schemeClr val="tx2">
            <a:lumMod val="25000"/>
            <a:alpha val="44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just" defTabSz="488950" rtl="0">
            <a:lnSpc>
              <a:spcPct val="90000"/>
            </a:lnSpc>
            <a:spcBef>
              <a:spcPct val="0"/>
            </a:spcBef>
            <a:spcAft>
              <a:spcPts val="0"/>
            </a:spcAft>
          </a:pP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Щодо застосування частини другої статті 533 ЦК України.</a:t>
          </a:r>
        </a:p>
        <a:p>
          <a:pPr lvl="0" algn="just" defTabSz="488950">
            <a:lnSpc>
              <a:spcPct val="90000"/>
            </a:lnSpc>
            <a:spcBef>
              <a:spcPct val="0"/>
            </a:spcBef>
            <a:spcAft>
              <a:spcPts val="0"/>
            </a:spcAft>
          </a:pP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Відсутність у договорі посилання на валюту платежу не спростовує вимог публічного порядку про те, що на території України гривня є єдиним засобом платежу незалежно від валюти зобов`язання, що виникло між фізичними особами - резидентами.</a:t>
          </a:r>
        </a:p>
        <a:p>
          <a:pPr lvl="0" algn="just" defTabSz="488950">
            <a:lnSpc>
              <a:spcPct val="90000"/>
            </a:lnSpc>
            <a:spcBef>
              <a:spcPct val="0"/>
            </a:spcBef>
            <a:spcAft>
              <a:spcPts val="0"/>
            </a:spcAft>
          </a:pP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Якщо у зобов`язанні визначено грошовий еквівалент в іноземній валюті, сума, що підлягає сплаті у гривнях, визначається за офіційним курсом відповідної валюти на день платежу, що у випадку наявності спору між сторонами та його вирішення судом відповідає дню виконання судового рішення.</a:t>
          </a:r>
        </a:p>
        <a:p>
          <a:pPr lvl="0" algn="just" defTabSz="488950">
            <a:lnSpc>
              <a:spcPct val="90000"/>
            </a:lnSpc>
            <a:spcBef>
              <a:spcPct val="0"/>
            </a:spcBef>
            <a:spcAft>
              <a:spcPts val="0"/>
            </a:spcAft>
          </a:pPr>
          <a:r>
            <a:rPr lang="uk-UA" sz="1100" kern="1200" dirty="0" smtClean="0">
              <a:latin typeface="Times New Roman" pitchFamily="18" charset="0"/>
              <a:cs typeface="Times New Roman" pitchFamily="18" charset="0"/>
              <a:hlinkClick xmlns:r="http://schemas.openxmlformats.org/officeDocument/2006/relationships" r:id="rId1"/>
            </a:rPr>
            <a:t>https://reestr.court.gov.ua/Review/122118320</a:t>
          </a:r>
          <a:r>
            <a:rPr lang="uk-UA" sz="1100" kern="1200" dirty="0" smtClean="0">
              <a:latin typeface="Times New Roman" pitchFamily="18" charset="0"/>
              <a:cs typeface="Times New Roman" pitchFamily="18" charset="0"/>
            </a:rPr>
            <a:t> </a:t>
          </a:r>
          <a:endPar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dsp:txBody>
      <dsp:txXfrm>
        <a:off x="265552" y="719"/>
        <a:ext cx="4178980" cy="4607792"/>
      </dsp:txXfrm>
    </dsp:sp>
  </dsp:spTree>
</dsp:drawing>
</file>

<file path=ppt/diagrams/drawing3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A20DE31-9AEC-4203-B692-5715756E6C53}">
      <dsp:nvSpPr>
        <dsp:cNvPr id="0" name=""/>
        <dsp:cNvSpPr/>
      </dsp:nvSpPr>
      <dsp:spPr>
        <a:xfrm>
          <a:off x="0" y="77406"/>
          <a:ext cx="3888431" cy="786689"/>
        </a:xfrm>
        <a:prstGeom prst="roundRect">
          <a:avLst/>
        </a:prstGeom>
        <a:solidFill>
          <a:schemeClr val="tx2">
            <a:lumMod val="25000"/>
            <a:alpha val="17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ts val="0"/>
            </a:spcAft>
          </a:pPr>
          <a:r>
            <a:rPr kumimoji="0" lang="uk-UA" sz="14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Постанови КГС ВС від 07.04.2018 у справі № 916/1435/17 та від 21.06.2017 в справі № 910/2031/16 </a:t>
          </a:r>
          <a:endParaRPr kumimoji="0" lang="uk-UA" sz="1400" b="1" i="0" u="none" strike="noStrike" kern="1200" cap="none" spc="0" normalizeH="0" baseline="0" noProof="0" dirty="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endParaRPr>
        </a:p>
      </dsp:txBody>
      <dsp:txXfrm>
        <a:off x="0" y="77406"/>
        <a:ext cx="3888431" cy="786689"/>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91186E1-D2E0-4DE9-9FD1-C23BC272EA6B}">
      <dsp:nvSpPr>
        <dsp:cNvPr id="0" name=""/>
        <dsp:cNvSpPr/>
      </dsp:nvSpPr>
      <dsp:spPr>
        <a:xfrm>
          <a:off x="0" y="0"/>
          <a:ext cx="4130279" cy="647189"/>
        </a:xfrm>
        <a:prstGeom prst="roundRect">
          <a:avLst/>
        </a:prstGeom>
        <a:solidFill>
          <a:schemeClr val="tx2">
            <a:lumMod val="25000"/>
            <a:alpha val="16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ts val="0"/>
            </a:spcAft>
          </a:pPr>
          <a:r>
            <a:rPr lang="uk-UA" sz="16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Постанова ВП ВС від 24.01.2024 у справі №922/2321/22 </a:t>
          </a:r>
          <a:endParaRPr lang="uk-UA" sz="1600" b="1" kern="1200" noProof="0" dirty="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dsp:txBody>
      <dsp:txXfrm>
        <a:off x="0" y="0"/>
        <a:ext cx="4130279" cy="647189"/>
      </dsp:txXfrm>
    </dsp:sp>
  </dsp:spTree>
</dsp:drawing>
</file>

<file path=ppt/diagrams/drawing4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91186E1-D2E0-4DE9-9FD1-C23BC272EA6B}">
      <dsp:nvSpPr>
        <dsp:cNvPr id="0" name=""/>
        <dsp:cNvSpPr/>
      </dsp:nvSpPr>
      <dsp:spPr>
        <a:xfrm>
          <a:off x="0" y="0"/>
          <a:ext cx="4130279" cy="863252"/>
        </a:xfrm>
        <a:prstGeom prst="roundRect">
          <a:avLst/>
        </a:prstGeom>
        <a:solidFill>
          <a:schemeClr val="tx2">
            <a:lumMod val="25000"/>
            <a:alpha val="16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ts val="0"/>
            </a:spcAft>
          </a:pPr>
          <a:r>
            <a:rPr lang="uk-UA" sz="16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Постанова ВП ВС від 11.09.2024 по справі № 500/5194/16</a:t>
          </a:r>
          <a:endParaRPr lang="uk-UA" sz="1600" b="1" kern="1200" noProof="0" dirty="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dsp:txBody>
      <dsp:txXfrm>
        <a:off x="0" y="0"/>
        <a:ext cx="4130279" cy="863252"/>
      </dsp:txXfrm>
    </dsp:sp>
  </dsp:spTree>
</dsp:drawing>
</file>

<file path=ppt/diagrams/drawing4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EF56D4A-9A76-4414-A5F2-8066BE125047}">
      <dsp:nvSpPr>
        <dsp:cNvPr id="0" name=""/>
        <dsp:cNvSpPr/>
      </dsp:nvSpPr>
      <dsp:spPr>
        <a:xfrm>
          <a:off x="73221" y="676"/>
          <a:ext cx="3141093" cy="4605713"/>
        </a:xfrm>
        <a:prstGeom prst="homePlate">
          <a:avLst/>
        </a:prstGeom>
        <a:solidFill>
          <a:schemeClr val="tx2">
            <a:lumMod val="25000"/>
            <a:alpha val="29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7620" rIns="0" bIns="7620" numCol="1" spcCol="1270" anchor="ctr" anchorCtr="0">
          <a:noAutofit/>
        </a:bodyPr>
        <a:lstStyle/>
        <a:p>
          <a:pPr lvl="0" algn="just" defTabSz="533400" rtl="0">
            <a:lnSpc>
              <a:spcPct val="100000"/>
            </a:lnSpc>
            <a:spcBef>
              <a:spcPct val="0"/>
            </a:spcBef>
            <a:spcAft>
              <a:spcPts val="0"/>
            </a:spcAft>
          </a:pP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p>
        <a:p>
          <a:pPr lvl="0" algn="just" defTabSz="533400" rtl="0">
            <a:lnSpc>
              <a:spcPct val="100000"/>
            </a:lnSpc>
            <a:spcBef>
              <a:spcPct val="0"/>
            </a:spcBef>
            <a:spcAft>
              <a:spcPts val="0"/>
            </a:spcAft>
          </a:pP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У вказаних постановах зазначено, що до процесуальних документів, залишення без розгляду яких може бути оскаржено в апеляційному порядку окремо від рішення суду, належать заяви, подані по суті справи: позовна заява; відзив на позовну заяву (відзив); відповідь на відзив; заперечення; пояснення третьої особи щодо позову або відзиву.</a:t>
          </a:r>
        </a:p>
        <a:p>
          <a:pPr lvl="0" algn="just" defTabSz="533400">
            <a:lnSpc>
              <a:spcPct val="100000"/>
            </a:lnSpc>
            <a:spcBef>
              <a:spcPct val="0"/>
            </a:spcBef>
            <a:spcAft>
              <a:spcPts val="0"/>
            </a:spcAft>
          </a:pP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Тобто у вказаних постановах КГС ВС фактично розширив зміст категорії «заява», наведеної у  пункті 14 частини першої статті 255 ГПК України, включивши до неї крім позову чи заяв, якими ініціюється відповідне провадження, ще й інші заяви по суті справи, а саме: відзив на позовну заяву (відзив); відповідь на відзив; заперечення; пояснення третьої особи щодо позову або відзиву.</a:t>
          </a:r>
        </a:p>
      </dsp:txBody>
      <dsp:txXfrm>
        <a:off x="73221" y="676"/>
        <a:ext cx="3141093" cy="4605713"/>
      </dsp:txXfrm>
    </dsp:sp>
  </dsp:spTree>
</dsp:drawing>
</file>

<file path=ppt/diagrams/drawing4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532A5CD-ED12-4521-B172-187366941F6A}">
      <dsp:nvSpPr>
        <dsp:cNvPr id="0" name=""/>
        <dsp:cNvSpPr/>
      </dsp:nvSpPr>
      <dsp:spPr>
        <a:xfrm>
          <a:off x="288003" y="0"/>
          <a:ext cx="4178980" cy="4607792"/>
        </a:xfrm>
        <a:prstGeom prst="flowChartAlternateProcess">
          <a:avLst/>
        </a:prstGeom>
        <a:solidFill>
          <a:schemeClr val="tx2">
            <a:lumMod val="25000"/>
            <a:alpha val="44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just" defTabSz="488950" rtl="0">
            <a:lnSpc>
              <a:spcPct val="90000"/>
            </a:lnSpc>
            <a:spcBef>
              <a:spcPct val="0"/>
            </a:spcBef>
            <a:spcAft>
              <a:spcPts val="0"/>
            </a:spcAft>
          </a:pPr>
          <a:r>
            <a:rPr lang="uk-UA" sz="1100" b="0" i="0" kern="1200" dirty="0" smtClean="0"/>
            <a:t>	</a:t>
          </a:r>
          <a:r>
            <a:rPr lang="uk-UA" sz="14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Відповідно до п.14 ч.1 ст.255 ГПК України окремо від рішення суду першої інстанції можуть бути оскаржені в апеляційному порядку ухвали суду першої інстанції: 	</a:t>
          </a:r>
          <a:r>
            <a:rPr lang="ru-RU" sz="14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про </a:t>
          </a:r>
          <a:r>
            <a:rPr lang="ru-RU" sz="14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залишення</a:t>
          </a:r>
          <a:r>
            <a:rPr lang="ru-RU" sz="14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позову (заяви) без </a:t>
          </a:r>
          <a:r>
            <a:rPr lang="ru-RU" sz="14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розгляду</a:t>
          </a:r>
          <a:r>
            <a:rPr lang="ru-RU" sz="14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a:t>
          </a:r>
          <a:endParaRPr lang="uk-UA" sz="14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just" defTabSz="488950" rtl="0">
            <a:lnSpc>
              <a:spcPct val="90000"/>
            </a:lnSpc>
            <a:spcBef>
              <a:spcPct val="0"/>
            </a:spcBef>
            <a:spcAft>
              <a:spcPts val="0"/>
            </a:spcAft>
          </a:pPr>
          <a:r>
            <a:rPr lang="uk-UA" sz="14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Велика Палата Верховного Суду зауважує, що відзив на позовну заяву, відповідь на відзив, а також заперечення чи пояснення третьої особи щодо позову або відзиву є нічим іншим, як письмовим викладом позиції учасників процесу, яка, крім вміщення у вказаних документах, може бути сформульована усно безпосередньо в судовому засіданні.</a:t>
          </a:r>
        </a:p>
        <a:p>
          <a:pPr lvl="0" algn="just" defTabSz="488950" rtl="0">
            <a:lnSpc>
              <a:spcPct val="90000"/>
            </a:lnSpc>
            <a:spcBef>
              <a:spcPct val="0"/>
            </a:spcBef>
            <a:spcAft>
              <a:spcPts val="0"/>
            </a:spcAft>
          </a:pPr>
          <a:r>
            <a:rPr lang="uk-UA" sz="14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Вжите в пункті 14 частини першої статті 255 ГПК України поняття "заява" потрібно розуміти як заяву по суті справи (вид звернення до суду), яка за своїм змістом та процесуальному значенню (в частині ініціювання певного провадження) тотожна поняттю "</a:t>
          </a:r>
          <a:r>
            <a:rPr lang="uk-UA" sz="14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позов“</a:t>
          </a:r>
          <a:r>
            <a:rPr lang="uk-UA" sz="14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a:t>
          </a:r>
        </a:p>
        <a:p>
          <a:pPr lvl="0" algn="just" defTabSz="488950" rtl="0">
            <a:lnSpc>
              <a:spcPct val="90000"/>
            </a:lnSpc>
            <a:spcBef>
              <a:spcPct val="0"/>
            </a:spcBef>
            <a:spcAft>
              <a:spcPts val="0"/>
            </a:spcAft>
          </a:pPr>
          <a:r>
            <a:rPr lang="uk-UA" sz="1400" kern="1200" dirty="0" smtClean="0">
              <a:hlinkClick xmlns:r="http://schemas.openxmlformats.org/officeDocument/2006/relationships" r:id="rId1"/>
            </a:rPr>
            <a:t>https://reestr.court.gov.ua/Review/123481393</a:t>
          </a:r>
          <a:r>
            <a:rPr lang="uk-UA" sz="1400" kern="1200" dirty="0" smtClean="0"/>
            <a:t> </a:t>
          </a:r>
          <a:endParaRPr lang="uk-UA" sz="14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dsp:txBody>
      <dsp:txXfrm>
        <a:off x="288003" y="0"/>
        <a:ext cx="4178980" cy="4607792"/>
      </dsp:txXfrm>
    </dsp:sp>
  </dsp:spTree>
</dsp:drawing>
</file>

<file path=ppt/diagrams/drawing4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A20DE31-9AEC-4203-B692-5715756E6C53}">
      <dsp:nvSpPr>
        <dsp:cNvPr id="0" name=""/>
        <dsp:cNvSpPr/>
      </dsp:nvSpPr>
      <dsp:spPr>
        <a:xfrm>
          <a:off x="0" y="914"/>
          <a:ext cx="3888431" cy="935189"/>
        </a:xfrm>
        <a:prstGeom prst="roundRect">
          <a:avLst/>
        </a:prstGeom>
        <a:solidFill>
          <a:schemeClr val="tx2">
            <a:lumMod val="25000"/>
            <a:alpha val="17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rtl="0">
            <a:lnSpc>
              <a:spcPct val="90000"/>
            </a:lnSpc>
            <a:spcBef>
              <a:spcPct val="0"/>
            </a:spcBef>
            <a:spcAft>
              <a:spcPts val="0"/>
            </a:spcAft>
          </a:pPr>
          <a:r>
            <a:rPr kumimoji="0" lang="uk-UA" sz="11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Постанови КГС ВС від 11.09. 2018 у справі №916/1461/16, від 26.02.2019 у справі №910/12099/17, від 12.03.2019 у справі №918/361/18, від 11.09.2019 у справі №910/1979/19, від 24.02.2020 у справі №905/639/19, від 08.09.2021 у справі №910/1846/21, від 10.11.2021 у справі № 922/1543/19</a:t>
          </a:r>
          <a:endParaRPr kumimoji="0" lang="uk-UA" sz="1100" b="1" i="0" u="none" strike="noStrike" kern="1200" cap="none" spc="0" normalizeH="0" baseline="0" noProof="0" dirty="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endParaRPr>
        </a:p>
      </dsp:txBody>
      <dsp:txXfrm>
        <a:off x="0" y="914"/>
        <a:ext cx="3888431" cy="935189"/>
      </dsp:txXfrm>
    </dsp:sp>
  </dsp:spTree>
</dsp:drawing>
</file>

<file path=ppt/diagrams/drawing4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91186E1-D2E0-4DE9-9FD1-C23BC272EA6B}">
      <dsp:nvSpPr>
        <dsp:cNvPr id="0" name=""/>
        <dsp:cNvSpPr/>
      </dsp:nvSpPr>
      <dsp:spPr>
        <a:xfrm>
          <a:off x="0" y="0"/>
          <a:ext cx="4130279" cy="937933"/>
        </a:xfrm>
        <a:prstGeom prst="roundRect">
          <a:avLst/>
        </a:prstGeom>
        <a:solidFill>
          <a:schemeClr val="tx2">
            <a:lumMod val="25000"/>
            <a:alpha val="16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ts val="0"/>
            </a:spcAft>
          </a:pPr>
          <a:r>
            <a:rPr lang="uk-UA" sz="16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Постанова ВП ВС від 13.11.2024 по справі №757/47946/19-ц </a:t>
          </a:r>
          <a:endParaRPr lang="uk-UA" sz="1600" b="1" kern="1200" noProof="0" dirty="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dsp:txBody>
      <dsp:txXfrm>
        <a:off x="0" y="0"/>
        <a:ext cx="4130279" cy="937933"/>
      </dsp:txXfrm>
    </dsp:sp>
  </dsp:spTree>
</dsp:drawing>
</file>

<file path=ppt/diagrams/drawing4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532A5CD-ED12-4521-B172-187366941F6A}">
      <dsp:nvSpPr>
        <dsp:cNvPr id="0" name=""/>
        <dsp:cNvSpPr/>
      </dsp:nvSpPr>
      <dsp:spPr>
        <a:xfrm>
          <a:off x="85009" y="7287"/>
          <a:ext cx="8172952" cy="4745240"/>
        </a:xfrm>
        <a:prstGeom prst="flowChartAlternateProcess">
          <a:avLst/>
        </a:prstGeom>
        <a:solidFill>
          <a:schemeClr val="tx2">
            <a:lumMod val="25000"/>
            <a:alpha val="44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just" defTabSz="355600" rtl="0">
            <a:lnSpc>
              <a:spcPct val="90000"/>
            </a:lnSpc>
            <a:spcBef>
              <a:spcPct val="0"/>
            </a:spcBef>
            <a:spcAft>
              <a:spcPts val="0"/>
            </a:spcAft>
          </a:pPr>
          <a:r>
            <a:rPr lang="uk-UA" sz="8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r>
            <a:rPr lang="uk-UA" sz="9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ВП ВС вважає за доцільне відступити від висновку, викладеного в її постанові від 27.11.2018 у справі №912/1385/17, шляхом його конкретизації та зазначення, що:</a:t>
          </a:r>
        </a:p>
        <a:p>
          <a:pPr lvl="0" algn="just" defTabSz="355600">
            <a:lnSpc>
              <a:spcPct val="90000"/>
            </a:lnSpc>
            <a:spcBef>
              <a:spcPct val="0"/>
            </a:spcBef>
            <a:spcAft>
              <a:spcPts val="0"/>
            </a:spcAft>
          </a:pPr>
          <a:r>
            <a:rPr lang="uk-UA" sz="9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 пункт «д» частини першої статті 141 ЗК України як спеціальна норма права передбачає самостійну і достатню підставу для розірвання договору оренди землі у разі систематичної повної несплати орендної плати. У цьому випадку немає потреби оцінювати істотність порушення та застосовувати загальне правило, передбачене в частині другій статті 651 ЦК України, оскільки законодавство передбачає додаткову (до загальних) підставу розірвання договору оренди землі;</a:t>
          </a:r>
        </a:p>
        <a:p>
          <a:pPr lvl="0" algn="just" defTabSz="355600">
            <a:lnSpc>
              <a:spcPct val="90000"/>
            </a:lnSpc>
            <a:spcBef>
              <a:spcPct val="0"/>
            </a:spcBef>
            <a:spcAft>
              <a:spcPts val="0"/>
            </a:spcAft>
          </a:pPr>
          <a:r>
            <a:rPr lang="uk-UA" sz="9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 якщо орендар допустив часткову несплату (недоплату) орендної плати, то застосуванню підлягає загальне правило частини другої статті 651 ЦК України, а не припис пункту «д» частини першої статті 141 ЗК України. Якщо суд дійде висновку, що орендар істотно порушив умови договору та внаслідок часткової недоплати орендної плати орендодавець значною мірою був позбавлений того, на що розраховував, укладаючи такий договір, то такий договір має бути розірваний саме на підставі частини другої статті 651 ЦК України.</a:t>
          </a:r>
        </a:p>
        <a:p>
          <a:pPr lvl="0" algn="just" defTabSz="355600">
            <a:lnSpc>
              <a:spcPct val="90000"/>
            </a:lnSpc>
            <a:spcBef>
              <a:spcPct val="0"/>
            </a:spcBef>
            <a:spcAft>
              <a:spcPts val="0"/>
            </a:spcAft>
          </a:pPr>
          <a:r>
            <a:rPr lang="uk-UA" sz="9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До того ж у цій постанові ВП ВС зробила висновок про те, що поняття «несплата», вжите у пункті «д» частини першої статті 141 ЗК України, потрібно розуміти саме як повна несплата орендної плати, у строки, визначені договором, що відповідатиме дотриманню принципу збереження договору та забезпечення справедливого балансу інтересів сторін договору оренди землі.</a:t>
          </a:r>
        </a:p>
        <a:p>
          <a:pPr lvl="0" algn="just" defTabSz="355600">
            <a:lnSpc>
              <a:spcPct val="90000"/>
            </a:lnSpc>
            <a:spcBef>
              <a:spcPct val="0"/>
            </a:spcBef>
            <a:spcAft>
              <a:spcPts val="0"/>
            </a:spcAft>
          </a:pPr>
          <a:r>
            <a:rPr lang="uk-UA" sz="9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У постановах ОП КЦС від 06.03.2019 у справі № 183/262/17, від 10.10.2019 у справі №293/1011/16-ц, у постановах КГС ВС від 24.11.2021 у справі № 922/367/21, від 20.12.2022 у справі №914/1688/21 та в постановах КЦС ВС від 20.11.2019 у справі № 549/178/17, від 10.11.2021 у справі № 175/642/19, від 10.08.2022 у справі № 426/6529/20 - зроблено висновки про те, що систематична (два і більше разів) несплата орендної плати, визначеної умовами укладеного між сторонами правочину, в тому числі сплата орендної плати не у повному обсязі (часткове виконання зобов`язання), є підставою для розірвання такого договору.</a:t>
          </a:r>
        </a:p>
        <a:p>
          <a:pPr lvl="0" algn="just" defTabSz="355600">
            <a:lnSpc>
              <a:spcPct val="90000"/>
            </a:lnSpc>
            <a:spcBef>
              <a:spcPct val="0"/>
            </a:spcBef>
            <a:spcAft>
              <a:spcPts val="0"/>
            </a:spcAft>
          </a:pPr>
          <a:r>
            <a:rPr lang="uk-UA" sz="9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Оскільки наведені висновки не повною мірою узгоджуються з правовими висновками Великої Палати Верховного Суду, викладеними в цій постанові, від них потрібно відступити шляхом конкретизації та зазначення про те, що несплата орендної плати в розумінні пункту «д» частини першої статті 141 ЗК України охоплює випадки лише повної несплати орендної плати, у строки, визначені договором. Натомість часткова несплата (недоплата) орендної плати може бути підставою для розірвання договору оренди землі на підставі частини другої статті 651 ЦК України, якщо таке порушення умов договору буде кваліфіковане як істотне.</a:t>
          </a:r>
        </a:p>
        <a:p>
          <a:pPr lvl="0" algn="just" defTabSz="355600">
            <a:lnSpc>
              <a:spcPct val="90000"/>
            </a:lnSpc>
            <a:spcBef>
              <a:spcPct val="0"/>
            </a:spcBef>
            <a:spcAft>
              <a:spcPts val="0"/>
            </a:spcAft>
          </a:pPr>
          <a:r>
            <a:rPr lang="uk-UA" sz="9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Крім наведеного, під час касаційного перегляду цієї справи ВП ВС виявила практику Верховного Суду України та Касаційного господарського суду у складі Верховного Суду, яка не відповідає висновкам, наведеним у попередньому розділі цієї постанови.</a:t>
          </a:r>
        </a:p>
        <a:p>
          <a:pPr lvl="0" algn="just" defTabSz="355600">
            <a:lnSpc>
              <a:spcPct val="90000"/>
            </a:lnSpc>
            <a:spcBef>
              <a:spcPct val="0"/>
            </a:spcBef>
            <a:spcAft>
              <a:spcPts val="0"/>
            </a:spcAft>
          </a:pPr>
          <a:r>
            <a:rPr lang="uk-UA" sz="9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Так, у постанові від 21 січня 2015 року у справі № 910/16306/13 (№ 3-211гс14) однією з підстав для розірвання договору оренди землі, в якій прокурор заявив несплату орендних платежів, Верховний Суд України підтримав висновки касаційного суду, який залишив без змін постанову апеляційного суду про відмову в задоволенні позову, зокрема, через те, що відповідач виплатив заборгованість зі сплати орендних платежів після звернення прокурора до суду і на час ухвалення судового рішення у відповідача не було заборгованості перед бюджетом з орендної плати.</a:t>
          </a:r>
        </a:p>
        <a:p>
          <a:pPr lvl="0" algn="just" defTabSz="355600">
            <a:lnSpc>
              <a:spcPct val="90000"/>
            </a:lnSpc>
            <a:spcBef>
              <a:spcPct val="0"/>
            </a:spcBef>
            <a:spcAft>
              <a:spcPts val="0"/>
            </a:spcAft>
          </a:pPr>
          <a:r>
            <a:rPr lang="uk-UA" sz="9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Врахувавши наведені висновки Верховного Суду України, КГС ВС у постанові від 10.04.2018 у справі № 921/383/15-г/17 підтримав висновок апеляційного суду про невстановлена правових підстав для розірвання договору оренди землі, оскільки підставою для таких вимог стали обставини несплати орендної плати за 2010-2012 роки, заборгованість за якою на час розгляду справи погашена, а обставин вчинення відповідачем актуальних порушень договору суди не встановили.</a:t>
          </a:r>
        </a:p>
        <a:p>
          <a:pPr lvl="0" algn="just" defTabSz="355600">
            <a:lnSpc>
              <a:spcPct val="90000"/>
            </a:lnSpc>
            <a:spcBef>
              <a:spcPct val="0"/>
            </a:spcBef>
            <a:spcAft>
              <a:spcPts val="0"/>
            </a:spcAft>
          </a:pPr>
          <a:r>
            <a:rPr lang="uk-UA" sz="9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Велика Палата Верховного Суду відступає від зазначених висновків Верховного Суду України, викладених у постанові від 21.01.2015 у справі № 910/16306/13, та висновків КГС ВС, викладених у постанові від 10.04.2018 у справі № 921/383/15-г/17, оскільки такі суперечать сталій практиці Верховного Суду щодо значення виплати заборгованості з орендної плати, зокрема, після пред`явлення позову про розірвання договору оренди землі.</a:t>
          </a:r>
        </a:p>
        <a:p>
          <a:pPr lvl="0" algn="just" defTabSz="355600">
            <a:lnSpc>
              <a:spcPct val="90000"/>
            </a:lnSpc>
            <a:spcBef>
              <a:spcPct val="0"/>
            </a:spcBef>
            <a:spcAft>
              <a:spcPts val="0"/>
            </a:spcAft>
          </a:pPr>
          <a:r>
            <a:rPr lang="uk-UA" sz="9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r>
            <a:rPr lang="uk-UA" sz="800" kern="1200" dirty="0" smtClean="0">
              <a:hlinkClick xmlns:r="http://schemas.openxmlformats.org/officeDocument/2006/relationships" r:id="rId1"/>
            </a:rPr>
            <a:t>https://reestr.court.gov.ua/Review/123602976</a:t>
          </a:r>
          <a:r>
            <a:rPr lang="uk-UA" sz="800" kern="1200" dirty="0" smtClean="0"/>
            <a:t> </a:t>
          </a:r>
        </a:p>
        <a:p>
          <a:pPr lvl="0" algn="just" defTabSz="355600" rtl="0">
            <a:lnSpc>
              <a:spcPct val="90000"/>
            </a:lnSpc>
            <a:spcBef>
              <a:spcPct val="0"/>
            </a:spcBef>
            <a:spcAft>
              <a:spcPts val="0"/>
            </a:spcAft>
          </a:pPr>
          <a:endParaRPr lang="uk-UA" sz="8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dsp:txBody>
      <dsp:txXfrm>
        <a:off x="85009" y="7287"/>
        <a:ext cx="8172952" cy="4745240"/>
      </dsp:txXfrm>
    </dsp:sp>
  </dsp:spTree>
</dsp:drawing>
</file>

<file path=ppt/diagrams/drawing4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A20DE31-9AEC-4203-B692-5715756E6C53}">
      <dsp:nvSpPr>
        <dsp:cNvPr id="0" name=""/>
        <dsp:cNvSpPr/>
      </dsp:nvSpPr>
      <dsp:spPr>
        <a:xfrm>
          <a:off x="0" y="632"/>
          <a:ext cx="4248472" cy="647439"/>
        </a:xfrm>
        <a:prstGeom prst="roundRect">
          <a:avLst/>
        </a:prstGeom>
        <a:solidFill>
          <a:schemeClr val="tx2">
            <a:lumMod val="25000"/>
            <a:alpha val="17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rtl="0">
            <a:lnSpc>
              <a:spcPct val="90000"/>
            </a:lnSpc>
            <a:spcBef>
              <a:spcPct val="0"/>
            </a:spcBef>
            <a:spcAft>
              <a:spcPts val="0"/>
            </a:spcAft>
          </a:pPr>
          <a:r>
            <a:rPr kumimoji="0" lang="uk-UA" sz="10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Постанови КГС ВС </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від 27.11.2018 у справі №912/1385/17, ОП КЦС від 06.03.2019 у справі № 183/262/17, від 10.10.2019 у справі №293/1011/16-ц, у постановах КГС ВС від 24.11.2021 у справі № 922/367/21, від 20.12.2022 у справі №914/1688/21 та в постановах КЦС ВС від 20.11.2019 у справі № 549/178/17, від 10.11.2021 у справі № 175/642/19, від 10.08.2022 у справі № 426/6529/20,  ВСУ від 21.01.2015 у справі № 910/16306/13 , КГС ВС від 10.04.2018 у справі № 921/383/15-г/17</a:t>
          </a:r>
          <a:endParaRPr kumimoji="0" lang="uk-UA" sz="1000" b="1" i="0" u="none" strike="noStrike" kern="1200" cap="none" spc="0" normalizeH="0" baseline="0" noProof="0" dirty="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endParaRPr>
        </a:p>
      </dsp:txBody>
      <dsp:txXfrm>
        <a:off x="0" y="632"/>
        <a:ext cx="4248472" cy="647439"/>
      </dsp:txXfrm>
    </dsp:sp>
  </dsp:spTree>
</dsp:drawing>
</file>

<file path=ppt/diagrams/drawing4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91186E1-D2E0-4DE9-9FD1-C23BC272EA6B}">
      <dsp:nvSpPr>
        <dsp:cNvPr id="0" name=""/>
        <dsp:cNvSpPr/>
      </dsp:nvSpPr>
      <dsp:spPr>
        <a:xfrm>
          <a:off x="0" y="0"/>
          <a:ext cx="3914255" cy="935189"/>
        </a:xfrm>
        <a:prstGeom prst="roundRect">
          <a:avLst/>
        </a:prstGeom>
        <a:solidFill>
          <a:schemeClr val="tx2">
            <a:lumMod val="25000"/>
            <a:alpha val="16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ts val="0"/>
            </a:spcAft>
          </a:pPr>
          <a:r>
            <a:rPr lang="uk-UA" sz="16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Постанова ВП ВС від 20.11.2024 по справі №918/391/23</a:t>
          </a:r>
          <a:endParaRPr lang="uk-UA" sz="1600" b="1" kern="1200" noProof="0" dirty="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dsp:txBody>
      <dsp:txXfrm>
        <a:off x="0" y="0"/>
        <a:ext cx="3914255" cy="935189"/>
      </dsp:txXfrm>
    </dsp:sp>
  </dsp:spTree>
</dsp:drawing>
</file>

<file path=ppt/diagrams/drawing4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EF56D4A-9A76-4414-A5F2-8066BE125047}">
      <dsp:nvSpPr>
        <dsp:cNvPr id="0" name=""/>
        <dsp:cNvSpPr/>
      </dsp:nvSpPr>
      <dsp:spPr>
        <a:xfrm>
          <a:off x="0" y="540051"/>
          <a:ext cx="2517763" cy="3527301"/>
        </a:xfrm>
        <a:prstGeom prst="homePlate">
          <a:avLst/>
        </a:prstGeom>
        <a:solidFill>
          <a:schemeClr val="tx2">
            <a:lumMod val="25000"/>
            <a:alpha val="29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7620" rIns="0" bIns="7620" numCol="1" spcCol="1270" anchor="ctr" anchorCtr="0">
          <a:noAutofit/>
        </a:bodyPr>
        <a:lstStyle/>
        <a:p>
          <a:pPr lvl="0" algn="just" defTabSz="533400" rtl="0">
            <a:lnSpc>
              <a:spcPct val="100000"/>
            </a:lnSpc>
            <a:spcBef>
              <a:spcPct val="0"/>
            </a:spcBef>
            <a:spcAft>
              <a:spcPts val="0"/>
            </a:spcAft>
          </a:pP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p>
        <a:p>
          <a:pPr lvl="0" algn="just" defTabSz="533400" rtl="0">
            <a:lnSpc>
              <a:spcPct val="100000"/>
            </a:lnSpc>
            <a:spcBef>
              <a:spcPct val="0"/>
            </a:spcBef>
            <a:spcAft>
              <a:spcPts val="0"/>
            </a:spcAft>
          </a:pP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У вказаній постанові зазначено, що підписання договору купівлі-продажу невстановленою особою від імені продавця є підставою для визнання такого договору недійсним згідно із статтями 203, 215 ЦК України.</a:t>
          </a:r>
        </a:p>
      </dsp:txBody>
      <dsp:txXfrm>
        <a:off x="0" y="540051"/>
        <a:ext cx="2517763" cy="3527301"/>
      </dsp:txXfrm>
    </dsp:sp>
  </dsp:spTree>
</dsp:drawing>
</file>

<file path=ppt/diagrams/drawing4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532A5CD-ED12-4521-B172-187366941F6A}">
      <dsp:nvSpPr>
        <dsp:cNvPr id="0" name=""/>
        <dsp:cNvSpPr/>
      </dsp:nvSpPr>
      <dsp:spPr>
        <a:xfrm>
          <a:off x="0" y="150109"/>
          <a:ext cx="5743682" cy="4810987"/>
        </a:xfrm>
        <a:prstGeom prst="flowChartAlternateProcess">
          <a:avLst/>
        </a:prstGeom>
        <a:solidFill>
          <a:schemeClr val="tx2">
            <a:lumMod val="25000"/>
            <a:alpha val="44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just" defTabSz="488950" rtl="0">
            <a:lnSpc>
              <a:spcPct val="90000"/>
            </a:lnSpc>
            <a:spcBef>
              <a:spcPct val="0"/>
            </a:spcBef>
            <a:spcAft>
              <a:spcPts val="0"/>
            </a:spcAft>
          </a:pPr>
          <a:r>
            <a:rPr lang="uk-UA" sz="1100" b="0" i="0" kern="1200" dirty="0" smtClean="0"/>
            <a:t>	</a:t>
          </a: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Основним критерієм, за яким можна розмежувати укладені та неукладені правочини купівлі-продажу, є факт вираження сторонами правочину їх волевиявлення - зовнішньої об`єктивної форми виявлення волі особи, що проявляється у вчиненні цілеспрямованих дій з метою зміни цивільних правовідносин, що склалися на момент вчинення правочину.</a:t>
          </a:r>
        </a:p>
        <a:p>
          <a:pPr lvl="0" algn="just" defTabSz="488950">
            <a:lnSpc>
              <a:spcPct val="90000"/>
            </a:lnSpc>
            <a:spcBef>
              <a:spcPct val="0"/>
            </a:spcBef>
            <a:spcAft>
              <a:spcPts val="0"/>
            </a:spcAft>
          </a:pP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Відсутність підпису (чи його підроблення) сторони правочину, щодо якого передбачена обов`язкова письмова форма, за загальним правилом не свідчить про недійсність цього правочину, а вказує на дефект його форми та за відсутності підтвердження волевиявлення сторони на його укладення свідчить про </a:t>
          </a:r>
          <a:r>
            <a:rPr lang="uk-UA" sz="11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неукладеність</a:t>
          </a: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такого правочину. Тобто йдеться не про дефект волевиявлення сторони, а про його цілковиту відсутність.</a:t>
          </a:r>
        </a:p>
        <a:p>
          <a:pPr lvl="0" algn="just" defTabSz="488950">
            <a:lnSpc>
              <a:spcPct val="90000"/>
            </a:lnSpc>
            <a:spcBef>
              <a:spcPct val="0"/>
            </a:spcBef>
            <a:spcAft>
              <a:spcPts val="0"/>
            </a:spcAft>
          </a:pP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Таким чином, </a:t>
          </a:r>
          <a:r>
            <a:rPr lang="uk-UA" sz="11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неукладеність</a:t>
          </a: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договору у зв`язку з недотриманням встановленої для нього законом обов`язкової письмової форми, зокрема й щодо його підписання, повинна насамперед корелюватися з відсутністю у сторони правочину будь-якого волевиявлення на його укладення, тобто якщо особа фактично не є учасником договірних правовідносин, про що, зокрема, може свідчити факт </a:t>
          </a:r>
          <a:r>
            <a:rPr lang="uk-UA" sz="11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непідписання</a:t>
          </a: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договору цією особою чи підписання його від імені сторони іншою </a:t>
          </a:r>
          <a:r>
            <a:rPr lang="uk-UA" sz="11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неуповноваженою</a:t>
          </a: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особою (підроблення підпису).</a:t>
          </a:r>
        </a:p>
        <a:p>
          <a:pPr lvl="0" algn="just" defTabSz="488950">
            <a:lnSpc>
              <a:spcPct val="90000"/>
            </a:lnSpc>
            <a:spcBef>
              <a:spcPct val="0"/>
            </a:spcBef>
            <a:spcAft>
              <a:spcPts val="0"/>
            </a:spcAft>
          </a:pP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Відсутність або підроблення підпису сторони (яка у зв`язку із цим фактично не є учасником договірних правовідносин) на письмовому правочині створює презумпцію відсутності волевиявлення сторони на виникнення, зміну чи припинення цивільних правовідносин, яка може бути спростована письмовими доказами, засобами </a:t>
          </a:r>
          <a:r>
            <a:rPr lang="uk-UA" sz="11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аудіо-</a:t>
          </a: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відеозапису та іншими доказами, що підтверджують факт наявності волевиявлення на укладення правочину у сторони, яка заперечує проти цього. Натомість </a:t>
          </a:r>
          <a:r>
            <a:rPr lang="uk-UA" sz="11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неспростування</a:t>
          </a: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цієї презумпції свідчить про </a:t>
          </a:r>
          <a:r>
            <a:rPr lang="uk-UA" sz="11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неукладеність</a:t>
          </a: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договору, яка ґрунтується на положеннях абзацу першого частини першої статті 638 ЦК України - договір є укладеним, якщо сторони досягли згоди з усіх істотних умов договору.</a:t>
          </a:r>
        </a:p>
        <a:p>
          <a:pPr lvl="0" algn="just" defTabSz="488950">
            <a:lnSpc>
              <a:spcPct val="90000"/>
            </a:lnSpc>
            <a:spcBef>
              <a:spcPct val="0"/>
            </a:spcBef>
            <a:spcAft>
              <a:spcPts val="0"/>
            </a:spcAft>
          </a:pP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Неукладений правочин не може бути визнаний недійсним чи вважатися нікчемним (недійсним в силу вимог закону), оскільки недійсність правочину як приватноправова категорія покликана не допускати або </a:t>
          </a:r>
          <a:r>
            <a:rPr lang="uk-UA" sz="11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присікати</a:t>
          </a: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порушення цивільних прав та інтересів (щодо яких було виражено волевиявлення сторін правочину) або ж їх відновлювати.</a:t>
          </a:r>
        </a:p>
        <a:p>
          <a:pPr lvl="0" algn="just" defTabSz="488950" rtl="0">
            <a:lnSpc>
              <a:spcPct val="90000"/>
            </a:lnSpc>
            <a:spcBef>
              <a:spcPct val="0"/>
            </a:spcBef>
            <a:spcAft>
              <a:spcPts val="0"/>
            </a:spcAft>
          </a:pPr>
          <a:r>
            <a:rPr lang="uk-UA" sz="1100" kern="1200" dirty="0" smtClean="0">
              <a:hlinkClick xmlns:r="http://schemas.openxmlformats.org/officeDocument/2006/relationships" r:id="rId1"/>
            </a:rPr>
            <a:t>https://reestr.court.gov.ua/Review/123780071</a:t>
          </a:r>
          <a:r>
            <a:rPr lang="uk-UA" sz="1100" kern="1200" dirty="0" smtClean="0"/>
            <a:t> </a:t>
          </a:r>
          <a:endPar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dsp:txBody>
      <dsp:txXfrm>
        <a:off x="0" y="150109"/>
        <a:ext cx="5743682" cy="4810987"/>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EF56D4A-9A76-4414-A5F2-8066BE125047}">
      <dsp:nvSpPr>
        <dsp:cNvPr id="0" name=""/>
        <dsp:cNvSpPr/>
      </dsp:nvSpPr>
      <dsp:spPr>
        <a:xfrm>
          <a:off x="0" y="189089"/>
          <a:ext cx="5020749" cy="4633828"/>
        </a:xfrm>
        <a:prstGeom prst="homePlate">
          <a:avLst/>
        </a:prstGeom>
        <a:solidFill>
          <a:schemeClr val="tx2">
            <a:lumMod val="25000"/>
            <a:alpha val="29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6985" rIns="0" bIns="6985" numCol="1" spcCol="1270" anchor="ctr" anchorCtr="0">
          <a:noAutofit/>
        </a:bodyPr>
        <a:lstStyle/>
        <a:p>
          <a:pPr lvl="0" algn="just" defTabSz="488950" rtl="0">
            <a:lnSpc>
              <a:spcPct val="100000"/>
            </a:lnSpc>
            <a:spcBef>
              <a:spcPct val="0"/>
            </a:spcBef>
            <a:spcAft>
              <a:spcPts val="0"/>
            </a:spcAft>
          </a:pPr>
          <a:r>
            <a:rPr lang="uk-UA" sz="1100" kern="1200" dirty="0" smtClean="0">
              <a:latin typeface="Times New Roman" pitchFamily="18" charset="0"/>
              <a:cs typeface="Times New Roman" pitchFamily="18" charset="0"/>
            </a:rPr>
            <a:t>	</a:t>
          </a: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У постанові КГС ВС від 27.03.2019 у справі № 905/1313/18, зазначено про те, що зобов`язання продавця повернути кошти, сплачені йому за розірваним договором купівлі-продажу, виникло з набранням чинності рішенням суду від 16.01.2017 у справі № 905/1290/16 про стягнення з нього цих коштів на підставі статті 1212 ЦК України, тоді як договір купівлі-продажу був розірваний судовим рішенням від 31.08. 2010 у справі № 905/3512/13, цим же рішенням покупця було зобов`язано повернути придбане за договором майно. Отже, саме з набранням законної сили рішенням суду у справі №905/3512/13 про розірвання договору та зобов`язання покупця повернути придбане майно відпала підстава набуття продавцем коштів, сплачених йому покупцем за це майно. Саме з цього моменту у продавця виник обов`язок повернути безпідставно утримані кошти покупцю, а не з моменту набранням чинності рішенням суду у справі № 905/1290/16 про стягнення з нього цих коштів на підставі статті 1212 ЦК України, яке в цьому випадку було механізмом примусового виконання продавцем свого обов`язку з повернення безпідставно утриманих коштів, який він не виконав добровільно.</a:t>
          </a:r>
        </a:p>
        <a:p>
          <a:pPr lvl="0" algn="just" defTabSz="488950" rtl="0">
            <a:lnSpc>
              <a:spcPct val="100000"/>
            </a:lnSpc>
            <a:spcBef>
              <a:spcPct val="0"/>
            </a:spcBef>
            <a:spcAft>
              <a:spcPts val="0"/>
            </a:spcAft>
          </a:pP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У постанові КЦС від 02.02. 2021 у справі №330/2142/16-ц та постановах КГС ВС від 23.04.2019 у справі № 918/47/18, від 17.08.2021 року у справі №913/371/20, зазначено про те, що зобов`язання з повернення безпідставно набутого майна має бути виконане особою протягом 7 днів з дня направлення / отримання нею вимоги про виконання такого зобов`язання відповідно до статті 530 ЦК України.</a:t>
          </a:r>
          <a:endParaRPr lang="uk-UA" sz="1100" b="1" kern="1200" noProof="0" dirty="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dsp:txBody>
      <dsp:txXfrm>
        <a:off x="0" y="189089"/>
        <a:ext cx="5020749" cy="4633828"/>
      </dsp:txXfrm>
    </dsp:sp>
  </dsp:spTree>
</dsp:drawing>
</file>

<file path=ppt/diagrams/drawing5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A20DE31-9AEC-4203-B692-5715756E6C53}">
      <dsp:nvSpPr>
        <dsp:cNvPr id="0" name=""/>
        <dsp:cNvSpPr/>
      </dsp:nvSpPr>
      <dsp:spPr>
        <a:xfrm>
          <a:off x="0" y="5398"/>
          <a:ext cx="3888431" cy="786689"/>
        </a:xfrm>
        <a:prstGeom prst="roundRect">
          <a:avLst/>
        </a:prstGeom>
        <a:solidFill>
          <a:schemeClr val="tx2">
            <a:lumMod val="25000"/>
            <a:alpha val="17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ts val="0"/>
            </a:spcAft>
          </a:pPr>
          <a:r>
            <a:rPr kumimoji="0" lang="uk-UA" sz="14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КГС ВС від 27.05.2020 у справі №911/1693/18</a:t>
          </a:r>
          <a:endParaRPr kumimoji="0" lang="uk-UA" sz="1400" b="1" i="0" u="none" strike="noStrike" kern="1200" cap="none" spc="0" normalizeH="0" baseline="0" noProof="0" dirty="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endParaRPr>
        </a:p>
      </dsp:txBody>
      <dsp:txXfrm>
        <a:off x="0" y="5398"/>
        <a:ext cx="3888431" cy="786689"/>
      </dsp:txXfrm>
    </dsp:sp>
  </dsp:spTree>
</dsp:drawing>
</file>

<file path=ppt/diagrams/drawing5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91186E1-D2E0-4DE9-9FD1-C23BC272EA6B}">
      <dsp:nvSpPr>
        <dsp:cNvPr id="0" name=""/>
        <dsp:cNvSpPr/>
      </dsp:nvSpPr>
      <dsp:spPr>
        <a:xfrm>
          <a:off x="0" y="0"/>
          <a:ext cx="4130279" cy="791314"/>
        </a:xfrm>
        <a:prstGeom prst="roundRect">
          <a:avLst/>
        </a:prstGeom>
        <a:solidFill>
          <a:schemeClr val="tx2">
            <a:lumMod val="25000"/>
            <a:alpha val="16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ts val="0"/>
            </a:spcAft>
          </a:pPr>
          <a:r>
            <a:rPr lang="uk-UA" sz="16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Постанова ВП ВС від 27.11.2024 по справі №204/8017/17</a:t>
          </a:r>
          <a:endParaRPr lang="uk-UA" sz="1600" b="1" kern="1200" noProof="0" dirty="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dsp:txBody>
      <dsp:txXfrm>
        <a:off x="0" y="0"/>
        <a:ext cx="4130279" cy="791314"/>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532A5CD-ED12-4521-B172-187366941F6A}">
      <dsp:nvSpPr>
        <dsp:cNvPr id="0" name=""/>
        <dsp:cNvSpPr/>
      </dsp:nvSpPr>
      <dsp:spPr>
        <a:xfrm>
          <a:off x="0" y="8363"/>
          <a:ext cx="4286799" cy="4284733"/>
        </a:xfrm>
        <a:prstGeom prst="flowChartAlternateProcess">
          <a:avLst/>
        </a:prstGeom>
        <a:solidFill>
          <a:schemeClr val="tx2">
            <a:lumMod val="25000"/>
            <a:alpha val="44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just" defTabSz="533400" rtl="0">
            <a:lnSpc>
              <a:spcPct val="90000"/>
            </a:lnSpc>
            <a:spcBef>
              <a:spcPct val="0"/>
            </a:spcBef>
            <a:spcAft>
              <a:spcPts val="0"/>
            </a:spcAft>
          </a:pP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ВП ВС зазначає, що зобов`язання повернути безпідставно набуте майно виникає в особи безпосередньо з норми статті 1212 ЦК України на підставі факту набуття нею майна (коштів) без достатньої правової підстави або факту відпадіння підстави набуття цього майна (коштів) згодом. Виконати таке зобов`язання особа повинна відразу після того, як безпідставно отримала майно або як підстава такого отримання відпала. Це зобов`язання не виникає з рішення суду. Судове рішення в цьому випадку є механізмом примусового виконання відповідачем свого обов`язку з повернення безпідставно отриманих коштів, який він не виконує добровільно.</a:t>
          </a:r>
        </a:p>
        <a:p>
          <a:pPr lvl="0" algn="just" defTabSz="533400">
            <a:lnSpc>
              <a:spcPct val="90000"/>
            </a:lnSpc>
            <a:spcBef>
              <a:spcPct val="0"/>
            </a:spcBef>
            <a:spcAft>
              <a:spcPts val="0"/>
            </a:spcAft>
          </a:pPr>
          <a:r>
            <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Подібний висновок викладений у пунктах 66, 67 постанови КГС від 01.09.2022 у справі №910/9544/19, на яку посилається колегія суддів Касаційного господарського суду в цій справі. За обставинами цієї справи особа отримала кошти за нікчемним правочином, відповідно обов`язок повернути ці кошти виник у неї з моменту їх безпідставного отримання, оскільки недійсність нікчемного правочину встановлена законом і визнання його недійсним судом не вимагається. Такий висновок Велика Палата Верховного Суду вважає правильним. </a:t>
          </a:r>
          <a:r>
            <a:rPr lang="uk-UA" sz="1200" kern="1200" dirty="0" smtClean="0">
              <a:hlinkClick xmlns:r="http://schemas.openxmlformats.org/officeDocument/2006/relationships" r:id="rId1"/>
            </a:rPr>
            <a:t>https://reestr.court.gov.ua/Review/117340690</a:t>
          </a:r>
          <a:r>
            <a:rPr lang="uk-UA" sz="1200" kern="1200" dirty="0" smtClean="0"/>
            <a:t> </a:t>
          </a:r>
        </a:p>
        <a:p>
          <a:pPr lvl="0" algn="just" defTabSz="533400">
            <a:lnSpc>
              <a:spcPct val="90000"/>
            </a:lnSpc>
            <a:spcBef>
              <a:spcPct val="0"/>
            </a:spcBef>
            <a:spcAft>
              <a:spcPts val="0"/>
            </a:spcAft>
          </a:pPr>
          <a:endParaRPr lang="uk-UA" sz="12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hlinkClick xmlns:r="http://schemas.openxmlformats.org/officeDocument/2006/relationships" r:id="rId2"/>
          </a:endParaRPr>
        </a:p>
      </dsp:txBody>
      <dsp:txXfrm>
        <a:off x="0" y="8363"/>
        <a:ext cx="4286799" cy="4284733"/>
      </dsp:txXfrm>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A20DE31-9AEC-4203-B692-5715756E6C53}">
      <dsp:nvSpPr>
        <dsp:cNvPr id="0" name=""/>
        <dsp:cNvSpPr/>
      </dsp:nvSpPr>
      <dsp:spPr>
        <a:xfrm>
          <a:off x="0" y="386"/>
          <a:ext cx="3888431" cy="791314"/>
        </a:xfrm>
        <a:prstGeom prst="roundRect">
          <a:avLst/>
        </a:prstGeom>
        <a:solidFill>
          <a:schemeClr val="tx2">
            <a:lumMod val="25000"/>
            <a:alpha val="17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ts val="0"/>
            </a:spcAft>
          </a:pPr>
          <a:r>
            <a:rPr kumimoji="0" lang="uk-UA" sz="14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Постанови КЦС від 02.02.2021 у справі № 330/2142/16-ц та постановах КГС від 23.04.2019 у справі №918/47/18, від 17.08.2021 у справі №913/371/20 та від 27.03.2019 у справі № 905/1313/18</a:t>
          </a:r>
          <a:endParaRPr kumimoji="0" lang="uk-UA" sz="1400" b="1" i="0" u="none" strike="noStrike" kern="1200" cap="none" spc="0" normalizeH="0" baseline="0" noProof="0" dirty="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endParaRPr>
        </a:p>
      </dsp:txBody>
      <dsp:txXfrm>
        <a:off x="0" y="386"/>
        <a:ext cx="3888431" cy="791314"/>
      </dsp:txXfrm>
    </dsp:sp>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91186E1-D2E0-4DE9-9FD1-C23BC272EA6B}">
      <dsp:nvSpPr>
        <dsp:cNvPr id="0" name=""/>
        <dsp:cNvSpPr/>
      </dsp:nvSpPr>
      <dsp:spPr>
        <a:xfrm>
          <a:off x="0" y="37772"/>
          <a:ext cx="4130279" cy="647189"/>
        </a:xfrm>
        <a:prstGeom prst="roundRect">
          <a:avLst/>
        </a:prstGeom>
        <a:solidFill>
          <a:schemeClr val="tx2">
            <a:lumMod val="25000"/>
            <a:alpha val="16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ts val="0"/>
            </a:spcAft>
          </a:pPr>
          <a:r>
            <a:rPr lang="uk-UA" sz="16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Постанова ВП ВС від 07.02.2024 по справі №910/3831/22 </a:t>
          </a:r>
          <a:endParaRPr lang="uk-UA" sz="1600" b="1" kern="1200" noProof="0" dirty="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dsp:txBody>
      <dsp:txXfrm>
        <a:off x="0" y="37772"/>
        <a:ext cx="4130279" cy="647189"/>
      </dsp:txXfrm>
    </dsp:sp>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EF56D4A-9A76-4414-A5F2-8066BE125047}">
      <dsp:nvSpPr>
        <dsp:cNvPr id="0" name=""/>
        <dsp:cNvSpPr/>
      </dsp:nvSpPr>
      <dsp:spPr>
        <a:xfrm>
          <a:off x="0" y="72013"/>
          <a:ext cx="5020749" cy="5228021"/>
        </a:xfrm>
        <a:prstGeom prst="homePlate">
          <a:avLst/>
        </a:prstGeom>
        <a:solidFill>
          <a:schemeClr val="tx2">
            <a:lumMod val="25000"/>
            <a:alpha val="29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6350" rIns="0" bIns="6350" numCol="1" spcCol="1270" anchor="ctr" anchorCtr="0">
          <a:noAutofit/>
        </a:bodyPr>
        <a:lstStyle/>
        <a:p>
          <a:pPr lvl="0" algn="just" defTabSz="444500" rtl="0">
            <a:lnSpc>
              <a:spcPct val="100000"/>
            </a:lnSpc>
            <a:spcBef>
              <a:spcPct val="0"/>
            </a:spcBef>
            <a:spcAft>
              <a:spcPts val="0"/>
            </a:spcAft>
          </a:pPr>
          <a:r>
            <a:rPr lang="uk-UA" sz="1000" kern="1200" dirty="0" smtClean="0">
              <a:latin typeface="Times New Roman" pitchFamily="18" charset="0"/>
              <a:cs typeface="Times New Roman" pitchFamily="18" charset="0"/>
            </a:rPr>
            <a:t>	</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Основним питанням, яке поставив перед собою КЦС ВС у справі № 447/2461/20, було те, чи набрав чинності, тобто чи був укладений підписаний між сторонами у справі договір оренди земельної ділянки від 08.07.2020, пунктом 40 якого передбачено, що він набирає чинності після підписання сторонами та його державної реєстрації у порядку, встановленому законом.</a:t>
          </a:r>
        </a:p>
        <a:p>
          <a:pPr lvl="0" algn="just" defTabSz="444500">
            <a:lnSpc>
              <a:spcPct val="100000"/>
            </a:lnSpc>
            <a:spcBef>
              <a:spcPct val="0"/>
            </a:spcBef>
            <a:spcAft>
              <a:spcPts val="0"/>
            </a:spcAft>
          </a:pP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Вирішуючи це питання, КЦС ВС зазначив, що сільська рада та фізична особа досягли згоди про те, що договір набирає чинності після підписання сторонами та його державної реєстрації. Іншого визначення часу чи моменту набрання чинності, а відтак і моменту укладення договору його текст не містить. З урахуванням принципу свободи договору, а також беручи до уваги те, що згідно з частиною другою статті 631 ЦК України договір набирає чинності з моменту його укладення, КЦС ВС підтримав висновок суду апеляційної інстанції про те, що сторони визначили та пов`язали укладення договору не лише з моментом його підписання, а й з моментом державної реєстрації.</a:t>
          </a:r>
        </a:p>
        <a:p>
          <a:pPr lvl="0" algn="just" defTabSz="444500">
            <a:lnSpc>
              <a:spcPct val="100000"/>
            </a:lnSpc>
            <a:spcBef>
              <a:spcPct val="0"/>
            </a:spcBef>
            <a:spcAft>
              <a:spcPts val="0"/>
            </a:spcAft>
          </a:pP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Разом з цим КЦС ВС врахував, що на момент підписання </a:t>
          </a:r>
          <a:r>
            <a:rPr lang="uk-UA" sz="10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оспорюваного</a:t>
          </a: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договору оренди у чинному на той час законодавстві не передбачалось можливості саме його державної реєстрації, а лише державна реєстрація певного права оренди, що виникало на підставі укладеного договору. </a:t>
          </a:r>
        </a:p>
        <a:p>
          <a:pPr lvl="0" algn="just" defTabSz="444500">
            <a:lnSpc>
              <a:spcPct val="100000"/>
            </a:lnSpc>
            <a:spcBef>
              <a:spcPct val="0"/>
            </a:spcBef>
            <a:spcAft>
              <a:spcPts val="0"/>
            </a:spcAft>
          </a:pP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Тому КЦС ВС вважав, що для вирішення цього спору він має дати тлумачення відповідному положенню договору (щодо визначення моменту укладення договору, пов`язаного з його державною реєстрацією).		</a:t>
          </a:r>
        </a:p>
        <a:p>
          <a:pPr lvl="0" algn="just" defTabSz="444500">
            <a:lnSpc>
              <a:spcPct val="100000"/>
            </a:lnSpc>
            <a:spcBef>
              <a:spcPct val="0"/>
            </a:spcBef>
            <a:spcAft>
              <a:spcPts val="0"/>
            </a:spcAft>
          </a:pPr>
          <a:r>
            <a:rPr lang="uk-UA" sz="10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Застосовуючи правило про розумне читання умов договору, КЦС ВС керувався тим, що, поза очевидним та розумним сумнівом, сторони у пункті 40 договору мали на увазі, що він вважатиметься укладеним саме після внесення до відповідного державного реєстру запису про право оренди на підставі такого договору.</a:t>
          </a:r>
          <a:endParaRPr lang="uk-UA" sz="1000" b="1" kern="1200" noProof="0" dirty="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dsp:txBody>
      <dsp:txXfrm>
        <a:off x="0" y="72013"/>
        <a:ext cx="5020749" cy="5228021"/>
      </dsp:txXfrm>
    </dsp:sp>
  </dsp:spTree>
</dsp:drawing>
</file>

<file path=ppt/diagrams/layout1.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18.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2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1.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22.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2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5.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26.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2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9.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0.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3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3.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34.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3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7.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38.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3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1.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42.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4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5.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4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8.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49.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5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верхнього колонтитула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uk-UA"/>
          </a:p>
        </p:txBody>
      </p:sp>
      <p:sp>
        <p:nvSpPr>
          <p:cNvPr id="3" name="Місце для дати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77E8FDF-EBCC-482F-8003-D19E610954F3}" type="datetimeFigureOut">
              <a:rPr lang="uk-UA" smtClean="0"/>
              <a:pPr/>
              <a:t>07.01.2025</a:t>
            </a:fld>
            <a:endParaRPr lang="uk-UA"/>
          </a:p>
        </p:txBody>
      </p:sp>
      <p:sp>
        <p:nvSpPr>
          <p:cNvPr id="4" name="Місце для зображення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uk-UA"/>
          </a:p>
        </p:txBody>
      </p:sp>
      <p:sp>
        <p:nvSpPr>
          <p:cNvPr id="5" name="Місце для нотаток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6" name="Місце для нижнього колонтитула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uk-UA"/>
          </a:p>
        </p:txBody>
      </p:sp>
      <p:sp>
        <p:nvSpPr>
          <p:cNvPr id="7" name="Місце для номера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8C0917D-441D-47B3-B65E-3F6798E1ADDF}" type="slidenum">
              <a:rPr lang="uk-UA" smtClean="0"/>
              <a:pPr/>
              <a:t>‹№›</a:t>
            </a:fld>
            <a:endParaRPr lang="uk-UA"/>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normAutofit/>
          </a:bodyPr>
          <a:lstStyle/>
          <a:p>
            <a:endParaRPr lang="uk-UA"/>
          </a:p>
        </p:txBody>
      </p:sp>
      <p:sp>
        <p:nvSpPr>
          <p:cNvPr id="4" name="Місце для номера слайда 3"/>
          <p:cNvSpPr>
            <a:spLocks noGrp="1"/>
          </p:cNvSpPr>
          <p:nvPr>
            <p:ph type="sldNum" sz="quarter" idx="10"/>
          </p:nvPr>
        </p:nvSpPr>
        <p:spPr/>
        <p:txBody>
          <a:bodyPr/>
          <a:lstStyle/>
          <a:p>
            <a:fld id="{08C0917D-441D-47B3-B65E-3F6798E1ADDF}" type="slidenum">
              <a:rPr lang="uk-UA" smtClean="0"/>
              <a:pPr/>
              <a:t>1</a:t>
            </a:fld>
            <a:endParaRPr lang="uk-U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uk-UA" smtClean="0"/>
              <a:t>Зразок заголовка</a:t>
            </a:r>
            <a:endParaRPr kumimoji="0" lang="en-US"/>
          </a:p>
        </p:txBody>
      </p:sp>
      <p:sp>
        <p:nvSpPr>
          <p:cNvPr id="17" name="Пі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uk-UA" smtClean="0"/>
              <a:t>Зразок підзаголовка</a:t>
            </a:r>
            <a:endParaRPr kumimoji="0" lang="en-US"/>
          </a:p>
        </p:txBody>
      </p:sp>
      <p:sp>
        <p:nvSpPr>
          <p:cNvPr id="30" name="Місце для дати 29"/>
          <p:cNvSpPr>
            <a:spLocks noGrp="1"/>
          </p:cNvSpPr>
          <p:nvPr>
            <p:ph type="dt" sz="half" idx="10"/>
          </p:nvPr>
        </p:nvSpPr>
        <p:spPr/>
        <p:txBody>
          <a:bodyPr/>
          <a:lstStyle/>
          <a:p>
            <a:fld id="{323F3E26-BE0A-424A-947F-C108B595D07D}" type="datetimeFigureOut">
              <a:rPr lang="uk-UA" smtClean="0"/>
              <a:pPr/>
              <a:t>07.01.2025</a:t>
            </a:fld>
            <a:endParaRPr lang="uk-UA"/>
          </a:p>
        </p:txBody>
      </p:sp>
      <p:sp>
        <p:nvSpPr>
          <p:cNvPr id="19" name="Місце для нижнього колонтитула 18"/>
          <p:cNvSpPr>
            <a:spLocks noGrp="1"/>
          </p:cNvSpPr>
          <p:nvPr>
            <p:ph type="ftr" sz="quarter" idx="11"/>
          </p:nvPr>
        </p:nvSpPr>
        <p:spPr/>
        <p:txBody>
          <a:bodyPr/>
          <a:lstStyle/>
          <a:p>
            <a:endParaRPr lang="uk-UA"/>
          </a:p>
        </p:txBody>
      </p:sp>
      <p:sp>
        <p:nvSpPr>
          <p:cNvPr id="27" name="Місце для номера слайда 26"/>
          <p:cNvSpPr>
            <a:spLocks noGrp="1"/>
          </p:cNvSpPr>
          <p:nvPr>
            <p:ph type="sldNum" sz="quarter" idx="12"/>
          </p:nvPr>
        </p:nvSpPr>
        <p:spPr/>
        <p:txBody>
          <a:bodyPr/>
          <a:lstStyle/>
          <a:p>
            <a:fld id="{A6C8A768-57F3-4146-822D-25A0703D270B}" type="slidenum">
              <a:rPr lang="uk-UA" smtClean="0"/>
              <a:pPr/>
              <a:t>‹№›</a:t>
            </a:fld>
            <a:endParaRPr lang="uk-U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uk-UA" smtClean="0"/>
              <a:t>Зразок заголовка</a:t>
            </a:r>
            <a:endParaRPr kumimoji="0" lang="en-US"/>
          </a:p>
        </p:txBody>
      </p:sp>
      <p:sp>
        <p:nvSpPr>
          <p:cNvPr id="3" name="Місце для вертикального тексту 2"/>
          <p:cNvSpPr>
            <a:spLocks noGrp="1"/>
          </p:cNvSpPr>
          <p:nvPr>
            <p:ph type="body" orient="vert" idx="1"/>
          </p:nvPr>
        </p:nvSpPr>
        <p:spPr/>
        <p:txBody>
          <a:bodyPr vert="eaVert"/>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4" name="Місце для дати 3"/>
          <p:cNvSpPr>
            <a:spLocks noGrp="1"/>
          </p:cNvSpPr>
          <p:nvPr>
            <p:ph type="dt" sz="half" idx="10"/>
          </p:nvPr>
        </p:nvSpPr>
        <p:spPr/>
        <p:txBody>
          <a:bodyPr/>
          <a:lstStyle/>
          <a:p>
            <a:fld id="{323F3E26-BE0A-424A-947F-C108B595D07D}" type="datetimeFigureOut">
              <a:rPr lang="uk-UA" smtClean="0"/>
              <a:pPr/>
              <a:t>07.01.2025</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A6C8A768-57F3-4146-822D-25A0703D270B}" type="slidenum">
              <a:rPr lang="uk-UA" smtClean="0"/>
              <a:pPr/>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Вертикальний заголовок 1"/>
          <p:cNvSpPr>
            <a:spLocks noGrp="1"/>
          </p:cNvSpPr>
          <p:nvPr>
            <p:ph type="title" orient="vert"/>
          </p:nvPr>
        </p:nvSpPr>
        <p:spPr>
          <a:xfrm>
            <a:off x="6629400" y="914401"/>
            <a:ext cx="2057400" cy="5211763"/>
          </a:xfrm>
        </p:spPr>
        <p:txBody>
          <a:bodyPr vert="eaVert"/>
          <a:lstStyle/>
          <a:p>
            <a:r>
              <a:rPr kumimoji="0" lang="uk-UA" smtClean="0"/>
              <a:t>Зразок заголовка</a:t>
            </a:r>
            <a:endParaRPr kumimoji="0" lang="en-US"/>
          </a:p>
        </p:txBody>
      </p:sp>
      <p:sp>
        <p:nvSpPr>
          <p:cNvPr id="3" name="Місце для вертикального тексту 2"/>
          <p:cNvSpPr>
            <a:spLocks noGrp="1"/>
          </p:cNvSpPr>
          <p:nvPr>
            <p:ph type="body" orient="vert" idx="1"/>
          </p:nvPr>
        </p:nvSpPr>
        <p:spPr>
          <a:xfrm>
            <a:off x="457200" y="914401"/>
            <a:ext cx="6019800" cy="5211763"/>
          </a:xfrm>
        </p:spPr>
        <p:txBody>
          <a:bodyPr vert="eaVert"/>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4" name="Місце для дати 3"/>
          <p:cNvSpPr>
            <a:spLocks noGrp="1"/>
          </p:cNvSpPr>
          <p:nvPr>
            <p:ph type="dt" sz="half" idx="10"/>
          </p:nvPr>
        </p:nvSpPr>
        <p:spPr/>
        <p:txBody>
          <a:bodyPr/>
          <a:lstStyle/>
          <a:p>
            <a:fld id="{323F3E26-BE0A-424A-947F-C108B595D07D}" type="datetimeFigureOut">
              <a:rPr lang="uk-UA" smtClean="0"/>
              <a:pPr/>
              <a:t>07.01.2025</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A6C8A768-57F3-4146-822D-25A0703D270B}" type="slidenum">
              <a:rPr lang="uk-UA" smtClean="0"/>
              <a:pPr/>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uk-UA" smtClean="0"/>
              <a:t>Зразок заголовка</a:t>
            </a:r>
            <a:endParaRPr kumimoji="0" lang="en-US"/>
          </a:p>
        </p:txBody>
      </p:sp>
      <p:sp>
        <p:nvSpPr>
          <p:cNvPr id="3" name="Місце для вмісту 2"/>
          <p:cNvSpPr>
            <a:spLocks noGrp="1"/>
          </p:cNvSpPr>
          <p:nvPr>
            <p:ph idx="1"/>
          </p:nvPr>
        </p:nvSpPr>
        <p:spPr/>
        <p:txBody>
          <a:body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4" name="Місце для дати 3"/>
          <p:cNvSpPr>
            <a:spLocks noGrp="1"/>
          </p:cNvSpPr>
          <p:nvPr>
            <p:ph type="dt" sz="half" idx="10"/>
          </p:nvPr>
        </p:nvSpPr>
        <p:spPr/>
        <p:txBody>
          <a:bodyPr/>
          <a:lstStyle/>
          <a:p>
            <a:fld id="{323F3E26-BE0A-424A-947F-C108B595D07D}" type="datetimeFigureOut">
              <a:rPr lang="uk-UA" smtClean="0"/>
              <a:pPr/>
              <a:t>07.01.2025</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A6C8A768-57F3-4146-822D-25A0703D270B}" type="slidenum">
              <a:rPr lang="uk-UA" smtClean="0"/>
              <a:pPr/>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uk-UA" smtClean="0"/>
              <a:t>Зразок заголовка</a:t>
            </a:r>
            <a:endParaRPr kumimoji="0" lang="en-US"/>
          </a:p>
        </p:txBody>
      </p:sp>
      <p:sp>
        <p:nvSpPr>
          <p:cNvPr id="3" name="Місце для тексту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uk-UA" smtClean="0"/>
              <a:t>Зразок тексту</a:t>
            </a:r>
          </a:p>
        </p:txBody>
      </p:sp>
      <p:sp>
        <p:nvSpPr>
          <p:cNvPr id="4" name="Місце для дати 3"/>
          <p:cNvSpPr>
            <a:spLocks noGrp="1"/>
          </p:cNvSpPr>
          <p:nvPr>
            <p:ph type="dt" sz="half" idx="10"/>
          </p:nvPr>
        </p:nvSpPr>
        <p:spPr/>
        <p:txBody>
          <a:bodyPr/>
          <a:lstStyle/>
          <a:p>
            <a:fld id="{323F3E26-BE0A-424A-947F-C108B595D07D}" type="datetimeFigureOut">
              <a:rPr lang="uk-UA" smtClean="0"/>
              <a:pPr/>
              <a:t>07.01.2025</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A6C8A768-57F3-4146-822D-25A0703D270B}" type="slidenum">
              <a:rPr lang="uk-UA" smtClean="0"/>
              <a:pPr/>
              <a:t>‹№›</a:t>
            </a:fld>
            <a:endParaRPr lang="uk-U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uk-UA" smtClean="0"/>
              <a:t>Зразок заголовка</a:t>
            </a:r>
            <a:endParaRPr kumimoji="0" lang="en-US"/>
          </a:p>
        </p:txBody>
      </p:sp>
      <p:sp>
        <p:nvSpPr>
          <p:cNvPr id="3" name="Місце для вмісту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4" name="Місце для вмісту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5" name="Місце для дати 4"/>
          <p:cNvSpPr>
            <a:spLocks noGrp="1"/>
          </p:cNvSpPr>
          <p:nvPr>
            <p:ph type="dt" sz="half" idx="10"/>
          </p:nvPr>
        </p:nvSpPr>
        <p:spPr/>
        <p:txBody>
          <a:bodyPr/>
          <a:lstStyle/>
          <a:p>
            <a:fld id="{323F3E26-BE0A-424A-947F-C108B595D07D}" type="datetimeFigureOut">
              <a:rPr lang="uk-UA" smtClean="0"/>
              <a:pPr/>
              <a:t>07.01.2025</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p:txBody>
          <a:bodyPr/>
          <a:lstStyle/>
          <a:p>
            <a:fld id="{A6C8A768-57F3-4146-822D-25A0703D270B}" type="slidenum">
              <a:rPr lang="uk-UA" smtClean="0"/>
              <a:pPr/>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uk-UA" smtClean="0"/>
              <a:t>Зразок заголовка</a:t>
            </a:r>
            <a:endParaRPr kumimoji="0" lang="en-US"/>
          </a:p>
        </p:txBody>
      </p:sp>
      <p:sp>
        <p:nvSpPr>
          <p:cNvPr id="3" name="Місце для тексту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uk-UA" smtClean="0"/>
              <a:t>Зразок тексту</a:t>
            </a:r>
          </a:p>
        </p:txBody>
      </p:sp>
      <p:sp>
        <p:nvSpPr>
          <p:cNvPr id="4" name="Місце для тексту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uk-UA" smtClean="0"/>
              <a:t>Зразок тексту</a:t>
            </a:r>
          </a:p>
        </p:txBody>
      </p:sp>
      <p:sp>
        <p:nvSpPr>
          <p:cNvPr id="5" name="Місце для вмісту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6" name="Місце для вмісту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7" name="Місце для дати 6"/>
          <p:cNvSpPr>
            <a:spLocks noGrp="1"/>
          </p:cNvSpPr>
          <p:nvPr>
            <p:ph type="dt" sz="half" idx="10"/>
          </p:nvPr>
        </p:nvSpPr>
        <p:spPr/>
        <p:txBody>
          <a:bodyPr/>
          <a:lstStyle/>
          <a:p>
            <a:fld id="{323F3E26-BE0A-424A-947F-C108B595D07D}" type="datetimeFigureOut">
              <a:rPr lang="uk-UA" smtClean="0"/>
              <a:pPr/>
              <a:t>07.01.2025</a:t>
            </a:fld>
            <a:endParaRPr lang="uk-UA"/>
          </a:p>
        </p:txBody>
      </p:sp>
      <p:sp>
        <p:nvSpPr>
          <p:cNvPr id="8" name="Місце для нижнього колонтитула 7"/>
          <p:cNvSpPr>
            <a:spLocks noGrp="1"/>
          </p:cNvSpPr>
          <p:nvPr>
            <p:ph type="ftr" sz="quarter" idx="11"/>
          </p:nvPr>
        </p:nvSpPr>
        <p:spPr/>
        <p:txBody>
          <a:bodyPr/>
          <a:lstStyle/>
          <a:p>
            <a:endParaRPr lang="uk-UA"/>
          </a:p>
        </p:txBody>
      </p:sp>
      <p:sp>
        <p:nvSpPr>
          <p:cNvPr id="9" name="Місце для номера слайда 8"/>
          <p:cNvSpPr>
            <a:spLocks noGrp="1"/>
          </p:cNvSpPr>
          <p:nvPr>
            <p:ph type="sldNum" sz="quarter" idx="12"/>
          </p:nvPr>
        </p:nvSpPr>
        <p:spPr/>
        <p:txBody>
          <a:bodyPr/>
          <a:lstStyle/>
          <a:p>
            <a:fld id="{A6C8A768-57F3-4146-822D-25A0703D270B}" type="slidenum">
              <a:rPr lang="uk-UA" smtClean="0"/>
              <a:pPr/>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uk-UA" smtClean="0"/>
              <a:t>Зразок заголовка</a:t>
            </a:r>
            <a:endParaRPr kumimoji="0" lang="en-US"/>
          </a:p>
        </p:txBody>
      </p:sp>
      <p:sp>
        <p:nvSpPr>
          <p:cNvPr id="3" name="Місце для дати 2"/>
          <p:cNvSpPr>
            <a:spLocks noGrp="1"/>
          </p:cNvSpPr>
          <p:nvPr>
            <p:ph type="dt" sz="half" idx="10"/>
          </p:nvPr>
        </p:nvSpPr>
        <p:spPr/>
        <p:txBody>
          <a:bodyPr/>
          <a:lstStyle/>
          <a:p>
            <a:fld id="{323F3E26-BE0A-424A-947F-C108B595D07D}" type="datetimeFigureOut">
              <a:rPr lang="uk-UA" smtClean="0"/>
              <a:pPr/>
              <a:t>07.01.2025</a:t>
            </a:fld>
            <a:endParaRPr lang="uk-UA"/>
          </a:p>
        </p:txBody>
      </p:sp>
      <p:sp>
        <p:nvSpPr>
          <p:cNvPr id="4" name="Місце для нижнього колонтитула 3"/>
          <p:cNvSpPr>
            <a:spLocks noGrp="1"/>
          </p:cNvSpPr>
          <p:nvPr>
            <p:ph type="ftr" sz="quarter" idx="11"/>
          </p:nvPr>
        </p:nvSpPr>
        <p:spPr/>
        <p:txBody>
          <a:bodyPr/>
          <a:lstStyle/>
          <a:p>
            <a:endParaRPr lang="uk-UA"/>
          </a:p>
        </p:txBody>
      </p:sp>
      <p:sp>
        <p:nvSpPr>
          <p:cNvPr id="5" name="Місце для номера слайда 4"/>
          <p:cNvSpPr>
            <a:spLocks noGrp="1"/>
          </p:cNvSpPr>
          <p:nvPr>
            <p:ph type="sldNum" sz="quarter" idx="12"/>
          </p:nvPr>
        </p:nvSpPr>
        <p:spPr/>
        <p:txBody>
          <a:bodyPr/>
          <a:lstStyle/>
          <a:p>
            <a:fld id="{A6C8A768-57F3-4146-822D-25A0703D270B}" type="slidenum">
              <a:rPr lang="uk-UA" smtClean="0"/>
              <a:pPr/>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Місце для дати 1"/>
          <p:cNvSpPr>
            <a:spLocks noGrp="1"/>
          </p:cNvSpPr>
          <p:nvPr>
            <p:ph type="dt" sz="half" idx="10"/>
          </p:nvPr>
        </p:nvSpPr>
        <p:spPr/>
        <p:txBody>
          <a:bodyPr/>
          <a:lstStyle/>
          <a:p>
            <a:fld id="{323F3E26-BE0A-424A-947F-C108B595D07D}" type="datetimeFigureOut">
              <a:rPr lang="uk-UA" smtClean="0"/>
              <a:pPr/>
              <a:t>07.01.2025</a:t>
            </a:fld>
            <a:endParaRPr lang="uk-UA"/>
          </a:p>
        </p:txBody>
      </p:sp>
      <p:sp>
        <p:nvSpPr>
          <p:cNvPr id="3" name="Місце для нижнього колонтитула 2"/>
          <p:cNvSpPr>
            <a:spLocks noGrp="1"/>
          </p:cNvSpPr>
          <p:nvPr>
            <p:ph type="ftr" sz="quarter" idx="11"/>
          </p:nvPr>
        </p:nvSpPr>
        <p:spPr/>
        <p:txBody>
          <a:bodyPr/>
          <a:lstStyle/>
          <a:p>
            <a:endParaRPr lang="uk-UA"/>
          </a:p>
        </p:txBody>
      </p:sp>
      <p:sp>
        <p:nvSpPr>
          <p:cNvPr id="4" name="Місце для номера слайда 3"/>
          <p:cNvSpPr>
            <a:spLocks noGrp="1"/>
          </p:cNvSpPr>
          <p:nvPr>
            <p:ph type="sldNum" sz="quarter" idx="12"/>
          </p:nvPr>
        </p:nvSpPr>
        <p:spPr/>
        <p:txBody>
          <a:bodyPr/>
          <a:lstStyle/>
          <a:p>
            <a:fld id="{A6C8A768-57F3-4146-822D-25A0703D270B}" type="slidenum">
              <a:rPr lang="uk-UA" smtClean="0"/>
              <a:pPr/>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uk-UA" smtClean="0"/>
              <a:t>Зразок заголовка</a:t>
            </a:r>
            <a:endParaRPr kumimoji="0" lang="en-US"/>
          </a:p>
        </p:txBody>
      </p:sp>
      <p:sp>
        <p:nvSpPr>
          <p:cNvPr id="3" name="Місце для тексту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uk-UA" smtClean="0"/>
              <a:t>Зразок тексту</a:t>
            </a:r>
          </a:p>
        </p:txBody>
      </p:sp>
      <p:sp>
        <p:nvSpPr>
          <p:cNvPr id="4" name="Місце для вмісту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5" name="Місце для дати 4"/>
          <p:cNvSpPr>
            <a:spLocks noGrp="1"/>
          </p:cNvSpPr>
          <p:nvPr>
            <p:ph type="dt" sz="half" idx="10"/>
          </p:nvPr>
        </p:nvSpPr>
        <p:spPr/>
        <p:txBody>
          <a:bodyPr/>
          <a:lstStyle/>
          <a:p>
            <a:fld id="{323F3E26-BE0A-424A-947F-C108B595D07D}" type="datetimeFigureOut">
              <a:rPr lang="uk-UA" smtClean="0"/>
              <a:pPr/>
              <a:t>07.01.2025</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p:txBody>
          <a:bodyPr/>
          <a:lstStyle/>
          <a:p>
            <a:fld id="{A6C8A768-57F3-4146-822D-25A0703D270B}" type="slidenum">
              <a:rPr lang="uk-UA" smtClean="0"/>
              <a:pPr/>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Зображення з підписом">
    <p:spTree>
      <p:nvGrpSpPr>
        <p:cNvPr id="1" name=""/>
        <p:cNvGrpSpPr/>
        <p:nvPr/>
      </p:nvGrpSpPr>
      <p:grpSpPr>
        <a:xfrm>
          <a:off x="0" y="0"/>
          <a:ext cx="0" cy="0"/>
          <a:chOff x="0" y="0"/>
          <a:chExt cx="0" cy="0"/>
        </a:xfrm>
      </p:grpSpPr>
      <p:sp>
        <p:nvSpPr>
          <p:cNvPr id="9" name="Прямокутник з одним вирізаним округленим кут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кутний трикут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uk-UA" smtClean="0"/>
              <a:t>Зразок заголовка</a:t>
            </a:r>
            <a:endParaRPr kumimoji="0" lang="en-US"/>
          </a:p>
        </p:txBody>
      </p:sp>
      <p:sp>
        <p:nvSpPr>
          <p:cNvPr id="4" name="Місце для тексту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uk-UA" smtClean="0"/>
              <a:t>Зразок тексту</a:t>
            </a:r>
          </a:p>
        </p:txBody>
      </p:sp>
      <p:sp>
        <p:nvSpPr>
          <p:cNvPr id="5" name="Місце для дати 4"/>
          <p:cNvSpPr>
            <a:spLocks noGrp="1"/>
          </p:cNvSpPr>
          <p:nvPr>
            <p:ph type="dt" sz="half" idx="10"/>
          </p:nvPr>
        </p:nvSpPr>
        <p:spPr/>
        <p:txBody>
          <a:bodyPr/>
          <a:lstStyle/>
          <a:p>
            <a:fld id="{323F3E26-BE0A-424A-947F-C108B595D07D}" type="datetimeFigureOut">
              <a:rPr lang="uk-UA" smtClean="0"/>
              <a:pPr/>
              <a:t>07.01.2025</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a:xfrm>
            <a:off x="8077200" y="6356350"/>
            <a:ext cx="609600" cy="365125"/>
          </a:xfrm>
        </p:spPr>
        <p:txBody>
          <a:bodyPr/>
          <a:lstStyle/>
          <a:p>
            <a:fld id="{A6C8A768-57F3-4146-822D-25A0703D270B}" type="slidenum">
              <a:rPr lang="uk-UA" smtClean="0"/>
              <a:pPr/>
              <a:t>‹№›</a:t>
            </a:fld>
            <a:endParaRPr lang="uk-UA"/>
          </a:p>
        </p:txBody>
      </p:sp>
      <p:sp>
        <p:nvSpPr>
          <p:cNvPr id="3" name="Місце для зображення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uk-UA" smtClean="0"/>
              <a:t>Клацніть піктограму, щоб додати зображення</a:t>
            </a:r>
            <a:endParaRPr kumimoji="0" lang="en-US" dirty="0"/>
          </a:p>
        </p:txBody>
      </p:sp>
      <p:sp>
        <p:nvSpPr>
          <p:cNvPr id="10" name="Поліліні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іліні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іліні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іліні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Місце для заголовка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uk-UA" smtClean="0"/>
              <a:t>Зразок заголовка</a:t>
            </a:r>
            <a:endParaRPr kumimoji="0" lang="en-US"/>
          </a:p>
        </p:txBody>
      </p:sp>
      <p:sp>
        <p:nvSpPr>
          <p:cNvPr id="30" name="Місце для тексту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uk-UA" smtClean="0"/>
              <a:t>Зразок тексту</a:t>
            </a:r>
          </a:p>
          <a:p>
            <a:pPr lvl="1" eaLnBrk="1" latinLnBrk="0" hangingPunct="1"/>
            <a:r>
              <a:rPr kumimoji="0" lang="uk-UA" smtClean="0"/>
              <a:t>Другий рівень</a:t>
            </a:r>
          </a:p>
          <a:p>
            <a:pPr lvl="2" eaLnBrk="1" latinLnBrk="0" hangingPunct="1"/>
            <a:r>
              <a:rPr kumimoji="0" lang="uk-UA" smtClean="0"/>
              <a:t>Третій рівень</a:t>
            </a:r>
          </a:p>
          <a:p>
            <a:pPr lvl="3" eaLnBrk="1" latinLnBrk="0" hangingPunct="1"/>
            <a:r>
              <a:rPr kumimoji="0" lang="uk-UA" smtClean="0"/>
              <a:t>Четвертий рівень</a:t>
            </a:r>
          </a:p>
          <a:p>
            <a:pPr lvl="4" eaLnBrk="1" latinLnBrk="0" hangingPunct="1"/>
            <a:r>
              <a:rPr kumimoji="0" lang="uk-UA" smtClean="0"/>
              <a:t>П'ятий рівень</a:t>
            </a:r>
            <a:endParaRPr kumimoji="0" lang="en-US"/>
          </a:p>
        </p:txBody>
      </p:sp>
      <p:sp>
        <p:nvSpPr>
          <p:cNvPr id="10" name="Місце для дати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23F3E26-BE0A-424A-947F-C108B595D07D}" type="datetimeFigureOut">
              <a:rPr lang="uk-UA" smtClean="0"/>
              <a:pPr/>
              <a:t>07.01.2025</a:t>
            </a:fld>
            <a:endParaRPr lang="uk-UA"/>
          </a:p>
        </p:txBody>
      </p:sp>
      <p:sp>
        <p:nvSpPr>
          <p:cNvPr id="22" name="Місце для нижнього колонтитула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uk-UA"/>
          </a:p>
        </p:txBody>
      </p:sp>
      <p:sp>
        <p:nvSpPr>
          <p:cNvPr id="18" name="Місце для номера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6C8A768-57F3-4146-822D-25A0703D270B}" type="slidenum">
              <a:rPr lang="uk-UA" smtClean="0"/>
              <a:pPr/>
              <a:t>‹№›</a:t>
            </a:fld>
            <a:endParaRPr lang="uk-UA"/>
          </a:p>
        </p:txBody>
      </p:sp>
      <p:grpSp>
        <p:nvGrpSpPr>
          <p:cNvPr id="2" name="Групувати 1"/>
          <p:cNvGrpSpPr/>
          <p:nvPr/>
        </p:nvGrpSpPr>
        <p:grpSpPr>
          <a:xfrm>
            <a:off x="-19017" y="202408"/>
            <a:ext cx="9180548" cy="649224"/>
            <a:chOff x="-19045" y="216550"/>
            <a:chExt cx="9180548" cy="649224"/>
          </a:xfrm>
        </p:grpSpPr>
        <p:sp>
          <p:nvSpPr>
            <p:cNvPr id="12" name="Поліліні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іліні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diagramLayout" Target="../diagrams/layout34.xml"/><Relationship Id="rId13" Type="http://schemas.openxmlformats.org/officeDocument/2006/relationships/diagramLayout" Target="../diagrams/layout35.xml"/><Relationship Id="rId18" Type="http://schemas.openxmlformats.org/officeDocument/2006/relationships/diagramLayout" Target="../diagrams/layout36.xml"/><Relationship Id="rId3" Type="http://schemas.openxmlformats.org/officeDocument/2006/relationships/diagramLayout" Target="../diagrams/layout33.xml"/><Relationship Id="rId21" Type="http://schemas.microsoft.com/office/2007/relationships/diagramDrawing" Target="../diagrams/drawing36.xml"/><Relationship Id="rId7" Type="http://schemas.openxmlformats.org/officeDocument/2006/relationships/diagramData" Target="../diagrams/data34.xml"/><Relationship Id="rId12" Type="http://schemas.openxmlformats.org/officeDocument/2006/relationships/diagramData" Target="../diagrams/data35.xml"/><Relationship Id="rId17" Type="http://schemas.openxmlformats.org/officeDocument/2006/relationships/diagramData" Target="../diagrams/data36.xml"/><Relationship Id="rId2" Type="http://schemas.openxmlformats.org/officeDocument/2006/relationships/diagramData" Target="../diagrams/data33.xml"/><Relationship Id="rId16" Type="http://schemas.microsoft.com/office/2007/relationships/diagramDrawing" Target="../diagrams/drawing35.xml"/><Relationship Id="rId20" Type="http://schemas.openxmlformats.org/officeDocument/2006/relationships/diagramColors" Target="../diagrams/colors36.xml"/><Relationship Id="rId1" Type="http://schemas.openxmlformats.org/officeDocument/2006/relationships/slideLayout" Target="../slideLayouts/slideLayout1.xml"/><Relationship Id="rId6" Type="http://schemas.microsoft.com/office/2007/relationships/diagramDrawing" Target="../diagrams/drawing33.xml"/><Relationship Id="rId11" Type="http://schemas.microsoft.com/office/2007/relationships/diagramDrawing" Target="../diagrams/drawing34.xml"/><Relationship Id="rId5" Type="http://schemas.openxmlformats.org/officeDocument/2006/relationships/diagramColors" Target="../diagrams/colors33.xml"/><Relationship Id="rId15" Type="http://schemas.openxmlformats.org/officeDocument/2006/relationships/diagramColors" Target="../diagrams/colors35.xml"/><Relationship Id="rId10" Type="http://schemas.openxmlformats.org/officeDocument/2006/relationships/diagramColors" Target="../diagrams/colors34.xml"/><Relationship Id="rId19" Type="http://schemas.openxmlformats.org/officeDocument/2006/relationships/diagramQuickStyle" Target="../diagrams/quickStyle36.xml"/><Relationship Id="rId4" Type="http://schemas.openxmlformats.org/officeDocument/2006/relationships/diagramQuickStyle" Target="../diagrams/quickStyle33.xml"/><Relationship Id="rId9" Type="http://schemas.openxmlformats.org/officeDocument/2006/relationships/diagramQuickStyle" Target="../diagrams/quickStyle34.xml"/><Relationship Id="rId14" Type="http://schemas.openxmlformats.org/officeDocument/2006/relationships/diagramQuickStyle" Target="../diagrams/quickStyle35.xml"/></Relationships>
</file>

<file path=ppt/slides/_rels/slide11.xml.rels><?xml version="1.0" encoding="UTF-8" standalone="yes"?>
<Relationships xmlns="http://schemas.openxmlformats.org/package/2006/relationships"><Relationship Id="rId8" Type="http://schemas.openxmlformats.org/officeDocument/2006/relationships/diagramLayout" Target="../diagrams/layout38.xml"/><Relationship Id="rId13" Type="http://schemas.openxmlformats.org/officeDocument/2006/relationships/diagramLayout" Target="../diagrams/layout39.xml"/><Relationship Id="rId18" Type="http://schemas.openxmlformats.org/officeDocument/2006/relationships/diagramLayout" Target="../diagrams/layout40.xml"/><Relationship Id="rId3" Type="http://schemas.openxmlformats.org/officeDocument/2006/relationships/diagramLayout" Target="../diagrams/layout37.xml"/><Relationship Id="rId21" Type="http://schemas.microsoft.com/office/2007/relationships/diagramDrawing" Target="../diagrams/drawing40.xml"/><Relationship Id="rId7" Type="http://schemas.openxmlformats.org/officeDocument/2006/relationships/diagramData" Target="../diagrams/data38.xml"/><Relationship Id="rId12" Type="http://schemas.openxmlformats.org/officeDocument/2006/relationships/diagramData" Target="../diagrams/data39.xml"/><Relationship Id="rId17" Type="http://schemas.openxmlformats.org/officeDocument/2006/relationships/diagramData" Target="../diagrams/data40.xml"/><Relationship Id="rId2" Type="http://schemas.openxmlformats.org/officeDocument/2006/relationships/diagramData" Target="../diagrams/data37.xml"/><Relationship Id="rId16" Type="http://schemas.microsoft.com/office/2007/relationships/diagramDrawing" Target="../diagrams/drawing39.xml"/><Relationship Id="rId20" Type="http://schemas.openxmlformats.org/officeDocument/2006/relationships/diagramColors" Target="../diagrams/colors40.xml"/><Relationship Id="rId1" Type="http://schemas.openxmlformats.org/officeDocument/2006/relationships/slideLayout" Target="../slideLayouts/slideLayout1.xml"/><Relationship Id="rId6" Type="http://schemas.microsoft.com/office/2007/relationships/diagramDrawing" Target="../diagrams/drawing37.xml"/><Relationship Id="rId11" Type="http://schemas.microsoft.com/office/2007/relationships/diagramDrawing" Target="../diagrams/drawing38.xml"/><Relationship Id="rId5" Type="http://schemas.openxmlformats.org/officeDocument/2006/relationships/diagramColors" Target="../diagrams/colors37.xml"/><Relationship Id="rId15" Type="http://schemas.openxmlformats.org/officeDocument/2006/relationships/diagramColors" Target="../diagrams/colors39.xml"/><Relationship Id="rId10" Type="http://schemas.openxmlformats.org/officeDocument/2006/relationships/diagramColors" Target="../diagrams/colors38.xml"/><Relationship Id="rId19" Type="http://schemas.openxmlformats.org/officeDocument/2006/relationships/diagramQuickStyle" Target="../diagrams/quickStyle40.xml"/><Relationship Id="rId4" Type="http://schemas.openxmlformats.org/officeDocument/2006/relationships/diagramQuickStyle" Target="../diagrams/quickStyle37.xml"/><Relationship Id="rId9" Type="http://schemas.openxmlformats.org/officeDocument/2006/relationships/diagramQuickStyle" Target="../diagrams/quickStyle38.xml"/><Relationship Id="rId14" Type="http://schemas.openxmlformats.org/officeDocument/2006/relationships/diagramQuickStyle" Target="../diagrams/quickStyle39.xml"/></Relationships>
</file>

<file path=ppt/slides/_rels/slide12.xml.rels><?xml version="1.0" encoding="UTF-8" standalone="yes"?>
<Relationships xmlns="http://schemas.openxmlformats.org/package/2006/relationships"><Relationship Id="rId8" Type="http://schemas.openxmlformats.org/officeDocument/2006/relationships/diagramLayout" Target="../diagrams/layout42.xml"/><Relationship Id="rId13" Type="http://schemas.openxmlformats.org/officeDocument/2006/relationships/diagramLayout" Target="../diagrams/layout43.xml"/><Relationship Id="rId18" Type="http://schemas.openxmlformats.org/officeDocument/2006/relationships/diagramLayout" Target="../diagrams/layout44.xml"/><Relationship Id="rId3" Type="http://schemas.openxmlformats.org/officeDocument/2006/relationships/diagramLayout" Target="../diagrams/layout41.xml"/><Relationship Id="rId21" Type="http://schemas.microsoft.com/office/2007/relationships/diagramDrawing" Target="../diagrams/drawing44.xml"/><Relationship Id="rId7" Type="http://schemas.openxmlformats.org/officeDocument/2006/relationships/diagramData" Target="../diagrams/data42.xml"/><Relationship Id="rId12" Type="http://schemas.openxmlformats.org/officeDocument/2006/relationships/diagramData" Target="../diagrams/data43.xml"/><Relationship Id="rId17" Type="http://schemas.openxmlformats.org/officeDocument/2006/relationships/diagramData" Target="../diagrams/data44.xml"/><Relationship Id="rId2" Type="http://schemas.openxmlformats.org/officeDocument/2006/relationships/diagramData" Target="../diagrams/data41.xml"/><Relationship Id="rId16" Type="http://schemas.microsoft.com/office/2007/relationships/diagramDrawing" Target="../diagrams/drawing43.xml"/><Relationship Id="rId20" Type="http://schemas.openxmlformats.org/officeDocument/2006/relationships/diagramColors" Target="../diagrams/colors44.xml"/><Relationship Id="rId1" Type="http://schemas.openxmlformats.org/officeDocument/2006/relationships/slideLayout" Target="../slideLayouts/slideLayout1.xml"/><Relationship Id="rId6" Type="http://schemas.microsoft.com/office/2007/relationships/diagramDrawing" Target="../diagrams/drawing41.xml"/><Relationship Id="rId11" Type="http://schemas.microsoft.com/office/2007/relationships/diagramDrawing" Target="../diagrams/drawing42.xml"/><Relationship Id="rId5" Type="http://schemas.openxmlformats.org/officeDocument/2006/relationships/diagramColors" Target="../diagrams/colors41.xml"/><Relationship Id="rId15" Type="http://schemas.openxmlformats.org/officeDocument/2006/relationships/diagramColors" Target="../diagrams/colors43.xml"/><Relationship Id="rId10" Type="http://schemas.openxmlformats.org/officeDocument/2006/relationships/diagramColors" Target="../diagrams/colors42.xml"/><Relationship Id="rId19" Type="http://schemas.openxmlformats.org/officeDocument/2006/relationships/diagramQuickStyle" Target="../diagrams/quickStyle44.xml"/><Relationship Id="rId4" Type="http://schemas.openxmlformats.org/officeDocument/2006/relationships/diagramQuickStyle" Target="../diagrams/quickStyle41.xml"/><Relationship Id="rId9" Type="http://schemas.openxmlformats.org/officeDocument/2006/relationships/diagramQuickStyle" Target="../diagrams/quickStyle42.xml"/><Relationship Id="rId14" Type="http://schemas.openxmlformats.org/officeDocument/2006/relationships/diagramQuickStyle" Target="../diagrams/quickStyle43.xml"/></Relationships>
</file>

<file path=ppt/slides/_rels/slide13.xml.rels><?xml version="1.0" encoding="UTF-8" standalone="yes"?>
<Relationships xmlns="http://schemas.openxmlformats.org/package/2006/relationships"><Relationship Id="rId8" Type="http://schemas.openxmlformats.org/officeDocument/2006/relationships/diagramLayout" Target="../diagrams/layout46.xml"/><Relationship Id="rId13" Type="http://schemas.openxmlformats.org/officeDocument/2006/relationships/diagramLayout" Target="../diagrams/layout47.xml"/><Relationship Id="rId3" Type="http://schemas.openxmlformats.org/officeDocument/2006/relationships/diagramLayout" Target="../diagrams/layout45.xml"/><Relationship Id="rId7" Type="http://schemas.openxmlformats.org/officeDocument/2006/relationships/diagramData" Target="../diagrams/data46.xml"/><Relationship Id="rId12" Type="http://schemas.openxmlformats.org/officeDocument/2006/relationships/diagramData" Target="../diagrams/data47.xml"/><Relationship Id="rId2" Type="http://schemas.openxmlformats.org/officeDocument/2006/relationships/diagramData" Target="../diagrams/data45.xml"/><Relationship Id="rId16" Type="http://schemas.microsoft.com/office/2007/relationships/diagramDrawing" Target="../diagrams/drawing47.xml"/><Relationship Id="rId1" Type="http://schemas.openxmlformats.org/officeDocument/2006/relationships/slideLayout" Target="../slideLayouts/slideLayout1.xml"/><Relationship Id="rId6" Type="http://schemas.microsoft.com/office/2007/relationships/diagramDrawing" Target="../diagrams/drawing45.xml"/><Relationship Id="rId11" Type="http://schemas.microsoft.com/office/2007/relationships/diagramDrawing" Target="../diagrams/drawing46.xml"/><Relationship Id="rId5" Type="http://schemas.openxmlformats.org/officeDocument/2006/relationships/diagramColors" Target="../diagrams/colors45.xml"/><Relationship Id="rId15" Type="http://schemas.openxmlformats.org/officeDocument/2006/relationships/diagramColors" Target="../diagrams/colors47.xml"/><Relationship Id="rId10" Type="http://schemas.openxmlformats.org/officeDocument/2006/relationships/diagramColors" Target="../diagrams/colors46.xml"/><Relationship Id="rId4" Type="http://schemas.openxmlformats.org/officeDocument/2006/relationships/diagramQuickStyle" Target="../diagrams/quickStyle45.xml"/><Relationship Id="rId9" Type="http://schemas.openxmlformats.org/officeDocument/2006/relationships/diagramQuickStyle" Target="../diagrams/quickStyle46.xml"/><Relationship Id="rId14" Type="http://schemas.openxmlformats.org/officeDocument/2006/relationships/diagramQuickStyle" Target="../diagrams/quickStyle47.xml"/></Relationships>
</file>

<file path=ppt/slides/_rels/slide14.xml.rels><?xml version="1.0" encoding="UTF-8" standalone="yes"?>
<Relationships xmlns="http://schemas.openxmlformats.org/package/2006/relationships"><Relationship Id="rId8" Type="http://schemas.openxmlformats.org/officeDocument/2006/relationships/diagramLayout" Target="../diagrams/layout49.xml"/><Relationship Id="rId13" Type="http://schemas.openxmlformats.org/officeDocument/2006/relationships/diagramLayout" Target="../diagrams/layout50.xml"/><Relationship Id="rId18" Type="http://schemas.openxmlformats.org/officeDocument/2006/relationships/diagramLayout" Target="../diagrams/layout51.xml"/><Relationship Id="rId3" Type="http://schemas.openxmlformats.org/officeDocument/2006/relationships/diagramLayout" Target="../diagrams/layout48.xml"/><Relationship Id="rId21" Type="http://schemas.microsoft.com/office/2007/relationships/diagramDrawing" Target="../diagrams/drawing51.xml"/><Relationship Id="rId7" Type="http://schemas.openxmlformats.org/officeDocument/2006/relationships/diagramData" Target="../diagrams/data49.xml"/><Relationship Id="rId12" Type="http://schemas.openxmlformats.org/officeDocument/2006/relationships/diagramData" Target="../diagrams/data50.xml"/><Relationship Id="rId17" Type="http://schemas.openxmlformats.org/officeDocument/2006/relationships/diagramData" Target="../diagrams/data51.xml"/><Relationship Id="rId2" Type="http://schemas.openxmlformats.org/officeDocument/2006/relationships/diagramData" Target="../diagrams/data48.xml"/><Relationship Id="rId16" Type="http://schemas.microsoft.com/office/2007/relationships/diagramDrawing" Target="../diagrams/drawing50.xml"/><Relationship Id="rId20" Type="http://schemas.openxmlformats.org/officeDocument/2006/relationships/diagramColors" Target="../diagrams/colors51.xml"/><Relationship Id="rId1" Type="http://schemas.openxmlformats.org/officeDocument/2006/relationships/slideLayout" Target="../slideLayouts/slideLayout1.xml"/><Relationship Id="rId6" Type="http://schemas.microsoft.com/office/2007/relationships/diagramDrawing" Target="../diagrams/drawing48.xml"/><Relationship Id="rId11" Type="http://schemas.microsoft.com/office/2007/relationships/diagramDrawing" Target="../diagrams/drawing49.xml"/><Relationship Id="rId5" Type="http://schemas.openxmlformats.org/officeDocument/2006/relationships/diagramColors" Target="../diagrams/colors48.xml"/><Relationship Id="rId15" Type="http://schemas.openxmlformats.org/officeDocument/2006/relationships/diagramColors" Target="../diagrams/colors50.xml"/><Relationship Id="rId10" Type="http://schemas.openxmlformats.org/officeDocument/2006/relationships/diagramColors" Target="../diagrams/colors49.xml"/><Relationship Id="rId19" Type="http://schemas.openxmlformats.org/officeDocument/2006/relationships/diagramQuickStyle" Target="../diagrams/quickStyle51.xml"/><Relationship Id="rId4" Type="http://schemas.openxmlformats.org/officeDocument/2006/relationships/diagramQuickStyle" Target="../diagrams/quickStyle48.xml"/><Relationship Id="rId9" Type="http://schemas.openxmlformats.org/officeDocument/2006/relationships/diagramQuickStyle" Target="../diagrams/quickStyle49.xml"/><Relationship Id="rId14" Type="http://schemas.openxmlformats.org/officeDocument/2006/relationships/diagramQuickStyle" Target="../diagrams/quickStyle50.xml"/></Relationships>
</file>

<file path=ppt/slides/_rels/slide2.xml.rels><?xml version="1.0" encoding="UTF-8" standalone="yes"?>
<Relationships xmlns="http://schemas.openxmlformats.org/package/2006/relationships"><Relationship Id="rId8" Type="http://schemas.openxmlformats.org/officeDocument/2006/relationships/diagramLayout" Target="../diagrams/layout2.xml"/><Relationship Id="rId13" Type="http://schemas.openxmlformats.org/officeDocument/2006/relationships/diagramLayout" Target="../diagrams/layout3.xml"/><Relationship Id="rId18" Type="http://schemas.openxmlformats.org/officeDocument/2006/relationships/diagramLayout" Target="../diagrams/layout4.xml"/><Relationship Id="rId3" Type="http://schemas.openxmlformats.org/officeDocument/2006/relationships/diagramLayout" Target="../diagrams/layout1.xml"/><Relationship Id="rId21" Type="http://schemas.microsoft.com/office/2007/relationships/diagramDrawing" Target="../diagrams/drawing4.xml"/><Relationship Id="rId7" Type="http://schemas.openxmlformats.org/officeDocument/2006/relationships/diagramData" Target="../diagrams/data2.xml"/><Relationship Id="rId12" Type="http://schemas.openxmlformats.org/officeDocument/2006/relationships/diagramData" Target="../diagrams/data3.xml"/><Relationship Id="rId17" Type="http://schemas.openxmlformats.org/officeDocument/2006/relationships/diagramData" Target="../diagrams/data4.xml"/><Relationship Id="rId2" Type="http://schemas.openxmlformats.org/officeDocument/2006/relationships/diagramData" Target="../diagrams/data1.xml"/><Relationship Id="rId16" Type="http://schemas.microsoft.com/office/2007/relationships/diagramDrawing" Target="../diagrams/drawing3.xml"/><Relationship Id="rId20" Type="http://schemas.openxmlformats.org/officeDocument/2006/relationships/diagramColors" Target="../diagrams/colors4.xml"/><Relationship Id="rId1" Type="http://schemas.openxmlformats.org/officeDocument/2006/relationships/slideLayout" Target="../slideLayouts/slideLayout1.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5" Type="http://schemas.openxmlformats.org/officeDocument/2006/relationships/diagramColors" Target="../diagrams/colors3.xml"/><Relationship Id="rId10" Type="http://schemas.openxmlformats.org/officeDocument/2006/relationships/diagramColors" Target="../diagrams/colors2.xml"/><Relationship Id="rId19" Type="http://schemas.openxmlformats.org/officeDocument/2006/relationships/diagramQuickStyle" Target="../diagrams/quickStyle4.xml"/><Relationship Id="rId4" Type="http://schemas.openxmlformats.org/officeDocument/2006/relationships/diagramQuickStyle" Target="../diagrams/quickStyle1.xml"/><Relationship Id="rId9" Type="http://schemas.openxmlformats.org/officeDocument/2006/relationships/diagramQuickStyle" Target="../diagrams/quickStyle2.xml"/><Relationship Id="rId14" Type="http://schemas.openxmlformats.org/officeDocument/2006/relationships/diagramQuickStyle" Target="../diagrams/quickStyle3.xml"/></Relationships>
</file>

<file path=ppt/slides/_rels/slide3.xml.rels><?xml version="1.0" encoding="UTF-8" standalone="yes"?>
<Relationships xmlns="http://schemas.openxmlformats.org/package/2006/relationships"><Relationship Id="rId8" Type="http://schemas.openxmlformats.org/officeDocument/2006/relationships/diagramLayout" Target="../diagrams/layout6.xml"/><Relationship Id="rId13" Type="http://schemas.openxmlformats.org/officeDocument/2006/relationships/diagramLayout" Target="../diagrams/layout7.xml"/><Relationship Id="rId18" Type="http://schemas.openxmlformats.org/officeDocument/2006/relationships/diagramLayout" Target="../diagrams/layout8.xml"/><Relationship Id="rId3" Type="http://schemas.openxmlformats.org/officeDocument/2006/relationships/diagramLayout" Target="../diagrams/layout5.xml"/><Relationship Id="rId21" Type="http://schemas.microsoft.com/office/2007/relationships/diagramDrawing" Target="../diagrams/drawing8.xml"/><Relationship Id="rId7" Type="http://schemas.openxmlformats.org/officeDocument/2006/relationships/diagramData" Target="../diagrams/data6.xml"/><Relationship Id="rId12" Type="http://schemas.openxmlformats.org/officeDocument/2006/relationships/diagramData" Target="../diagrams/data7.xml"/><Relationship Id="rId17" Type="http://schemas.openxmlformats.org/officeDocument/2006/relationships/diagramData" Target="../diagrams/data8.xml"/><Relationship Id="rId2" Type="http://schemas.openxmlformats.org/officeDocument/2006/relationships/diagramData" Target="../diagrams/data5.xml"/><Relationship Id="rId16" Type="http://schemas.microsoft.com/office/2007/relationships/diagramDrawing" Target="../diagrams/drawing7.xml"/><Relationship Id="rId20" Type="http://schemas.openxmlformats.org/officeDocument/2006/relationships/diagramColors" Target="../diagrams/colors8.xml"/><Relationship Id="rId1" Type="http://schemas.openxmlformats.org/officeDocument/2006/relationships/slideLayout" Target="../slideLayouts/slideLayout1.xml"/><Relationship Id="rId6" Type="http://schemas.microsoft.com/office/2007/relationships/diagramDrawing" Target="../diagrams/drawing5.xml"/><Relationship Id="rId11" Type="http://schemas.microsoft.com/office/2007/relationships/diagramDrawing" Target="../diagrams/drawing6.xml"/><Relationship Id="rId5" Type="http://schemas.openxmlformats.org/officeDocument/2006/relationships/diagramColors" Target="../diagrams/colors5.xml"/><Relationship Id="rId15" Type="http://schemas.openxmlformats.org/officeDocument/2006/relationships/diagramColors" Target="../diagrams/colors7.xml"/><Relationship Id="rId10" Type="http://schemas.openxmlformats.org/officeDocument/2006/relationships/diagramColors" Target="../diagrams/colors6.xml"/><Relationship Id="rId19" Type="http://schemas.openxmlformats.org/officeDocument/2006/relationships/diagramQuickStyle" Target="../diagrams/quickStyle8.xml"/><Relationship Id="rId4" Type="http://schemas.openxmlformats.org/officeDocument/2006/relationships/diagramQuickStyle" Target="../diagrams/quickStyle5.xml"/><Relationship Id="rId9" Type="http://schemas.openxmlformats.org/officeDocument/2006/relationships/diagramQuickStyle" Target="../diagrams/quickStyle6.xml"/><Relationship Id="rId14" Type="http://schemas.openxmlformats.org/officeDocument/2006/relationships/diagramQuickStyle" Target="../diagrams/quickStyle7.xml"/></Relationships>
</file>

<file path=ppt/slides/_rels/slide4.xml.rels><?xml version="1.0" encoding="UTF-8" standalone="yes"?>
<Relationships xmlns="http://schemas.openxmlformats.org/package/2006/relationships"><Relationship Id="rId8" Type="http://schemas.openxmlformats.org/officeDocument/2006/relationships/diagramLayout" Target="../diagrams/layout10.xml"/><Relationship Id="rId13" Type="http://schemas.openxmlformats.org/officeDocument/2006/relationships/diagramLayout" Target="../diagrams/layout11.xml"/><Relationship Id="rId18" Type="http://schemas.openxmlformats.org/officeDocument/2006/relationships/diagramLayout" Target="../diagrams/layout12.xml"/><Relationship Id="rId3" Type="http://schemas.openxmlformats.org/officeDocument/2006/relationships/diagramLayout" Target="../diagrams/layout9.xml"/><Relationship Id="rId21" Type="http://schemas.microsoft.com/office/2007/relationships/diagramDrawing" Target="../diagrams/drawing12.xml"/><Relationship Id="rId7" Type="http://schemas.openxmlformats.org/officeDocument/2006/relationships/diagramData" Target="../diagrams/data10.xml"/><Relationship Id="rId12" Type="http://schemas.openxmlformats.org/officeDocument/2006/relationships/diagramData" Target="../diagrams/data11.xml"/><Relationship Id="rId17" Type="http://schemas.openxmlformats.org/officeDocument/2006/relationships/diagramData" Target="../diagrams/data12.xml"/><Relationship Id="rId2" Type="http://schemas.openxmlformats.org/officeDocument/2006/relationships/diagramData" Target="../diagrams/data9.xml"/><Relationship Id="rId16" Type="http://schemas.microsoft.com/office/2007/relationships/diagramDrawing" Target="../diagrams/drawing11.xml"/><Relationship Id="rId20" Type="http://schemas.openxmlformats.org/officeDocument/2006/relationships/diagramColors" Target="../diagrams/colors12.xml"/><Relationship Id="rId1" Type="http://schemas.openxmlformats.org/officeDocument/2006/relationships/slideLayout" Target="../slideLayouts/slideLayout1.xml"/><Relationship Id="rId6" Type="http://schemas.microsoft.com/office/2007/relationships/diagramDrawing" Target="../diagrams/drawing9.xml"/><Relationship Id="rId11" Type="http://schemas.microsoft.com/office/2007/relationships/diagramDrawing" Target="../diagrams/drawing10.xml"/><Relationship Id="rId5" Type="http://schemas.openxmlformats.org/officeDocument/2006/relationships/diagramColors" Target="../diagrams/colors9.xml"/><Relationship Id="rId15" Type="http://schemas.openxmlformats.org/officeDocument/2006/relationships/diagramColors" Target="../diagrams/colors11.xml"/><Relationship Id="rId10" Type="http://schemas.openxmlformats.org/officeDocument/2006/relationships/diagramColors" Target="../diagrams/colors10.xml"/><Relationship Id="rId19" Type="http://schemas.openxmlformats.org/officeDocument/2006/relationships/diagramQuickStyle" Target="../diagrams/quickStyle12.xml"/><Relationship Id="rId4" Type="http://schemas.openxmlformats.org/officeDocument/2006/relationships/diagramQuickStyle" Target="../diagrams/quickStyle9.xml"/><Relationship Id="rId9" Type="http://schemas.openxmlformats.org/officeDocument/2006/relationships/diagramQuickStyle" Target="../diagrams/quickStyle10.xml"/><Relationship Id="rId14" Type="http://schemas.openxmlformats.org/officeDocument/2006/relationships/diagramQuickStyle" Target="../diagrams/quickStyle11.xml"/></Relationships>
</file>

<file path=ppt/slides/_rels/slide5.xml.rels><?xml version="1.0" encoding="UTF-8" standalone="yes"?>
<Relationships xmlns="http://schemas.openxmlformats.org/package/2006/relationships"><Relationship Id="rId8" Type="http://schemas.openxmlformats.org/officeDocument/2006/relationships/diagramLayout" Target="../diagrams/layout14.xml"/><Relationship Id="rId13" Type="http://schemas.openxmlformats.org/officeDocument/2006/relationships/diagramLayout" Target="../diagrams/layout15.xml"/><Relationship Id="rId18" Type="http://schemas.openxmlformats.org/officeDocument/2006/relationships/diagramLayout" Target="../diagrams/layout16.xml"/><Relationship Id="rId3" Type="http://schemas.openxmlformats.org/officeDocument/2006/relationships/diagramLayout" Target="../diagrams/layout13.xml"/><Relationship Id="rId21" Type="http://schemas.microsoft.com/office/2007/relationships/diagramDrawing" Target="../diagrams/drawing16.xml"/><Relationship Id="rId7" Type="http://schemas.openxmlformats.org/officeDocument/2006/relationships/diagramData" Target="../diagrams/data14.xml"/><Relationship Id="rId12" Type="http://schemas.openxmlformats.org/officeDocument/2006/relationships/diagramData" Target="../diagrams/data15.xml"/><Relationship Id="rId17" Type="http://schemas.openxmlformats.org/officeDocument/2006/relationships/diagramData" Target="../diagrams/data16.xml"/><Relationship Id="rId2" Type="http://schemas.openxmlformats.org/officeDocument/2006/relationships/diagramData" Target="../diagrams/data13.xml"/><Relationship Id="rId16" Type="http://schemas.microsoft.com/office/2007/relationships/diagramDrawing" Target="../diagrams/drawing15.xml"/><Relationship Id="rId20" Type="http://schemas.openxmlformats.org/officeDocument/2006/relationships/diagramColors" Target="../diagrams/colors16.xml"/><Relationship Id="rId1" Type="http://schemas.openxmlformats.org/officeDocument/2006/relationships/slideLayout" Target="../slideLayouts/slideLayout1.xml"/><Relationship Id="rId6" Type="http://schemas.microsoft.com/office/2007/relationships/diagramDrawing" Target="../diagrams/drawing13.xml"/><Relationship Id="rId11" Type="http://schemas.microsoft.com/office/2007/relationships/diagramDrawing" Target="../diagrams/drawing14.xml"/><Relationship Id="rId5" Type="http://schemas.openxmlformats.org/officeDocument/2006/relationships/diagramColors" Target="../diagrams/colors13.xml"/><Relationship Id="rId15" Type="http://schemas.openxmlformats.org/officeDocument/2006/relationships/diagramColors" Target="../diagrams/colors15.xml"/><Relationship Id="rId10" Type="http://schemas.openxmlformats.org/officeDocument/2006/relationships/diagramColors" Target="../diagrams/colors14.xml"/><Relationship Id="rId19" Type="http://schemas.openxmlformats.org/officeDocument/2006/relationships/diagramQuickStyle" Target="../diagrams/quickStyle16.xml"/><Relationship Id="rId4" Type="http://schemas.openxmlformats.org/officeDocument/2006/relationships/diagramQuickStyle" Target="../diagrams/quickStyle13.xml"/><Relationship Id="rId9" Type="http://schemas.openxmlformats.org/officeDocument/2006/relationships/diagramQuickStyle" Target="../diagrams/quickStyle14.xml"/><Relationship Id="rId14" Type="http://schemas.openxmlformats.org/officeDocument/2006/relationships/diagramQuickStyle" Target="../diagrams/quickStyle15.xml"/></Relationships>
</file>

<file path=ppt/slides/_rels/slide6.xml.rels><?xml version="1.0" encoding="UTF-8" standalone="yes"?>
<Relationships xmlns="http://schemas.openxmlformats.org/package/2006/relationships"><Relationship Id="rId8" Type="http://schemas.openxmlformats.org/officeDocument/2006/relationships/diagramLayout" Target="../diagrams/layout18.xml"/><Relationship Id="rId13" Type="http://schemas.openxmlformats.org/officeDocument/2006/relationships/diagramLayout" Target="../diagrams/layout19.xml"/><Relationship Id="rId18" Type="http://schemas.openxmlformats.org/officeDocument/2006/relationships/diagramLayout" Target="../diagrams/layout20.xml"/><Relationship Id="rId3" Type="http://schemas.openxmlformats.org/officeDocument/2006/relationships/diagramLayout" Target="../diagrams/layout17.xml"/><Relationship Id="rId21" Type="http://schemas.microsoft.com/office/2007/relationships/diagramDrawing" Target="../diagrams/drawing20.xml"/><Relationship Id="rId7" Type="http://schemas.openxmlformats.org/officeDocument/2006/relationships/diagramData" Target="../diagrams/data18.xml"/><Relationship Id="rId12" Type="http://schemas.openxmlformats.org/officeDocument/2006/relationships/diagramData" Target="../diagrams/data19.xml"/><Relationship Id="rId17" Type="http://schemas.openxmlformats.org/officeDocument/2006/relationships/diagramData" Target="../diagrams/data20.xml"/><Relationship Id="rId2" Type="http://schemas.openxmlformats.org/officeDocument/2006/relationships/diagramData" Target="../diagrams/data17.xml"/><Relationship Id="rId16" Type="http://schemas.microsoft.com/office/2007/relationships/diagramDrawing" Target="../diagrams/drawing19.xml"/><Relationship Id="rId20" Type="http://schemas.openxmlformats.org/officeDocument/2006/relationships/diagramColors" Target="../diagrams/colors20.xml"/><Relationship Id="rId1" Type="http://schemas.openxmlformats.org/officeDocument/2006/relationships/slideLayout" Target="../slideLayouts/slideLayout1.xml"/><Relationship Id="rId6" Type="http://schemas.microsoft.com/office/2007/relationships/diagramDrawing" Target="../diagrams/drawing17.xml"/><Relationship Id="rId11" Type="http://schemas.microsoft.com/office/2007/relationships/diagramDrawing" Target="../diagrams/drawing18.xml"/><Relationship Id="rId5" Type="http://schemas.openxmlformats.org/officeDocument/2006/relationships/diagramColors" Target="../diagrams/colors17.xml"/><Relationship Id="rId15" Type="http://schemas.openxmlformats.org/officeDocument/2006/relationships/diagramColors" Target="../diagrams/colors19.xml"/><Relationship Id="rId10" Type="http://schemas.openxmlformats.org/officeDocument/2006/relationships/diagramColors" Target="../diagrams/colors18.xml"/><Relationship Id="rId19" Type="http://schemas.openxmlformats.org/officeDocument/2006/relationships/diagramQuickStyle" Target="../diagrams/quickStyle20.xml"/><Relationship Id="rId4" Type="http://schemas.openxmlformats.org/officeDocument/2006/relationships/diagramQuickStyle" Target="../diagrams/quickStyle17.xml"/><Relationship Id="rId9" Type="http://schemas.openxmlformats.org/officeDocument/2006/relationships/diagramQuickStyle" Target="../diagrams/quickStyle18.xml"/><Relationship Id="rId14" Type="http://schemas.openxmlformats.org/officeDocument/2006/relationships/diagramQuickStyle" Target="../diagrams/quickStyle19.xml"/></Relationships>
</file>

<file path=ppt/slides/_rels/slide7.xml.rels><?xml version="1.0" encoding="UTF-8" standalone="yes"?>
<Relationships xmlns="http://schemas.openxmlformats.org/package/2006/relationships"><Relationship Id="rId8" Type="http://schemas.openxmlformats.org/officeDocument/2006/relationships/diagramLayout" Target="../diagrams/layout22.xml"/><Relationship Id="rId13" Type="http://schemas.openxmlformats.org/officeDocument/2006/relationships/diagramLayout" Target="../diagrams/layout23.xml"/><Relationship Id="rId18" Type="http://schemas.openxmlformats.org/officeDocument/2006/relationships/diagramLayout" Target="../diagrams/layout24.xml"/><Relationship Id="rId3" Type="http://schemas.openxmlformats.org/officeDocument/2006/relationships/diagramLayout" Target="../diagrams/layout21.xml"/><Relationship Id="rId21" Type="http://schemas.microsoft.com/office/2007/relationships/diagramDrawing" Target="../diagrams/drawing24.xml"/><Relationship Id="rId7" Type="http://schemas.openxmlformats.org/officeDocument/2006/relationships/diagramData" Target="../diagrams/data22.xml"/><Relationship Id="rId12" Type="http://schemas.openxmlformats.org/officeDocument/2006/relationships/diagramData" Target="../diagrams/data23.xml"/><Relationship Id="rId17" Type="http://schemas.openxmlformats.org/officeDocument/2006/relationships/diagramData" Target="../diagrams/data24.xml"/><Relationship Id="rId2" Type="http://schemas.openxmlformats.org/officeDocument/2006/relationships/diagramData" Target="../diagrams/data21.xml"/><Relationship Id="rId16" Type="http://schemas.microsoft.com/office/2007/relationships/diagramDrawing" Target="../diagrams/drawing23.xml"/><Relationship Id="rId20" Type="http://schemas.openxmlformats.org/officeDocument/2006/relationships/diagramColors" Target="../diagrams/colors24.xml"/><Relationship Id="rId1" Type="http://schemas.openxmlformats.org/officeDocument/2006/relationships/slideLayout" Target="../slideLayouts/slideLayout1.xml"/><Relationship Id="rId6" Type="http://schemas.microsoft.com/office/2007/relationships/diagramDrawing" Target="../diagrams/drawing21.xml"/><Relationship Id="rId11" Type="http://schemas.microsoft.com/office/2007/relationships/diagramDrawing" Target="../diagrams/drawing22.xml"/><Relationship Id="rId5" Type="http://schemas.openxmlformats.org/officeDocument/2006/relationships/diagramColors" Target="../diagrams/colors21.xml"/><Relationship Id="rId15" Type="http://schemas.openxmlformats.org/officeDocument/2006/relationships/diagramColors" Target="../diagrams/colors23.xml"/><Relationship Id="rId10" Type="http://schemas.openxmlformats.org/officeDocument/2006/relationships/diagramColors" Target="../diagrams/colors22.xml"/><Relationship Id="rId19" Type="http://schemas.openxmlformats.org/officeDocument/2006/relationships/diagramQuickStyle" Target="../diagrams/quickStyle24.xml"/><Relationship Id="rId4" Type="http://schemas.openxmlformats.org/officeDocument/2006/relationships/diagramQuickStyle" Target="../diagrams/quickStyle21.xml"/><Relationship Id="rId9" Type="http://schemas.openxmlformats.org/officeDocument/2006/relationships/diagramQuickStyle" Target="../diagrams/quickStyle22.xml"/><Relationship Id="rId14" Type="http://schemas.openxmlformats.org/officeDocument/2006/relationships/diagramQuickStyle" Target="../diagrams/quickStyle23.xml"/></Relationships>
</file>

<file path=ppt/slides/_rels/slide8.xml.rels><?xml version="1.0" encoding="UTF-8" standalone="yes"?>
<Relationships xmlns="http://schemas.openxmlformats.org/package/2006/relationships"><Relationship Id="rId8" Type="http://schemas.openxmlformats.org/officeDocument/2006/relationships/diagramLayout" Target="../diagrams/layout26.xml"/><Relationship Id="rId13" Type="http://schemas.openxmlformats.org/officeDocument/2006/relationships/diagramLayout" Target="../diagrams/layout27.xml"/><Relationship Id="rId18" Type="http://schemas.openxmlformats.org/officeDocument/2006/relationships/diagramLayout" Target="../diagrams/layout28.xml"/><Relationship Id="rId3" Type="http://schemas.openxmlformats.org/officeDocument/2006/relationships/diagramLayout" Target="../diagrams/layout25.xml"/><Relationship Id="rId21" Type="http://schemas.microsoft.com/office/2007/relationships/diagramDrawing" Target="../diagrams/drawing28.xml"/><Relationship Id="rId7" Type="http://schemas.openxmlformats.org/officeDocument/2006/relationships/diagramData" Target="../diagrams/data26.xml"/><Relationship Id="rId12" Type="http://schemas.openxmlformats.org/officeDocument/2006/relationships/diagramData" Target="../diagrams/data27.xml"/><Relationship Id="rId17" Type="http://schemas.openxmlformats.org/officeDocument/2006/relationships/diagramData" Target="../diagrams/data28.xml"/><Relationship Id="rId2" Type="http://schemas.openxmlformats.org/officeDocument/2006/relationships/diagramData" Target="../diagrams/data25.xml"/><Relationship Id="rId16" Type="http://schemas.microsoft.com/office/2007/relationships/diagramDrawing" Target="../diagrams/drawing27.xml"/><Relationship Id="rId20" Type="http://schemas.openxmlformats.org/officeDocument/2006/relationships/diagramColors" Target="../diagrams/colors28.xml"/><Relationship Id="rId1" Type="http://schemas.openxmlformats.org/officeDocument/2006/relationships/slideLayout" Target="../slideLayouts/slideLayout1.xml"/><Relationship Id="rId6" Type="http://schemas.microsoft.com/office/2007/relationships/diagramDrawing" Target="../diagrams/drawing25.xml"/><Relationship Id="rId11" Type="http://schemas.microsoft.com/office/2007/relationships/diagramDrawing" Target="../diagrams/drawing26.xml"/><Relationship Id="rId5" Type="http://schemas.openxmlformats.org/officeDocument/2006/relationships/diagramColors" Target="../diagrams/colors25.xml"/><Relationship Id="rId15" Type="http://schemas.openxmlformats.org/officeDocument/2006/relationships/diagramColors" Target="../diagrams/colors27.xml"/><Relationship Id="rId10" Type="http://schemas.openxmlformats.org/officeDocument/2006/relationships/diagramColors" Target="../diagrams/colors26.xml"/><Relationship Id="rId19" Type="http://schemas.openxmlformats.org/officeDocument/2006/relationships/diagramQuickStyle" Target="../diagrams/quickStyle28.xml"/><Relationship Id="rId4" Type="http://schemas.openxmlformats.org/officeDocument/2006/relationships/diagramQuickStyle" Target="../diagrams/quickStyle25.xml"/><Relationship Id="rId9" Type="http://schemas.openxmlformats.org/officeDocument/2006/relationships/diagramQuickStyle" Target="../diagrams/quickStyle26.xml"/><Relationship Id="rId14" Type="http://schemas.openxmlformats.org/officeDocument/2006/relationships/diagramQuickStyle" Target="../diagrams/quickStyle27.xml"/></Relationships>
</file>

<file path=ppt/slides/_rels/slide9.xml.rels><?xml version="1.0" encoding="UTF-8" standalone="yes"?>
<Relationships xmlns="http://schemas.openxmlformats.org/package/2006/relationships"><Relationship Id="rId8" Type="http://schemas.openxmlformats.org/officeDocument/2006/relationships/diagramLayout" Target="../diagrams/layout30.xml"/><Relationship Id="rId13" Type="http://schemas.openxmlformats.org/officeDocument/2006/relationships/diagramLayout" Target="../diagrams/layout31.xml"/><Relationship Id="rId18" Type="http://schemas.openxmlformats.org/officeDocument/2006/relationships/diagramLayout" Target="../diagrams/layout32.xml"/><Relationship Id="rId3" Type="http://schemas.openxmlformats.org/officeDocument/2006/relationships/diagramLayout" Target="../diagrams/layout29.xml"/><Relationship Id="rId21" Type="http://schemas.microsoft.com/office/2007/relationships/diagramDrawing" Target="../diagrams/drawing32.xml"/><Relationship Id="rId7" Type="http://schemas.openxmlformats.org/officeDocument/2006/relationships/diagramData" Target="../diagrams/data30.xml"/><Relationship Id="rId12" Type="http://schemas.openxmlformats.org/officeDocument/2006/relationships/diagramData" Target="../diagrams/data31.xml"/><Relationship Id="rId17" Type="http://schemas.openxmlformats.org/officeDocument/2006/relationships/diagramData" Target="../diagrams/data32.xml"/><Relationship Id="rId2" Type="http://schemas.openxmlformats.org/officeDocument/2006/relationships/diagramData" Target="../diagrams/data29.xml"/><Relationship Id="rId16" Type="http://schemas.microsoft.com/office/2007/relationships/diagramDrawing" Target="../diagrams/drawing31.xml"/><Relationship Id="rId20" Type="http://schemas.openxmlformats.org/officeDocument/2006/relationships/diagramColors" Target="../diagrams/colors32.xml"/><Relationship Id="rId1" Type="http://schemas.openxmlformats.org/officeDocument/2006/relationships/slideLayout" Target="../slideLayouts/slideLayout1.xml"/><Relationship Id="rId6" Type="http://schemas.microsoft.com/office/2007/relationships/diagramDrawing" Target="../diagrams/drawing29.xml"/><Relationship Id="rId11" Type="http://schemas.microsoft.com/office/2007/relationships/diagramDrawing" Target="../diagrams/drawing30.xml"/><Relationship Id="rId5" Type="http://schemas.openxmlformats.org/officeDocument/2006/relationships/diagramColors" Target="../diagrams/colors29.xml"/><Relationship Id="rId15" Type="http://schemas.openxmlformats.org/officeDocument/2006/relationships/diagramColors" Target="../diagrams/colors31.xml"/><Relationship Id="rId10" Type="http://schemas.openxmlformats.org/officeDocument/2006/relationships/diagramColors" Target="../diagrams/colors30.xml"/><Relationship Id="rId19" Type="http://schemas.openxmlformats.org/officeDocument/2006/relationships/diagramQuickStyle" Target="../diagrams/quickStyle32.xml"/><Relationship Id="rId4" Type="http://schemas.openxmlformats.org/officeDocument/2006/relationships/diagramQuickStyle" Target="../diagrams/quickStyle29.xml"/><Relationship Id="rId9" Type="http://schemas.openxmlformats.org/officeDocument/2006/relationships/diagramQuickStyle" Target="../diagrams/quickStyle30.xml"/><Relationship Id="rId14" Type="http://schemas.openxmlformats.org/officeDocument/2006/relationships/diagramQuickStyle" Target="../diagrams/quickStyle3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3400" y="1371600"/>
            <a:ext cx="7851648" cy="3857600"/>
          </a:xfrm>
        </p:spPr>
        <p:txBody>
          <a:bodyPr>
            <a:normAutofit/>
          </a:bodyPr>
          <a:lstStyle/>
          <a:p>
            <a:r>
              <a:rPr lang="uk-UA" sz="4400" dirty="0" smtClean="0"/>
              <a:t>Відступлення Великої Палати Верховного Суду від правових висновків Верховного Суду у господарських справах</a:t>
            </a:r>
            <a:br>
              <a:rPr lang="uk-UA" sz="4400" dirty="0" smtClean="0"/>
            </a:br>
            <a:r>
              <a:rPr lang="uk-UA" sz="4400" dirty="0" smtClean="0"/>
              <a:t>2024</a:t>
            </a:r>
            <a:r>
              <a:rPr lang="en-US" sz="4800" dirty="0" smtClean="0"/>
              <a:t/>
            </a:r>
            <a:br>
              <a:rPr lang="en-US" sz="4800" dirty="0" smtClean="0"/>
            </a:br>
            <a:r>
              <a:rPr lang="uk-UA" sz="1300" dirty="0" smtClean="0"/>
              <a:t>Відділ аналітичної роботи та узагальнення судової практики</a:t>
            </a:r>
            <a:r>
              <a:rPr lang="uk-UA" sz="1300" dirty="0" smtClean="0">
                <a:solidFill>
                  <a:schemeClr val="tx2">
                    <a:lumMod val="25000"/>
                  </a:schemeClr>
                </a:solidFill>
              </a:rPr>
              <a:t> </a:t>
            </a:r>
            <a:endParaRPr lang="uk-UA" sz="1300" dirty="0"/>
          </a:p>
        </p:txBody>
      </p:sp>
    </p:spTree>
    <p:extLst>
      <p:ext uri="{BB962C8B-B14F-4D97-AF65-F5344CB8AC3E}">
        <p14:creationId xmlns="" xmlns:p14="http://schemas.microsoft.com/office/powerpoint/2010/main" val="19844974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Заголовок 1"/>
          <p:cNvSpPr txBox="1">
            <a:spLocks/>
          </p:cNvSpPr>
          <p:nvPr/>
        </p:nvSpPr>
        <p:spPr>
          <a:xfrm>
            <a:off x="614362" y="188640"/>
            <a:ext cx="8172451" cy="1800200"/>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lvl="0" algn="ctr">
              <a:spcBef>
                <a:spcPct val="0"/>
              </a:spcBef>
            </a:pPr>
            <a:r>
              <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Про визнання недійсним договору - наслідки недійсності договору поставки – реституція - застосування ч.1 ст.203, ч.3 ст.228,  ч.1 ст.216 ЦК України</a:t>
            </a:r>
          </a:p>
          <a:p>
            <a:pPr algn="ctr">
              <a:spcBef>
                <a:spcPct val="0"/>
              </a:spcBef>
            </a:pPr>
            <a:r>
              <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p>
          <a:p>
            <a:pPr algn="ctr">
              <a:spcBef>
                <a:spcPct val="0"/>
              </a:spcBef>
            </a:pPr>
            <a:endPar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algn="ctr">
              <a:spcBef>
                <a:spcPct val="0"/>
              </a:spcBef>
            </a:pPr>
            <a:endPar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p:txBody>
      </p:sp>
      <p:graphicFrame>
        <p:nvGraphicFramePr>
          <p:cNvPr id="14" name="Місце для вмісту 10"/>
          <p:cNvGraphicFramePr>
            <a:graphicFrameLocks/>
          </p:cNvGraphicFramePr>
          <p:nvPr>
            <p:extLst>
              <p:ext uri="{D42A27DB-BD31-4B8C-83A1-F6EECF244321}">
                <p14:modId xmlns="" xmlns:p14="http://schemas.microsoft.com/office/powerpoint/2010/main" val="491763464"/>
              </p:ext>
            </p:extLst>
          </p:nvPr>
        </p:nvGraphicFramePr>
        <p:xfrm>
          <a:off x="539552" y="1772816"/>
          <a:ext cx="3312368" cy="47525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5" name="Місце для вмісту 11"/>
          <p:cNvGraphicFramePr>
            <a:graphicFrameLocks/>
          </p:cNvGraphicFramePr>
          <p:nvPr>
            <p:extLst>
              <p:ext uri="{D42A27DB-BD31-4B8C-83A1-F6EECF244321}">
                <p14:modId xmlns="" xmlns:p14="http://schemas.microsoft.com/office/powerpoint/2010/main" val="4219268099"/>
              </p:ext>
            </p:extLst>
          </p:nvPr>
        </p:nvGraphicFramePr>
        <p:xfrm>
          <a:off x="4067944" y="1772816"/>
          <a:ext cx="4807596" cy="4824536"/>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16" name="Схема 15"/>
          <p:cNvGraphicFramePr/>
          <p:nvPr>
            <p:extLst>
              <p:ext uri="{D42A27DB-BD31-4B8C-83A1-F6EECF244321}">
                <p14:modId xmlns="" xmlns:p14="http://schemas.microsoft.com/office/powerpoint/2010/main" val="1550189413"/>
              </p:ext>
            </p:extLst>
          </p:nvPr>
        </p:nvGraphicFramePr>
        <p:xfrm>
          <a:off x="395536" y="1124744"/>
          <a:ext cx="3888431" cy="864096"/>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17" name="Схема 16"/>
          <p:cNvGraphicFramePr/>
          <p:nvPr>
            <p:extLst>
              <p:ext uri="{D42A27DB-BD31-4B8C-83A1-F6EECF244321}">
                <p14:modId xmlns="" xmlns:p14="http://schemas.microsoft.com/office/powerpoint/2010/main" val="1070022202"/>
              </p:ext>
            </p:extLst>
          </p:nvPr>
        </p:nvGraphicFramePr>
        <p:xfrm>
          <a:off x="4644008" y="1124744"/>
          <a:ext cx="4130279" cy="864096"/>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Заголовок 1"/>
          <p:cNvSpPr txBox="1">
            <a:spLocks/>
          </p:cNvSpPr>
          <p:nvPr/>
        </p:nvSpPr>
        <p:spPr>
          <a:xfrm>
            <a:off x="614362" y="188640"/>
            <a:ext cx="8172451" cy="1800200"/>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lvl="0" algn="ctr">
              <a:spcBef>
                <a:spcPct val="0"/>
              </a:spcBef>
            </a:pPr>
            <a:r>
              <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Щодо визначення грошового еквівалента зобов`язання в іноземній валюті - офіційний курс відповідної валюти визначений на дату направлення позовної заяви до суду чи на день виконання рішення.  </a:t>
            </a:r>
          </a:p>
          <a:p>
            <a:pPr algn="ctr">
              <a:spcBef>
                <a:spcPct val="0"/>
              </a:spcBef>
            </a:pPr>
            <a:r>
              <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p>
          <a:p>
            <a:pPr algn="ctr">
              <a:spcBef>
                <a:spcPct val="0"/>
              </a:spcBef>
            </a:pPr>
            <a:endPar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algn="ctr">
              <a:spcBef>
                <a:spcPct val="0"/>
              </a:spcBef>
            </a:pPr>
            <a:endPar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p:txBody>
      </p:sp>
      <p:graphicFrame>
        <p:nvGraphicFramePr>
          <p:cNvPr id="14" name="Місце для вмісту 10"/>
          <p:cNvGraphicFramePr>
            <a:graphicFrameLocks/>
          </p:cNvGraphicFramePr>
          <p:nvPr>
            <p:extLst>
              <p:ext uri="{D42A27DB-BD31-4B8C-83A1-F6EECF244321}">
                <p14:modId xmlns="" xmlns:p14="http://schemas.microsoft.com/office/powerpoint/2010/main" val="491763464"/>
              </p:ext>
            </p:extLst>
          </p:nvPr>
        </p:nvGraphicFramePr>
        <p:xfrm>
          <a:off x="539552" y="1772816"/>
          <a:ext cx="3312368" cy="47525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5" name="Місце для вмісту 11"/>
          <p:cNvGraphicFramePr>
            <a:graphicFrameLocks/>
          </p:cNvGraphicFramePr>
          <p:nvPr>
            <p:extLst>
              <p:ext uri="{D42A27DB-BD31-4B8C-83A1-F6EECF244321}">
                <p14:modId xmlns="" xmlns:p14="http://schemas.microsoft.com/office/powerpoint/2010/main" val="4219268099"/>
              </p:ext>
            </p:extLst>
          </p:nvPr>
        </p:nvGraphicFramePr>
        <p:xfrm>
          <a:off x="4067944" y="1988840"/>
          <a:ext cx="4807596" cy="460851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16" name="Схема 15"/>
          <p:cNvGraphicFramePr/>
          <p:nvPr>
            <p:extLst>
              <p:ext uri="{D42A27DB-BD31-4B8C-83A1-F6EECF244321}">
                <p14:modId xmlns="" xmlns:p14="http://schemas.microsoft.com/office/powerpoint/2010/main" val="1550189413"/>
              </p:ext>
            </p:extLst>
          </p:nvPr>
        </p:nvGraphicFramePr>
        <p:xfrm>
          <a:off x="395536" y="1124744"/>
          <a:ext cx="3888431" cy="864096"/>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17" name="Схема 16"/>
          <p:cNvGraphicFramePr/>
          <p:nvPr>
            <p:extLst>
              <p:ext uri="{D42A27DB-BD31-4B8C-83A1-F6EECF244321}">
                <p14:modId xmlns="" xmlns:p14="http://schemas.microsoft.com/office/powerpoint/2010/main" val="1070022202"/>
              </p:ext>
            </p:extLst>
          </p:nvPr>
        </p:nvGraphicFramePr>
        <p:xfrm>
          <a:off x="4644008" y="1124744"/>
          <a:ext cx="4130279" cy="864096"/>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Заголовок 1"/>
          <p:cNvSpPr txBox="1">
            <a:spLocks/>
          </p:cNvSpPr>
          <p:nvPr/>
        </p:nvSpPr>
        <p:spPr>
          <a:xfrm>
            <a:off x="611560" y="188640"/>
            <a:ext cx="8172451" cy="1872208"/>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lvl="0" algn="ctr">
              <a:spcBef>
                <a:spcPct val="0"/>
              </a:spcBef>
            </a:pPr>
            <a:r>
              <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Процесуальні документи, залишення без розгляду яких може бути оскаржено в апеляційному порядку окремо від рішення суду. Щодо поняття заява, п.14 ч.1 ст.255 ГПК України.</a:t>
            </a:r>
          </a:p>
          <a:p>
            <a:pPr algn="ctr">
              <a:spcBef>
                <a:spcPct val="0"/>
              </a:spcBef>
            </a:pPr>
            <a:r>
              <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p>
          <a:p>
            <a:pPr algn="ctr">
              <a:spcBef>
                <a:spcPct val="0"/>
              </a:spcBef>
            </a:pPr>
            <a:endPar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algn="ctr">
              <a:spcBef>
                <a:spcPct val="0"/>
              </a:spcBef>
            </a:pPr>
            <a:endPar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p:txBody>
      </p:sp>
      <p:graphicFrame>
        <p:nvGraphicFramePr>
          <p:cNvPr id="14" name="Місце для вмісту 10"/>
          <p:cNvGraphicFramePr>
            <a:graphicFrameLocks/>
          </p:cNvGraphicFramePr>
          <p:nvPr>
            <p:extLst>
              <p:ext uri="{D42A27DB-BD31-4B8C-83A1-F6EECF244321}">
                <p14:modId xmlns="" xmlns:p14="http://schemas.microsoft.com/office/powerpoint/2010/main" val="491763464"/>
              </p:ext>
            </p:extLst>
          </p:nvPr>
        </p:nvGraphicFramePr>
        <p:xfrm>
          <a:off x="539552" y="1988840"/>
          <a:ext cx="3312368" cy="46085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5" name="Місце для вмісту 11"/>
          <p:cNvGraphicFramePr>
            <a:graphicFrameLocks/>
          </p:cNvGraphicFramePr>
          <p:nvPr>
            <p:extLst>
              <p:ext uri="{D42A27DB-BD31-4B8C-83A1-F6EECF244321}">
                <p14:modId xmlns="" xmlns:p14="http://schemas.microsoft.com/office/powerpoint/2010/main" val="4219268099"/>
              </p:ext>
            </p:extLst>
          </p:nvPr>
        </p:nvGraphicFramePr>
        <p:xfrm>
          <a:off x="4067944" y="1988840"/>
          <a:ext cx="4807596" cy="460851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16" name="Схема 15"/>
          <p:cNvGraphicFramePr/>
          <p:nvPr>
            <p:extLst>
              <p:ext uri="{D42A27DB-BD31-4B8C-83A1-F6EECF244321}">
                <p14:modId xmlns="" xmlns:p14="http://schemas.microsoft.com/office/powerpoint/2010/main" val="1550189413"/>
              </p:ext>
            </p:extLst>
          </p:nvPr>
        </p:nvGraphicFramePr>
        <p:xfrm>
          <a:off x="395536" y="1052736"/>
          <a:ext cx="3888431" cy="936104"/>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17" name="Схема 16"/>
          <p:cNvGraphicFramePr/>
          <p:nvPr>
            <p:extLst>
              <p:ext uri="{D42A27DB-BD31-4B8C-83A1-F6EECF244321}">
                <p14:modId xmlns="" xmlns:p14="http://schemas.microsoft.com/office/powerpoint/2010/main" val="1070022202"/>
              </p:ext>
            </p:extLst>
          </p:nvPr>
        </p:nvGraphicFramePr>
        <p:xfrm>
          <a:off x="4644008" y="908720"/>
          <a:ext cx="4130279" cy="1080120"/>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Заголовок 1"/>
          <p:cNvSpPr txBox="1">
            <a:spLocks/>
          </p:cNvSpPr>
          <p:nvPr/>
        </p:nvSpPr>
        <p:spPr>
          <a:xfrm>
            <a:off x="614362" y="188640"/>
            <a:ext cx="8172451" cy="1656184"/>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lvl="0" algn="ctr">
              <a:spcBef>
                <a:spcPct val="0"/>
              </a:spcBef>
            </a:pPr>
            <a:r>
              <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Земельні правовідносини. Щодо розірвання договору оренди, невнесення орендної плати.   </a:t>
            </a:r>
          </a:p>
          <a:p>
            <a:pPr algn="ctr">
              <a:spcBef>
                <a:spcPct val="0"/>
              </a:spcBef>
            </a:pPr>
            <a:r>
              <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p>
          <a:p>
            <a:pPr algn="ctr">
              <a:spcBef>
                <a:spcPct val="0"/>
              </a:spcBef>
            </a:pPr>
            <a:endPar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algn="ctr">
              <a:spcBef>
                <a:spcPct val="0"/>
              </a:spcBef>
            </a:pPr>
            <a:endPar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p:txBody>
      </p:sp>
      <p:graphicFrame>
        <p:nvGraphicFramePr>
          <p:cNvPr id="15" name="Місце для вмісту 11"/>
          <p:cNvGraphicFramePr>
            <a:graphicFrameLocks/>
          </p:cNvGraphicFramePr>
          <p:nvPr>
            <p:extLst>
              <p:ext uri="{D42A27DB-BD31-4B8C-83A1-F6EECF244321}">
                <p14:modId xmlns="" xmlns:p14="http://schemas.microsoft.com/office/powerpoint/2010/main" val="4219268099"/>
              </p:ext>
            </p:extLst>
          </p:nvPr>
        </p:nvGraphicFramePr>
        <p:xfrm>
          <a:off x="395536" y="1844824"/>
          <a:ext cx="8480004" cy="47525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6" name="Схема 15"/>
          <p:cNvGraphicFramePr/>
          <p:nvPr>
            <p:extLst>
              <p:ext uri="{D42A27DB-BD31-4B8C-83A1-F6EECF244321}">
                <p14:modId xmlns="" xmlns:p14="http://schemas.microsoft.com/office/powerpoint/2010/main" val="1550189413"/>
              </p:ext>
            </p:extLst>
          </p:nvPr>
        </p:nvGraphicFramePr>
        <p:xfrm>
          <a:off x="395536" y="1052736"/>
          <a:ext cx="4248472" cy="64807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17" name="Схема 16"/>
          <p:cNvGraphicFramePr/>
          <p:nvPr>
            <p:extLst>
              <p:ext uri="{D42A27DB-BD31-4B8C-83A1-F6EECF244321}">
                <p14:modId xmlns="" xmlns:p14="http://schemas.microsoft.com/office/powerpoint/2010/main" val="1070022202"/>
              </p:ext>
            </p:extLst>
          </p:nvPr>
        </p:nvGraphicFramePr>
        <p:xfrm>
          <a:off x="4860032" y="764704"/>
          <a:ext cx="3914255" cy="936104"/>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Заголовок 1"/>
          <p:cNvSpPr txBox="1">
            <a:spLocks/>
          </p:cNvSpPr>
          <p:nvPr/>
        </p:nvSpPr>
        <p:spPr>
          <a:xfrm>
            <a:off x="611560" y="188640"/>
            <a:ext cx="8172451" cy="1656184"/>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algn="ctr">
              <a:spcBef>
                <a:spcPct val="0"/>
              </a:spcBef>
            </a:pPr>
            <a:r>
              <a:rPr lang="uk-UA" sz="1600" b="1"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Неукладеність</a:t>
            </a:r>
            <a:r>
              <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договору купівлі-продажу-відсутність або підроблення підпису сторони на письмовому правочині.</a:t>
            </a:r>
          </a:p>
          <a:p>
            <a:pPr lvl="0" algn="ctr">
              <a:spcBef>
                <a:spcPct val="0"/>
              </a:spcBef>
            </a:pPr>
            <a:endPar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algn="ctr">
              <a:spcBef>
                <a:spcPct val="0"/>
              </a:spcBef>
            </a:pPr>
            <a:r>
              <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p>
          <a:p>
            <a:pPr algn="ctr">
              <a:spcBef>
                <a:spcPct val="0"/>
              </a:spcBef>
            </a:pPr>
            <a:endPar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algn="ctr">
              <a:spcBef>
                <a:spcPct val="0"/>
              </a:spcBef>
            </a:pPr>
            <a:endPar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p:txBody>
      </p:sp>
      <p:graphicFrame>
        <p:nvGraphicFramePr>
          <p:cNvPr id="14" name="Місце для вмісту 10"/>
          <p:cNvGraphicFramePr>
            <a:graphicFrameLocks/>
          </p:cNvGraphicFramePr>
          <p:nvPr>
            <p:extLst>
              <p:ext uri="{D42A27DB-BD31-4B8C-83A1-F6EECF244321}">
                <p14:modId xmlns="" xmlns:p14="http://schemas.microsoft.com/office/powerpoint/2010/main" val="491763464"/>
              </p:ext>
            </p:extLst>
          </p:nvPr>
        </p:nvGraphicFramePr>
        <p:xfrm>
          <a:off x="539552" y="1988840"/>
          <a:ext cx="2520280" cy="46085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5" name="Місце для вмісту 11"/>
          <p:cNvGraphicFramePr>
            <a:graphicFrameLocks/>
          </p:cNvGraphicFramePr>
          <p:nvPr>
            <p:extLst>
              <p:ext uri="{D42A27DB-BD31-4B8C-83A1-F6EECF244321}">
                <p14:modId xmlns="" xmlns:p14="http://schemas.microsoft.com/office/powerpoint/2010/main" val="4219268099"/>
              </p:ext>
            </p:extLst>
          </p:nvPr>
        </p:nvGraphicFramePr>
        <p:xfrm>
          <a:off x="3131840" y="1484784"/>
          <a:ext cx="5743700" cy="511256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16" name="Схема 15"/>
          <p:cNvGraphicFramePr/>
          <p:nvPr>
            <p:extLst>
              <p:ext uri="{D42A27DB-BD31-4B8C-83A1-F6EECF244321}">
                <p14:modId xmlns="" xmlns:p14="http://schemas.microsoft.com/office/powerpoint/2010/main" val="1550189413"/>
              </p:ext>
            </p:extLst>
          </p:nvPr>
        </p:nvGraphicFramePr>
        <p:xfrm>
          <a:off x="395536" y="692696"/>
          <a:ext cx="3888431" cy="792088"/>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17" name="Схема 16"/>
          <p:cNvGraphicFramePr/>
          <p:nvPr>
            <p:extLst>
              <p:ext uri="{D42A27DB-BD31-4B8C-83A1-F6EECF244321}">
                <p14:modId xmlns="" xmlns:p14="http://schemas.microsoft.com/office/powerpoint/2010/main" val="1070022202"/>
              </p:ext>
            </p:extLst>
          </p:nvPr>
        </p:nvGraphicFramePr>
        <p:xfrm>
          <a:off x="4644008" y="692696"/>
          <a:ext cx="4130279" cy="792088"/>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Заголовок 1"/>
          <p:cNvSpPr txBox="1">
            <a:spLocks/>
          </p:cNvSpPr>
          <p:nvPr/>
        </p:nvSpPr>
        <p:spPr>
          <a:xfrm>
            <a:off x="614362" y="332656"/>
            <a:ext cx="8172451" cy="1008112"/>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algn="ctr">
              <a:spcBef>
                <a:spcPct val="0"/>
              </a:spcBef>
            </a:pPr>
            <a:r>
              <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Щодо застосування </a:t>
            </a:r>
            <a:r>
              <a:rPr lang="uk-UA" sz="2000" b="1" dirty="0" smtClean="0"/>
              <a:t> </a:t>
            </a:r>
            <a:r>
              <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норм пункту 2 частини п`ятої статті 41 Закону України «Про публічні закупівлі».</a:t>
            </a:r>
          </a:p>
          <a:p>
            <a:pPr algn="ctr">
              <a:spcBef>
                <a:spcPct val="0"/>
              </a:spcBef>
            </a:pPr>
            <a:endPar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p:txBody>
      </p:sp>
      <p:graphicFrame>
        <p:nvGraphicFramePr>
          <p:cNvPr id="14" name="Місце для вмісту 10"/>
          <p:cNvGraphicFramePr>
            <a:graphicFrameLocks/>
          </p:cNvGraphicFramePr>
          <p:nvPr>
            <p:extLst>
              <p:ext uri="{D42A27DB-BD31-4B8C-83A1-F6EECF244321}">
                <p14:modId xmlns="" xmlns:p14="http://schemas.microsoft.com/office/powerpoint/2010/main" val="491763464"/>
              </p:ext>
            </p:extLst>
          </p:nvPr>
        </p:nvGraphicFramePr>
        <p:xfrm>
          <a:off x="554437" y="2060848"/>
          <a:ext cx="3225475" cy="46542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5" name="Місце для вмісту 11"/>
          <p:cNvGraphicFramePr>
            <a:graphicFrameLocks/>
          </p:cNvGraphicFramePr>
          <p:nvPr>
            <p:extLst>
              <p:ext uri="{D42A27DB-BD31-4B8C-83A1-F6EECF244321}">
                <p14:modId xmlns="" xmlns:p14="http://schemas.microsoft.com/office/powerpoint/2010/main" val="4219268099"/>
              </p:ext>
            </p:extLst>
          </p:nvPr>
        </p:nvGraphicFramePr>
        <p:xfrm>
          <a:off x="3779912" y="1988840"/>
          <a:ext cx="5167636" cy="429309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16" name="Схема 15"/>
          <p:cNvGraphicFramePr/>
          <p:nvPr>
            <p:extLst>
              <p:ext uri="{D42A27DB-BD31-4B8C-83A1-F6EECF244321}">
                <p14:modId xmlns="" xmlns:p14="http://schemas.microsoft.com/office/powerpoint/2010/main" val="1550189413"/>
              </p:ext>
            </p:extLst>
          </p:nvPr>
        </p:nvGraphicFramePr>
        <p:xfrm>
          <a:off x="545623" y="1196752"/>
          <a:ext cx="3234290" cy="720080"/>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17" name="Схема 16"/>
          <p:cNvGraphicFramePr/>
          <p:nvPr>
            <p:extLst>
              <p:ext uri="{D42A27DB-BD31-4B8C-83A1-F6EECF244321}">
                <p14:modId xmlns="" xmlns:p14="http://schemas.microsoft.com/office/powerpoint/2010/main" val="1070022202"/>
              </p:ext>
            </p:extLst>
          </p:nvPr>
        </p:nvGraphicFramePr>
        <p:xfrm>
          <a:off x="4656534" y="1196752"/>
          <a:ext cx="4130279" cy="864096"/>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Заголовок 1"/>
          <p:cNvSpPr txBox="1">
            <a:spLocks/>
          </p:cNvSpPr>
          <p:nvPr/>
        </p:nvSpPr>
        <p:spPr>
          <a:xfrm>
            <a:off x="614362" y="332656"/>
            <a:ext cx="8172451" cy="1296144"/>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lvl="0" algn="ctr">
              <a:spcBef>
                <a:spcPct val="0"/>
              </a:spcBef>
            </a:pPr>
            <a:r>
              <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Щодо моменту виникнення </a:t>
            </a:r>
            <a:r>
              <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rPr>
              <a:t>зобов`язання повернути безпідставно набуте майно</a:t>
            </a:r>
            <a:endParaRPr lang="uk-UA" sz="2000" dirty="0" smtClean="0"/>
          </a:p>
          <a:p>
            <a:pPr algn="ctr">
              <a:spcBef>
                <a:spcPct val="0"/>
              </a:spcBef>
            </a:pPr>
            <a:r>
              <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p>
          <a:p>
            <a:pPr algn="ctr">
              <a:spcBef>
                <a:spcPct val="0"/>
              </a:spcBef>
            </a:pPr>
            <a:endPar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algn="ctr">
              <a:spcBef>
                <a:spcPct val="0"/>
              </a:spcBef>
            </a:pPr>
            <a:endPar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p:txBody>
      </p:sp>
      <p:graphicFrame>
        <p:nvGraphicFramePr>
          <p:cNvPr id="14" name="Місце для вмісту 10"/>
          <p:cNvGraphicFramePr>
            <a:graphicFrameLocks/>
          </p:cNvGraphicFramePr>
          <p:nvPr>
            <p:extLst>
              <p:ext uri="{D42A27DB-BD31-4B8C-83A1-F6EECF244321}">
                <p14:modId xmlns="" xmlns:p14="http://schemas.microsoft.com/office/powerpoint/2010/main" val="491763464"/>
              </p:ext>
            </p:extLst>
          </p:nvPr>
        </p:nvGraphicFramePr>
        <p:xfrm>
          <a:off x="554437" y="1700808"/>
          <a:ext cx="5025675" cy="50143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5" name="Місце для вмісту 11"/>
          <p:cNvGraphicFramePr>
            <a:graphicFrameLocks/>
          </p:cNvGraphicFramePr>
          <p:nvPr>
            <p:extLst>
              <p:ext uri="{D42A27DB-BD31-4B8C-83A1-F6EECF244321}">
                <p14:modId xmlns="" xmlns:p14="http://schemas.microsoft.com/office/powerpoint/2010/main" val="4219268099"/>
              </p:ext>
            </p:extLst>
          </p:nvPr>
        </p:nvGraphicFramePr>
        <p:xfrm>
          <a:off x="4644008" y="1988840"/>
          <a:ext cx="4303540" cy="429309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16" name="Схема 15"/>
          <p:cNvGraphicFramePr/>
          <p:nvPr>
            <p:extLst>
              <p:ext uri="{D42A27DB-BD31-4B8C-83A1-F6EECF244321}">
                <p14:modId xmlns="" xmlns:p14="http://schemas.microsoft.com/office/powerpoint/2010/main" val="1550189413"/>
              </p:ext>
            </p:extLst>
          </p:nvPr>
        </p:nvGraphicFramePr>
        <p:xfrm>
          <a:off x="395536" y="764704"/>
          <a:ext cx="3888431" cy="792088"/>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17" name="Схема 16"/>
          <p:cNvGraphicFramePr/>
          <p:nvPr>
            <p:extLst>
              <p:ext uri="{D42A27DB-BD31-4B8C-83A1-F6EECF244321}">
                <p14:modId xmlns="" xmlns:p14="http://schemas.microsoft.com/office/powerpoint/2010/main" val="1070022202"/>
              </p:ext>
            </p:extLst>
          </p:nvPr>
        </p:nvGraphicFramePr>
        <p:xfrm>
          <a:off x="4656534" y="764704"/>
          <a:ext cx="4130279" cy="1296144"/>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Заголовок 1"/>
          <p:cNvSpPr txBox="1">
            <a:spLocks/>
          </p:cNvSpPr>
          <p:nvPr/>
        </p:nvSpPr>
        <p:spPr>
          <a:xfrm>
            <a:off x="614362" y="188640"/>
            <a:ext cx="8172451" cy="1224136"/>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lvl="0" algn="ctr">
              <a:spcBef>
                <a:spcPct val="0"/>
              </a:spcBef>
            </a:pPr>
            <a:r>
              <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Щодо початку перебігу строку дії договору оренди земельної ділянки</a:t>
            </a:r>
          </a:p>
          <a:p>
            <a:pPr algn="ctr">
              <a:spcBef>
                <a:spcPct val="0"/>
              </a:spcBef>
            </a:pPr>
            <a:r>
              <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p>
          <a:p>
            <a:pPr algn="ctr">
              <a:spcBef>
                <a:spcPct val="0"/>
              </a:spcBef>
            </a:pPr>
            <a:endPar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algn="ctr">
              <a:spcBef>
                <a:spcPct val="0"/>
              </a:spcBef>
            </a:pPr>
            <a:endPar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p:txBody>
      </p:sp>
      <p:graphicFrame>
        <p:nvGraphicFramePr>
          <p:cNvPr id="14" name="Місце для вмісту 10"/>
          <p:cNvGraphicFramePr>
            <a:graphicFrameLocks/>
          </p:cNvGraphicFramePr>
          <p:nvPr>
            <p:extLst>
              <p:ext uri="{D42A27DB-BD31-4B8C-83A1-F6EECF244321}">
                <p14:modId xmlns="" xmlns:p14="http://schemas.microsoft.com/office/powerpoint/2010/main" val="491763464"/>
              </p:ext>
            </p:extLst>
          </p:nvPr>
        </p:nvGraphicFramePr>
        <p:xfrm>
          <a:off x="554437" y="1340768"/>
          <a:ext cx="5025675" cy="537435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5" name="Місце для вмісту 11"/>
          <p:cNvGraphicFramePr>
            <a:graphicFrameLocks/>
          </p:cNvGraphicFramePr>
          <p:nvPr>
            <p:extLst>
              <p:ext uri="{D42A27DB-BD31-4B8C-83A1-F6EECF244321}">
                <p14:modId xmlns="" xmlns:p14="http://schemas.microsoft.com/office/powerpoint/2010/main" val="4219268099"/>
              </p:ext>
            </p:extLst>
          </p:nvPr>
        </p:nvGraphicFramePr>
        <p:xfrm>
          <a:off x="4644008" y="1340768"/>
          <a:ext cx="4303540" cy="525658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16" name="Схема 15"/>
          <p:cNvGraphicFramePr/>
          <p:nvPr>
            <p:extLst>
              <p:ext uri="{D42A27DB-BD31-4B8C-83A1-F6EECF244321}">
                <p14:modId xmlns="" xmlns:p14="http://schemas.microsoft.com/office/powerpoint/2010/main" val="1550189413"/>
              </p:ext>
            </p:extLst>
          </p:nvPr>
        </p:nvGraphicFramePr>
        <p:xfrm>
          <a:off x="395536" y="620688"/>
          <a:ext cx="3888431" cy="648072"/>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17" name="Схема 16"/>
          <p:cNvGraphicFramePr/>
          <p:nvPr>
            <p:extLst>
              <p:ext uri="{D42A27DB-BD31-4B8C-83A1-F6EECF244321}">
                <p14:modId xmlns="" xmlns:p14="http://schemas.microsoft.com/office/powerpoint/2010/main" val="1070022202"/>
              </p:ext>
            </p:extLst>
          </p:nvPr>
        </p:nvGraphicFramePr>
        <p:xfrm>
          <a:off x="4644008" y="476672"/>
          <a:ext cx="4130279" cy="936104"/>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Заголовок 1"/>
          <p:cNvSpPr txBox="1">
            <a:spLocks/>
          </p:cNvSpPr>
          <p:nvPr/>
        </p:nvSpPr>
        <p:spPr>
          <a:xfrm>
            <a:off x="614362" y="188640"/>
            <a:ext cx="8172451" cy="1584176"/>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lvl="0" algn="ctr">
              <a:spcBef>
                <a:spcPct val="0"/>
              </a:spcBef>
            </a:pPr>
            <a:r>
              <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Позов до ОСББ щодо отримання інформації про співвласників багатоквартирного будинку</a:t>
            </a:r>
          </a:p>
          <a:p>
            <a:pPr algn="ctr">
              <a:spcBef>
                <a:spcPct val="0"/>
              </a:spcBef>
            </a:pPr>
            <a:r>
              <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p>
          <a:p>
            <a:pPr algn="ctr">
              <a:spcBef>
                <a:spcPct val="0"/>
              </a:spcBef>
            </a:pPr>
            <a:endPar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algn="ctr">
              <a:spcBef>
                <a:spcPct val="0"/>
              </a:spcBef>
            </a:pPr>
            <a:endPar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p:txBody>
      </p:sp>
      <p:graphicFrame>
        <p:nvGraphicFramePr>
          <p:cNvPr id="14" name="Місце для вмісту 10"/>
          <p:cNvGraphicFramePr>
            <a:graphicFrameLocks/>
          </p:cNvGraphicFramePr>
          <p:nvPr>
            <p:extLst>
              <p:ext uri="{D42A27DB-BD31-4B8C-83A1-F6EECF244321}">
                <p14:modId xmlns="" xmlns:p14="http://schemas.microsoft.com/office/powerpoint/2010/main" val="491763464"/>
              </p:ext>
            </p:extLst>
          </p:nvPr>
        </p:nvGraphicFramePr>
        <p:xfrm>
          <a:off x="554437" y="1340768"/>
          <a:ext cx="4017563" cy="537435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5" name="Місце для вмісту 11"/>
          <p:cNvGraphicFramePr>
            <a:graphicFrameLocks/>
          </p:cNvGraphicFramePr>
          <p:nvPr>
            <p:extLst>
              <p:ext uri="{D42A27DB-BD31-4B8C-83A1-F6EECF244321}">
                <p14:modId xmlns="" xmlns:p14="http://schemas.microsoft.com/office/powerpoint/2010/main" val="4219268099"/>
              </p:ext>
            </p:extLst>
          </p:nvPr>
        </p:nvGraphicFramePr>
        <p:xfrm>
          <a:off x="4644008" y="1340768"/>
          <a:ext cx="4303540" cy="525658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16" name="Схема 15"/>
          <p:cNvGraphicFramePr/>
          <p:nvPr>
            <p:extLst>
              <p:ext uri="{D42A27DB-BD31-4B8C-83A1-F6EECF244321}">
                <p14:modId xmlns="" xmlns:p14="http://schemas.microsoft.com/office/powerpoint/2010/main" val="1550189413"/>
              </p:ext>
            </p:extLst>
          </p:nvPr>
        </p:nvGraphicFramePr>
        <p:xfrm>
          <a:off x="395536" y="836712"/>
          <a:ext cx="3888431" cy="720080"/>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17" name="Схема 16"/>
          <p:cNvGraphicFramePr/>
          <p:nvPr>
            <p:extLst>
              <p:ext uri="{D42A27DB-BD31-4B8C-83A1-F6EECF244321}">
                <p14:modId xmlns="" xmlns:p14="http://schemas.microsoft.com/office/powerpoint/2010/main" val="1070022202"/>
              </p:ext>
            </p:extLst>
          </p:nvPr>
        </p:nvGraphicFramePr>
        <p:xfrm>
          <a:off x="4644008" y="764704"/>
          <a:ext cx="4130279" cy="864096"/>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Заголовок 1"/>
          <p:cNvSpPr txBox="1">
            <a:spLocks/>
          </p:cNvSpPr>
          <p:nvPr/>
        </p:nvSpPr>
        <p:spPr>
          <a:xfrm>
            <a:off x="614362" y="188640"/>
            <a:ext cx="8172451" cy="1800200"/>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lvl="0" algn="ctr">
              <a:spcBef>
                <a:spcPct val="0"/>
              </a:spcBef>
            </a:pPr>
            <a:r>
              <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Позов про скасування наказу Міністерства юстиції України, застосування п.</a:t>
            </a:r>
            <a:r>
              <a:rPr lang="ru-RU"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1 ч.2 ст.37 Закону </a:t>
            </a:r>
            <a:r>
              <a:rPr lang="ru-RU" sz="1600" b="1"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України</a:t>
            </a:r>
            <a:r>
              <a:rPr lang="ru-RU"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«Про </a:t>
            </a:r>
            <a:r>
              <a:rPr lang="ru-RU" sz="1600" b="1"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державну</a:t>
            </a:r>
            <a:r>
              <a:rPr lang="ru-RU"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r>
              <a:rPr lang="ru-RU" sz="1600" b="1"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реєстрацію</a:t>
            </a:r>
            <a:r>
              <a:rPr lang="ru-RU"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r>
              <a:rPr lang="ru-RU" sz="1600" b="1"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речових</a:t>
            </a:r>
            <a:r>
              <a:rPr lang="ru-RU"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прав на </a:t>
            </a:r>
            <a:r>
              <a:rPr lang="ru-RU" sz="1600" b="1"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нерухоме</a:t>
            </a:r>
            <a:r>
              <a:rPr lang="ru-RU"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r>
              <a:rPr lang="ru-RU" sz="1600" b="1"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майно</a:t>
            </a:r>
            <a:r>
              <a:rPr lang="ru-RU"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та </a:t>
            </a:r>
            <a:r>
              <a:rPr lang="ru-RU" sz="1600" b="1"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їх</a:t>
            </a:r>
            <a:r>
              <a:rPr lang="ru-RU"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r>
              <a:rPr lang="ru-RU" sz="1600" b="1"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обтяжень</a:t>
            </a:r>
            <a:r>
              <a:rPr lang="ru-RU"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a:t>
            </a:r>
            <a:r>
              <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p>
          <a:p>
            <a:pPr algn="ctr">
              <a:spcBef>
                <a:spcPct val="0"/>
              </a:spcBef>
            </a:pPr>
            <a:r>
              <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p>
          <a:p>
            <a:pPr algn="ctr">
              <a:spcBef>
                <a:spcPct val="0"/>
              </a:spcBef>
            </a:pPr>
            <a:endPar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algn="ctr">
              <a:spcBef>
                <a:spcPct val="0"/>
              </a:spcBef>
            </a:pPr>
            <a:endPar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p:txBody>
      </p:sp>
      <p:graphicFrame>
        <p:nvGraphicFramePr>
          <p:cNvPr id="14" name="Місце для вмісту 10"/>
          <p:cNvGraphicFramePr>
            <a:graphicFrameLocks/>
          </p:cNvGraphicFramePr>
          <p:nvPr>
            <p:extLst>
              <p:ext uri="{D42A27DB-BD31-4B8C-83A1-F6EECF244321}">
                <p14:modId xmlns="" xmlns:p14="http://schemas.microsoft.com/office/powerpoint/2010/main" val="491763464"/>
              </p:ext>
            </p:extLst>
          </p:nvPr>
        </p:nvGraphicFramePr>
        <p:xfrm>
          <a:off x="554437" y="1700808"/>
          <a:ext cx="3225475" cy="50143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5" name="Місце для вмісту 11"/>
          <p:cNvGraphicFramePr>
            <a:graphicFrameLocks/>
          </p:cNvGraphicFramePr>
          <p:nvPr>
            <p:extLst>
              <p:ext uri="{D42A27DB-BD31-4B8C-83A1-F6EECF244321}">
                <p14:modId xmlns="" xmlns:p14="http://schemas.microsoft.com/office/powerpoint/2010/main" val="4219268099"/>
              </p:ext>
            </p:extLst>
          </p:nvPr>
        </p:nvGraphicFramePr>
        <p:xfrm>
          <a:off x="3851920" y="1772816"/>
          <a:ext cx="5023620" cy="4824536"/>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16" name="Схема 15"/>
          <p:cNvGraphicFramePr/>
          <p:nvPr>
            <p:extLst>
              <p:ext uri="{D42A27DB-BD31-4B8C-83A1-F6EECF244321}">
                <p14:modId xmlns="" xmlns:p14="http://schemas.microsoft.com/office/powerpoint/2010/main" val="1550189413"/>
              </p:ext>
            </p:extLst>
          </p:nvPr>
        </p:nvGraphicFramePr>
        <p:xfrm>
          <a:off x="395536" y="836712"/>
          <a:ext cx="3888431" cy="1008112"/>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17" name="Схема 16"/>
          <p:cNvGraphicFramePr/>
          <p:nvPr>
            <p:extLst>
              <p:ext uri="{D42A27DB-BD31-4B8C-83A1-F6EECF244321}">
                <p14:modId xmlns="" xmlns:p14="http://schemas.microsoft.com/office/powerpoint/2010/main" val="1070022202"/>
              </p:ext>
            </p:extLst>
          </p:nvPr>
        </p:nvGraphicFramePr>
        <p:xfrm>
          <a:off x="4644008" y="908720"/>
          <a:ext cx="4130279" cy="864096"/>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Заголовок 1"/>
          <p:cNvSpPr txBox="1">
            <a:spLocks/>
          </p:cNvSpPr>
          <p:nvPr/>
        </p:nvSpPr>
        <p:spPr>
          <a:xfrm>
            <a:off x="614362" y="188640"/>
            <a:ext cx="8172451" cy="1440160"/>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lvl="0" algn="ctr">
              <a:spcBef>
                <a:spcPct val="0"/>
              </a:spcBef>
            </a:pPr>
            <a:r>
              <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Щодо</a:t>
            </a:r>
            <a:r>
              <a:rPr lang="uk-UA" sz="1600" dirty="0" smtClean="0"/>
              <a:t> </a:t>
            </a:r>
            <a:r>
              <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зміни державної форми власності, правовий режим майна акціонерних товариств, 100% акцій яких належить державі </a:t>
            </a:r>
          </a:p>
          <a:p>
            <a:pPr algn="ctr">
              <a:spcBef>
                <a:spcPct val="0"/>
              </a:spcBef>
            </a:pPr>
            <a:r>
              <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p>
          <a:p>
            <a:pPr algn="ctr">
              <a:spcBef>
                <a:spcPct val="0"/>
              </a:spcBef>
            </a:pPr>
            <a:endPar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algn="ctr">
              <a:spcBef>
                <a:spcPct val="0"/>
              </a:spcBef>
            </a:pPr>
            <a:endPar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p:txBody>
      </p:sp>
      <p:graphicFrame>
        <p:nvGraphicFramePr>
          <p:cNvPr id="14" name="Місце для вмісту 10"/>
          <p:cNvGraphicFramePr>
            <a:graphicFrameLocks/>
          </p:cNvGraphicFramePr>
          <p:nvPr>
            <p:extLst>
              <p:ext uri="{D42A27DB-BD31-4B8C-83A1-F6EECF244321}">
                <p14:modId xmlns="" xmlns:p14="http://schemas.microsoft.com/office/powerpoint/2010/main" val="491763464"/>
              </p:ext>
            </p:extLst>
          </p:nvPr>
        </p:nvGraphicFramePr>
        <p:xfrm>
          <a:off x="554437" y="1700808"/>
          <a:ext cx="3225475" cy="50143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5" name="Місце для вмісту 11"/>
          <p:cNvGraphicFramePr>
            <a:graphicFrameLocks/>
          </p:cNvGraphicFramePr>
          <p:nvPr>
            <p:extLst>
              <p:ext uri="{D42A27DB-BD31-4B8C-83A1-F6EECF244321}">
                <p14:modId xmlns="" xmlns:p14="http://schemas.microsoft.com/office/powerpoint/2010/main" val="4219268099"/>
              </p:ext>
            </p:extLst>
          </p:nvPr>
        </p:nvGraphicFramePr>
        <p:xfrm>
          <a:off x="3995936" y="1772816"/>
          <a:ext cx="4879604" cy="4824536"/>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16" name="Схема 15"/>
          <p:cNvGraphicFramePr/>
          <p:nvPr>
            <p:extLst>
              <p:ext uri="{D42A27DB-BD31-4B8C-83A1-F6EECF244321}">
                <p14:modId xmlns="" xmlns:p14="http://schemas.microsoft.com/office/powerpoint/2010/main" val="1550189413"/>
              </p:ext>
            </p:extLst>
          </p:nvPr>
        </p:nvGraphicFramePr>
        <p:xfrm>
          <a:off x="395536" y="836712"/>
          <a:ext cx="3888431" cy="864096"/>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17" name="Схема 16"/>
          <p:cNvGraphicFramePr/>
          <p:nvPr>
            <p:extLst>
              <p:ext uri="{D42A27DB-BD31-4B8C-83A1-F6EECF244321}">
                <p14:modId xmlns="" xmlns:p14="http://schemas.microsoft.com/office/powerpoint/2010/main" val="1070022202"/>
              </p:ext>
            </p:extLst>
          </p:nvPr>
        </p:nvGraphicFramePr>
        <p:xfrm>
          <a:off x="4644008" y="908720"/>
          <a:ext cx="4130279" cy="864096"/>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Заголовок 1"/>
          <p:cNvSpPr txBox="1">
            <a:spLocks/>
          </p:cNvSpPr>
          <p:nvPr/>
        </p:nvSpPr>
        <p:spPr>
          <a:xfrm>
            <a:off x="614362" y="188640"/>
            <a:ext cx="8172451" cy="1440160"/>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lvl="0" algn="ctr">
              <a:spcBef>
                <a:spcPct val="0"/>
              </a:spcBef>
            </a:pPr>
            <a:r>
              <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Щодо надсилання судових рішень на власну електронну пошту учасника процесу </a:t>
            </a:r>
          </a:p>
          <a:p>
            <a:pPr algn="ctr">
              <a:spcBef>
                <a:spcPct val="0"/>
              </a:spcBef>
            </a:pPr>
            <a:r>
              <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p>
          <a:p>
            <a:pPr algn="ctr">
              <a:spcBef>
                <a:spcPct val="0"/>
              </a:spcBef>
            </a:pPr>
            <a:endPar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algn="ctr">
              <a:spcBef>
                <a:spcPct val="0"/>
              </a:spcBef>
            </a:pPr>
            <a:endPar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p:txBody>
      </p:sp>
      <p:graphicFrame>
        <p:nvGraphicFramePr>
          <p:cNvPr id="14" name="Місце для вмісту 10"/>
          <p:cNvGraphicFramePr>
            <a:graphicFrameLocks/>
          </p:cNvGraphicFramePr>
          <p:nvPr>
            <p:extLst>
              <p:ext uri="{D42A27DB-BD31-4B8C-83A1-F6EECF244321}">
                <p14:modId xmlns="" xmlns:p14="http://schemas.microsoft.com/office/powerpoint/2010/main" val="491763464"/>
              </p:ext>
            </p:extLst>
          </p:nvPr>
        </p:nvGraphicFramePr>
        <p:xfrm>
          <a:off x="554437" y="1700808"/>
          <a:ext cx="3225475" cy="50143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5" name="Місце для вмісту 11"/>
          <p:cNvGraphicFramePr>
            <a:graphicFrameLocks/>
          </p:cNvGraphicFramePr>
          <p:nvPr>
            <p:extLst>
              <p:ext uri="{D42A27DB-BD31-4B8C-83A1-F6EECF244321}">
                <p14:modId xmlns="" xmlns:p14="http://schemas.microsoft.com/office/powerpoint/2010/main" val="4219268099"/>
              </p:ext>
            </p:extLst>
          </p:nvPr>
        </p:nvGraphicFramePr>
        <p:xfrm>
          <a:off x="3995936" y="1772816"/>
          <a:ext cx="4879604" cy="4824536"/>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16" name="Схема 15"/>
          <p:cNvGraphicFramePr/>
          <p:nvPr>
            <p:extLst>
              <p:ext uri="{D42A27DB-BD31-4B8C-83A1-F6EECF244321}">
                <p14:modId xmlns="" xmlns:p14="http://schemas.microsoft.com/office/powerpoint/2010/main" val="1550189413"/>
              </p:ext>
            </p:extLst>
          </p:nvPr>
        </p:nvGraphicFramePr>
        <p:xfrm>
          <a:off x="395536" y="836712"/>
          <a:ext cx="3888431" cy="864096"/>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17" name="Схема 16"/>
          <p:cNvGraphicFramePr/>
          <p:nvPr>
            <p:extLst>
              <p:ext uri="{D42A27DB-BD31-4B8C-83A1-F6EECF244321}">
                <p14:modId xmlns="" xmlns:p14="http://schemas.microsoft.com/office/powerpoint/2010/main" val="1070022202"/>
              </p:ext>
            </p:extLst>
          </p:nvPr>
        </p:nvGraphicFramePr>
        <p:xfrm>
          <a:off x="4644008" y="908720"/>
          <a:ext cx="4130279" cy="864096"/>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Заголовок 1"/>
          <p:cNvSpPr txBox="1">
            <a:spLocks/>
          </p:cNvSpPr>
          <p:nvPr/>
        </p:nvSpPr>
        <p:spPr>
          <a:xfrm>
            <a:off x="614362" y="188640"/>
            <a:ext cx="8172451" cy="1800200"/>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lvl="0" algn="ctr">
              <a:spcBef>
                <a:spcPct val="0"/>
              </a:spcBef>
            </a:pPr>
            <a:r>
              <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Щодо</a:t>
            </a:r>
            <a:r>
              <a:rPr lang="uk-UA" sz="1600" b="1" i="1" dirty="0" smtClean="0"/>
              <a:t> </a:t>
            </a:r>
            <a:r>
              <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ефективності способу захисту про визнання недійсними результатів аукціону та укладеного за його наслідком договору купівлі-продажу майна боржника у справі про банкрутство </a:t>
            </a:r>
          </a:p>
          <a:p>
            <a:pPr algn="ctr">
              <a:spcBef>
                <a:spcPct val="0"/>
              </a:spcBef>
            </a:pPr>
            <a:r>
              <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p>
          <a:p>
            <a:pPr algn="ctr">
              <a:spcBef>
                <a:spcPct val="0"/>
              </a:spcBef>
            </a:pPr>
            <a:endPar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algn="ctr">
              <a:spcBef>
                <a:spcPct val="0"/>
              </a:spcBef>
            </a:pPr>
            <a:endPar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p:txBody>
      </p:sp>
      <p:graphicFrame>
        <p:nvGraphicFramePr>
          <p:cNvPr id="14" name="Місце для вмісту 10"/>
          <p:cNvGraphicFramePr>
            <a:graphicFrameLocks/>
          </p:cNvGraphicFramePr>
          <p:nvPr>
            <p:extLst>
              <p:ext uri="{D42A27DB-BD31-4B8C-83A1-F6EECF244321}">
                <p14:modId xmlns="" xmlns:p14="http://schemas.microsoft.com/office/powerpoint/2010/main" val="491763464"/>
              </p:ext>
            </p:extLst>
          </p:nvPr>
        </p:nvGraphicFramePr>
        <p:xfrm>
          <a:off x="554437" y="1700808"/>
          <a:ext cx="3225475" cy="50143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5" name="Місце для вмісту 11"/>
          <p:cNvGraphicFramePr>
            <a:graphicFrameLocks/>
          </p:cNvGraphicFramePr>
          <p:nvPr>
            <p:extLst>
              <p:ext uri="{D42A27DB-BD31-4B8C-83A1-F6EECF244321}">
                <p14:modId xmlns="" xmlns:p14="http://schemas.microsoft.com/office/powerpoint/2010/main" val="4219268099"/>
              </p:ext>
            </p:extLst>
          </p:nvPr>
        </p:nvGraphicFramePr>
        <p:xfrm>
          <a:off x="3635896" y="1772816"/>
          <a:ext cx="5239644" cy="4824536"/>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16" name="Схема 15"/>
          <p:cNvGraphicFramePr/>
          <p:nvPr>
            <p:extLst>
              <p:ext uri="{D42A27DB-BD31-4B8C-83A1-F6EECF244321}">
                <p14:modId xmlns="" xmlns:p14="http://schemas.microsoft.com/office/powerpoint/2010/main" val="1550189413"/>
              </p:ext>
            </p:extLst>
          </p:nvPr>
        </p:nvGraphicFramePr>
        <p:xfrm>
          <a:off x="395536" y="1124744"/>
          <a:ext cx="3888431" cy="864096"/>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17" name="Схема 16"/>
          <p:cNvGraphicFramePr/>
          <p:nvPr>
            <p:extLst>
              <p:ext uri="{D42A27DB-BD31-4B8C-83A1-F6EECF244321}">
                <p14:modId xmlns="" xmlns:p14="http://schemas.microsoft.com/office/powerpoint/2010/main" val="1070022202"/>
              </p:ext>
            </p:extLst>
          </p:nvPr>
        </p:nvGraphicFramePr>
        <p:xfrm>
          <a:off x="4644008" y="1268760"/>
          <a:ext cx="4130279" cy="720080"/>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ік">
  <a:themeElements>
    <a:clrScheme name="Поті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і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і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1428</TotalTime>
  <Words>568</Words>
  <Application>Microsoft Office PowerPoint</Application>
  <PresentationFormat>Екран (4:3)</PresentationFormat>
  <Paragraphs>139</Paragraphs>
  <Slides>14</Slides>
  <Notes>1</Notes>
  <HiddenSlides>0</HiddenSlides>
  <MMClips>0</MMClips>
  <ScaleCrop>false</ScaleCrop>
  <HeadingPairs>
    <vt:vector size="4" baseType="variant">
      <vt:variant>
        <vt:lpstr>Тема</vt:lpstr>
      </vt:variant>
      <vt:variant>
        <vt:i4>1</vt:i4>
      </vt:variant>
      <vt:variant>
        <vt:lpstr>Заголовки слайдів</vt:lpstr>
      </vt:variant>
      <vt:variant>
        <vt:i4>14</vt:i4>
      </vt:variant>
    </vt:vector>
  </HeadingPairs>
  <TitlesOfParts>
    <vt:vector size="15" baseType="lpstr">
      <vt:lpstr>Потік</vt:lpstr>
      <vt:lpstr>Відступлення Великої Палати Верховного Суду від правових висновків Верховного Суду у господарських справах 2024 Відділ аналітичної роботи та узагальнення судової практики </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Відступлення Верховного Суду у складі суддів об`єднаної палати Касаційного господарського суду від правових висновків  Верховного Суду у господарських справах</dc:title>
  <dc:creator>user4</dc:creator>
  <cp:lastModifiedBy>user4</cp:lastModifiedBy>
  <cp:revision>219</cp:revision>
  <dcterms:created xsi:type="dcterms:W3CDTF">2020-02-14T13:33:55Z</dcterms:created>
  <dcterms:modified xsi:type="dcterms:W3CDTF">2025-01-07T10:28:46Z</dcterms:modified>
</cp:coreProperties>
</file>