
<file path=[Content_Types].xml><?xml version="1.0" encoding="utf-8"?>
<Types xmlns="http://schemas.openxmlformats.org/package/2006/content-types">
  <Override PartName="/ppt/diagrams/colors22.xml" ContentType="application/vnd.openxmlformats-officedocument.drawingml.diagramColors+xml"/>
  <Override PartName="/ppt/diagrams/data35.xml" ContentType="application/vnd.openxmlformats-officedocument.drawingml.diagramData+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diagrams/data32.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rawing8.xml" ContentType="application/vnd.ms-office.drawingml.diagramDrawing+xml"/>
  <Override PartName="/ppt/diagrams/layout25.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37.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Override PartName="/ppt/diagrams/data40.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theme/theme1.xml" ContentType="application/vnd.openxmlformats-officedocument.theme+xml"/>
  <Override PartName="/ppt/diagrams/data31.xml" ContentType="application/vnd.openxmlformats-officedocument.drawingml.diagramData+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8"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86437" autoAdjust="0"/>
  </p:normalViewPr>
  <p:slideViewPr>
    <p:cSldViewPr>
      <p:cViewPr>
        <p:scale>
          <a:sx n="120" d="100"/>
          <a:sy n="120" d="100"/>
        </p:scale>
        <p:origin x="-1374" y="-96"/>
      </p:cViewPr>
      <p:guideLst>
        <p:guide orient="horz" pos="2160"/>
        <p:guide pos="2880"/>
      </p:guideLst>
    </p:cSldViewPr>
  </p:slideViewPr>
  <p:outlineViewPr>
    <p:cViewPr>
      <p:scale>
        <a:sx n="33" d="100"/>
        <a:sy n="33" d="100"/>
      </p:scale>
      <p:origin x="210" y="6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8036819" TargetMode="External"/></Relationships>
</file>

<file path=ppt/diagrams/_rels/data14.xml.rels><?xml version="1.0" encoding="UTF-8" standalone="yes"?>
<Relationships xmlns="http://schemas.openxmlformats.org/package/2006/relationships"><Relationship Id="rId1" Type="http://schemas.openxmlformats.org/officeDocument/2006/relationships/hyperlink" Target="https://reestr.court.gov.ua/Review/118465133" TargetMode="External"/></Relationships>
</file>

<file path=ppt/diagrams/_rels/data18.xml.rels><?xml version="1.0" encoding="UTF-8" standalone="yes"?>
<Relationships xmlns="http://schemas.openxmlformats.org/package/2006/relationships"><Relationship Id="rId1" Type="http://schemas.openxmlformats.org/officeDocument/2006/relationships/hyperlink" Target="https://reestr.court.gov.ua/Review/118393664" TargetMode="Externa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yestr.court.gov.ua/Review/116670838" TargetMode="External"/></Relationships>
</file>

<file path=ppt/diagrams/_rels/data22.xml.rels><?xml version="1.0" encoding="UTF-8" standalone="yes"?>
<Relationships xmlns="http://schemas.openxmlformats.org/package/2006/relationships"><Relationship Id="rId1" Type="http://schemas.openxmlformats.org/officeDocument/2006/relationships/hyperlink" Target="https://reestr.court.gov.ua/Review/118465142" TargetMode="External"/></Relationships>
</file>

<file path=ppt/diagrams/_rels/data26.xml.rels><?xml version="1.0" encoding="UTF-8" standalone="yes"?>
<Relationships xmlns="http://schemas.openxmlformats.org/package/2006/relationships"><Relationship Id="rId1" Type="http://schemas.openxmlformats.org/officeDocument/2006/relationships/hyperlink" Target="https://reestr.court.gov.ua/Review/118486335" TargetMode="External"/></Relationships>
</file>

<file path=ppt/diagrams/_rels/data30.xml.rels><?xml version="1.0" encoding="UTF-8" standalone="yes"?>
<Relationships xmlns="http://schemas.openxmlformats.org/package/2006/relationships"><Relationship Id="rId1" Type="http://schemas.openxmlformats.org/officeDocument/2006/relationships/hyperlink" Target="https://reestr.court.gov.ua/Review/118520069" TargetMode="External"/></Relationships>
</file>

<file path=ppt/diagrams/_rels/data34.xml.rels><?xml version="1.0" encoding="UTF-8" standalone="yes"?>
<Relationships xmlns="http://schemas.openxmlformats.org/package/2006/relationships"><Relationship Id="rId1" Type="http://schemas.openxmlformats.org/officeDocument/2006/relationships/hyperlink" Target="https://reestr.court.gov.ua/Review/121753942" TargetMode="External"/></Relationships>
</file>

<file path=ppt/diagrams/_rels/data38.xml.rels><?xml version="1.0" encoding="UTF-8" standalone="yes"?>
<Relationships xmlns="http://schemas.openxmlformats.org/package/2006/relationships"><Relationship Id="rId1" Type="http://schemas.openxmlformats.org/officeDocument/2006/relationships/hyperlink" Target="https://reestr.court.gov.ua/Review/122118320"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7340690"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8036819" TargetMode="External"/></Relationships>
</file>

<file path=ppt/diagrams/_rels/drawing14.xml.rels><?xml version="1.0" encoding="UTF-8" standalone="yes"?>
<Relationships xmlns="http://schemas.openxmlformats.org/package/2006/relationships"><Relationship Id="rId1" Type="http://schemas.openxmlformats.org/officeDocument/2006/relationships/hyperlink" Target="https://reestr.court.gov.ua/Review/118465133" TargetMode="External"/></Relationships>
</file>

<file path=ppt/diagrams/_rels/drawing18.xml.rels><?xml version="1.0" encoding="UTF-8" standalone="yes"?>
<Relationships xmlns="http://schemas.openxmlformats.org/package/2006/relationships"><Relationship Id="rId1" Type="http://schemas.openxmlformats.org/officeDocument/2006/relationships/hyperlink" Target="https://reestr.court.gov.ua/Review/118393664"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yestr.court.gov.ua/Review/116670838" TargetMode="External"/></Relationships>
</file>

<file path=ppt/diagrams/_rels/drawing22.xml.rels><?xml version="1.0" encoding="UTF-8" standalone="yes"?>
<Relationships xmlns="http://schemas.openxmlformats.org/package/2006/relationships"><Relationship Id="rId1" Type="http://schemas.openxmlformats.org/officeDocument/2006/relationships/hyperlink" Target="https://reestr.court.gov.ua/Review/118465142"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https://reestr.court.gov.ua/Review/118486335" TargetMode="External"/></Relationships>
</file>

<file path=ppt/diagrams/_rels/drawing30.xml.rels><?xml version="1.0" encoding="UTF-8" standalone="yes"?>
<Relationships xmlns="http://schemas.openxmlformats.org/package/2006/relationships"><Relationship Id="rId1" Type="http://schemas.openxmlformats.org/officeDocument/2006/relationships/hyperlink" Target="https://reestr.court.gov.ua/Review/118520069" TargetMode="External"/></Relationships>
</file>

<file path=ppt/diagrams/_rels/drawing34.xml.rels><?xml version="1.0" encoding="UTF-8" standalone="yes"?>
<Relationships xmlns="http://schemas.openxmlformats.org/package/2006/relationships"><Relationship Id="rId1" Type="http://schemas.openxmlformats.org/officeDocument/2006/relationships/hyperlink" Target="https://reestr.court.gov.ua/Review/121753942" TargetMode="External"/></Relationships>
</file>

<file path=ppt/diagrams/_rels/drawing38.xml.rels><?xml version="1.0" encoding="UTF-8" standalone="yes"?>
<Relationships xmlns="http://schemas.openxmlformats.org/package/2006/relationships"><Relationship Id="rId1" Type="http://schemas.openxmlformats.org/officeDocument/2006/relationships/hyperlink" Target="https://reestr.court.gov.ua/Review/122118320"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76266133" TargetMode="External"/><Relationship Id="rId1" Type="http://schemas.openxmlformats.org/officeDocument/2006/relationships/hyperlink" Target="https://reestr.court.gov.ua/Review/117340690"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дійшов висновку про те, що норми пункту 2 частини п`ятої статті 41 Закону України «Про публічні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закупівлі» №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922-VIII дають можливість сторонам на внесення необмеженої кількості разів (не частіше одного разу на 90 днів, а у випадку закупівлі бензину, дизельного пального, газу та електричної енергії - у будь-який час) змін до договору про закупівлю в частині збільшення ціни за одиницю товару за умови дотримання обмеження щодо збільшення такої ціни до 10 % за кожний раз такого збільшення пропорційно збільшенню ціни відповідного товару на ринку і за умови, що наведена зміна не призведе до збільшення суми, визначеної в договорі про закупівлю.</a:t>
          </a:r>
        </a:p>
        <a:p>
          <a:pPr algn="just"/>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0D3D19DE-600F-4017-AB64-9EEC4AC56C04}" type="presOf" srcId="{7A615780-D022-4AFF-8D48-AB7A7B171E5F}" destId="{548A3B55-16F6-480F-B82A-08DB5D3007E9}" srcOrd="0" destOrd="0" presId="urn:microsoft.com/office/officeart/2005/8/layout/lProcess3"/>
    <dgm:cxn modelId="{118C491F-87BB-4A5E-8007-A239D564F041}" type="presOf" srcId="{4BC3F7BD-86BF-47FB-9DB0-44B4694B5F1C}" destId="{3EF56D4A-9A76-4414-A5F2-8066BE125047}" srcOrd="0" destOrd="0" presId="urn:microsoft.com/office/officeart/2005/8/layout/lProcess3"/>
    <dgm:cxn modelId="{456BE50D-9531-4D75-8921-CD1DF283BECA}" type="presParOf" srcId="{548A3B55-16F6-480F-B82A-08DB5D3007E9}" destId="{A3C4AD7B-2E3E-44E9-8180-719FA0B03778}" srcOrd="0" destOrd="0" presId="urn:microsoft.com/office/officeart/2005/8/layout/lProcess3"/>
    <dgm:cxn modelId="{21460960-58E6-4D11-97DC-F30BB6613810}"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в контексті спірних правовідносин статті 13, 17, 15 та 19 Закону України від 06.10.1998 № 161-XIV «Про оренду землі» у редакції  Законом України № 340-IX «Про внесення змін до деяких законодавчих актів України щодо протидії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рейдерству</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також статті 3, 6, 627, 638, 640 ЦК України у відповідній редакції, Велика Палата Верховного Суду дійшла висновку про те, що договір оренди землі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консенсуальним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Слід розмежовувати момент укладення договору оренди землі (це момент досягнення сторонами згоди з усіх істотних умов та підписання для договорів з 01.01.2013),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якого у його сторін виникають права і обов`язки зобов`язального характеру, і момент виникнення на підставі вказаного правочину речового права, який пов`язаний з моментом державної реєстрації такого права (третє речення частини першої статті 19 Закону № 161-XIV у редакції, чинній на час підписання Договору).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Абзац третій частини першої статті 15 та друге речення частини першої статті 19 Закону №161-XIV імперативно встановлюють, що дата укладення договору оренди землі є істотною умовою цього правочину і саме з цієї дати починається перебіг строку його дії.</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сторони договору оренди землі не можуть врегулювати свої відносини у спосіб, який суперечить імперативним нормам абзацу третього частини першої статті 15 та другого речення частини першої статті 19 Закону № 161-XIV у редакції Закону № 340-IX зокрема на власний розсуд встановити інші правила визначення моменту початку перебігу строку дії цього правочину або не зазначати дати його укладення. Умови договору оренди землі, що не відповідають указаним вище імперативним нормам Закону № 161-XIV, не змінюють визначеного в Законі № 161-XIV моменту, з якого розпочинається перебіг строку дії договору оренди землі.</a:t>
          </a:r>
        </a:p>
        <a:p>
          <a:pPr algn="just" rtl="0">
            <a:spcAft>
              <a:spcPts val="0"/>
            </a:spcAft>
          </a:pPr>
          <a:r>
            <a:rPr lang="uk-UA" sz="1000" kern="1200" dirty="0" smtClean="0">
              <a:hlinkClick xmlns:r="http://schemas.openxmlformats.org/officeDocument/2006/relationships" r:id="rId1"/>
            </a:rPr>
            <a:t>https://reestr.court.gov.ua/Review/118036819</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C99C32CC-3A47-4E23-87E6-46DE2957797A}"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50652064-B983-466D-9C8F-D7172FF467AE}" type="presOf" srcId="{2626830C-0EB7-49A5-8B47-6224EDCCDD67}" destId="{77B318FB-71D7-41D0-AA84-1F15136221FC}" srcOrd="0" destOrd="0" presId="urn:microsoft.com/office/officeart/2005/8/layout/cycle2"/>
    <dgm:cxn modelId="{E71A5FFE-C18F-4609-AC91-4A65C8DB924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16.11.2022 у справі №447/2461/20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7646D933-41EB-40FF-8C93-2CF00B957B8F}" type="presOf" srcId="{7D6ACE49-2C7D-4B55-8258-8FF78D2D3F87}" destId="{7A20DE31-9AEC-4203-B692-5715756E6C53}" srcOrd="0" destOrd="0" presId="urn:microsoft.com/office/officeart/2005/8/layout/vList2"/>
    <dgm:cxn modelId="{99B84BDA-C7DA-49CB-8078-31A8207030C5}" type="presOf" srcId="{2A52989D-F7FB-4581-A78D-5AA2820D8337}" destId="{D3023C26-3E73-4E84-8F9D-13921BA3731C}" srcOrd="0" destOrd="0" presId="urn:microsoft.com/office/officeart/2005/8/layout/vList2"/>
    <dgm:cxn modelId="{27DA91BB-B77C-476F-907E-9EDA129B982D}"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06.03.2024 по справі №902/1207/22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96B63DE7-F088-4561-A0AD-D2A810410EC5}" type="presOf" srcId="{24E5C34E-DA21-45B9-B55D-F89D03FA1B3A}" destId="{3C8EE393-9385-4B7F-8750-BF622842E9AB}" srcOrd="0" destOrd="0" presId="urn:microsoft.com/office/officeart/2005/8/layout/vList2"/>
    <dgm:cxn modelId="{0935ACB0-16CA-40A5-A190-A4F658F37E36}" type="presOf" srcId="{CEC9EB15-5746-4F36-8AFD-EACA623DA04B}" destId="{491186E1-D2E0-4DE9-9FD1-C23BC272EA6B}" srcOrd="0" destOrd="0" presId="urn:microsoft.com/office/officeart/2005/8/layout/vList2"/>
    <dgm:cxn modelId="{3EC941FE-C867-47BC-BE08-310F0061621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вирішенні спору між фізичною особою та ОСББ, головою ОСББ про зобов`язання вчинити дії щодо надання інформації КЦС дійшов висновку, що документи, які мають персональні дані членів ОСББ, не підлягають наданню для ознайомлення позивачу (фізичній особі) як конфіденційна інформація, згода на розповсюдження якої не надавалась у встановленому законом порядку.</a:t>
          </a:r>
        </a:p>
        <a:p>
          <a:pPr algn="just">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Крім того, КЦС ВС зазначив, що неможливість надання документів, які мають персональні дані членів ОСББ, не суперечить нормам Закону про ОСББ та Закону про особливості здійснення права власності та не перешкоджає співвласнику реалізувати свої відповідні права з огляду на визначення поняття «конфіденційна інформація про особу» та законодавчо визначений порядок її надання.</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5966" custLinFactNeighborX="-419" custLinFactNeighborY="-61"/>
      <dgm:spPr>
        <a:prstGeom prst="homePlate">
          <a:avLst/>
        </a:prstGeom>
      </dgm:spPr>
      <dgm:t>
        <a:bodyPr/>
        <a:lstStyle/>
        <a:p>
          <a:endParaRPr lang="uk-UA"/>
        </a:p>
      </dgm:t>
    </dgm:pt>
  </dgm:ptLst>
  <dgm:cxnLst>
    <dgm:cxn modelId="{E1250312-A154-4364-8FB5-0629520703CE}" type="presOf" srcId="{4BC3F7BD-86BF-47FB-9DB0-44B4694B5F1C}" destId="{3EF56D4A-9A76-4414-A5F2-8066BE125047}"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F2DC0D89-97A0-4D8A-B5E4-2D951B1E23E4}" type="presOf" srcId="{7A615780-D022-4AFF-8D48-AB7A7B171E5F}" destId="{548A3B55-16F6-480F-B82A-08DB5D3007E9}" srcOrd="0" destOrd="0" presId="urn:microsoft.com/office/officeart/2005/8/layout/lProcess3"/>
    <dgm:cxn modelId="{69D8ED17-E297-4D2A-850C-1E0E8A1F5844}" type="presParOf" srcId="{548A3B55-16F6-480F-B82A-08DB5D3007E9}" destId="{A3C4AD7B-2E3E-44E9-8180-719FA0B03778}" srcOrd="0" destOrd="0" presId="urn:microsoft.com/office/officeart/2005/8/layout/lProcess3"/>
    <dgm:cxn modelId="{AB742295-F056-48B8-A5E4-94602BAE79F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персональні дані співвласників та інших фізичних осіб є конфіденційною інформацією з відповідним правовим режимом. Такі персональні дані не підлягають наданню об`єднанням для ознайомлення співвласнику як конфіденційна інформація (крім випадку надання згоди на її поширення).</a:t>
          </a:r>
        </a:p>
        <a:p>
          <a:pPr algn="just" rtl="0">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об`єднання має надати співвласнику для ознайомлення документи, інформацію, визначені Законом про ОСББ та Законом про особливості здійснення права власності, а також статутом об`єднання, за винятком персональних даних співвласників багатоквартирного будинку та інших фізичних осіб, які є конфіденційною інформацією. 	Якщо документ містить персональні дані, такий документ надається для ознайомлення з вилученням персональних даних як конфіденційної інформації.</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https://reestr.court.gov.ua/Review/118465133</a:t>
          </a:r>
          <a:r>
            <a:rPr lang="uk-UA"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32A974DF-5C20-433F-AE04-193F38E7F32B}" type="presOf" srcId="{109A425D-96BE-4C4C-B32F-69B188308839}" destId="{4532A5CD-ED12-4521-B172-187366941F6A}" srcOrd="0" destOrd="0" presId="urn:microsoft.com/office/officeart/2005/8/layout/cycle2"/>
    <dgm:cxn modelId="{E89F49D5-970F-46AA-904B-D2101D2D3BA7}" type="presOf" srcId="{2626830C-0EB7-49A5-8B47-6224EDCCDD67}" destId="{77B318FB-71D7-41D0-AA84-1F15136221FC}" srcOrd="0" destOrd="0" presId="urn:microsoft.com/office/officeart/2005/8/layout/cycle2"/>
    <dgm:cxn modelId="{A05780A8-01A5-46D7-8AE8-29F400B8166E}"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a:t>
          </a:r>
          <a:r>
            <a:rPr lang="ru-RU" sz="1400" b="0" i="0" kern="1200" dirty="0" smtClean="0"/>
            <a:t>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01.12.2021 у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№367/1505/20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0BB5D89-FB12-498E-9B55-96F4C14BD5FE}" type="presOf" srcId="{2A52989D-F7FB-4581-A78D-5AA2820D8337}" destId="{D3023C26-3E73-4E84-8F9D-13921BA3731C}" srcOrd="0" destOrd="0" presId="urn:microsoft.com/office/officeart/2005/8/layout/vList2"/>
    <dgm:cxn modelId="{DD77FF90-4B37-4BD4-ACA2-63428A2139B9}" type="presOf" srcId="{7D6ACE49-2C7D-4B55-8258-8FF78D2D3F87}" destId="{7A20DE31-9AEC-4203-B692-5715756E6C53}" srcOrd="0" destOrd="0" presId="urn:microsoft.com/office/officeart/2005/8/layout/vList2"/>
    <dgm:cxn modelId="{AE5F6698-9AB8-4FCD-B340-AB7D24EB725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09.04.2024 по справі № 925/1440/22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4928" custLinFactY="-36270" custLinFactNeighborY="-100000">
        <dgm:presLayoutVars>
          <dgm:chMax val="0"/>
          <dgm:bulletEnabled val="1"/>
        </dgm:presLayoutVars>
      </dgm:prSet>
      <dgm:spPr/>
      <dgm:t>
        <a:bodyPr/>
        <a:lstStyle/>
        <a:p>
          <a:endParaRPr lang="uk-UA"/>
        </a:p>
      </dgm:t>
    </dgm:pt>
  </dgm:ptLst>
  <dgm:cxnLst>
    <dgm:cxn modelId="{1E8BD3D5-A404-466F-A7AF-4FCE9190E560}"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62C7A0A9-F43E-47EC-9FD8-21D93D3713EA}" type="presOf" srcId="{24E5C34E-DA21-45B9-B55D-F89D03FA1B3A}" destId="{3C8EE393-9385-4B7F-8750-BF622842E9AB}" srcOrd="0" destOrd="0" presId="urn:microsoft.com/office/officeart/2005/8/layout/vList2"/>
    <dgm:cxn modelId="{570B0410-7EC9-4925-9B62-8C502CDF8B4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у вказаних вище постановах сформулював висновок про те, що нетотожність чи відсутність хоча б одного елемента (ті самі сторони, той самий предмет і ті самі підстави) виключає таку підставу для відмови в задоволенні скарги, що наведена у пункті 4 частини восьмої статті 37 Закону України «Про державну реєстрацію речових прав на нерухоме майно та їх обтяжень».</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5966" custLinFactNeighborX="-419" custLinFactNeighborY="-61"/>
      <dgm:spPr>
        <a:prstGeom prst="homePlate">
          <a:avLst/>
        </a:prstGeom>
      </dgm:spPr>
      <dgm:t>
        <a:bodyPr/>
        <a:lstStyle/>
        <a:p>
          <a:endParaRPr lang="uk-UA"/>
        </a:p>
      </dgm:t>
    </dgm:pt>
  </dgm:ptLst>
  <dgm:cxnLst>
    <dgm:cxn modelId="{0E7A7587-D696-4601-948D-538B66E8D070}"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92B59729-B0B6-42AB-93E3-766453753338}" type="presOf" srcId="{4BC3F7BD-86BF-47FB-9DB0-44B4694B5F1C}" destId="{3EF56D4A-9A76-4414-A5F2-8066BE125047}" srcOrd="0" destOrd="0" presId="urn:microsoft.com/office/officeart/2005/8/layout/lProcess3"/>
    <dgm:cxn modelId="{32412969-2EE3-4294-921E-A0527F8C10CC}" type="presParOf" srcId="{548A3B55-16F6-480F-B82A-08DB5D3007E9}" destId="{A3C4AD7B-2E3E-44E9-8180-719FA0B03778}" srcOrd="0" destOrd="0" presId="urn:microsoft.com/office/officeart/2005/8/layout/lProcess3"/>
    <dgm:cxn modelId="{5865B54E-C263-4269-8A22-4B01D133340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виснує, що пункт 1 частини другої статті 37 Закону України «Про державну реєстрацію речових прав на нерухоме майно та їх обтяжень» (у редакції, чинній на момент видання наказу) у подібних правовідносинах потрібно застосовувати так: у випадку, коли щодо нерухомого майна наявний судовий спір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спір</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 право), ця обставина унеможливлює розгляд Міністерством юстиції України скарги на рішення державного реєстратора про державну реєстрацію прав щодо цього нерухомого майна.</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Міністерство юстиції України та його територіальні органи відповідно до пункту 4 частини восьмої статті 37 вказаного вище Закону відмовляють у задоволенні скарги на рішення, дії або бездіяльність у будь-якій сфері державної реєстрації прав у тому випадку, якщо наявна інформація про судове провадження між тими самими сторонами, з тих самих предмета і підстав.</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наявності підстав для застосування положень пункту 1 частини другої статті 37 Закону України «Про державну реєстрацію речових прав на нерухоме майно та їх обтяжень», відсутня необхідність здійснювати аналіз інформації про судове провадження у зв`язку із спором між тими самими сторонами, з тих самих предмета і підстав (пункт 4 частини восьмої статті 37 зазначеного Закону).</a:t>
          </a:r>
        </a:p>
        <a:p>
          <a:pPr algn="just" rtl="0">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https://reestr.court.gov.ua/Review/118393664</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8057F8E1-EF7B-4A7A-856E-30E287AC5950}" type="presOf" srcId="{2626830C-0EB7-49A5-8B47-6224EDCCDD67}" destId="{77B318FB-71D7-41D0-AA84-1F15136221FC}"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F1028EC5-679C-4529-A631-9065E8028B39}" type="presOf" srcId="{109A425D-96BE-4C4C-B32F-69B188308839}" destId="{4532A5CD-ED12-4521-B172-187366941F6A}" srcOrd="0" destOrd="0" presId="urn:microsoft.com/office/officeart/2005/8/layout/cycle2"/>
    <dgm:cxn modelId="{10616C17-53CB-4F54-8BEA-FD6E2BC6AFC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КАС ВС від 06.06.2018 у справі №804/2296/17 (пункт 44), від 22.02.2023 у справі №640/28931/20, від 27.06.2023 у справі №640/26706/20 (пункт 42)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94EFECD7-20AF-4AAD-BEFE-19C1AE60704A}" type="presOf" srcId="{2A52989D-F7FB-4581-A78D-5AA2820D8337}" destId="{D3023C26-3E73-4E84-8F9D-13921BA3731C}" srcOrd="0" destOrd="0" presId="urn:microsoft.com/office/officeart/2005/8/layout/vList2"/>
    <dgm:cxn modelId="{CDA2720F-2AAD-4A59-968B-3A3E7E7C25B1}" type="presOf" srcId="{7D6ACE49-2C7D-4B55-8258-8FF78D2D3F87}" destId="{7A20DE31-9AEC-4203-B692-5715756E6C53}" srcOrd="0" destOrd="0" presId="urn:microsoft.com/office/officeart/2005/8/layout/vList2"/>
    <dgm:cxn modelId="{717ED31C-6562-45A9-A5C4-B92F48469631}"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Висновок про застосування норм пункту 2 частини п`ятої статті 41 Закону України «Про публічні закупівлі».</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Ціна товару є істотною умовою договору про закупівлю. Зміна ціни товару в договорі про закупівлю після виконання продавцем зобов`язання з передачі такого товару у власність покупця не допускається.</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ціни товару в бік збільшення до передачі його у власність покупця за договором про закупівлю можлива у випадку збільшення ціни такого товару на ринку, якщо сторони договору про таку умову домовились. Якщо сторони договору про таку умову не домовлялись, то зміна ціни товару в бік збільшення у випадку зростання ціни такого товару на ринку можлива, лише якщо це призвело до істотної зміни обставин, в порядку статті 652 ЦК України, якщо вони змінилися настільки, що якби сторони могли це передбачити, вони не уклали б договір або уклали б його на інших умовах.</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будь-якому разі ціна за одиницю товару не може бути збільшена більше ніж на 10 % від тієї ціни товару, яка була визначена сторонами в договорі за результатами процедури закупівлі, незалежно від кількості та строків зміни ціни протягом строку дії договору. Тобто під час дії договору про закупівлю сторони можуть неодноразово змінювати ціну товару в бік збільшення за наявності умов, встановлених у статті 652 ЦК України та пункті 2 частини п`ятої статті 41 Закону № 922-VIII, проте загальне збільшення такої ціни не повинно перевищувати 10 % від тієї ціни товару, яка була визначена сторонами при укладенні договору за результатами процедури закупівлі.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https://reyestr.court.gov.ua/Review/116670838</a:t>
          </a:r>
          <a:r>
            <a:rPr lang="uk-UA" sz="1200" kern="1200" dirty="0" smtClean="0">
              <a:latin typeface="Times New Roman" pitchFamily="18" charset="0"/>
              <a:cs typeface="Times New Roman" pitchFamily="18" charset="0"/>
            </a:rPr>
            <a:t> </a:t>
          </a:r>
        </a:p>
        <a:p>
          <a:pPr algn="just">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74174"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743A5D6F-3275-4FAF-93C9-936A717F5D3D}" type="presOf" srcId="{109A425D-96BE-4C4C-B32F-69B188308839}" destId="{4532A5CD-ED12-4521-B172-187366941F6A}" srcOrd="0" destOrd="0" presId="urn:microsoft.com/office/officeart/2005/8/layout/cycle2"/>
    <dgm:cxn modelId="{AD872658-6741-4EB6-B5F3-071D29B54308}" type="presOf" srcId="{2626830C-0EB7-49A5-8B47-6224EDCCDD67}" destId="{77B318FB-71D7-41D0-AA84-1F15136221FC}" srcOrd="0" destOrd="0" presId="urn:microsoft.com/office/officeart/2005/8/layout/cycle2"/>
    <dgm:cxn modelId="{803EC3EA-9573-43C2-B97B-BBCB0E5B004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916/4093/21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261D9EF-5BF4-43C4-A0F0-884D6E314929}" type="presOf" srcId="{CEC9EB15-5746-4F36-8AFD-EACA623DA04B}" destId="{491186E1-D2E0-4DE9-9FD1-C23BC272EA6B}" srcOrd="0" destOrd="0" presId="urn:microsoft.com/office/officeart/2005/8/layout/vList2"/>
    <dgm:cxn modelId="{EB7DB38B-7AB2-4A81-BB9A-3C38792DF542}" type="presOf" srcId="{24E5C34E-DA21-45B9-B55D-F89D03FA1B3A}" destId="{3C8EE393-9385-4B7F-8750-BF622842E9AB}" srcOrd="0" destOrd="0" presId="urn:microsoft.com/office/officeart/2005/8/layout/vList2"/>
    <dgm:cxn modelId="{011ABCFE-B1FA-4700-9993-F94356B26AC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зробив висновок про те, що засновники акціонерного товариства з моменту передачі товариству майнових внесків перестають бути власниками майна, що становить їх внески, здобуваючи у власність замість цього майна акції товариства і відповідно корпоративні права щодо цього товариства. Держава, набувши корпоративні права, має право брати участь в управлінні товариством, у якому 100 % акцій перебувають у державній власності, тоді як власником майна, переданого до статутного капіталу, є саме це товариство, а не держава. Право власності на акції, емітовані акціонерним товариством, і право власності на майно, яке належить цьому акціонерному товариству, за своєю формою різняться, оскільки зазначені акції та майно є окремими об`єктами права власності.</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99531E11-DECE-4496-9D83-ACFA639AC556}"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DCB8283F-F1EE-4415-8FA6-C17A550DFDE2}" type="presOf" srcId="{4BC3F7BD-86BF-47FB-9DB0-44B4694B5F1C}" destId="{3EF56D4A-9A76-4414-A5F2-8066BE125047}" srcOrd="0" destOrd="0" presId="urn:microsoft.com/office/officeart/2005/8/layout/lProcess3"/>
    <dgm:cxn modelId="{9D93BA53-E2E7-4A28-A1B0-BFD8B8F42F31}" type="presParOf" srcId="{548A3B55-16F6-480F-B82A-08DB5D3007E9}" destId="{A3C4AD7B-2E3E-44E9-8180-719FA0B03778}" srcOrd="0" destOrd="0" presId="urn:microsoft.com/office/officeart/2005/8/layout/lProcess3"/>
    <dgm:cxn modelId="{14EC59B7-8102-4CC5-B3F7-BF4B229C0693}"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для забезпечення єдності судової практики щодо зміни державної форми власності виключно шляхом приватизації виснує, що Закон України «Про приватизацію державного майна» не відносить до способів приватизації передання державного майна до статутного фонду (капіталу) заснованого нею акціонерного товариства, а тому державне майно, передане державою до статутного фонду (капіталу) акціонерного товариства, 100 % акцій якого залишається у власності держави, до моменту завершення процедури приватизації (продажу у приватну власність належних державі акцій такого акціонерного товариства) є державною власністю.</a:t>
          </a:r>
        </a:p>
        <a:p>
          <a:pPr algn="just" rtl="0">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https://reestr.court.gov.ua/Review/118465142</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9E20559-A74E-4EDF-9B0A-16BDFF62F51F}" type="presOf" srcId="{109A425D-96BE-4C4C-B32F-69B188308839}" destId="{4532A5CD-ED12-4521-B172-187366941F6A}" srcOrd="0" destOrd="0" presId="urn:microsoft.com/office/officeart/2005/8/layout/cycle2"/>
    <dgm:cxn modelId="{FEB9F41E-1F57-4A70-8CFC-269D9C430E53}" type="presOf" srcId="{2626830C-0EB7-49A5-8B47-6224EDCCDD67}" destId="{77B318FB-71D7-41D0-AA84-1F15136221FC}" srcOrd="0" destOrd="0" presId="urn:microsoft.com/office/officeart/2005/8/layout/cycle2"/>
    <dgm:cxn modelId="{49C302D6-C166-4A7C-AC16-0BF4A7F47565}"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КАС ВС від 09.10.2018 у справі №826/11262/15</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DB520C5-7EFC-41C0-AD5A-7A2E890CD0A1}" type="presOf" srcId="{7D6ACE49-2C7D-4B55-8258-8FF78D2D3F87}" destId="{7A20DE31-9AEC-4203-B692-5715756E6C53}" srcOrd="0" destOrd="0" presId="urn:microsoft.com/office/officeart/2005/8/layout/vList2"/>
    <dgm:cxn modelId="{7E702758-ECBF-4253-88F1-04135FEFD0A3}" type="presOf" srcId="{2A52989D-F7FB-4581-A78D-5AA2820D8337}" destId="{D3023C26-3E73-4E84-8F9D-13921BA3731C}" srcOrd="0" destOrd="0" presId="urn:microsoft.com/office/officeart/2005/8/layout/vList2"/>
    <dgm:cxn modelId="{15D1F897-FDF0-454E-8FA2-9129B134D35E}"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917/1212/21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2D076D87-C5A3-481E-96F0-BDD21193B86B}"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604E98AA-4076-42E5-97C5-BA31F4329AED}" type="presOf" srcId="{24E5C34E-DA21-45B9-B55D-F89D03FA1B3A}" destId="{3C8EE393-9385-4B7F-8750-BF622842E9AB}" srcOrd="0" destOrd="0" presId="urn:microsoft.com/office/officeart/2005/8/layout/vList2"/>
    <dgm:cxn modelId="{EEE71A48-DD14-418C-9496-8EBA26C68BA6}"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Надсилання судових рішень на електронну пошту, яка зазначена учасником процесу в поданих ним документах як власна електронна адреса, є доцільним і спрямованим на досягнення мети, яка полягає у повідомленні учасника процесу про ухвалене судове рішення, тому слід виходити з «презумпції обізнаності»: особа, якій адресовано повідомлення суду через такі засоби комунікації, знає або принаймні повинна була дізнатися про повідомлення, а тому самого лише заперечення учасника про неотримання повідомлення недостатньо, щоб спростувати цю презумпцію.</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F0177432-CBB1-40E4-9AE6-65B5079C5A59}" type="presOf" srcId="{7A615780-D022-4AFF-8D48-AB7A7B171E5F}" destId="{548A3B55-16F6-480F-B82A-08DB5D3007E9}" srcOrd="0" destOrd="0" presId="urn:microsoft.com/office/officeart/2005/8/layout/lProcess3"/>
    <dgm:cxn modelId="{E05903A4-D24D-496F-AABA-5738B3DAF8A7}" type="presOf" srcId="{4BC3F7BD-86BF-47FB-9DB0-44B4694B5F1C}" destId="{3EF56D4A-9A76-4414-A5F2-8066BE125047}" srcOrd="0" destOrd="0" presId="urn:microsoft.com/office/officeart/2005/8/layout/lProcess3"/>
    <dgm:cxn modelId="{CC92DEF7-9DC8-41D4-87B9-CB8C596DC74F}" type="presParOf" srcId="{548A3B55-16F6-480F-B82A-08DB5D3007E9}" destId="{A3C4AD7B-2E3E-44E9-8180-719FA0B03778}" srcOrd="0" destOrd="0" presId="urn:microsoft.com/office/officeart/2005/8/layout/lProcess3"/>
    <dgm:cxn modelId="{657F91DE-9893-4E24-A506-A506DBB033C7}"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a:t>
          </a:r>
          <a:r>
            <a:rPr lang="uk-UA" sz="1400" kern="1200" dirty="0" smtClean="0"/>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що в розумінні процесуального закону надіслання судового рішення на електронну пошту за адресою, зазначеною заявником в його процесуальних заявах, поданих до суду (позовна заява, апеляційна та / або касаційна скарга, заяви / клопотання), в яких наявне прохання про надіслання копій процесуальних документів на електронну пошту, яка не є офіційною, не може вважатися належним врученням та підтверджувати день вручення.</a:t>
          </a:r>
        </a:p>
        <a:p>
          <a:pPr algn="just">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суд надіслав рішення на електронну адресу, яку зазначив учасник справи, це можна вважати додатковим засобом інформування учасника справи, який посилює реалізацію гарантії учасника бути обізнаним про свою справу. Однак це не звільняє суд від обов`язку надіслати учаснику справи повне рішення у спосіб, встановлений процесуальним законом.</a:t>
          </a:r>
        </a:p>
        <a:p>
          <a:pPr algn="just">
            <a:spcAft>
              <a:spcPts val="0"/>
            </a:spcAft>
          </a:pPr>
          <a:r>
            <a:rPr lang="uk-UA" sz="1400" kern="1200" dirty="0" smtClean="0">
              <a:hlinkClick xmlns:r="http://schemas.openxmlformats.org/officeDocument/2006/relationships" r:id="rId1"/>
            </a:rPr>
            <a:t>https://reestr.court.gov.ua/Review/118486335</a:t>
          </a:r>
          <a:endPar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1ED3819A-54F8-4EEC-81B5-0CB7EBDBB3F9}" type="presOf" srcId="{109A425D-96BE-4C4C-B32F-69B188308839}" destId="{4532A5CD-ED12-4521-B172-187366941F6A}" srcOrd="0" destOrd="0" presId="urn:microsoft.com/office/officeart/2005/8/layout/cycle2"/>
    <dgm:cxn modelId="{3FDECC25-F86E-4B14-8360-00AD587A5125}" type="presOf" srcId="{2626830C-0EB7-49A5-8B47-6224EDCCDD67}" destId="{77B318FB-71D7-41D0-AA84-1F15136221FC}" srcOrd="0" destOrd="0" presId="urn:microsoft.com/office/officeart/2005/8/layout/cycle2"/>
    <dgm:cxn modelId="{D7C6011E-DB9A-4B23-9838-E858402665FF}"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28.04.2023 у справі № 904/272/22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0C64B70A-A3E5-4073-B843-5532BED9904D}" type="presOf" srcId="{7D6ACE49-2C7D-4B55-8258-8FF78D2D3F87}" destId="{7A20DE31-9AEC-4203-B692-5715756E6C53}" srcOrd="0" destOrd="0" presId="urn:microsoft.com/office/officeart/2005/8/layout/vList2"/>
    <dgm:cxn modelId="{39D19E9B-6B01-4F49-8AF0-4D590323438A}" type="presOf" srcId="{2A52989D-F7FB-4581-A78D-5AA2820D8337}" destId="{D3023C26-3E73-4E84-8F9D-13921BA3731C}" srcOrd="0" destOrd="0" presId="urn:microsoft.com/office/officeart/2005/8/layout/vList2"/>
    <dgm:cxn modelId="{6D16804A-2BF0-4F47-938B-8D075CEC37F2}"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10.04.2024 по справі № 454/1883/22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D4CACA2E-C602-4661-961D-74FE5C3F400D}" type="presOf" srcId="{CEC9EB15-5746-4F36-8AFD-EACA623DA04B}" destId="{491186E1-D2E0-4DE9-9FD1-C23BC272EA6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CD9B1BDD-058F-46CD-B775-5EB57D478CFB}" type="presOf" srcId="{24E5C34E-DA21-45B9-B55D-F89D03FA1B3A}" destId="{3C8EE393-9385-4B7F-8750-BF622842E9AB}" srcOrd="0" destOrd="0" presId="urn:microsoft.com/office/officeart/2005/8/layout/vList2"/>
    <dgm:cxn modelId="{9F0B553F-AF5E-443D-8D92-8EF4AB70FADC}"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вказує на неефективність вимог про визнання недійсними результатів аукціону та договору купівлі-продажу як способу захисту прав та інтересів позивача у спірних правовідносинах.</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6FA90285-5B5E-4555-8AE9-120B4B1AE92E}" type="presOf" srcId="{7A615780-D022-4AFF-8D48-AB7A7B171E5F}" destId="{548A3B55-16F6-480F-B82A-08DB5D3007E9}" srcOrd="0" destOrd="0" presId="urn:microsoft.com/office/officeart/2005/8/layout/lProcess3"/>
    <dgm:cxn modelId="{6432D34A-6645-442A-8D39-413A72788DBA}" type="presOf" srcId="{4BC3F7BD-86BF-47FB-9DB0-44B4694B5F1C}" destId="{3EF56D4A-9A76-4414-A5F2-8066BE125047}" srcOrd="0" destOrd="0" presId="urn:microsoft.com/office/officeart/2005/8/layout/lProcess3"/>
    <dgm:cxn modelId="{69C598DA-ED5D-49D9-85B2-7098870C2426}" type="presParOf" srcId="{548A3B55-16F6-480F-B82A-08DB5D3007E9}" destId="{A3C4AD7B-2E3E-44E9-8180-719FA0B03778}" srcOrd="0" destOrd="0" presId="urn:microsoft.com/office/officeart/2005/8/layout/lProcess3"/>
    <dgm:cxn modelId="{617EC2C3-9092-482A-AD83-A16977C87F52}"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05.04.2023 у справі №420/17618/21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90131CD-1E79-4C64-9897-BF3F3FD9E054}" type="presOf" srcId="{7D6ACE49-2C7D-4B55-8258-8FF78D2D3F87}" destId="{7A20DE31-9AEC-4203-B692-5715756E6C53}" srcOrd="0" destOrd="0" presId="urn:microsoft.com/office/officeart/2005/8/layout/vList2"/>
    <dgm:cxn modelId="{A21E1537-A2C0-4269-B5E3-F22949F03C0C}" type="presOf" srcId="{2A52989D-F7FB-4581-A78D-5AA2820D8337}" destId="{D3023C26-3E73-4E84-8F9D-13921BA3731C}" srcOrd="0" destOrd="0" presId="urn:microsoft.com/office/officeart/2005/8/layout/vList2"/>
    <dgm:cxn modelId="{FA6A2215-501F-4C8D-AA67-502A21F438D3}"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Під час розгляду спору щодо відчуженого на аукціоні у справі про банкрутство майна у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зясуванні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ефективності обраного способу захисту порушених прав необхідним є урахування характеру та природи правовідносин між сторонами на момент виникнення спору.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правовідносинах з повернення відчуженого майна на аукціоні у справі про банкрутство відновлення порушеного права позивача здійснюється у різні способи, зокрема:</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результатом проведення аукціону у справі про банкрутство майно боржника перебуває у власності боржника, то ефективним способом захисту порушеного права особи, яка вправі оскаржувати результати аукціону,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про визнання недійсними результатів аукціону;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результатами аукціону з переможцем укладено договір купівлі-продажу то ефективним способом захисту порушеного права особи, яка вправі оскаржувати результати аукціону,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про визнання недійсними результатів аукціону й укладеного з переможцем аукціону договору купівлі-продажу майна боржника та застосування реституції (у випадку повернення майна, що перебуває у власності переможця аукціону);</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результатом проведення аукціону у справі про банкрутство відчужено майно, яке належить іншій особі на праві власності, відновлення порушеного права власника проданого майна здійснюється шляхом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віндикаційного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до останнього набувача цього майна з підстав, передбачених статтями 387, 388 ЦК України.</a:t>
          </a:r>
        </a:p>
        <a:p>
          <a:pPr algn="just" rtl="0">
            <a:spcAft>
              <a:spcPts val="0"/>
            </a:spcAft>
          </a:pPr>
          <a:r>
            <a:rPr lang="uk-UA" sz="1000" kern="1200" dirty="0" smtClean="0">
              <a:latin typeface="Times New Roman" pitchFamily="18" charset="0"/>
              <a:cs typeface="Times New Roman" pitchFamily="18" charset="0"/>
              <a:hlinkClick xmlns:r="http://schemas.openxmlformats.org/officeDocument/2006/relationships" r:id="rId1"/>
            </a:rPr>
            <a:t>https://reestr.court.gov.ua/Review/118520069</a:t>
          </a:r>
          <a:endParaRPr lang="uk-UA" sz="1000" kern="1200" dirty="0" smtClean="0">
            <a:latin typeface="Times New Roman" pitchFamily="18" charset="0"/>
            <a:cs typeface="Times New Roman" pitchFamily="18" charset="0"/>
          </a:endParaRPr>
        </a:p>
        <a:p>
          <a:pPr algn="just" rtl="0">
            <a:spcAft>
              <a:spcPts val="0"/>
            </a:spcAft>
          </a:pPr>
          <a:endPar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20973" custScaleY="122146" custRadScaleRad="100521" custRadScaleInc="-29">
        <dgm:presLayoutVars>
          <dgm:bulletEnabled val="1"/>
        </dgm:presLayoutVars>
      </dgm:prSet>
      <dgm:spPr>
        <a:prstGeom prst="flowChartAlternateProcess">
          <a:avLst/>
        </a:prstGeom>
      </dgm:spPr>
      <dgm:t>
        <a:bodyPr/>
        <a:lstStyle/>
        <a:p>
          <a:endParaRPr lang="uk-UA"/>
        </a:p>
      </dgm:t>
    </dgm:pt>
  </dgm:ptLst>
  <dgm:cxnLst>
    <dgm:cxn modelId="{7B1743C1-6373-49E9-9D8D-089A3C041E9F}" type="presOf" srcId="{109A425D-96BE-4C4C-B32F-69B188308839}" destId="{4532A5CD-ED12-4521-B172-187366941F6A}" srcOrd="0" destOrd="0" presId="urn:microsoft.com/office/officeart/2005/8/layout/cycle2"/>
    <dgm:cxn modelId="{F812E7C1-1F1A-4B36-A8A6-C52A37B79082}" srcId="{2626830C-0EB7-49A5-8B47-6224EDCCDD67}" destId="{109A425D-96BE-4C4C-B32F-69B188308839}" srcOrd="0" destOrd="0" parTransId="{AAD9ED62-5B0A-4BC1-A656-67F32C8B7778}" sibTransId="{A6233E8E-61FC-444A-BBF4-B9591E116B57}"/>
    <dgm:cxn modelId="{10C04F1F-38E2-41EF-80AC-FF0FDB55A9AA}" type="presOf" srcId="{2626830C-0EB7-49A5-8B47-6224EDCCDD67}" destId="{77B318FB-71D7-41D0-AA84-1F15136221FC}" srcOrd="0" destOrd="0" presId="urn:microsoft.com/office/officeart/2005/8/layout/cycle2"/>
    <dgm:cxn modelId="{4EB29DB6-403D-4E33-9D5C-498CD297E8F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ВП ВС від 06.07.2022 року у справі №914/2618/16</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BF4D3519-67C5-4B41-BA3C-ACD775095614}" type="presOf" srcId="{2A52989D-F7FB-4581-A78D-5AA2820D8337}" destId="{D3023C26-3E73-4E84-8F9D-13921BA3731C}" srcOrd="0" destOrd="0" presId="urn:microsoft.com/office/officeart/2005/8/layout/vList2"/>
    <dgm:cxn modelId="{7BC55E30-F885-4D9B-B663-F2EF4E8C53D5}" type="presOf" srcId="{7D6ACE49-2C7D-4B55-8258-8FF78D2D3F87}" destId="{7A20DE31-9AEC-4203-B692-5715756E6C53}" srcOrd="0" destOrd="0" presId="urn:microsoft.com/office/officeart/2005/8/layout/vList2"/>
    <dgm:cxn modelId="{9A6473F7-04F9-4D8A-9CCF-8FD3F6834B6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13.02.2024 по справі № 910/2592/19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C9A26254-EFCB-42E8-A22A-FBD8920ED595}"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FB644155-1D76-45E4-BADD-63BB61CAF095}" type="presOf" srcId="{CEC9EB15-5746-4F36-8AFD-EACA623DA04B}" destId="{491186E1-D2E0-4DE9-9FD1-C23BC272EA6B}" srcOrd="0" destOrd="0" presId="urn:microsoft.com/office/officeart/2005/8/layout/vList2"/>
    <dgm:cxn modelId="{41E39315-5F87-4E51-BE76-45F02BB46543}"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від 20.07.2022 у справі № 923/196/20 ВП ВС замість передбаченої статтею 216 ЦК України двосторонньої реституції, тобто приведення обох сторін у попередній стан, Велика Палата Верховного Суду зобов`язала лише відповідача повернути спірні земельні ділянки до комунальної власності, обґрунтувавши своє рішення тим, що про це просив позивач, а вимогу про повернення коштів, сплачених за спірним договором купівлі-продажу позивачеві, відповідач не заявив. При цьому Велика Палата Верховного Суду вказала, що приписи статей 216 і 228 ЦК України забезпечують справедливий баланс між інтересами позивача та відповідача, який вимогу про повернення сплачених коштів не заявив (див. пункт 72 та останнє речення пункту 81.2 постанови від 20.07.2022 у справі № 923/196/20).</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58D96BAC-F8FB-4E99-8B26-4DA18C57E499}" type="presOf" srcId="{7A615780-D022-4AFF-8D48-AB7A7B171E5F}" destId="{548A3B55-16F6-480F-B82A-08DB5D3007E9}" srcOrd="0" destOrd="0" presId="urn:microsoft.com/office/officeart/2005/8/layout/lProcess3"/>
    <dgm:cxn modelId="{8CA68728-2910-44A8-8DE2-2F9EF3A00F69}" type="presOf" srcId="{4BC3F7BD-86BF-47FB-9DB0-44B4694B5F1C}" destId="{3EF56D4A-9A76-4414-A5F2-8066BE125047}" srcOrd="0" destOrd="0" presId="urn:microsoft.com/office/officeart/2005/8/layout/lProcess3"/>
    <dgm:cxn modelId="{362FC138-5E6B-4C17-AB3F-AFF22A15E4D7}" type="presParOf" srcId="{548A3B55-16F6-480F-B82A-08DB5D3007E9}" destId="{A3C4AD7B-2E3E-44E9-8180-719FA0B03778}" srcOrd="0" destOrd="0" presId="urn:microsoft.com/office/officeart/2005/8/layout/lProcess3"/>
    <dgm:cxn modelId="{625183E2-288C-48C1-84FC-4D57BA6CE1F5}"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Застосовуючи в контексті спірних правовідносин норми статей 19 та 131-1 Конституції України, а також статті 216 ЦК України, Велика Палата Верховного Суду дійшла висновку про те, що визначати, в чому полягає чи може полягати порушення інтересів держави та оспорювати на цій підставі правочин у суді може тільки суб`єкт, наділений у спірних правовідносинах владними повноваженнями (незалежно від наявності статусу юридичної особи), або прокурор, який у встановленому порядку, виконуючи субсидіарну роль, може представляти державу в судовому провадженні замість відповідного компетентного суб`єкта, який усупереч вимогам закону не здійснює захист інтересів держави або робить це неналежно.</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законом не встановлені особливі умови застосування правових наслідків недійсності правочину або особливі правові наслідки окремих видів недійсних правочинів, позивач, який заявляє вимогу про повернення йому в натурі переданого за недійсним правочином або відшкодування вартості переданого, заявляє реституційну вимогу, яку суд за існування для того підстав задовольняє, застосовуючи двосторонню реституцію. У цьому випадку відповідач є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стягувачем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частині рішення про повернення йому переданого ним за недійсним правочином майна або відшкодування вартості.</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https://reestr.court.gov.ua/Review/121753942</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91013" custScaleY="100352"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6E2C070E-F11C-4EDB-9C8F-E9D86991B703}" type="presOf" srcId="{109A425D-96BE-4C4C-B32F-69B188308839}" destId="{4532A5CD-ED12-4521-B172-187366941F6A}" srcOrd="0" destOrd="0" presId="urn:microsoft.com/office/officeart/2005/8/layout/cycle2"/>
    <dgm:cxn modelId="{1C1FB5A1-6A8F-4036-9B16-E642CC193913}" type="presOf" srcId="{2626830C-0EB7-49A5-8B47-6224EDCCDD67}" destId="{77B318FB-71D7-41D0-AA84-1F15136221FC}" srcOrd="0" destOrd="0" presId="urn:microsoft.com/office/officeart/2005/8/layout/cycle2"/>
    <dgm:cxn modelId="{A87DE754-E84A-4650-928D-72BEAEB16B0C}"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ВП ВС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20.07.2022 у справі №923/196/20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47FEAF9E-9EC5-45BD-9F08-52669867B8DF}" type="presOf" srcId="{7D6ACE49-2C7D-4B55-8258-8FF78D2D3F87}" destId="{7A20DE31-9AEC-4203-B692-5715756E6C53}" srcOrd="0" destOrd="0" presId="urn:microsoft.com/office/officeart/2005/8/layout/vList2"/>
    <dgm:cxn modelId="{76FCD2CE-E4E1-4385-894A-DD4000E87C42}" type="presOf" srcId="{2A52989D-F7FB-4581-A78D-5AA2820D8337}" destId="{D3023C26-3E73-4E84-8F9D-13921BA3731C}" srcOrd="0" destOrd="0" presId="urn:microsoft.com/office/officeart/2005/8/layout/vList2"/>
    <dgm:cxn modelId="{2B6F8791-BB41-42B6-B4E5-6CDF53E1656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18.09.2024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 справі №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918/1043/21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4C23C32C-8AFC-4C0A-9767-74A0DDCFBF05}" type="presOf" srcId="{CEC9EB15-5746-4F36-8AFD-EACA623DA04B}" destId="{491186E1-D2E0-4DE9-9FD1-C23BC272EA6B}" srcOrd="0" destOrd="0" presId="urn:microsoft.com/office/officeart/2005/8/layout/vList2"/>
    <dgm:cxn modelId="{B02A52B4-9D05-442D-899F-70EA7B921917}" type="presOf" srcId="{24E5C34E-DA21-45B9-B55D-F89D03FA1B3A}" destId="{3C8EE393-9385-4B7F-8750-BF622842E9AB}" srcOrd="0" destOrd="0" presId="urn:microsoft.com/office/officeart/2005/8/layout/vList2"/>
    <dgm:cxn modelId="{C53AF217-2E59-4B07-ABD7-AC66C82DB8B4}"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just" rtl="0">
            <a:lnSpc>
              <a:spcPct val="100000"/>
            </a:lnSpc>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зазначено, що стягненню підлягає грошова сума у гривнях, яка визначається еквівалентно за офіційним курсом відповідної валюти на день подання позову.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388600"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5E093B35-FC42-4CF9-B580-FC4AC573AEDC}" type="presOf" srcId="{4BC3F7BD-86BF-47FB-9DB0-44B4694B5F1C}" destId="{3EF56D4A-9A76-4414-A5F2-8066BE125047}" srcOrd="0" destOrd="0" presId="urn:microsoft.com/office/officeart/2005/8/layout/lProcess3"/>
    <dgm:cxn modelId="{5CDDD144-4CEE-44D1-81C5-7FE682AB366C}" type="presOf" srcId="{7A615780-D022-4AFF-8D48-AB7A7B171E5F}" destId="{548A3B55-16F6-480F-B82A-08DB5D3007E9}" srcOrd="0" destOrd="0" presId="urn:microsoft.com/office/officeart/2005/8/layout/lProcess3"/>
    <dgm:cxn modelId="{3670F207-8180-47EA-B713-FA4C0200CE5E}" type="presParOf" srcId="{548A3B55-16F6-480F-B82A-08DB5D3007E9}" destId="{A3C4AD7B-2E3E-44E9-8180-719FA0B03778}" srcOrd="0" destOrd="0" presId="urn:microsoft.com/office/officeart/2005/8/layout/lProcess3"/>
    <dgm:cxn modelId="{7495ABAE-9A40-4E5A-B937-FBFF0D78C9BA}"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частини другої статті 533 ЦК України.</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Відсутність у договорі посилання на валюту платежу не спростовує вимог публічного порядку про те, що на території України гривня є єдиним засобом платежу незалежно від валюти зобов`язання, що виникло між фізичними особами - резидентами.</a:t>
          </a:r>
        </a:p>
        <a:p>
          <a:pPr algn="just">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у зобов`язанні визначено грошовий еквівалент в іноземній валюті, сума, що підлягає сплаті у гривнях, визначається за офіційним курсом відповідної валюти на день платежу, що у випадку наявності спору між сторонами та його вирішення судом відповідає дню виконання судового рішення.</a:t>
          </a:r>
        </a:p>
        <a:p>
          <a:pPr algn="just">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https://reestr.court.gov.ua/Review/122118320</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91013" custScaleY="100352"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0A61F3F6-0459-400D-90E2-25F32F228DCE}" type="presOf" srcId="{2626830C-0EB7-49A5-8B47-6224EDCCDD67}" destId="{77B318FB-71D7-41D0-AA84-1F15136221FC}" srcOrd="0" destOrd="0" presId="urn:microsoft.com/office/officeart/2005/8/layout/cycle2"/>
    <dgm:cxn modelId="{893E76F2-30FD-4EB8-BE7A-3E623647DD48}" type="presOf" srcId="{109A425D-96BE-4C4C-B32F-69B188308839}" destId="{4532A5CD-ED12-4521-B172-187366941F6A}" srcOrd="0" destOrd="0" presId="urn:microsoft.com/office/officeart/2005/8/layout/cycle2"/>
    <dgm:cxn modelId="{DCCC2E19-E646-4F6B-85EB-4798C027A4F0}"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07.04.2018 у справі № 916/1435/17 та від 21.06.2017 в справі № 910/2031/16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custLinFactY="748071" custLinFactNeighborX="35185" custLinFactNeighborY="800000">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28EE5C1B-1769-42C4-9D00-1D92890853C7}" type="presOf" srcId="{2A52989D-F7FB-4581-A78D-5AA2820D8337}" destId="{D3023C26-3E73-4E84-8F9D-13921BA3731C}" srcOrd="0" destOrd="0" presId="urn:microsoft.com/office/officeart/2005/8/layout/vList2"/>
    <dgm:cxn modelId="{47ABE0D4-A8C8-4888-A6F4-98B3D6722F7F}" type="presOf" srcId="{7D6ACE49-2C7D-4B55-8258-8FF78D2D3F87}" destId="{7A20DE31-9AEC-4203-B692-5715756E6C53}" srcOrd="0" destOrd="0" presId="urn:microsoft.com/office/officeart/2005/8/layout/vList2"/>
    <dgm:cxn modelId="{297A6249-AD3C-45CF-B8DA-5EC48E75A9A0}"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24.01.2024 у справі №922/2321/22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32BF7B40-405E-4D24-A66C-714139347DCF}" type="presOf" srcId="{CEC9EB15-5746-4F36-8AFD-EACA623DA04B}" destId="{491186E1-D2E0-4DE9-9FD1-C23BC272EA6B}" srcOrd="0" destOrd="0" presId="urn:microsoft.com/office/officeart/2005/8/layout/vList2"/>
    <dgm:cxn modelId="{60BF9CAE-32A2-4A71-916D-F76FD0DB7066}" type="presOf" srcId="{24E5C34E-DA21-45B9-B55D-F89D03FA1B3A}" destId="{3C8EE393-9385-4B7F-8750-BF622842E9AB}" srcOrd="0" destOrd="0" presId="urn:microsoft.com/office/officeart/2005/8/layout/vList2"/>
    <dgm:cxn modelId="{03EBA523-34F2-4339-96B7-0B53D5A653C5}"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11.09.2024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 справі №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500/5194/16</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445363"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54405EE1-B436-4986-A91A-AC1ABDF29767}" type="presOf" srcId="{CEC9EB15-5746-4F36-8AFD-EACA623DA04B}" destId="{491186E1-D2E0-4DE9-9FD1-C23BC272EA6B}" srcOrd="0" destOrd="0" presId="urn:microsoft.com/office/officeart/2005/8/layout/vList2"/>
    <dgm:cxn modelId="{D90E9540-540C-4AAD-9BCD-2A9812DFC4DA}" type="presOf" srcId="{24E5C34E-DA21-45B9-B55D-F89D03FA1B3A}" destId="{3C8EE393-9385-4B7F-8750-BF622842E9AB}" srcOrd="0" destOrd="0" presId="urn:microsoft.com/office/officeart/2005/8/layout/vList2"/>
    <dgm:cxn modelId="{0C42354F-EFD7-4034-8A8E-28BB6903176E}"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КГС ВС від 27.03.2019 у справі № 905/1313/18, зазначено про те, що зобов`язання продавця повернути кошти, сплачені йому за розірваним договором купівлі-продажу, виникло з набранням чинності рішенням суду від 16.01.2017 у справі № 905/1290/16 про стягнення з нього цих коштів на підставі статті 1212 ЦК України, тоді як договір купівлі-продажу був розірваний судовим рішенням від 31.08. 2010 у справі № 905/3512/13, цим же рішенням покупця було зобов`язано повернути придбане за договором майно. Отже, саме з набранням законної сили рішенням суду у справі №905/3512/13 про розірвання договору та зобов`язання покупця повернути придбане майно відпала підстава набуття продавцем коштів, сплачених йому покупцем за це майно. Саме з цього моменту у продавця виник обов`язок повернути безпідставно утримані кошти покупцю, а не з моменту набранням чинності рішенням суду у справі № 905/1290/16 про стягнення з нього цих коштів на підставі статті 1212 ЦК України, яке в цьому випадку було механізмом примусового виконання продавцем свого обов`язку з повернення безпідставно утриманих коштів, який він не виконав добровільно.</a:t>
          </a:r>
        </a:p>
        <a:p>
          <a:pPr algn="just" rtl="0">
            <a:lnSpc>
              <a:spcPct val="100000"/>
            </a:lnSpc>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КЦС від 02.02. 2021 у справі №330/2142/16-ц та постановах КГС ВС від 23.04.2019 у справі № 918/47/18, від 17.08.2021 року у справі №913/371/20, зазначено про те, що зобов`язання з повернення безпідставно набутого майна має бути виконане особою протягом 7 днів з дня направлення / отримання нею вимоги про виконання такого зобов`язання відповідно до статті 530 ЦК України.</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44601"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3AAE0A0B-7CDE-41B3-850F-4C6607767589}" type="presOf" srcId="{4BC3F7BD-86BF-47FB-9DB0-44B4694B5F1C}" destId="{3EF56D4A-9A76-4414-A5F2-8066BE125047}" srcOrd="0" destOrd="0" presId="urn:microsoft.com/office/officeart/2005/8/layout/lProcess3"/>
    <dgm:cxn modelId="{3A7C1187-2564-4C6A-91DB-729E3DD4EA34}" type="presOf" srcId="{7A615780-D022-4AFF-8D48-AB7A7B171E5F}" destId="{548A3B55-16F6-480F-B82A-08DB5D3007E9}" srcOrd="0" destOrd="0" presId="urn:microsoft.com/office/officeart/2005/8/layout/lProcess3"/>
    <dgm:cxn modelId="{6B6AF934-F55D-495E-9ABA-04DFFF7F41F2}" type="presParOf" srcId="{548A3B55-16F6-480F-B82A-08DB5D3007E9}" destId="{A3C4AD7B-2E3E-44E9-8180-719FA0B03778}" srcOrd="0" destOrd="0" presId="urn:microsoft.com/office/officeart/2005/8/layout/lProcess3"/>
    <dgm:cxn modelId="{16B8B2B6-6468-4651-8B25-43BFBFFA66D9}"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зобов`язання повернути безпідставно набуте майно виникає в особи безпосередньо з норми статті 1212 ЦК України на підставі факту набуття нею майна (коштів) без достатньої правової підстави або факту відпадіння підстави набуття цього майна (коштів) згодом. Виконати таке зобов`язання особа повинна відразу після того, як безпідставно отримала майно або як підстава такого отримання відпала. Це зобов`язання не виникає з рішення суду. Судове рішення в цьому випадку є механізмом примусового виконання відповідачем свого обов`язку з повернення безпідставно отриманих коштів, який він не виконує добровільно.</a:t>
          </a:r>
        </a:p>
        <a:p>
          <a:pPr algn="just">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Подібний висновок викладений у пунктах 66, 67 постанови КГС від 01.09.2022 у справі №910/9544/19, на яку посилається колегія суддів Касаційного господарського суду в цій справі. За обставинами цієї справи особа отримала кошти за нікчемним правочином, відповідно обов`язок повернути ці кошти виник у неї з моменту їх безпідставного отримання, оскільки недійсність нікчемного правочину встановлена законом і визнання його недійсним судом не вимагається. Такий висновок Велика Палата Верховного Суду вважає правильним. </a:t>
          </a:r>
          <a:r>
            <a:rPr lang="uk-UA" sz="1200" kern="1200" dirty="0" smtClean="0">
              <a:hlinkClick xmlns:r="http://schemas.openxmlformats.org/officeDocument/2006/relationships" r:id="rId1"/>
            </a:rPr>
            <a:t>https://reestr.court.gov.ua/Review/117340690</a:t>
          </a:r>
          <a:r>
            <a:rPr lang="uk-UA" sz="1200" kern="1200" dirty="0" smtClean="0"/>
            <a:t> </a:t>
          </a:r>
        </a:p>
        <a:p>
          <a:pPr algn="just">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99222" custScaleY="199126" custRadScaleRad="100521" custRadScaleInc="-29">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64F9D875-23A3-42CB-B638-9C0EC8741038}" type="presOf" srcId="{109A425D-96BE-4C4C-B32F-69B188308839}" destId="{4532A5CD-ED12-4521-B172-187366941F6A}" srcOrd="0" destOrd="0" presId="urn:microsoft.com/office/officeart/2005/8/layout/cycle2"/>
    <dgm:cxn modelId="{AD696166-1898-4A21-825F-4FC57152EE40}" type="presOf" srcId="{2626830C-0EB7-49A5-8B47-6224EDCCDD67}" destId="{77B318FB-71D7-41D0-AA84-1F15136221FC}" srcOrd="0" destOrd="0" presId="urn:microsoft.com/office/officeart/2005/8/layout/cycle2"/>
    <dgm:cxn modelId="{1796690E-ED32-450E-8D00-DDEDBE1D433F}"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КЦС від 02.02.2021 у справі № 330/2142/16-ц та постановах КГС від 23.04.2019 у справі №918/47/18, від 17.08.2021 у справі №913/371/20 та від 27.03.2019 у справі № 905/1313/18</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83F9B0A5-7E1F-4C46-BEFA-474C48C673BB}" type="presOf" srcId="{2A52989D-F7FB-4581-A78D-5AA2820D8337}" destId="{D3023C26-3E73-4E84-8F9D-13921BA3731C}" srcOrd="0" destOrd="0" presId="urn:microsoft.com/office/officeart/2005/8/layout/vList2"/>
    <dgm:cxn modelId="{CEC65284-3B25-4BB3-A3CA-DF77E7C14EA0}" type="presOf" srcId="{7D6ACE49-2C7D-4B55-8258-8FF78D2D3F87}" destId="{7A20DE31-9AEC-4203-B692-5715756E6C53}" srcOrd="0" destOrd="0" presId="urn:microsoft.com/office/officeart/2005/8/layout/vList2"/>
    <dgm:cxn modelId="{98012700-8175-4919-A917-FCEA505EAB4B}"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07.02.2024 по справі №910/3831/22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307608" custLinFactY="-36270" custLinFactNeighborY="-100000">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E7E42CE1-FD04-428A-8B7B-F9AB7A7B95DF}" type="presOf" srcId="{CEC9EB15-5746-4F36-8AFD-EACA623DA04B}" destId="{491186E1-D2E0-4DE9-9FD1-C23BC272EA6B}" srcOrd="0" destOrd="0" presId="urn:microsoft.com/office/officeart/2005/8/layout/vList2"/>
    <dgm:cxn modelId="{4122F56D-B4A0-4A2C-8446-5357912B3C3E}" type="presOf" srcId="{24E5C34E-DA21-45B9-B55D-F89D03FA1B3A}" destId="{3C8EE393-9385-4B7F-8750-BF622842E9AB}" srcOrd="0" destOrd="0" presId="urn:microsoft.com/office/officeart/2005/8/layout/vList2"/>
    <dgm:cxn modelId="{9B7A75E6-96F4-4F84-8705-7BB62FC3BCE2}"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lnSpc>
              <a:spcPct val="100000"/>
            </a:lnSpc>
            <a:spcAft>
              <a:spcPts val="0"/>
            </a:spcAft>
          </a:pPr>
          <a:r>
            <a:rPr lang="uk-UA" sz="10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Основним питанням, яке поставив перед собою КЦС ВС у справі № 447/2461/20, було те, чи набрав чинності, тобто чи був укладений підписаний між сторонами у справі договір оренди земельної ділянки від 08.07.2020, пунктом 40 якого передбачено, що він набирає чинності після підписання сторонами та його державної реєстрації у порядку, встановленому законом.</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це питання, КЦС ВС зазначив, що сільська рада та фізична особа досягли згоди про те, що договір набирає чинності після підписання сторонами та його державної реєстрації. Іншого визначення часу чи моменту набрання чинності, а відтак і моменту укладення договору його текст не містить. З урахуванням принципу свободи договору, а також беручи до уваги те, що згідно з частиною другою статті 631 ЦК України договір набирає чинності з моменту його укладення, КЦС ВС підтримав висновок суду апеляційної інстанції про те, що сторони визначили та пов`язали укладення договору не лише з моментом його підписання, а й з моментом державної реєстрації.</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цим КЦС ВС врахував, що на момент підписання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оренди у чинному на той час законодавстві не передбачалось можливості саме його державної реєстрації, а лише державна реєстрація певного права оренди, що виникало на підставі укладеного договору. </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КЦС ВС вважав, що для вирішення цього спору він має дати тлумачення відповідному положенню договору (щодо визначення моменту укладення договору, пов`язаного з його державною реєстрацією).		</a:t>
          </a:r>
        </a:p>
        <a:p>
          <a:pPr algn="just">
            <a:lnSpc>
              <a:spcPct val="100000"/>
            </a:lnSpc>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правило про розумне читання умов договору, КЦС ВС керувався тим, що, поза очевидним та розумним сумнівом, сторони у пункті 40 договору мали на увазі, що він вважатиметься укладеним саме після внесення до відповідного державного реєстру запису про право оренди на підставі такого договору.</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75966" custLinFactNeighborX="-419"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2B1CF04D-7344-4B36-BAC2-BB363D607561}" type="presOf" srcId="{4BC3F7BD-86BF-47FB-9DB0-44B4694B5F1C}" destId="{3EF56D4A-9A76-4414-A5F2-8066BE125047}" srcOrd="0" destOrd="0" presId="urn:microsoft.com/office/officeart/2005/8/layout/lProcess3"/>
    <dgm:cxn modelId="{4D1864D8-EC78-4047-95DE-F417DE6F456F}" type="presOf" srcId="{7A615780-D022-4AFF-8D48-AB7A7B171E5F}" destId="{548A3B55-16F6-480F-B82A-08DB5D3007E9}" srcOrd="0" destOrd="0" presId="urn:microsoft.com/office/officeart/2005/8/layout/lProcess3"/>
    <dgm:cxn modelId="{327D9621-745E-40ED-A88F-06A3EB540492}" type="presParOf" srcId="{548A3B55-16F6-480F-B82A-08DB5D3007E9}" destId="{A3C4AD7B-2E3E-44E9-8180-719FA0B03778}" srcOrd="0" destOrd="0" presId="urn:microsoft.com/office/officeart/2005/8/layout/lProcess3"/>
    <dgm:cxn modelId="{9BF75C1D-6DDF-47D6-9DBC-74F14350802F}"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839403"/>
          <a:ext cx="3222314" cy="297398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90000"/>
            </a:lnSpc>
            <a:spcBef>
              <a:spcPct val="0"/>
            </a:spcBef>
            <a:spcAft>
              <a:spcPct val="35000"/>
            </a:spcAft>
          </a:pPr>
          <a:r>
            <a:rPr lang="uk-UA" sz="1100" kern="1200" dirty="0" smtClean="0">
              <a:latin typeface="Times New Roman" pitchFamily="18" charset="0"/>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дійшов висновку про те, що норми пункту 2 частини п`ятої статті 41 Закону України «Про публічні </a:t>
          </a:r>
          <a:r>
            <a:rPr lang="uk-UA" sz="12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закупівлі» №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922-VIII дають можливість сторонам на внесення необмеженої кількості разів (не частіше одного разу на 90 днів, а у випадку закупівлі бензину, дизельного пального, газу та електричної енергії - у будь-який час) змін до договору про закупівлю в частині збільшення ціни за одиницю товару за умови дотримання обмеження щодо збільшення такої ціни до 10 % за кожний раз такого збільшення пропорційно збільшенню ціни відповідного товару на ринку і за умови, що наведена зміна не призведе до збільшення суми, визначеної в договорі про закупівлю.</a:t>
          </a:r>
        </a:p>
        <a:p>
          <a:pPr lvl="0" algn="just" defTabSz="488950">
            <a:lnSpc>
              <a:spcPct val="90000"/>
            </a:lnSpc>
            <a:spcBef>
              <a:spcPct val="0"/>
            </a:spcBef>
            <a:spcAft>
              <a:spcPct val="3500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839403"/>
        <a:ext cx="3222314" cy="297398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
          <a:ext cx="4303540" cy="525660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в контексті спірних правовідносин статті 13, 17, 15 та 19 Закону України від 06.10.1998 № 161-XIV «Про оренду землі» у редакції  Законом України № 340-IX «Про внесення змін до деяких законодавчих актів України щодо протидії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рейдерству</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а також статті 3, 6, 627, 638, 640 ЦК України у відповідній редакції, Велика Палата Верховного Суду дійшла висновку про те, що договір оренди землі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консенсуальним</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Слід розмежовувати момент укладення договору оренди землі (це момент досягнення сторонами згоди з усіх істотних умов та підписання для договорів з 01.01.2013),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якого у його сторін виникають права і обов`язки зобов`язального характеру, і момент виникнення на підставі вказаного правочину речового права, який пов`язаний з моментом державної реєстрації такого права (третє речення частини першої статті 19 Закону № 161-XIV у редакції, чинній на час підписання Договору).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Абзац третій частини першої статті 15 та друге речення частини першої статті 19 Закону №161-XIV імперативно встановлюють, що дата укладення договору оренди землі є істотною умовою цього правочину і саме з цієї дати починається перебіг строку його дії.</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сторони договору оренди землі не можуть врегулювати свої відносини у спосіб, який суперечить імперативним нормам абзацу третього частини першої статті 15 та другого речення частини першої статті 19 Закону № 161-XIV у редакції Закону № 340-IX зокрема на власний розсуд встановити інші правила визначення моменту початку перебігу строку дії цього правочину або не зазначати дати його укладення. Умови договору оренди землі, що не відповідають указаним вище імперативним нормам Закону № 161-XIV, не змінюють визначеного в Законі № 161-XIV моменту, з якого розпочинається перебіг строку дії договору оренди землі.</a:t>
          </a:r>
        </a:p>
        <a:p>
          <a:pPr lvl="0" algn="just" defTabSz="444500" rtl="0">
            <a:lnSpc>
              <a:spcPct val="90000"/>
            </a:lnSpc>
            <a:spcBef>
              <a:spcPct val="0"/>
            </a:spcBef>
            <a:spcAft>
              <a:spcPts val="0"/>
            </a:spcAft>
          </a:pPr>
          <a:r>
            <a:rPr lang="uk-UA" sz="1000" kern="1200" dirty="0" smtClean="0">
              <a:hlinkClick xmlns:r="http://schemas.openxmlformats.org/officeDocument/2006/relationships" r:id="rId1"/>
            </a:rPr>
            <a:t>https://reestr.court.gov.ua/Review/118036819</a:t>
          </a:r>
          <a:r>
            <a:rPr lang="uk-UA" sz="1000" kern="1200" dirty="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8"/>
        <a:ext cx="4303540" cy="5256601"/>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16"/>
          <a:ext cx="3888431" cy="64743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 від 16.11.2022 у справі №447/2461/20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16"/>
        <a:ext cx="3888431" cy="647439"/>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06.03.2024 по справі №902/1207/22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596595"/>
          <a:ext cx="4013625" cy="417931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При вирішенні спору між фізичною особою та ОСББ, головою ОСББ про зобов`язання вчинити дії щодо надання інформації КЦС дійшов висновку, що документи, які мають персональні дані членів ОСББ, не підлягають наданню для ознайомлення позивачу (фізичній особі) як конфіденційна інформація, згода на розповсюдження якої не надавалась у встановленому законом порядку.</a:t>
          </a:r>
        </a:p>
        <a:p>
          <a:pPr lvl="0" algn="just" defTabSz="53340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Крім того, КЦС ВС зазначив, що неможливість надання документів, які мають персональні дані членів ОСББ, не суперечить нормам Закону про ОСББ та Закону про особливості здійснення права власності та не перешкоджає співвласнику реалізувати свої відповідні права з огляду на визначення поняття «конфіденційна інформація про особу» та законодавчо визначений порядок її надання.</a:t>
          </a:r>
        </a:p>
        <a:p>
          <a:pPr lvl="0" algn="just" defTabSz="5334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596595"/>
        <a:ext cx="4013625" cy="4179319"/>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
          <a:ext cx="4303540" cy="525660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зазначає, що персональні дані співвласників та інших фізичних осіб є конфіденційною інформацією з відповідним правовим режимом. Такі персональні дані не підлягають наданню об`єднанням для ознайомлення співвласнику як конфіденційна інформація (крім випадку надання згоди на її поширення).</a:t>
          </a:r>
        </a:p>
        <a:p>
          <a:pPr lvl="0" algn="just" defTabSz="444500" rtl="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об`єднання має надати співвласнику для ознайомлення документи, інформацію, визначені Законом про ОСББ та Законом про особливості здійснення права власності, а також статутом об`єднання, за винятком персональних даних співвласників багатоквартирного будинку та інших фізичних осіб, які є конфіденційною інформацією. 	Якщо документ містить персональні дані, такий документ надається для ознайомлення з вилученням персональних даних як конфіденційної інформації.</a:t>
          </a:r>
        </a:p>
        <a:p>
          <a:pPr lvl="0" algn="just" defTabSz="4445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en-US"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https://reestr.court.gov.ua/Review/118465133</a:t>
          </a:r>
          <a:r>
            <a:rPr lang="uk-UA" sz="14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0" y="-8"/>
        <a:ext cx="4303540" cy="5256601"/>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888431"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КЦС ВС</a:t>
          </a:r>
          <a:r>
            <a:rPr lang="ru-RU" sz="1400" b="0" i="0" kern="1200" dirty="0" smtClean="0"/>
            <a:t>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від</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01.12.2021 у </a:t>
          </a:r>
          <a:r>
            <a:rPr kumimoji="0" lang="ru-RU" sz="1400" b="1" i="0" u="none" strike="noStrike" kern="1200" cap="none" spc="0" normalizeH="0" baseline="0" noProof="0" dirty="0" err="1"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справі</a:t>
          </a:r>
          <a:r>
            <a:rPr kumimoji="0" lang="ru-RU"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 №367/1505/20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888431" cy="719376"/>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09.04.2024 по справі № 925/1440/22</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828747"/>
          <a:ext cx="3222314" cy="3355340"/>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у вказаних вище постановах сформулював висновок про те, що нетотожність чи відсутність хоча б одного елемента (ті самі сторони, той самий предмет і ті самі підстави) виключає таку підставу для відмови в задоволенні скарги, що наведена у пункті 4 частини восьмої статті 37 Закону України «Про державну реєстрацію речових прав на нерухоме майно та їх обтяжень».</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828747"/>
        <a:ext cx="3222314" cy="335534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72014" y="706"/>
          <a:ext cx="4777505" cy="4823829"/>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виснує, що пункт 1 частини другої статті 37 Закону України «Про державну реєстрацію речових прав на нерухоме майно та їх обтяжень» (у редакції, чинній на момент видання наказу) у подібних правовідносинах потрібно застосовувати так: у випадку, коли щодо нерухомого майна наявний судовий спір (</a:t>
          </a:r>
          <a:r>
            <a:rPr lang="uk-UA" sz="12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спір</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 право), ця обставина унеможливлює розгляд Міністерством юстиції України скарги на рішення державного реєстратора про державну реєстрацію прав щодо цього нерухомого майна.</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Міністерство юстиції України та його територіальні органи відповідно до пункту 4 частини восьмої статті 37 вказаного вище Закону відмовляють у задоволенні скарги на рішення, дії або бездіяльність у будь-якій сфері державної реєстрації прав у тому випадку, якщо наявна інформація про судове провадження між тими самими сторонами, з тих самих предмета і підстав.</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 наявності підстав для застосування положень пункту 1 частини другої статті 37 Закону України «Про державну реєстрацію речових прав на нерухоме майно та їх обтяжень», відсутня необхідність здійснювати аналіз інформації про судове провадження у зв`язку із спором між тими самими сторонами, з тих самих предмета і підстав (пункт 4 частини восьмої статті 37 зазначеного Закону).</a:t>
          </a:r>
        </a:p>
        <a:p>
          <a:pPr lvl="0" algn="just" defTabSz="533400" rtl="0">
            <a:lnSpc>
              <a:spcPct val="90000"/>
            </a:lnSpc>
            <a:spcBef>
              <a:spcPct val="0"/>
            </a:spcBef>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https://reestr.court.gov.ua/Review/118393664</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72014" y="706"/>
        <a:ext cx="4777505" cy="4823829"/>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492"/>
          <a:ext cx="3888431" cy="1007127"/>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ts val="0"/>
            </a:spcAft>
          </a:pPr>
          <a:r>
            <a:rPr kumimoji="0" lang="uk-UA" sz="12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КАС ВС від 06.06.2018 у справі №804/2296/17 (пункт 44), від 22.02.2023 у справі №640/28931/20, від 27.06.2023 у справі №640/26706/20 (пункт 42)</a:t>
          </a:r>
          <a:endParaRPr kumimoji="0" lang="uk-UA" sz="12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492"/>
        <a:ext cx="3888431" cy="100712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81661" y="3711"/>
          <a:ext cx="4906243" cy="4289385"/>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Висновок про застосування норм пункту 2 частини п`ятої статті 41 Закону України «Про публічні закупівлі».</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Ціна товару є істотною умовою договору про закупівлю. Зміна ціни товару в договорі про закупівлю після виконання продавцем зобов`язання з передачі такого товару у власність покупця не допускається.</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Зміна ціни товару в бік збільшення до передачі його у власність покупця за договором про закупівлю можлива у випадку збільшення ціни такого товару на ринку, якщо сторони договору про таку умову домовились. Якщо сторони договору про таку умову не домовлялись, то зміна ціни товару в бік збільшення у випадку зростання ціни такого товару на ринку можлива, лише якщо це призвело до істотної зміни обставин, в порядку статті 652 ЦК України, якщо вони змінилися настільки, що якби сторони могли це передбачити, вони не уклали б договір або уклали б його на інших умовах.</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будь-якому разі ціна за одиницю товару не може бути збільшена більше ніж на 10 % від тієї ціни товару, яка була визначена сторонами в договорі за результатами процедури закупівлі, незалежно від кількості та строків зміни ціни протягом строку дії договору. Тобто під час дії договору про закупівлю сторони можуть неодноразово змінювати ціну товару в бік збільшення за наявності умов, встановлених у статті 652 ЦК України та пункті 2 частини п`ятої статті 41 Закону № 922-VIII, проте загальне збільшення такої ціни не повинно перевищувати 10 % від тієї ціни товару, яка була визначена сторонами при укладенні договору за результатами процедури закупівлі. </a:t>
          </a:r>
          <a:r>
            <a:rPr lang="uk-UA" sz="1200" kern="1200" dirty="0" smtClean="0">
              <a:latin typeface="Times New Roman" pitchFamily="18" charset="0"/>
              <a:cs typeface="Times New Roman" pitchFamily="18" charset="0"/>
              <a:hlinkClick xmlns:r="http://schemas.openxmlformats.org/officeDocument/2006/relationships" r:id="rId1"/>
            </a:rPr>
            <a:t>https://reyestr.court.gov.ua/Review/116670838</a:t>
          </a:r>
          <a:r>
            <a:rPr lang="uk-UA" sz="1200" kern="1200" dirty="0" smtClean="0">
              <a:latin typeface="Times New Roman" pitchFamily="18" charset="0"/>
              <a:cs typeface="Times New Roman" pitchFamily="18" charset="0"/>
            </a:rPr>
            <a:t> </a:t>
          </a:r>
        </a:p>
        <a:p>
          <a:pPr lvl="0" algn="just" defTabSz="53340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81661" y="3711"/>
        <a:ext cx="4906243" cy="428938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916/4093/21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5"/>
          <a:ext cx="3222314" cy="472480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КАС ВС зробив висновок про те, що засновники акціонерного товариства з моменту передачі товариству майнових внесків перестають бути власниками майна, що становить їх внески, здобуваючи у власність замість цього майна акції товариства і відповідно корпоративні права щодо цього товариства. Держава, набувши корпоративні права, має право брати участь в управлінні товариством, у якому 100 % акцій перебувають у державній власності, тоді як власником майна, переданого до статутного капіталу, є саме це товариство, а не держава. Право власності на акції, емітовані акціонерним товариством, і право власності на майно, яке належить цьому акціонерному товариству, за своєю формою різняться, оскільки зазначені акції та майно є окремими об`єктами права власності.</a:t>
          </a:r>
          <a:endParaRPr lang="uk-UA" sz="12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44015"/>
        <a:ext cx="3222314" cy="4724804"/>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989" y="5122"/>
          <a:ext cx="4773131" cy="481941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 для забезпечення єдності судової практики щодо зміни державної форми власності виключно шляхом приватизації виснує, що Закон України «Про приватизацію державного майна» не відносить до способів приватизації передання державного майна до статутного фонду (капіталу) заснованого нею акціонерного товариства, а тому державне майно, передане державою до статутного фонду (капіталу) акціонерного товариства, 100 % акцій якого залишається у власності держави, до моменту завершення процедури приватизації (продажу у приватну власність належних державі акцій такого акціонерного товариства) є державною власністю.</a:t>
          </a:r>
        </a:p>
        <a:p>
          <a:pPr lvl="0" algn="just" defTabSz="533400" rtl="0">
            <a:lnSpc>
              <a:spcPct val="90000"/>
            </a:lnSpc>
            <a:spcBef>
              <a:spcPct val="0"/>
            </a:spcBef>
            <a:spcAft>
              <a:spcPts val="0"/>
            </a:spcAft>
          </a:pP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1"/>
            </a:rPr>
            <a:t>https://reestr.court.gov.ua/Review/118465142</a:t>
          </a:r>
          <a:r>
            <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dsp:txBody>
      <dsp:txXfrm>
        <a:off x="2989" y="5122"/>
        <a:ext cx="4773131" cy="4819413"/>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703"/>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КАС ВС від 09.10.2018 у справі №826/11262/15</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703"/>
        <a:ext cx="3888431" cy="786689"/>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03.04.2024 по справі № 917/1212/21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5"/>
          <a:ext cx="3222314" cy="472480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Надсилання судових рішень на електронну пошту, яка зазначена учасником процесу в поданих ним документах як власна електронна адреса, є доцільним і спрямованим на досягнення мети, яка полягає у повідомленні учасника процесу про ухвалене судове рішення, тому слід виходити з «презумпції обізнаності»: особа, якій адресовано повідомлення суду через такі засоби комунікації, знає або принаймні повинна була дізнатися про повідомлення, а тому самого лише заперечення учасника про неотримання повідомлення недостатньо, щоб спростувати цю презумпцію.</a:t>
          </a:r>
        </a:p>
      </dsp:txBody>
      <dsp:txXfrm>
        <a:off x="0" y="144015"/>
        <a:ext cx="3222314" cy="4724804"/>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989" y="5122"/>
          <a:ext cx="4773131" cy="481941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ВП ВС</a:t>
          </a:r>
          <a:r>
            <a:rPr lang="uk-UA" sz="1400" kern="1200" dirty="0" smtClean="0"/>
            <a:t> </a:t>
          </a: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зазначає, що в розумінні процесуального закону надіслання судового рішення на електронну пошту за адресою, зазначеною заявником в його процесуальних заявах, поданих до суду (позовна заява, апеляційна та / або касаційна скарга, заяви / клопотання), в яких наявне прохання про надіслання копій процесуальних документів на електронну пошту, яка не є офіційною, не може вважатися належним врученням та підтверджувати день вручення.</a:t>
          </a:r>
        </a:p>
        <a:p>
          <a:pPr lvl="0" algn="just" defTabSz="533400">
            <a:lnSpc>
              <a:spcPct val="90000"/>
            </a:lnSpc>
            <a:spcBef>
              <a:spcPct val="0"/>
            </a:spcBef>
            <a:spcAft>
              <a:spcPts val="0"/>
            </a:spcAft>
          </a:pPr>
          <a:r>
            <a:rPr lang="uk-UA" sz="14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суд надіслав рішення на електронну адресу, яку зазначив учасник справи, це можна вважати додатковим засобом інформування учасника справи, який посилює реалізацію гарантії учасника бути обізнаним про свою справу. Однак це не звільняє суд від обов`язку надіслати учаснику справи повне рішення у спосіб, встановлений процесуальним законом.</a:t>
          </a:r>
        </a:p>
        <a:p>
          <a:pPr lvl="0" algn="just" defTabSz="533400">
            <a:lnSpc>
              <a:spcPct val="90000"/>
            </a:lnSpc>
            <a:spcBef>
              <a:spcPct val="0"/>
            </a:spcBef>
            <a:spcAft>
              <a:spcPts val="0"/>
            </a:spcAft>
          </a:pPr>
          <a:r>
            <a:rPr lang="uk-UA" sz="1400" kern="1200" dirty="0" smtClean="0">
              <a:hlinkClick xmlns:r="http://schemas.openxmlformats.org/officeDocument/2006/relationships" r:id="rId1"/>
            </a:rPr>
            <a:t>https://reestr.court.gov.ua/Review/118486335</a:t>
          </a:r>
          <a:endParaRPr lang="uk-UA" sz="12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2989" y="5122"/>
        <a:ext cx="4773131" cy="4819413"/>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703"/>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28.04.2023 у справі № 904/272/22</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703"/>
        <a:ext cx="3888431" cy="786689"/>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10.04.2024 по справі № 454/1883/22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44015"/>
          <a:ext cx="3222314" cy="4724804"/>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вказує на неефективність вимог про визнання недійсними результатів аукціону та договору купівлі-продажу як способу захисту прав та інтересів позивача у спірних правовідносинах.</a:t>
          </a:r>
        </a:p>
      </dsp:txBody>
      <dsp:txXfrm>
        <a:off x="0" y="144015"/>
        <a:ext cx="3222314" cy="472480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234290"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КАС ВС від </a:t>
          </a:r>
          <a:r>
            <a:rPr kumimoji="0" lang="uk-UA" sz="16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05.04.2023 у справі №420/17618/21</a:t>
          </a:r>
          <a:endParaRPr kumimoji="0" lang="uk-UA" sz="16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234290" cy="719376"/>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81365" y="5774"/>
          <a:ext cx="4772485" cy="4818761"/>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Під час розгляду спору щодо відчуженого на аукціоні у справі про банкрутство майна у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зясуванні</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питання ефективності обраного способу захисту порушених прав необхідним є урахування характеру та природи правовідносин між сторонами на момент виникнення спору.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правовідносинах з повернення відчуженого майна на аукціоні у справі про банкрутство відновлення порушеного права позивача здійснюється у різні способи, зокрема:</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результатом проведення аукціону у справі про банкрутство майно боржника перебуває у власності боржника, то ефективним способом захисту порушеного права особи, яка вправі оскаржувати результати аукціону,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про визнання недійсними результатів аукціону;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результатами аукціону з переможцем укладено договір купівлі-продажу то ефективним способом захисту порушеного права особи, яка вправі оскаржувати результати аукціону, є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про визнання недійсними результатів аукціону й укладеного з переможцем аукціону договору купівлі-продажу майна боржника та застосування реституції (у випадку повернення майна, що перебуває у власності переможця аукціону);</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 якщо за результатом проведення аукціону у справі про банкрутство відчужено майно, яке належить іншій особі на праві власності, відновлення порушеного права власника проданого майна здійснюється шляхом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предявлення</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віндикаційного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позову до останнього набувача цього майна з підстав, передбачених статтями 387, 388 ЦК України.</a:t>
          </a:r>
        </a:p>
        <a:p>
          <a:pPr lvl="0" algn="just" defTabSz="444500" rtl="0">
            <a:lnSpc>
              <a:spcPct val="90000"/>
            </a:lnSpc>
            <a:spcBef>
              <a:spcPct val="0"/>
            </a:spcBef>
            <a:spcAft>
              <a:spcPts val="0"/>
            </a:spcAft>
          </a:pPr>
          <a:r>
            <a:rPr lang="uk-UA" sz="1000" kern="1200" dirty="0" smtClean="0">
              <a:latin typeface="Times New Roman" pitchFamily="18" charset="0"/>
              <a:cs typeface="Times New Roman" pitchFamily="18" charset="0"/>
              <a:hlinkClick xmlns:r="http://schemas.openxmlformats.org/officeDocument/2006/relationships" r:id="rId1"/>
            </a:rPr>
            <a:t>https://reestr.court.gov.ua/Review/118520069</a:t>
          </a:r>
          <a:endParaRPr lang="uk-UA" sz="1000" kern="1200" dirty="0" smtClean="0">
            <a:latin typeface="Times New Roman" pitchFamily="18" charset="0"/>
            <a:cs typeface="Times New Roman" pitchFamily="18" charset="0"/>
          </a:endParaRPr>
        </a:p>
        <a:p>
          <a:pPr lvl="0" algn="just" defTabSz="444500" rtl="0">
            <a:lnSpc>
              <a:spcPct val="90000"/>
            </a:lnSpc>
            <a:spcBef>
              <a:spcPct val="0"/>
            </a:spcBef>
            <a:spcAft>
              <a:spcPts val="0"/>
            </a:spcAft>
          </a:pPr>
          <a:endParaRPr lang="uk-UA" sz="1000" b="0"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181365" y="5774"/>
        <a:ext cx="4772485" cy="4818761"/>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703"/>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ВП ВС від 06.07.2022 року у справі №914/2618/16</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703"/>
        <a:ext cx="3888431" cy="786689"/>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719376"/>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13.02.2024 по справі № 910/2592/19</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719376"/>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23106" y="0"/>
          <a:ext cx="3240539" cy="475152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від 20.07.2022 у справі № 923/196/20 ВП ВС замість передбаченої статтею 216 ЦК України двосторонньої реституції, тобто приведення обох сторін у попередній стан, Велика Палата Верховного Суду зобов`язала лише відповідача повернути спірні земельні ділянки до комунальної власності, обґрунтувавши своє рішення тим, що про це просив позивач, а вимогу про повернення коштів, сплачених за спірним договором купівлі-продажу позивачеві, відповідач не заявив. При цьому Велика Палата Верховного Суду вказала, що приписи статей 216 і 228 ЦК України забезпечують справедливий баланс між інтересами позивача та відповідача, який вимогу про повернення сплачених коштів не заявив (див. пункт 72 та останнє речення пункту 81.2 постанови від 20.07.2022 у справі № 923/196/20).</a:t>
          </a:r>
        </a:p>
      </dsp:txBody>
      <dsp:txXfrm>
        <a:off x="23106" y="0"/>
        <a:ext cx="3240539" cy="4751527"/>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165910" y="17"/>
          <a:ext cx="4375537" cy="482451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Застосовуючи в контексті спірних правовідносин норми статей 19 та 131-1 Конституції України, а також статті 216 ЦК України, Велика Палата Верховного Суду дійшла висновку про те, що визначати, в чому полягає чи може полягати порушення інтересів держави та оспорювати на цій підставі правочин у суді може тільки суб`єкт, наділений у спірних правовідносинах владними повноваженнями (незалежно від наявності статусу юридичної особи), або прокурор, який у встановленому порядку, виконуючи субсидіарну роль, може представляти державу в судовому провадженні замість відповідного компетентного суб`єкта, який усупереч вимогам закону не здійснює захист інтересів держави або робить це неналежно.</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законом не встановлені особливі умови застосування правових наслідків недійсності правочину або особливі правові наслідки окремих видів недійсних правочинів, позивач, який заявляє вимогу про повернення йому в натурі переданого за недійсним правочином або відшкодування вартості переданого, заявляє реституційну вимогу, яку суд за існування для того підстав задовольняє, застосовуючи двосторонню реституцію. У цьому випадку відповідач є </a:t>
          </a:r>
          <a:r>
            <a:rPr lang="uk-UA" sz="11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стягувачем</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частині рішення про повернення йому переданого ним за недійсним правочином майна або відшкодування вартості.</a:t>
          </a:r>
        </a:p>
        <a:p>
          <a:pPr lvl="0" algn="just" defTabSz="48895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https://reestr.court.gov.ua/Review/121753942</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488950">
            <a:lnSpc>
              <a:spcPct val="90000"/>
            </a:lnSpc>
            <a:spcBef>
              <a:spcPct val="0"/>
            </a:spcBef>
            <a:spcAft>
              <a:spcPts val="0"/>
            </a:spcAft>
          </a:pP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165910" y="17"/>
        <a:ext cx="4375537" cy="4824518"/>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77406"/>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ВП ВС від </a:t>
          </a: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20.07.2022 у справі №923/196/20</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77406"/>
        <a:ext cx="3888431" cy="786689"/>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18.09.2024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 справі №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918/1043/21</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23106" y="0"/>
          <a:ext cx="3240539" cy="4751527"/>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lvl="0" algn="just" defTabSz="533400" rtl="0">
            <a:lnSpc>
              <a:spcPct val="10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вказаних постановах зазначено, що стягненню підлягає грошова сума у гривнях, яка визначається еквівалентно за офіційним курсом відповідної валюти на день подання позову.</a:t>
          </a:r>
        </a:p>
      </dsp:txBody>
      <dsp:txXfrm>
        <a:off x="23106" y="0"/>
        <a:ext cx="3240539" cy="4751527"/>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265552" y="719"/>
          <a:ext cx="4178980" cy="4607792"/>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488950" rtl="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частини другої статті 533 ЦК України.</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Відсутність у договорі посилання на валюту платежу не спростовує вимог публічного порядку про те, що на території України гривня є єдиним засобом платежу незалежно від валюти зобов`язання, що виникло між фізичними особами - резидентами.</a:t>
          </a:r>
        </a:p>
        <a:p>
          <a:pPr lvl="0" algn="just" defTabSz="488950">
            <a:lnSpc>
              <a:spcPct val="9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Якщо у зобов`язанні визначено грошовий еквівалент в іноземній валюті, сума, що підлягає сплаті у гривнях, визначається за офіційним курсом відповідної валюти на день платежу, що у випадку наявності спору між сторонами та його вирішення судом відповідає дню виконання судового рішення.</a:t>
          </a:r>
        </a:p>
        <a:p>
          <a:pPr lvl="0" algn="just" defTabSz="488950">
            <a:lnSpc>
              <a:spcPct val="90000"/>
            </a:lnSpc>
            <a:spcBef>
              <a:spcPct val="0"/>
            </a:spcBef>
            <a:spcAft>
              <a:spcPts val="0"/>
            </a:spcAft>
          </a:pPr>
          <a:r>
            <a:rPr lang="uk-UA" sz="1100" kern="1200" dirty="0" smtClean="0">
              <a:latin typeface="Times New Roman" pitchFamily="18" charset="0"/>
              <a:cs typeface="Times New Roman" pitchFamily="18" charset="0"/>
              <a:hlinkClick xmlns:r="http://schemas.openxmlformats.org/officeDocument/2006/relationships" r:id="rId1"/>
            </a:rPr>
            <a:t>https://reestr.court.gov.ua/Review/122118320</a:t>
          </a:r>
          <a:r>
            <a:rPr lang="uk-UA" sz="1100" kern="1200" dirty="0" smtClean="0">
              <a:latin typeface="Times New Roman" pitchFamily="18" charset="0"/>
              <a:cs typeface="Times New Roman" pitchFamily="18" charset="0"/>
            </a:rPr>
            <a:t> </a:t>
          </a:r>
          <a:endPar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265552" y="719"/>
        <a:ext cx="4178980" cy="4607792"/>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77406"/>
          <a:ext cx="3888431" cy="786689"/>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07.04.2018 у справі № 916/1435/17 та від 21.06.2017 в справі № 910/2031/16 </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77406"/>
        <a:ext cx="3888431" cy="78668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24.01.2024 у справі №922/2321/22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647189"/>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863252"/>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11.09.2024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 справі № </a:t>
          </a: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500/5194/16</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0"/>
        <a:ext cx="4130279" cy="86325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189089"/>
          <a:ext cx="5020749" cy="4633828"/>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6985" rIns="0" bIns="6985" numCol="1" spcCol="1270" anchor="ctr" anchorCtr="0">
          <a:noAutofit/>
        </a:bodyPr>
        <a:lstStyle/>
        <a:p>
          <a:pPr lvl="0" algn="just" defTabSz="488950" rtl="0">
            <a:lnSpc>
              <a:spcPct val="100000"/>
            </a:lnSpc>
            <a:spcBef>
              <a:spcPct val="0"/>
            </a:spcBef>
            <a:spcAft>
              <a:spcPts val="0"/>
            </a:spcAft>
          </a:pPr>
          <a:r>
            <a:rPr lang="uk-UA" sz="1100" kern="1200" dirty="0" smtClean="0">
              <a:latin typeface="Times New Roman" pitchFamily="18" charset="0"/>
              <a:cs typeface="Times New Roman" pitchFamily="18" charset="0"/>
            </a:rPr>
            <a:t>	</a:t>
          </a: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 постанові КГС ВС від 27.03.2019 у справі № 905/1313/18, зазначено про те, що зобов`язання продавця повернути кошти, сплачені йому за розірваним договором купівлі-продажу, виникло з набранням чинності рішенням суду від 16.01.2017 у справі № 905/1290/16 про стягнення з нього цих коштів на підставі статті 1212 ЦК України, тоді як договір купівлі-продажу був розірваний судовим рішенням від 31.08. 2010 у справі № 905/3512/13, цим же рішенням покупця було зобов`язано повернути придбане за договором майно. Отже, саме з набранням законної сили рішенням суду у справі №905/3512/13 про розірвання договору та зобов`язання покупця повернути придбане майно відпала підстава набуття продавцем коштів, сплачених йому покупцем за це майно. Саме з цього моменту у продавця виник обов`язок повернути безпідставно утримані кошти покупцю, а не з моменту набранням чинності рішенням суду у справі № 905/1290/16 про стягнення з нього цих коштів на підставі статті 1212 ЦК України, яке в цьому випадку було механізмом примусового виконання продавцем свого обов`язку з повернення безпідставно утриманих коштів, який він не виконав добровільно.</a:t>
          </a:r>
        </a:p>
        <a:p>
          <a:pPr lvl="0" algn="just" defTabSz="488950" rtl="0">
            <a:lnSpc>
              <a:spcPct val="100000"/>
            </a:lnSpc>
            <a:spcBef>
              <a:spcPct val="0"/>
            </a:spcBef>
            <a:spcAft>
              <a:spcPts val="0"/>
            </a:spcAft>
          </a:pPr>
          <a:r>
            <a:rPr lang="uk-UA" sz="11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У постанові КЦС від 02.02. 2021 у справі №330/2142/16-ц та постановах КГС ВС від 23.04.2019 у справі № 918/47/18, від 17.08.2021 року у справі №913/371/20, зазначено про те, що зобов`язання з повернення безпідставно набутого майна має бути виконане особою протягом 7 днів з дня направлення / отримання нею вимоги про виконання такого зобов`язання відповідно до статті 530 ЦК України.</a:t>
          </a:r>
          <a:endParaRPr lang="uk-UA" sz="11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189089"/>
        <a:ext cx="5020749" cy="463382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8363"/>
          <a:ext cx="4286799" cy="4284733"/>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just" defTabSz="533400" rtl="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ВП ВС зазначає, що зобов`язання повернути безпідставно набуте майно виникає в особи безпосередньо з норми статті 1212 ЦК України на підставі факту набуття нею майна (коштів) без достатньої правової підстави або факту відпадіння підстави набуття цього майна (коштів) згодом. Виконати таке зобов`язання особа повинна відразу після того, як безпідставно отримала майно або як підстава такого отримання відпала. Це зобов`язання не виникає з рішення суду. Судове рішення в цьому випадку є механізмом примусового виконання відповідачем свого обов`язку з повернення безпідставно отриманих коштів, який він не виконує добровільно.</a:t>
          </a:r>
        </a:p>
        <a:p>
          <a:pPr lvl="0" algn="just" defTabSz="533400">
            <a:lnSpc>
              <a:spcPct val="90000"/>
            </a:lnSpc>
            <a:spcBef>
              <a:spcPct val="0"/>
            </a:spcBef>
            <a:spcAft>
              <a:spcPts val="0"/>
            </a:spcAft>
          </a:pP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Подібний висновок викладений у пунктах 66, 67 постанови КГС від 01.09.2022 у справі №910/9544/19, на яку посилається колегія суддів Касаційного господарського суду в цій справі. За обставинами цієї справи особа отримала кошти за нікчемним правочином, відповідно обов`язок повернути ці кошти виник у неї з моменту їх безпідставного отримання, оскільки недійсність нікчемного правочину встановлена законом і визнання його недійсним судом не вимагається. Такий висновок Велика Палата Верховного Суду вважає правильним. </a:t>
          </a:r>
          <a:r>
            <a:rPr lang="uk-UA" sz="1200" kern="1200" dirty="0" smtClean="0">
              <a:hlinkClick xmlns:r="http://schemas.openxmlformats.org/officeDocument/2006/relationships" r:id="rId1"/>
            </a:rPr>
            <a:t>https://reestr.court.gov.ua/Review/117340690</a:t>
          </a:r>
          <a:r>
            <a:rPr lang="uk-UA" sz="1200" kern="1200" dirty="0" smtClean="0"/>
            <a:t> </a:t>
          </a:r>
        </a:p>
        <a:p>
          <a:pPr lvl="0" algn="just" defTabSz="533400">
            <a:lnSpc>
              <a:spcPct val="90000"/>
            </a:lnSpc>
            <a:spcBef>
              <a:spcPct val="0"/>
            </a:spcBef>
            <a:spcAft>
              <a:spcPts val="0"/>
            </a:spcAft>
          </a:pPr>
          <a:endPar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8363"/>
        <a:ext cx="4286799" cy="428473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86"/>
          <a:ext cx="3888431" cy="791314"/>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ts val="0"/>
            </a:spcAft>
          </a:pPr>
          <a:r>
            <a:rPr kumimoji="0" lang="uk-UA" sz="14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КЦС від 02.02.2021 у справі № 330/2142/16-ц та постановах КГС від 23.04.2019 у справі №918/47/18, від 17.08.2021 у справі №913/371/20 та від 27.03.2019 у справі № 905/1313/18</a:t>
          </a:r>
          <a:endParaRPr kumimoji="0" lang="uk-UA" sz="14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86"/>
        <a:ext cx="3888431" cy="79131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37772"/>
          <a:ext cx="4130279" cy="647189"/>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ts val="0"/>
            </a:spcAft>
          </a:pPr>
          <a:r>
            <a:rPr lang="uk-UA" sz="16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Постанова ВП ВС від 07.02.2024 по справі №910/3831/22 </a:t>
          </a:r>
          <a:endParaRPr lang="uk-UA" sz="16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37772"/>
        <a:ext cx="4130279" cy="64718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72013"/>
          <a:ext cx="5020749" cy="5228021"/>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6350" rIns="0" bIns="6350" numCol="1" spcCol="1270" anchor="ctr" anchorCtr="0">
          <a:noAutofit/>
        </a:bodyPr>
        <a:lstStyle/>
        <a:p>
          <a:pPr lvl="0" algn="just" defTabSz="444500" rtl="0">
            <a:lnSpc>
              <a:spcPct val="100000"/>
            </a:lnSpc>
            <a:spcBef>
              <a:spcPct val="0"/>
            </a:spcBef>
            <a:spcAft>
              <a:spcPts val="0"/>
            </a:spcAft>
          </a:pPr>
          <a:r>
            <a:rPr lang="uk-UA" sz="1000" kern="1200" dirty="0" smtClean="0">
              <a:latin typeface="Times New Roman" pitchFamily="18" charset="0"/>
              <a:cs typeface="Times New Roman"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Основним питанням, яке поставив перед собою КЦС ВС у справі № 447/2461/20, було те, чи набрав чинності, тобто чи був укладений підписаний між сторонами у справі договір оренди земельної ділянки від 08.07.2020, пунктом 40 якого передбачено, що він набирає чинності після підписання сторонами та його державної реєстрації у порядку, встановленому законом.</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Вирішуючи це питання, КЦС ВС зазначив, що сільська рада та фізична особа досягли згоди про те, що договір набирає чинності після підписання сторонами та його державної реєстрації. Іншого визначення часу чи моменту набрання чинності, а відтак і моменту укладення договору його текст не містить. З урахуванням принципу свободи договору, а також беручи до уваги те, що згідно з частиною другою статті 631 ЦК України договір набирає чинності з моменту його укладення, КЦС ВС підтримав висновок суду апеляційної інстанції про те, що сторони визначили та пов`язали укладення договору не лише з моментом його підписання, а й з моментом державної реєстрації.</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Разом з цим КЦС ВС врахував, що на момент підписання </a:t>
          </a:r>
          <a:r>
            <a:rPr lang="uk-UA" sz="1000" b="1" kern="1200" noProof="0"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оспорюваного</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договору оренди у чинному на той час законодавстві не передбачалось можливості саме його державної реєстрації, а лише державна реєстрація певного права оренди, що виникало на підставі укладеного договору. </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Тому КЦС ВС вважав, що для вирішення цього спору він має дати тлумачення відповідному положенню договору (щодо визначення моменту укладення договору, пов`язаного з його державною реєстрацією).		</a:t>
          </a:r>
        </a:p>
        <a:p>
          <a:pPr lvl="0" algn="just" defTabSz="444500">
            <a:lnSpc>
              <a:spcPct val="10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Застосовуючи правило про розумне читання умов договору, КЦС ВС керувався тим, що, поза очевидним та розумним сумнівом, сторони у пункті 40 договору мали на увазі, що він вважатиметься укладеним саме після внесення до відповідного державного реєстру запису про право оренди на підставі такого договору.</a:t>
          </a:r>
          <a:endParaRPr lang="uk-UA" sz="1000" b="1" kern="1200" noProof="0" dirty="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dsp:txBody>
      <dsp:txXfrm>
        <a:off x="0" y="72013"/>
        <a:ext cx="5020749" cy="522802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E8FDF-EBCC-482F-8003-D19E610954F3}" type="datetimeFigureOut">
              <a:rPr lang="uk-UA" smtClean="0"/>
              <a:pPr/>
              <a:t>11.10.2024</a:t>
            </a:fld>
            <a:endParaRPr lang="uk-UA"/>
          </a:p>
        </p:txBody>
      </p:sp>
      <p:sp>
        <p:nvSpPr>
          <p:cNvPr id="4" name="Місце для зображення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0917D-441D-47B3-B65E-3F6798E1ADDF}"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normAutofit/>
          </a:bodyPr>
          <a:lstStyle/>
          <a:p>
            <a:endParaRPr lang="uk-UA"/>
          </a:p>
        </p:txBody>
      </p:sp>
      <p:sp>
        <p:nvSpPr>
          <p:cNvPr id="4" name="Місце для номера слайда 3"/>
          <p:cNvSpPr>
            <a:spLocks noGrp="1"/>
          </p:cNvSpPr>
          <p:nvPr>
            <p:ph type="sldNum" sz="quarter" idx="10"/>
          </p:nvPr>
        </p:nvSpPr>
        <p:spPr/>
        <p:txBody>
          <a:bodyPr/>
          <a:lstStyle/>
          <a:p>
            <a:fld id="{08C0917D-441D-47B3-B65E-3F6798E1ADDF}"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11.10.2024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11.10.2024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4.xml"/><Relationship Id="rId13" Type="http://schemas.openxmlformats.org/officeDocument/2006/relationships/diagramLayout" Target="../diagrams/layout35.xml"/><Relationship Id="rId18" Type="http://schemas.openxmlformats.org/officeDocument/2006/relationships/diagramLayout" Target="../diagrams/layout36.xml"/><Relationship Id="rId3" Type="http://schemas.openxmlformats.org/officeDocument/2006/relationships/diagramLayout" Target="../diagrams/layout33.xml"/><Relationship Id="rId21" Type="http://schemas.microsoft.com/office/2007/relationships/diagramDrawing" Target="../diagrams/drawing36.xml"/><Relationship Id="rId7" Type="http://schemas.openxmlformats.org/officeDocument/2006/relationships/diagramData" Target="../diagrams/data34.xml"/><Relationship Id="rId12" Type="http://schemas.openxmlformats.org/officeDocument/2006/relationships/diagramData" Target="../diagrams/data35.xml"/><Relationship Id="rId17" Type="http://schemas.openxmlformats.org/officeDocument/2006/relationships/diagramData" Target="../diagrams/data36.xml"/><Relationship Id="rId2" Type="http://schemas.openxmlformats.org/officeDocument/2006/relationships/diagramData" Target="../diagrams/data33.xml"/><Relationship Id="rId16" Type="http://schemas.microsoft.com/office/2007/relationships/diagramDrawing" Target="../diagrams/drawing35.xml"/><Relationship Id="rId20" Type="http://schemas.openxmlformats.org/officeDocument/2006/relationships/diagramColors" Target="../diagrams/colors36.xml"/><Relationship Id="rId1" Type="http://schemas.openxmlformats.org/officeDocument/2006/relationships/slideLayout" Target="../slideLayouts/slideLayout1.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5" Type="http://schemas.openxmlformats.org/officeDocument/2006/relationships/diagramColors" Target="../diagrams/colors35.xml"/><Relationship Id="rId10" Type="http://schemas.openxmlformats.org/officeDocument/2006/relationships/diagramColors" Target="../diagrams/colors34.xml"/><Relationship Id="rId19" Type="http://schemas.openxmlformats.org/officeDocument/2006/relationships/diagramQuickStyle" Target="../diagrams/quickStyle36.xml"/><Relationship Id="rId4" Type="http://schemas.openxmlformats.org/officeDocument/2006/relationships/diagramQuickStyle" Target="../diagrams/quickStyle33.xml"/><Relationship Id="rId9" Type="http://schemas.openxmlformats.org/officeDocument/2006/relationships/diagramQuickStyle" Target="../diagrams/quickStyle34.xml"/><Relationship Id="rId14" Type="http://schemas.openxmlformats.org/officeDocument/2006/relationships/diagramQuickStyle" Target="../diagrams/quickStyle3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38.xml"/><Relationship Id="rId13" Type="http://schemas.openxmlformats.org/officeDocument/2006/relationships/diagramLayout" Target="../diagrams/layout39.xml"/><Relationship Id="rId18" Type="http://schemas.openxmlformats.org/officeDocument/2006/relationships/diagramLayout" Target="../diagrams/layout40.xml"/><Relationship Id="rId3" Type="http://schemas.openxmlformats.org/officeDocument/2006/relationships/diagramLayout" Target="../diagrams/layout37.xml"/><Relationship Id="rId21" Type="http://schemas.microsoft.com/office/2007/relationships/diagramDrawing" Target="../diagrams/drawing40.xml"/><Relationship Id="rId7" Type="http://schemas.openxmlformats.org/officeDocument/2006/relationships/diagramData" Target="../diagrams/data38.xml"/><Relationship Id="rId12" Type="http://schemas.openxmlformats.org/officeDocument/2006/relationships/diagramData" Target="../diagrams/data39.xml"/><Relationship Id="rId17" Type="http://schemas.openxmlformats.org/officeDocument/2006/relationships/diagramData" Target="../diagrams/data40.xml"/><Relationship Id="rId2" Type="http://schemas.openxmlformats.org/officeDocument/2006/relationships/diagramData" Target="../diagrams/data37.xml"/><Relationship Id="rId16" Type="http://schemas.microsoft.com/office/2007/relationships/diagramDrawing" Target="../diagrams/drawing39.xml"/><Relationship Id="rId20" Type="http://schemas.openxmlformats.org/officeDocument/2006/relationships/diagramColors" Target="../diagrams/colors40.xml"/><Relationship Id="rId1" Type="http://schemas.openxmlformats.org/officeDocument/2006/relationships/slideLayout" Target="../slideLayouts/slideLayout1.xml"/><Relationship Id="rId6" Type="http://schemas.microsoft.com/office/2007/relationships/diagramDrawing" Target="../diagrams/drawing37.xml"/><Relationship Id="rId11" Type="http://schemas.microsoft.com/office/2007/relationships/diagramDrawing" Target="../diagrams/drawing38.xml"/><Relationship Id="rId5" Type="http://schemas.openxmlformats.org/officeDocument/2006/relationships/diagramColors" Target="../diagrams/colors37.xml"/><Relationship Id="rId15" Type="http://schemas.openxmlformats.org/officeDocument/2006/relationships/diagramColors" Target="../diagrams/colors39.xml"/><Relationship Id="rId10" Type="http://schemas.openxmlformats.org/officeDocument/2006/relationships/diagramColors" Target="../diagrams/colors38.xml"/><Relationship Id="rId19" Type="http://schemas.openxmlformats.org/officeDocument/2006/relationships/diagramQuickStyle" Target="../diagrams/quickStyle40.xml"/><Relationship Id="rId4" Type="http://schemas.openxmlformats.org/officeDocument/2006/relationships/diagramQuickStyle" Target="../diagrams/quickStyle37.xml"/><Relationship Id="rId9" Type="http://schemas.openxmlformats.org/officeDocument/2006/relationships/diagramQuickStyle" Target="../diagrams/quickStyle38.xml"/><Relationship Id="rId14" Type="http://schemas.openxmlformats.org/officeDocument/2006/relationships/diagramQuickStyle" Target="../diagrams/quickStyle39.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1.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14.xml"/><Relationship Id="rId13" Type="http://schemas.openxmlformats.org/officeDocument/2006/relationships/diagramLayout" Target="../diagrams/layout15.xml"/><Relationship Id="rId18" Type="http://schemas.openxmlformats.org/officeDocument/2006/relationships/diagramLayout" Target="../diagrams/layout16.xml"/><Relationship Id="rId3" Type="http://schemas.openxmlformats.org/officeDocument/2006/relationships/diagramLayout" Target="../diagrams/layout13.xml"/><Relationship Id="rId21" Type="http://schemas.microsoft.com/office/2007/relationships/diagramDrawing" Target="../diagrams/drawing16.xml"/><Relationship Id="rId7" Type="http://schemas.openxmlformats.org/officeDocument/2006/relationships/diagramData" Target="../diagrams/data14.xml"/><Relationship Id="rId12" Type="http://schemas.openxmlformats.org/officeDocument/2006/relationships/diagramData" Target="../diagrams/data15.xml"/><Relationship Id="rId17" Type="http://schemas.openxmlformats.org/officeDocument/2006/relationships/diagramData" Target="../diagrams/data16.xml"/><Relationship Id="rId2" Type="http://schemas.openxmlformats.org/officeDocument/2006/relationships/diagramData" Target="../diagrams/data13.xml"/><Relationship Id="rId16" Type="http://schemas.microsoft.com/office/2007/relationships/diagramDrawing" Target="../diagrams/drawing15.xml"/><Relationship Id="rId20" Type="http://schemas.openxmlformats.org/officeDocument/2006/relationships/diagramColors" Target="../diagrams/colors16.xml"/><Relationship Id="rId1" Type="http://schemas.openxmlformats.org/officeDocument/2006/relationships/slideLayout" Target="../slideLayouts/slideLayout1.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5" Type="http://schemas.openxmlformats.org/officeDocument/2006/relationships/diagramColors" Target="../diagrams/colors15.xml"/><Relationship Id="rId10" Type="http://schemas.openxmlformats.org/officeDocument/2006/relationships/diagramColors" Target="../diagrams/colors14.xml"/><Relationship Id="rId19" Type="http://schemas.openxmlformats.org/officeDocument/2006/relationships/diagramQuickStyle" Target="../diagrams/quickStyle16.xml"/><Relationship Id="rId4" Type="http://schemas.openxmlformats.org/officeDocument/2006/relationships/diagramQuickStyle" Target="../diagrams/quickStyle13.xml"/><Relationship Id="rId9" Type="http://schemas.openxmlformats.org/officeDocument/2006/relationships/diagramQuickStyle" Target="../diagrams/quickStyle14.xml"/><Relationship Id="rId14" Type="http://schemas.openxmlformats.org/officeDocument/2006/relationships/diagramQuickStyle" Target="../diagrams/quickStyle1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8.xml"/><Relationship Id="rId13" Type="http://schemas.openxmlformats.org/officeDocument/2006/relationships/diagramLayout" Target="../diagrams/layout19.xml"/><Relationship Id="rId18" Type="http://schemas.openxmlformats.org/officeDocument/2006/relationships/diagramLayout" Target="../diagrams/layout20.xml"/><Relationship Id="rId3" Type="http://schemas.openxmlformats.org/officeDocument/2006/relationships/diagramLayout" Target="../diagrams/layout17.xml"/><Relationship Id="rId21" Type="http://schemas.microsoft.com/office/2007/relationships/diagramDrawing" Target="../diagrams/drawing20.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1" Type="http://schemas.openxmlformats.org/officeDocument/2006/relationships/slideLayout" Target="../slideLayouts/slideLayout1.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5" Type="http://schemas.openxmlformats.org/officeDocument/2006/relationships/diagramColors" Target="../diagrams/colors19.xml"/><Relationship Id="rId10" Type="http://schemas.openxmlformats.org/officeDocument/2006/relationships/diagramColors" Target="../diagrams/colors18.xml"/><Relationship Id="rId19" Type="http://schemas.openxmlformats.org/officeDocument/2006/relationships/diagramQuickStyle" Target="../diagrams/quickStyle20.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3" Type="http://schemas.openxmlformats.org/officeDocument/2006/relationships/diagramLayout" Target="../diagrams/layout21.xml"/><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 Type="http://schemas.openxmlformats.org/officeDocument/2006/relationships/diagramData" Target="../diagrams/data21.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1.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5" Type="http://schemas.openxmlformats.org/officeDocument/2006/relationships/diagramColors" Target="../diagrams/colors23.xml"/><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diagramQuickStyle" Target="../diagrams/quickStyle21.xml"/><Relationship Id="rId9" Type="http://schemas.openxmlformats.org/officeDocument/2006/relationships/diagramQuickStyle" Target="../diagrams/quickStyle22.xml"/><Relationship Id="rId14" Type="http://schemas.openxmlformats.org/officeDocument/2006/relationships/diagramQuickStyle" Target="../diagrams/quickStyle2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6.xml"/><Relationship Id="rId13" Type="http://schemas.openxmlformats.org/officeDocument/2006/relationships/diagramLayout" Target="../diagrams/layout27.xml"/><Relationship Id="rId18" Type="http://schemas.openxmlformats.org/officeDocument/2006/relationships/diagramLayout" Target="../diagrams/layout28.xml"/><Relationship Id="rId3" Type="http://schemas.openxmlformats.org/officeDocument/2006/relationships/diagramLayout" Target="../diagrams/layout25.xml"/><Relationship Id="rId21" Type="http://schemas.microsoft.com/office/2007/relationships/diagramDrawing" Target="../diagrams/drawing28.xml"/><Relationship Id="rId7" Type="http://schemas.openxmlformats.org/officeDocument/2006/relationships/diagramData" Target="../diagrams/data26.xml"/><Relationship Id="rId12" Type="http://schemas.openxmlformats.org/officeDocument/2006/relationships/diagramData" Target="../diagrams/data27.xml"/><Relationship Id="rId17" Type="http://schemas.openxmlformats.org/officeDocument/2006/relationships/diagramData" Target="../diagrams/data28.xml"/><Relationship Id="rId2" Type="http://schemas.openxmlformats.org/officeDocument/2006/relationships/diagramData" Target="../diagrams/data25.xml"/><Relationship Id="rId16" Type="http://schemas.microsoft.com/office/2007/relationships/diagramDrawing" Target="../diagrams/drawing27.xml"/><Relationship Id="rId20" Type="http://schemas.openxmlformats.org/officeDocument/2006/relationships/diagramColors" Target="../diagrams/colors28.xml"/><Relationship Id="rId1" Type="http://schemas.openxmlformats.org/officeDocument/2006/relationships/slideLayout" Target="../slideLayouts/slideLayout1.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5" Type="http://schemas.openxmlformats.org/officeDocument/2006/relationships/diagramColors" Target="../diagrams/colors27.xml"/><Relationship Id="rId10" Type="http://schemas.openxmlformats.org/officeDocument/2006/relationships/diagramColors" Target="../diagrams/colors26.xml"/><Relationship Id="rId19" Type="http://schemas.openxmlformats.org/officeDocument/2006/relationships/diagramQuickStyle" Target="../diagrams/quickStyle28.xml"/><Relationship Id="rId4" Type="http://schemas.openxmlformats.org/officeDocument/2006/relationships/diagramQuickStyle" Target="../diagrams/quickStyle25.xml"/><Relationship Id="rId9" Type="http://schemas.openxmlformats.org/officeDocument/2006/relationships/diagramQuickStyle" Target="../diagrams/quickStyle26.xml"/><Relationship Id="rId14" Type="http://schemas.openxmlformats.org/officeDocument/2006/relationships/diagramQuickStyle" Target="../diagrams/quickStyle2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0.xml"/><Relationship Id="rId13" Type="http://schemas.openxmlformats.org/officeDocument/2006/relationships/diagramLayout" Target="../diagrams/layout31.xml"/><Relationship Id="rId18" Type="http://schemas.openxmlformats.org/officeDocument/2006/relationships/diagramLayout" Target="../diagrams/layout32.xml"/><Relationship Id="rId3" Type="http://schemas.openxmlformats.org/officeDocument/2006/relationships/diagramLayout" Target="../diagrams/layout29.xml"/><Relationship Id="rId21" Type="http://schemas.microsoft.com/office/2007/relationships/diagramDrawing" Target="../diagrams/drawing32.xml"/><Relationship Id="rId7" Type="http://schemas.openxmlformats.org/officeDocument/2006/relationships/diagramData" Target="../diagrams/data30.xml"/><Relationship Id="rId12" Type="http://schemas.openxmlformats.org/officeDocument/2006/relationships/diagramData" Target="../diagrams/data31.xml"/><Relationship Id="rId17" Type="http://schemas.openxmlformats.org/officeDocument/2006/relationships/diagramData" Target="../diagrams/data32.xml"/><Relationship Id="rId2" Type="http://schemas.openxmlformats.org/officeDocument/2006/relationships/diagramData" Target="../diagrams/data29.xml"/><Relationship Id="rId16" Type="http://schemas.microsoft.com/office/2007/relationships/diagramDrawing" Target="../diagrams/drawing31.xml"/><Relationship Id="rId20" Type="http://schemas.openxmlformats.org/officeDocument/2006/relationships/diagramColors" Target="../diagrams/colors32.xml"/><Relationship Id="rId1" Type="http://schemas.openxmlformats.org/officeDocument/2006/relationships/slideLayout" Target="../slideLayouts/slideLayout1.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5" Type="http://schemas.openxmlformats.org/officeDocument/2006/relationships/diagramColors" Target="../diagrams/colors31.xml"/><Relationship Id="rId10" Type="http://schemas.openxmlformats.org/officeDocument/2006/relationships/diagramColors" Target="../diagrams/colors30.xml"/><Relationship Id="rId19" Type="http://schemas.openxmlformats.org/officeDocument/2006/relationships/diagramQuickStyle" Target="../diagrams/quickStyle32.xml"/><Relationship Id="rId4" Type="http://schemas.openxmlformats.org/officeDocument/2006/relationships/diagramQuickStyle" Target="../diagrams/quickStyle29.xml"/><Relationship Id="rId9" Type="http://schemas.openxmlformats.org/officeDocument/2006/relationships/diagramQuickStyle" Target="../diagrams/quickStyle30.xml"/><Relationship Id="rId14" Type="http://schemas.openxmlformats.org/officeDocument/2006/relationships/diagramQuickStyle" Target="../diagrams/quickStyl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rmAutofit/>
          </a:bodyPr>
          <a:lstStyle/>
          <a:p>
            <a:r>
              <a:rPr lang="uk-UA" sz="4400" dirty="0" smtClean="0"/>
              <a:t>Відступлення Великої Палати Верховного Суду від правових висновків Верховного Суду у господарських справах</a:t>
            </a:r>
            <a:br>
              <a:rPr lang="uk-UA" sz="4400" dirty="0" smtClean="0"/>
            </a:br>
            <a:r>
              <a:rPr lang="uk-UA" sz="4400" dirty="0" smtClean="0"/>
              <a:t>2024</a:t>
            </a:r>
            <a:r>
              <a:rPr lang="en-US" sz="4800" dirty="0" smtClean="0"/>
              <a:t/>
            </a:r>
            <a:br>
              <a:rPr lang="en-US" sz="4800" dirty="0" smtClean="0"/>
            </a:br>
            <a:r>
              <a:rPr lang="uk-UA" sz="1300" dirty="0" smtClean="0"/>
              <a:t>Відділ аналітичної роботи та узагальнення судової практики</a:t>
            </a:r>
            <a:r>
              <a:rPr lang="uk-UA" sz="1300" dirty="0" smtClean="0">
                <a:solidFill>
                  <a:schemeClr val="tx2">
                    <a:lumMod val="25000"/>
                  </a:schemeClr>
                </a:solidFill>
              </a:rPr>
              <a:t> </a:t>
            </a:r>
            <a:endParaRPr lang="uk-UA" sz="1300" dirty="0"/>
          </a:p>
        </p:txBody>
      </p:sp>
    </p:spTree>
    <p:extLst>
      <p:ext uri="{BB962C8B-B14F-4D97-AF65-F5344CB8AC3E}">
        <p14:creationId xmlns="" xmlns:p14="http://schemas.microsoft.com/office/powerpoint/2010/main" val="1984497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ро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визнання недійсним договору - наслідки недійсності договору поставки – реституція - застосування ч.1 ст.203, ч.3 ст.228,  ч.1 ст.216 ЦК України</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39552" y="1772816"/>
          <a:ext cx="3312368"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772816"/>
          <a:ext cx="4807596"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124744"/>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112474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визначення грошового еквівалента зобов`язання в іноземній валюті - офіційний курс відповідної валюти визначений на дату направлення позовної заяви до суду чи на день виконання рішення.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39552" y="1772816"/>
          <a:ext cx="3312368"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067944" y="1988840"/>
          <a:ext cx="4807596" cy="4608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124744"/>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112474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00811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застосування </a:t>
            </a:r>
            <a:r>
              <a:rPr lang="uk-UA" sz="2000" b="1" dirty="0" smtClean="0"/>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норм пункту 2 частини п`ятої статті 41 Закону України «Про публічні закупівлі».</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2060848"/>
          <a:ext cx="3225475" cy="4654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779912" y="1988840"/>
          <a:ext cx="5167636" cy="42930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545623" y="1196752"/>
          <a:ext cx="3234290"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1196752"/>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332656"/>
            <a:ext cx="8172451" cy="1296144"/>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моменту виникнення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зобов`язання повернути безпідставно набуте майно</a:t>
            </a:r>
            <a:endParaRPr lang="uk-UA" sz="2000" dirty="0" smtClean="0"/>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50256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644008" y="1988840"/>
          <a:ext cx="4303540" cy="42930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764704"/>
          <a:ext cx="3888431" cy="79208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56534" y="764704"/>
          <a:ext cx="4130279" cy="129614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22413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початку перебігу строку дії договору оренди земельної ділянки</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340768"/>
          <a:ext cx="5025675" cy="537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644008" y="1340768"/>
          <a:ext cx="4303540"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620688"/>
          <a:ext cx="3888431" cy="6480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476672"/>
          <a:ext cx="4130279" cy="93610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584176"/>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до ОСББ щодо отримання інформації про співвласників багатоквартирного будинку</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340768"/>
          <a:ext cx="4017563" cy="537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4644008" y="1340768"/>
          <a:ext cx="4303540"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764704"/>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Позов про скасування наказу Міністерства юстиції України, застосування п.</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1 ч.2 ст.37 Закону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України</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«Про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державну</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реєстрацію</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речових</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прав на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нерухоме</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майно</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та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їх</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ru-RU" sz="1600" b="1" dirty="0" err="1"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обтяжень</a:t>
            </a:r>
            <a:r>
              <a:rPr lang="ru-RU"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851920" y="1772816"/>
          <a:ext cx="5023620"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100811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44016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a:t>
            </a:r>
            <a:r>
              <a:rPr lang="uk-UA" sz="1600"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зміни державної форми власності, правовий режим майна акціонерних товариств, 100% акцій яких належить державі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95936" y="1772816"/>
          <a:ext cx="487960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44016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 надсилання судових рішень на власну електронну пошту учасника процесу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995936" y="1772816"/>
          <a:ext cx="487960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836712"/>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908720"/>
          <a:ext cx="4130279" cy="86409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2" y="188640"/>
            <a:ext cx="8172451" cy="18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Щодо</a:t>
            </a:r>
            <a:r>
              <a:rPr lang="uk-UA" sz="1600" b="1" i="1" dirty="0" smtClean="0"/>
              <a:t> </a:t>
            </a: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ефективності способу захисту про визнання недійсними результатів аукціону та укладеного за його наслідком договору купівлі-продажу майна боржника у справі про банкрутство </a:t>
            </a:r>
          </a:p>
          <a:p>
            <a:pPr algn="ctr">
              <a:spcBef>
                <a:spcPct val="0"/>
              </a:spcBef>
            </a:pP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 xmlns:p14="http://schemas.microsoft.com/office/powerpoint/2010/main" val="491763464"/>
              </p:ext>
            </p:extLst>
          </p:nvPr>
        </p:nvGraphicFramePr>
        <p:xfrm>
          <a:off x="554437" y="1700808"/>
          <a:ext cx="3225475" cy="501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 xmlns:p14="http://schemas.microsoft.com/office/powerpoint/2010/main" val="4219268099"/>
              </p:ext>
            </p:extLst>
          </p:nvPr>
        </p:nvGraphicFramePr>
        <p:xfrm>
          <a:off x="3635896" y="1772816"/>
          <a:ext cx="5239644" cy="4824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 xmlns:p14="http://schemas.microsoft.com/office/powerpoint/2010/main" val="1550189413"/>
              </p:ext>
            </p:extLst>
          </p:nvPr>
        </p:nvGraphicFramePr>
        <p:xfrm>
          <a:off x="395536" y="1124744"/>
          <a:ext cx="3888431" cy="86409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 xmlns:p14="http://schemas.microsoft.com/office/powerpoint/2010/main" val="1070022202"/>
              </p:ext>
            </p:extLst>
          </p:nvPr>
        </p:nvGraphicFramePr>
        <p:xfrm>
          <a:off x="4644008" y="1268760"/>
          <a:ext cx="4130279" cy="720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1277</TotalTime>
  <Words>399</Words>
  <Application>Microsoft Office PowerPoint</Application>
  <PresentationFormat>Екран (4:3)</PresentationFormat>
  <Paragraphs>100</Paragraphs>
  <Slides>11</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11</vt:i4>
      </vt:variant>
    </vt:vector>
  </HeadingPairs>
  <TitlesOfParts>
    <vt:vector size="12" baseType="lpstr">
      <vt:lpstr>Потік</vt:lpstr>
      <vt:lpstr>Відступлення Великої Палати Верховного Суду від правових висновків Верховного Суду у господарських справах 2024 Відділ аналітичної роботи та узагальнення судової практики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206</cp:revision>
  <dcterms:created xsi:type="dcterms:W3CDTF">2020-02-14T13:33:55Z</dcterms:created>
  <dcterms:modified xsi:type="dcterms:W3CDTF">2024-10-11T08:43:00Z</dcterms:modified>
</cp:coreProperties>
</file>