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diagrams/data51.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Override PartName="/ppt/diagrams/quickStyle48.xml" ContentType="application/vnd.openxmlformats-officedocument.drawingml.diagramStyle+xml"/>
  <Override PartName="/ppt/diagrams/drawing49.xml" ContentType="application/vnd.ms-office.drawingml.diagramDrawing+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quickStyle44.xml" ContentType="application/vnd.openxmlformats-officedocument.drawingml.diagramStyle+xml"/>
  <Override PartName="/ppt/diagrams/drawing45.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layout44.xml" ContentType="application/vnd.openxmlformats-officedocument.drawingml.diagramLayout+xml"/>
  <Override PartName="/ppt/diagrams/colors47.xml" ContentType="application/vnd.openxmlformats-officedocument.drawingml.diagramColors+xml"/>
  <Override PartName="/ppt/diagrams/quickStyle51.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50.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diagrams/layout49.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colors48.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3" r:id="rId3"/>
    <p:sldId id="274" r:id="rId4"/>
    <p:sldId id="276" r:id="rId5"/>
    <p:sldId id="278" r:id="rId6"/>
    <p:sldId id="279" r:id="rId7"/>
    <p:sldId id="284" r:id="rId8"/>
    <p:sldId id="285" r:id="rId9"/>
    <p:sldId id="280" r:id="rId10"/>
    <p:sldId id="283" r:id="rId11"/>
    <p:sldId id="286" r:id="rId12"/>
    <p:sldId id="287" r:id="rId13"/>
    <p:sldId id="288" r:id="rId14"/>
    <p:sldId id="289"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30" d="100"/>
          <a:sy n="130" d="100"/>
        </p:scale>
        <p:origin x="-107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040301"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7373651"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718083"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6289008" TargetMode="External"/></Relationships>
</file>

<file path=ppt/diagrams/_rels/data2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9840738" TargetMode="External"/></Relationships>
</file>

<file path=ppt/diagrams/_rels/data2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0341855" TargetMode="External"/></Relationships>
</file>

<file path=ppt/diagrams/_rels/data33.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174270" TargetMode="External"/></Relationships>
</file>

<file path=ppt/diagrams/_rels/data37.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174275" TargetMode="External"/></Relationships>
</file>

<file path=ppt/diagrams/_rels/data41.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562076" TargetMode="External"/></Relationships>
</file>

<file path=ppt/diagrams/_rels/data4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725661" TargetMode="External"/></Relationships>
</file>

<file path=ppt/diagrams/_rels/data4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753659"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6828908"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040301"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7373651"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718083"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6289008" TargetMode="External"/></Relationships>
</file>

<file path=ppt/diagrams/_rels/drawing2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9840738" TargetMode="External"/></Relationships>
</file>

<file path=ppt/diagrams/_rels/drawing2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0341855" TargetMode="External"/></Relationships>
</file>

<file path=ppt/diagrams/_rels/drawing33.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174270" TargetMode="External"/></Relationships>
</file>

<file path=ppt/diagrams/_rels/drawing37.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174275" TargetMode="External"/></Relationships>
</file>

<file path=ppt/diagrams/_rels/drawing41.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562076" TargetMode="External"/></Relationships>
</file>

<file path=ppt/diagrams/_rels/drawing4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725661" TargetMode="External"/></Relationships>
</file>

<file path=ppt/diagrams/_rels/drawing4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753659"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682890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за наявності правових підстав для припинення права постійного користування земельною ділянкою та за відсутності на це згоди землекористувача, припинення права постійного користування земельною ділянкою здійснюється в судовому порядку, а стаття 149 ЗК України до спірних правовідносин не застосовується.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Підставою для відмови у задоволенні позовних вимог, що виникають у спірних правовідносинах щодо стягнення з відповідачів шкоди на користь саме Банку, а не Фонду, може бути доведення відповідачами обставин відповідності їх діяльності (у 2015 році щодо придбання цінних паперів) інтересам Банку та відсутності підстав для їх відповідальності за конкретне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стверджуване</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чи недобросовісні дії/бездіяльність. Однак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Саме у вказаний спосіб (доведення відсутності своєї вини 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стверджуваному</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порушенні, спростування наявності інших елементів складу правопорушення у спірних правовідносинах з Банком на момент вчинення порушення) забезпечується дотримання права на справедливий суд для відповідача, а не у спосіб доведення останнім обставин, які не стосуються спірних правовідносин.</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Такий висновок узгоджується як із загальними нормами законодавства, що регулюють питання відшкодування шкоди, так і з визначеними нормативними приписами підставами відповідальності посадових осіб за завдану шкоду перед юридичною особою, зокрема банком, які пов`язують її застосування із наявністю у діях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чотирьох елементів складу правопорушення, однак не пов`язують покладення такої відповідальності із необхідністю з`ясування інших обставин, які не стосуються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до предмету доказування у справі №910/4149/21 належить встановлення наявності складу правопорушення у діях відповідачів у відносинах саме щодо прийняття рішення про придбання банком цінних паперів у 2015 році. Водночас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algn="just" rtl="0">
            <a:spcAft>
              <a:spcPts val="0"/>
            </a:spcAft>
          </a:pPr>
          <a:r>
            <a:rPr lang="en-US" sz="1100" b="0" i="0" kern="1200" dirty="0" smtClean="0">
              <a:latin typeface="Times New Roman" pitchFamily="18" charset="0"/>
              <a:cs typeface="Times New Roman" pitchFamily="18" charset="0"/>
              <a:hlinkClick xmlns:r="http://schemas.openxmlformats.org/officeDocument/2006/relationships" r:id="rId1"/>
            </a:rPr>
            <a:t>https://reestr.court.gov.ua/Review/117040301</a:t>
          </a:r>
          <a:r>
            <a:rPr lang="uk-UA" sz="1100" b="0" i="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5186" custScaleY="108621" custRadScaleRad="100801" custRadScaleInc="0">
        <dgm:presLayoutVars>
          <dgm:bulletEnabled val="1"/>
        </dgm:presLayoutVars>
      </dgm:prSet>
      <dgm:spPr>
        <a:prstGeom prst="flowChartAlternateProcess">
          <a:avLst/>
        </a:prstGeom>
      </dgm:spPr>
      <dgm:t>
        <a:bodyPr/>
        <a:lstStyle/>
        <a:p>
          <a:endParaRPr lang="uk-UA"/>
        </a:p>
      </dgm:t>
    </dgm:pt>
  </dgm:ptLst>
  <dgm:cxnLst>
    <dgm:cxn modelId="{7EBFEBB0-0BBD-42DE-9C35-22E5F752DD1E}"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410EBF26-39B1-4287-9F67-43D5BBC7A532}" type="presOf" srcId="{2626830C-0EB7-49A5-8B47-6224EDCCDD67}" destId="{77B318FB-71D7-41D0-AA84-1F15136221FC}" srcOrd="0" destOrd="0" presId="urn:microsoft.com/office/officeart/2005/8/layout/cycle2"/>
    <dgm:cxn modelId="{0057A87C-385A-41B2-BC72-C541FDF2512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01.08.2023 у справі №910/9833/21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88767">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8582590-F38A-42B9-B010-879318FC5299}" type="presOf" srcId="{2A52989D-F7FB-4581-A78D-5AA2820D8337}" destId="{D3023C26-3E73-4E84-8F9D-13921BA3731C}" srcOrd="0" destOrd="0" presId="urn:microsoft.com/office/officeart/2005/8/layout/vList2"/>
    <dgm:cxn modelId="{D9336F74-4572-43F1-935D-31898B2361BB}" type="presOf" srcId="{7D6ACE49-2C7D-4B55-8258-8FF78D2D3F87}" destId="{7A20DE31-9AEC-4203-B692-5715756E6C53}" srcOrd="0" destOrd="0" presId="urn:microsoft.com/office/officeart/2005/8/layout/vList2"/>
    <dgm:cxn modelId="{8EEC531A-5C9E-4E6C-A2B1-6D6E4349D53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05.02.2024  cправа №  910/4149/21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41918" custLinFactY="-36270" custLinFactNeighborY="-100000">
        <dgm:presLayoutVars>
          <dgm:chMax val="0"/>
          <dgm:bulletEnabled val="1"/>
        </dgm:presLayoutVars>
      </dgm:prSet>
      <dgm:spPr/>
      <dgm:t>
        <a:bodyPr/>
        <a:lstStyle/>
        <a:p>
          <a:endParaRPr lang="uk-UA"/>
        </a:p>
      </dgm:t>
    </dgm:pt>
  </dgm:ptLst>
  <dgm:cxnLst>
    <dgm:cxn modelId="{FAD8A6A6-709E-448D-B6F2-BFED4E41C667}"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7D3F796E-0D15-4DAC-B111-2B47114087CC}" type="presOf" srcId="{24E5C34E-DA21-45B9-B55D-F89D03FA1B3A}" destId="{3C8EE393-9385-4B7F-8750-BF622842E9AB}" srcOrd="0" destOrd="0" presId="urn:microsoft.com/office/officeart/2005/8/layout/vList2"/>
    <dgm:cxn modelId="{4F34D8BD-2487-46EB-8D0B-6BAC7EEF297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те, що в разі відсутності рішення суду про поновлення працівника на роботі стягнення з роботодавця допомоги по безробіттю відбувається на підставі статті 1212 ЦК України, оскільки зобов`язання є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кондикційними</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не деліктними, тому до таких зобов`язань не застосовується положення статті 1166 ЦК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433D281-ACA5-4F06-935B-D0BAB9A863B1}" type="presOf" srcId="{7A615780-D022-4AFF-8D48-AB7A7B171E5F}" destId="{548A3B55-16F6-480F-B82A-08DB5D3007E9}" srcOrd="0" destOrd="0" presId="urn:microsoft.com/office/officeart/2005/8/layout/lProcess3"/>
    <dgm:cxn modelId="{0734D39A-EC35-4753-BBE9-441F48EFDE56}" type="presOf" srcId="{4BC3F7BD-86BF-47FB-9DB0-44B4694B5F1C}" destId="{3EF56D4A-9A76-4414-A5F2-8066BE125047}" srcOrd="0" destOrd="0" presId="urn:microsoft.com/office/officeart/2005/8/layout/lProcess3"/>
    <dgm:cxn modelId="{36C8A8B3-9B9D-4FB9-84EE-F59081F3FAF7}" type="presParOf" srcId="{548A3B55-16F6-480F-B82A-08DB5D3007E9}" destId="{A3C4AD7B-2E3E-44E9-8180-719FA0B03778}" srcOrd="0" destOrd="0" presId="urn:microsoft.com/office/officeart/2005/8/layout/lProcess3"/>
    <dgm:cxn modelId="{A0141105-1A7A-4F24-938D-833373F0EC0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що спірні правовідносини, які виникли в зв`язку з поверненням обласному центру зайнятості суми виплаченої фізичній особі допомоги по безробіттю після визнання в судовому порядку незаконним і скасування наказу органу місцевого самоврядування про звільнення зазначеної особи з роботи, не можуть регулюватися як положеннями ст.1212 ЦК України, так і положеннями статті 1166 ЦК України та статей 34, 35 Закону України №1533-III, оскільки наразі зазначені правовідносини є предметом регулювання спеціальної норми ст.1174 ЦК України, застосування якої, на відміну від ст.1212 ЦК України, дозволяє забезпечити повний та ефективний захист прав держави в особі Вінницького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ОЦЗ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повернення бюджетних коштів шляхом задоволення позову про відшкодування шкоди, завданої Центру зайнятості внаслідок видачі незаконного наказу Відділом освіти як органом місцевого самоврядування, і з урахуванням принципів верховенства права та процесуальної економії такий захист відбувається в межах цієї господарської справи без додаткових звернень до суду з новим позовом. При цьому виключається регулювання спірних правовідносин і нормами статей 34, 35 Закону України "Про загальнообов`язкове державне соціальне страхування на випадок безробіття" №1533-III, обов`язковою передумовою застосування вказаних правових норм визначено поновлення особи, яка отримувала допомогу по безробіттю, на роботі за рішенням суду, тоді як за обставинами цієї справи відповідне судове рішення стосовно ОСОБА_1 не ухвалювалося (див. підпункти 1.1, 1.2 пункту 1 цієї постанови).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наслідок, заявлена на підставі статті 1212 ЦК України позовна вимога обласного центру зайнятості про стягнення отриманої фізичною особою допомоги по безробіттю, яка (допомога) є соціальною виплатою, не є ефективним способом захисту прав держави на повернення коштів Фонду, який (спосіб) призведе до поновлення порушених майнових прав позивача, зважаючи на усталену судову практику щодо застосування положень статті 1215 цього Кодексу, якою передбачено загальне правило про недопустимість повернення фізичною особою набутих нею без достатньої правової підстави за рахунок іншої особи таких грошових коштів, як заробітна плата і платежі, що прирівнюються до неї, пенсії, допомоги, стипендії, відшкодування шкоди, завданої каліцтвом, іншим ушкодженням здоров`я або смертю, аліменти та інші грошові суми, надані фізичній особі як засіб до існування, якщо їх виплата проведена фізичною або юридичною особою добровільно, за відсутності рахункової помилки з її боку і недобросовісності з боку набувача (див. підпункт 1.3 пункту 1 цієї постанови).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https://reyestr.court.gov.ua/Review/117373651</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92412D3E-0ED3-4778-8485-8A8A024971AE}" type="presOf" srcId="{109A425D-96BE-4C4C-B32F-69B188308839}" destId="{4532A5CD-ED12-4521-B172-187366941F6A}" srcOrd="0" destOrd="0" presId="urn:microsoft.com/office/officeart/2005/8/layout/cycle2"/>
    <dgm:cxn modelId="{CB20C262-FC63-4C2C-B5DE-86126F09A21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B72F509E-972B-411B-9C90-50BB82C6A5DA}"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07.11.2022 у справі  № 910/5172/19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846FE97-0490-49FD-9606-D0593A616E4D}" type="presOf" srcId="{7D6ACE49-2C7D-4B55-8258-8FF78D2D3F87}" destId="{7A20DE31-9AEC-4203-B692-5715756E6C53}" srcOrd="0" destOrd="0" presId="urn:microsoft.com/office/officeart/2005/8/layout/vList2"/>
    <dgm:cxn modelId="{93BBBD1F-DC85-46D2-9AF4-60696030A446}" type="presOf" srcId="{2A52989D-F7FB-4581-A78D-5AA2820D8337}" destId="{D3023C26-3E73-4E84-8F9D-13921BA3731C}" srcOrd="0" destOrd="0" presId="urn:microsoft.com/office/officeart/2005/8/layout/vList2"/>
    <dgm:cxn modelId="{18301774-1A21-4FC4-AC11-06E66C4AE49A}"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16.02.2024 у справі № 902/1331/22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4BAC4D4-DE5D-4448-81D5-4E19F349148C}" type="presOf" srcId="{CEC9EB15-5746-4F36-8AFD-EACA623DA04B}" destId="{491186E1-D2E0-4DE9-9FD1-C23BC272EA6B}" srcOrd="0" destOrd="0" presId="urn:microsoft.com/office/officeart/2005/8/layout/vList2"/>
    <dgm:cxn modelId="{639B1475-FCE5-4990-9E1F-C409692E6BF8}" type="presOf" srcId="{24E5C34E-DA21-45B9-B55D-F89D03FA1B3A}" destId="{3C8EE393-9385-4B7F-8750-BF622842E9AB}" srcOrd="0" destOrd="0" presId="urn:microsoft.com/office/officeart/2005/8/layout/vList2"/>
    <dgm:cxn modelId="{CA31AF0A-1175-428A-BDA4-F62441FB84A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smtClean="0">
              <a:latin typeface="Times New Roman" pitchFamily="18" charset="0"/>
              <a:cs typeface="Times New Roman" pitchFamily="18" charset="0"/>
            </a:rPr>
            <a:t>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постановах від 04.06.2018 у справі №910/20720/16 та від 03.02.2020 у справі №910/6312/19 застосовано ст.901 ЦК та зазначено, що укладений між сторонами договір про надання права на експлуатацію фіксованих місць паркування є договором надання послуг.</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Верховного Суду від 11.06.2018 у справі №910/8413/17, вказано про те, що договір про надання права на експлуатацію фіксованих місць паркування є договором найму майнових прав. </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0BFAEC2B-231B-40CB-A0DD-516DA4C7655F}"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699EBBC8-3904-4E9D-9EE2-EE311F2DAA80}" type="presOf" srcId="{4BC3F7BD-86BF-47FB-9DB0-44B4694B5F1C}" destId="{3EF56D4A-9A76-4414-A5F2-8066BE125047}" srcOrd="0" destOrd="0" presId="urn:microsoft.com/office/officeart/2005/8/layout/lProcess3"/>
    <dgm:cxn modelId="{23ECDCB4-9CD5-4FB5-BEA8-031E5640A705}" type="presParOf" srcId="{548A3B55-16F6-480F-B82A-08DB5D3007E9}" destId="{A3C4AD7B-2E3E-44E9-8180-719FA0B03778}" srcOrd="0" destOrd="0" presId="urn:microsoft.com/office/officeart/2005/8/layout/lProcess3"/>
    <dgm:cxn modelId="{B175D01B-1AD4-424F-B1D3-D9688AF68177}"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Аналіз положень закону, які визначають суть оренди та послуги, свідчить про те, що договір оренди відрізняється від договору про надання послуг своїм предметом. Зокрема, послуга існує як окреме явище - певне нематеріальне благо, споживається в процесі вчинення певної діяльності або здійснення певної діяльності, не набуваючи матеріального вигляду. В свою чергу, предметом оренди є майно, тобто об`єкт матеріального світу, що визначений індивідуальними ознаками 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неспоживною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річчю, або майнові права, як особливий вид майна.</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встановили, що сторони підписали акт приймання-передачі майданчика для паркування в експлуатацію. Визначили строк користування, порядок передання майданчика для паркування та повернення, ціну договору та порядок розрахунків, спосіб оплати за користування ТОВ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Ватікан</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майданчиком для паркування.</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Враховуючи викладене, оскільки предметом користування є майданчик для паркування як майно, і таке користування носить строковий та оплатний характер, Верховний Суд погоджується із висновками суду першої інстанції про те, що укладений між сторонами Договір за своєю правовою природою є договором найму.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https://reestr.court.gov.ua/Review/117718083</a:t>
          </a:r>
          <a:r>
            <a:rPr lang="uk-UA" sz="1200" kern="1200" dirty="0" smtClean="0">
              <a:latin typeface="Times New Roman" pitchFamily="18" charset="0"/>
              <a:cs typeface="Times New Roman" pitchFamily="18" charset="0"/>
            </a:rPr>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2D9F950-8012-400A-A01B-E85436B104CE}" type="presOf" srcId="{2626830C-0EB7-49A5-8B47-6224EDCCDD67}" destId="{77B318FB-71D7-41D0-AA84-1F15136221FC}" srcOrd="0" destOrd="0" presId="urn:microsoft.com/office/officeart/2005/8/layout/cycle2"/>
    <dgm:cxn modelId="{FF4CAEB7-765F-4BAA-9025-E71F434332E2}" type="presOf" srcId="{109A425D-96BE-4C4C-B32F-69B188308839}" destId="{4532A5CD-ED12-4521-B172-187366941F6A}" srcOrd="0" destOrd="0" presId="urn:microsoft.com/office/officeart/2005/8/layout/cycle2"/>
    <dgm:cxn modelId="{AF72F26F-9DA1-442F-9FEB-1A3D6B1C646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04.06.2018 у справі №910/20720/16 та від 03.02.2020 у справі №910/6312/19, від 11.06.2018 у справі №910/8413/17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B39CD07-48D8-436E-AC90-EC61FAE4C6A2}" type="presOf" srcId="{2A52989D-F7FB-4581-A78D-5AA2820D8337}" destId="{D3023C26-3E73-4E84-8F9D-13921BA3731C}" srcOrd="0" destOrd="0" presId="urn:microsoft.com/office/officeart/2005/8/layout/vList2"/>
    <dgm:cxn modelId="{463FC5FE-1D12-497C-B16E-E489318C701C}" type="presOf" srcId="{7D6ACE49-2C7D-4B55-8258-8FF78D2D3F87}" destId="{7A20DE31-9AEC-4203-B692-5715756E6C53}" srcOrd="0" destOrd="0" presId="urn:microsoft.com/office/officeart/2005/8/layout/vList2"/>
    <dgm:cxn modelId="{5905BDA0-1778-43E9-BBD5-1BD7F50B63A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спірних правовідносинах положення частини 5 статті 116 та статті 120 ЗК України, статті 377 ЦК України (щодо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 необхідно застосовувати таким чином: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разі набуття права власності на нерухомість, яка розташована на частині земельної ділянки, наданій іншій особі на праві постійного користування, право на оформлення землекористування для обслуговування такої нерухомості виникає автоматично в силу принципу єдності долі нерухомості і земельної ділянки та не вимагає отримання згоди постійного землекористувача».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у справі № 916/3030/22 (яка переглядається), так і у справі №924/482/21 оформлення власником нерухомості прав на землю відбувалося шляхом виготовлення проекту землеустрою щодо відведення земельної ділянки, тобто мало місце формування нової земельної ділянки під нерухомістю (а не поділ існуючої земельної ділянки), що не суперечить наведеним вище положенням земельного законодавства щодо формування земельних ділянок. Використання такого порядку оформлення прав на земельну ділянку за власником нерухомості не порушує і прав постійного землекористувача, оскільки не позбавляє його можливості самостійно оформити право на належну йому частину земельної ділянки, яка залишається після вилучення її частин, необхідних для обслуговування об`єктів нерухомості.</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таких обставин висновок Верховного Суду у справі № 924/482/21 щодо необхідності одночасного оформлення земельних ділянок власника нерухомості та постійного землекористувача виключно шляхом виготовлення і затвердження технічної документації із землеустрою щодо поділу земельної ділянки потребує уточнення шляхом зазначення про те, що оформлення власником нерухомості прав на землю шляхом виготовлення проекту землеустрою щодо відведення земельної ділянки не суперечить положенням земельного законодавства і таке оформлення не має відбуватись виключно шляхом поділу земельної ділянки.</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https://reestr.court.gov.ua/Review/116289008</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15.03.2024 у справі № 910/1248/23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8B6BAA3B-671C-4A0C-9A63-56538E8C0C8E}"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92F90197-EAFD-4943-B2A7-9E3FDFCB83A5}" type="presOf" srcId="{24E5C34E-DA21-45B9-B55D-F89D03FA1B3A}" destId="{3C8EE393-9385-4B7F-8750-BF622842E9AB}" srcOrd="0" destOrd="0" presId="urn:microsoft.com/office/officeart/2005/8/layout/vList2"/>
    <dgm:cxn modelId="{787643D8-2F42-49D1-9E54-AB4894128BE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зазначає, що при вирішенні спору про існування обов`язку гаранта сплатити за гарантією до предмета доказування входить дослідження наявності чи відсутності виникнення порушення боржником зобов`язання, забезпеченого гарантією.</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2DFC0E3-CF60-4353-99F7-E116A40FD4F7}" type="presOf" srcId="{7A615780-D022-4AFF-8D48-AB7A7B171E5F}" destId="{548A3B55-16F6-480F-B82A-08DB5D3007E9}" srcOrd="0" destOrd="0" presId="urn:microsoft.com/office/officeart/2005/8/layout/lProcess3"/>
    <dgm:cxn modelId="{FB130E3B-E549-44CE-8A35-60E3F87350D7}" type="presOf" srcId="{4BC3F7BD-86BF-47FB-9DB0-44B4694B5F1C}" destId="{3EF56D4A-9A76-4414-A5F2-8066BE125047}" srcOrd="0" destOrd="0" presId="urn:microsoft.com/office/officeart/2005/8/layout/lProcess3"/>
    <dgm:cxn modelId="{05703140-552F-4A80-AF2A-85FE658C8037}" type="presParOf" srcId="{548A3B55-16F6-480F-B82A-08DB5D3007E9}" destId="{A3C4AD7B-2E3E-44E9-8180-719FA0B03778}" srcOrd="0" destOrd="0" presId="urn:microsoft.com/office/officeart/2005/8/layout/lProcess3"/>
    <dgm:cxn modelId="{5D54B6EF-F491-4EDC-8E3D-6EE93D54E90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суддів об`єднаної палати Касаційного господарського суду у цій справі дійшов висновку, що норми ГК України та ЦК України, якими врегульовано забезпечення виконання зобов`язання гарантією та її правова природа, слід розуміти таким чином, що гарант не вправі робити власних висновків щодо наявності чи відсутності обов`язку принципала, а зобов`язаний платити за гарантією, якщо вимога та додані документи (якщо вони передбачені умовами гарантії) за зовнішніми ознаками відповідають умовам гарантії. Стаття 565 ЦК України визначає вичерпний перелік випадків, коли гарант має право відмовитися від задоволення вимоги кредитора. Цей перелік, зокрема, не містить такої підстави для відмови гаранта від платежу, як відсутність чи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недоведення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основного зобов`язання боржником.</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D1B98357-F78F-420B-8961-CEEB6E0409A4}"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E89E45CB-C7CE-4273-AF04-FA42C479A71E}" type="presOf" srcId="{109A425D-96BE-4C4C-B32F-69B188308839}" destId="{4532A5CD-ED12-4521-B172-187366941F6A}" srcOrd="0" destOrd="0" presId="urn:microsoft.com/office/officeart/2005/8/layout/cycle2"/>
    <dgm:cxn modelId="{56A85878-C4DE-4E2C-81C5-F41C16D7D6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18.06. 2021 у справі № 910/16898/19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CE94354-0EA3-4E21-86A2-7FAD5BC7BCCA}" type="presOf" srcId="{7D6ACE49-2C7D-4B55-8258-8FF78D2D3F87}" destId="{7A20DE31-9AEC-4203-B692-5715756E6C53}" srcOrd="0" destOrd="0" presId="urn:microsoft.com/office/officeart/2005/8/layout/vList2"/>
    <dgm:cxn modelId="{E94D2DA4-915B-45C4-A888-6BF3DB9792F8}" type="presOf" srcId="{2A52989D-F7FB-4581-A78D-5AA2820D8337}" destId="{D3023C26-3E73-4E84-8F9D-13921BA3731C}" srcOrd="0" destOrd="0" presId="urn:microsoft.com/office/officeart/2005/8/layout/vList2"/>
    <dgm:cxn modelId="{E0D14A38-5623-4917-B6AE-058B3F5ACC9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17.05.2024 у справі № 910/17772/20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ED0D872-9A22-4E06-88CE-C9F99A763C35}" type="presOf" srcId="{24E5C34E-DA21-45B9-B55D-F89D03FA1B3A}" destId="{3C8EE393-9385-4B7F-8750-BF622842E9AB}" srcOrd="0" destOrd="0" presId="urn:microsoft.com/office/officeart/2005/8/layout/vList2"/>
    <dgm:cxn modelId="{16B863C6-D0FB-4A5F-8306-EA5E22C45DB7}" type="presOf" srcId="{CEC9EB15-5746-4F36-8AFD-EACA623DA04B}" destId="{491186E1-D2E0-4DE9-9FD1-C23BC272EA6B}" srcOrd="0" destOrd="0" presId="urn:microsoft.com/office/officeart/2005/8/layout/vList2"/>
    <dgm:cxn modelId="{C3BFCF76-DBCA-4575-B156-C8583B5010D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1.Щодо визначення моменту настання негативних наслідків для кредиторів банку. </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шкода (збитки) завдана банку внаслідок неправомірних дій пов`язаних з банком осіб, внаслідок яких у банку виникла недостатність активів / майна для задоволення вимог кредиторів (вкладників) та шкода (збитки) завдана кредиторам банку внаслідок неправомірних дій пов`язаних із банком осіб нерозривно пов`язана між собою та не може бути окремими "видами" шкоди (збитків), позаяк розмежування такої на два окремі "види" суперечитиме закріпленому в чинному законодавстві головному завданню Фонду гарантування вкладів фізичних осіб, яке він виконує під час виведення неплатоспроможного банку з ринку та його ліквідації - задоволення вимог кредиторів.</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Корпоративна палата вважає за необхідне відступити від висновку Верховного Суду, наведеного у постанові від 08.11.2023 у справі №     916/1489/22 стосовно того, що кредитори банку не можуть вважатися особами, яким завдано шкоду (збитки), допоки банк не буде припинений як юридична особа. І саме з моменту припинення банку як юридичної особи слід вважати, що кредиторам завдано шкоду та можна оцінити її розмір.</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2. Щодо визначення початку перебігу позовної давності у справах за позовами Фонду (як кредитора, що також діє в інтересах інших колишніх кредиторів) та застосування частини сьомої статті 52 Закону України "Про систему гарантування вкладів фізичних осіб".</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У контексті спірних правовідносин фактично перед судом постало питання, яка норма (редакція) статті 52 Закону України "Про систему гарантування вкладів фізичних осіб" та статті 58 Закону "Про банки і банківську діяльність" підлягають застосуванню, а саме на час виникнення спірних правовідносин чи на час звернення з даним позовом до суду.</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у справах в яких процедура ліквідації банку розпочалась до набрання чинності частини сьомої статті 52 Закону України "Про систему гарантування вкладів фізичних осіб" (тобто до 05.08.2021) і станом на момент внесення до Єдиного державного реєстру юридичних осіб та фізичних осіб-підприємців та громадських формувань запису про державну реєстрацію припинення Банку як юридичної особи вказана норма Закону набрала чинності (тобто запис було внесено після 05.08.2021), у такому випадку позовну давність слід обраховувати з урахуванням приписів частини сьомої статті 52 Закону України "Про систему гарантування вкладів фізичних осіб".</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Слід зазначити, що інакше тлумачення приписів законодавства щодо застосування спеціальної позовної давності у спірних правовідносинах, може свідчити про процесуальне переслідування правопорушника, що в свою чергу суперечитиме вимогам чинного законодавства та практиці Європейського Суду з прав людини.</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Відтак, Корпоративна палата вважає за необхідне відступити від висновку Верховного Суду, наведеного у постанові від 08.11.2023 у справі № 916/1489/22 стосовно застосування частини сьомої статті 52 Закону України "Про систему гарантування вкладів фізичних осіб" у спірних правовідносинах.</a:t>
          </a:r>
        </a:p>
        <a:p>
          <a:pPr algn="just">
            <a:lnSpc>
              <a:spcPct val="100000"/>
            </a:lnSpc>
            <a:spcAft>
              <a:spcPts val="0"/>
            </a:spcAft>
          </a:pPr>
          <a:r>
            <a:rPr lang="uk-UA" sz="1000" kern="1200" dirty="0" smtClean="0">
              <a:hlinkClick xmlns:r="http://schemas.openxmlformats.org/officeDocument/2006/relationships" r:id="rId1"/>
            </a:rPr>
            <a:t>https://reestr.court.gov.ua/Review/119840738</a:t>
          </a:r>
          <a:r>
            <a:rPr lang="uk-UA" sz="1000" kern="1200" dirty="0" smtClean="0"/>
            <a:t> </a:t>
          </a:r>
        </a:p>
        <a:p>
          <a:pPr algn="just" rtl="0">
            <a:lnSpc>
              <a:spcPct val="100000"/>
            </a:lnSpc>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3573"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9C40A2B-7893-4C2B-9C94-CEE1A99CA30A}" type="presOf" srcId="{109A425D-96BE-4C4C-B32F-69B188308839}" destId="{4532A5CD-ED12-4521-B172-187366941F6A}" srcOrd="0" destOrd="0" presId="urn:microsoft.com/office/officeart/2005/8/layout/cycle2"/>
    <dgm:cxn modelId="{C173626B-6774-4904-8A26-5F3A9D9C0EC1}" type="presOf" srcId="{2626830C-0EB7-49A5-8B47-6224EDCCDD67}" destId="{77B318FB-71D7-41D0-AA84-1F15136221FC}" srcOrd="0" destOrd="0" presId="urn:microsoft.com/office/officeart/2005/8/layout/cycle2"/>
    <dgm:cxn modelId="{9392E88F-3347-4207-B832-2BE0604C443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08.11.2023 у справі №916/1489/22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6C311D7-FCCF-438E-A88B-5F20EA0D8C28}" type="presOf" srcId="{2A52989D-F7FB-4581-A78D-5AA2820D8337}" destId="{D3023C26-3E73-4E84-8F9D-13921BA3731C}" srcOrd="0" destOrd="0" presId="urn:microsoft.com/office/officeart/2005/8/layout/vList2"/>
    <dgm:cxn modelId="{FD683FC4-6447-4711-B170-B039F3B68513}" type="presOf" srcId="{7D6ACE49-2C7D-4B55-8258-8FF78D2D3F87}" destId="{7A20DE31-9AEC-4203-B692-5715756E6C53}" srcOrd="0" destOrd="0" presId="urn:microsoft.com/office/officeart/2005/8/layout/vList2"/>
    <dgm:cxn modelId="{EEE9B9BA-83D7-4ED3-A718-42F4BF5E49D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04.06.2024 у справі № 916/3724/21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2B6D981B-A5CE-48F7-81B6-B03F79122EBC}"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A857B2F4-47F7-451E-86BD-FE3667C8AF64}" type="presOf" srcId="{24E5C34E-DA21-45B9-B55D-F89D03FA1B3A}" destId="{3C8EE393-9385-4B7F-8750-BF622842E9AB}" srcOrd="0" destOrd="0" presId="urn:microsoft.com/office/officeart/2005/8/layout/vList2"/>
    <dgm:cxn modelId="{492B725E-4675-4578-A1AD-C4285015B21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вказаних постановах зазначає, що ухвалення господарським судом постанови про визнання боржника банкрутом є тією обставиною, яка свідчить що ліквідатор довідався або міг довідатися про наявність ознак доведення до банкрутства юридичної особи-боржника та визначає початок перебігу позовної давності за вимогами про субсидіарну відповідальність у справі про банкрутство.</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320C9AF1-99E6-4BDE-AFD1-2BCC4089FB17}"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E38AF788-4D49-4C33-B942-D2DAE94F105F}" type="presOf" srcId="{7A615780-D022-4AFF-8D48-AB7A7B171E5F}" destId="{548A3B55-16F6-480F-B82A-08DB5D3007E9}" srcOrd="0" destOrd="0" presId="urn:microsoft.com/office/officeart/2005/8/layout/lProcess3"/>
    <dgm:cxn modelId="{06EC3B48-0021-4C87-B73C-99F21A9DD32F}" type="presParOf" srcId="{548A3B55-16F6-480F-B82A-08DB5D3007E9}" destId="{A3C4AD7B-2E3E-44E9-8180-719FA0B03778}" srcOrd="0" destOrd="0" presId="urn:microsoft.com/office/officeart/2005/8/layout/lProcess3"/>
    <dgm:cxn modelId="{6D4DB07C-FF40-4195-AF9D-1E14E44F369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Встановлення недостатності майна боржника для задоволення вимог кредиторів у справі про банкрутство є тією обставиною, з якою закон пов`язує початок перебігу позовної давності за вимогами про субсидіарну відповідальність у справі про банкрутство.</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цьому висновку Суд звертається до правової позиції Верховного Суду, викладеної в постанові від 24.02.2021 у справі № 902/1129/15 (902/579/20).</a:t>
          </a:r>
        </a:p>
        <a:p>
          <a:pPr algn="just">
            <a:spcAft>
              <a:spcPts val="0"/>
            </a:spcAft>
          </a:pPr>
          <a:r>
            <a:rPr lang="uk-UA" sz="1000" kern="1200" dirty="0" smtClean="0">
              <a:hlinkClick xmlns:r="http://schemas.openxmlformats.org/officeDocument/2006/relationships" r:id="rId1"/>
            </a:rPr>
            <a:t>https://reyestr.court.gov.ua/Review/120341855</a:t>
          </a:r>
          <a:r>
            <a:rPr lang="uk-UA" sz="1000" u="sng"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790B3DA-F4FD-43EC-ACAF-F1AE78608F7A}" type="presOf" srcId="{109A425D-96BE-4C4C-B32F-69B188308839}" destId="{4532A5CD-ED12-4521-B172-187366941F6A}" srcOrd="0" destOrd="0" presId="urn:microsoft.com/office/officeart/2005/8/layout/cycle2"/>
    <dgm:cxn modelId="{BFC394BB-24C0-416A-B31D-3A73FECB3C4C}" type="presOf" srcId="{2626830C-0EB7-49A5-8B47-6224EDCCDD67}" destId="{77B318FB-71D7-41D0-AA84-1F15136221FC}" srcOrd="0" destOrd="0" presId="urn:microsoft.com/office/officeart/2005/8/layout/cycle2"/>
    <dgm:cxn modelId="{DDE42401-AE88-4BB1-8977-E9F376998C6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17.03.2020 у справі №10/5026/995/2012, від 02.09.2020 у справі №923/1494/15, від 10.12.2020 у справі №922/1067/17, від 10.06.2021 у справі №5023/2837/11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68B3E9D-4BC2-4129-B6E1-219DF26492D7}" type="presOf" srcId="{2A52989D-F7FB-4581-A78D-5AA2820D8337}" destId="{D3023C26-3E73-4E84-8F9D-13921BA3731C}" srcOrd="0" destOrd="0" presId="urn:microsoft.com/office/officeart/2005/8/layout/vList2"/>
    <dgm:cxn modelId="{CB7E571B-76F6-4B3D-BBFC-7E20AD91442A}" type="presOf" srcId="{7D6ACE49-2C7D-4B55-8258-8FF78D2D3F87}" destId="{7A20DE31-9AEC-4203-B692-5715756E6C53}" srcOrd="0" destOrd="0" presId="urn:microsoft.com/office/officeart/2005/8/layout/vList2"/>
    <dgm:cxn modelId="{ED6039B6-06CC-4918-820A-AABD1053CF56}"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19.06.2024 у справі №906/1155/20 (906/1113/21)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75CE8EFE-9130-4E97-A8F5-116E7201E0DA}"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399FFFA8-54B2-4701-800F-4713F18E961B}" type="presOf" srcId="{CEC9EB15-5746-4F36-8AFD-EACA623DA04B}" destId="{491186E1-D2E0-4DE9-9FD1-C23BC272EA6B}" srcOrd="0" destOrd="0" presId="urn:microsoft.com/office/officeart/2005/8/layout/vList2"/>
    <dgm:cxn modelId="{B42129B3-1FA5-4433-8888-CD0E9A092FA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зазначає, що неустойка, заявлена на підставі ч.2 ст.785 ЦК України, є самостійною майновою відповідальністю у сфері орендних правовідносин і визначається як подвійна плата за користування річчю за час прострочення і не може бути ототожнена з неустойкою (штрафом, пенею), передбаченою ст.549 ЦК України та ст.230 ГК України, до якої застосовуються приписи ч.3 статті 551 ЦК України, а тому до неустойки у розмірі подвійної орендної плати, передбаченої ч.2 ст.785 ЦК України приписи ч.3 ст.551 ЦК України та статті 233 ГК України щодо можливості зменшення її розміру, не застосовуються.</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61B6AC70-57DF-45E5-BBD4-25E218F7079D}"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93975E29-ABAB-4DAA-ADE8-99CCA86BA743}" type="presOf" srcId="{7A615780-D022-4AFF-8D48-AB7A7B171E5F}" destId="{548A3B55-16F6-480F-B82A-08DB5D3007E9}" srcOrd="0" destOrd="0" presId="urn:microsoft.com/office/officeart/2005/8/layout/lProcess3"/>
    <dgm:cxn modelId="{2123B1DD-3CDC-4F71-B5D4-1AEF9B81426C}" type="presParOf" srcId="{548A3B55-16F6-480F-B82A-08DB5D3007E9}" destId="{A3C4AD7B-2E3E-44E9-8180-719FA0B03778}" srcOrd="0" destOrd="0" presId="urn:microsoft.com/office/officeart/2005/8/layout/lProcess3"/>
    <dgm:cxn modelId="{9C5484AE-A995-4377-8084-EF421581F01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Санкція, передбачена ч.2 ст.785 ЦК України, є неустойкою відповідно до визначення ч.1 ст.549 ЦК України в сукупності з ч.2 ст.551 вказаного Кодексу (штрафною санкцією відповідно до визначення, наведеного у ч.1 ст.230 ГК України в сукупності з ч.3 ст.231 цього Кодексу).</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санкція, передбачена ч.2 ст.785 ЦК України є різновидом неустойки (штрафної санкції), яка є законною неустойкою і застосовується у разі, якщо наймач не виконує обов`язку щодо повернення речі.</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така неустойка, передбачена ч. 2 ст.785 ЦК України, може бути зменшена судом за правилами ч.3 ст.551 ЦК України.</a:t>
          </a:r>
        </a:p>
        <a:p>
          <a:pPr algn="just">
            <a:spcAft>
              <a:spcPts val="0"/>
            </a:spcAft>
          </a:pPr>
          <a:r>
            <a:rPr lang="uk-UA" sz="1000" kern="1200" dirty="0" smtClean="0"/>
            <a:t>	</a:t>
          </a:r>
          <a:r>
            <a:rPr lang="uk-UA" sz="1000" kern="1200" dirty="0" smtClean="0">
              <a:hlinkClick xmlns:r="http://schemas.openxmlformats.org/officeDocument/2006/relationships" r:id="rId1"/>
            </a:rPr>
            <a:t>https://reyestr.court.gov.ua/Review/121174270</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E23A1483-F7B1-47E6-B6DF-91B0637351F6}"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7B985AEC-5165-4FE0-A0A9-EC95FCC46152}" type="presOf" srcId="{2626830C-0EB7-49A5-8B47-6224EDCCDD67}" destId="{77B318FB-71D7-41D0-AA84-1F15136221FC}" srcOrd="0" destOrd="0" presId="urn:microsoft.com/office/officeart/2005/8/layout/cycle2"/>
    <dgm:cxn modelId="{BCDCDAC4-38B1-4E14-B566-DC0894646C1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29.03.2018 у справі № 914/730/17, від 30.10.2019 у справі №924/80/19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8B0F3A7-FEAD-47A0-B1D4-3E43E64446F7}" type="presOf" srcId="{7D6ACE49-2C7D-4B55-8258-8FF78D2D3F87}" destId="{7A20DE31-9AEC-4203-B692-5715756E6C53}" srcOrd="0" destOrd="0" presId="urn:microsoft.com/office/officeart/2005/8/layout/vList2"/>
    <dgm:cxn modelId="{5AAF28E4-FBC0-408C-9D5A-FBF71B111643}" type="presOf" srcId="{2A52989D-F7FB-4581-A78D-5AA2820D8337}" destId="{D3023C26-3E73-4E84-8F9D-13921BA3731C}" srcOrd="0" destOrd="0" presId="urn:microsoft.com/office/officeart/2005/8/layout/vList2"/>
    <dgm:cxn modelId="{4FBB62BB-9F2E-4120-A0BE-F0294A65B8B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910/14706/22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DF566C0-F135-4AB4-8E15-86A5F47BEF1D}" type="presOf" srcId="{CEC9EB15-5746-4F36-8AFD-EACA623DA04B}" destId="{491186E1-D2E0-4DE9-9FD1-C23BC272EA6B}" srcOrd="0" destOrd="0" presId="urn:microsoft.com/office/officeart/2005/8/layout/vList2"/>
    <dgm:cxn modelId="{90944614-3F65-487D-9E5D-5546502C9230}" type="presOf" srcId="{24E5C34E-DA21-45B9-B55D-F89D03FA1B3A}" destId="{3C8EE393-9385-4B7F-8750-BF622842E9AB}" srcOrd="0" destOrd="0" presId="urn:microsoft.com/office/officeart/2005/8/layout/vList2"/>
    <dgm:cxn modelId="{EC3F4555-DF61-4D2A-8767-7502D806ABC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тлумачить норми частини п`ятої статті 22 Закону України "Про теплопостачання" як таку, що встановлює субсидіарну відповідальність засновника теплопостачальної або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у разі прийняття рішення про ліквідацію особи первісного боржника.</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85060E33-49F0-4CCA-B5E8-428EE555DF95}"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386D0915-0A2E-4951-85E8-F110CAF9E7E2}" type="presOf" srcId="{7A615780-D022-4AFF-8D48-AB7A7B171E5F}" destId="{548A3B55-16F6-480F-B82A-08DB5D3007E9}" srcOrd="0" destOrd="0" presId="urn:microsoft.com/office/officeart/2005/8/layout/lProcess3"/>
    <dgm:cxn modelId="{EECA16C9-A121-462E-9F09-772893DE832E}" type="presParOf" srcId="{548A3B55-16F6-480F-B82A-08DB5D3007E9}" destId="{A3C4AD7B-2E3E-44E9-8180-719FA0B03778}" srcOrd="0" destOrd="0" presId="urn:microsoft.com/office/officeart/2005/8/layout/lProcess3"/>
    <dgm:cxn modelId="{E056C33F-F679-416F-9330-5C1895C43BD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0" i="0" u="none" kern="1200" dirty="0" smtClean="0">
              <a:latin typeface="Times New Roman" pitchFamily="18" charset="0"/>
              <a:cs typeface="Times New Roman" pitchFamily="18" charset="0"/>
            </a:rPr>
            <a:t>	</a:t>
          </a:r>
          <a:endParaRPr lang="uk-UA" sz="8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Ураховуючи фактичні обставини справи та особливості комплексного регулювання положеннями частини 5 статті   22 Закону України "Про теплопостачання", статей   176, 546, 619 ЦК України, статей 24, 74, 78 ГК України та статті 61 Кодексу України з процедур банкрутства спірних правовідносин, що виникають у зв`язку з відповідальністю органу місцевого самоврядування за боргами комунального комерційного підприємства, та з метою забезпечення сталості практики вирішення відповідної категорії спорів, об`єднана палата вважає за необхідне сформулювати такий висновок щодо застосування частини 5 статті 22 Закону України "Про теплопостачання" як норми спеціального закону в подібних правовідносинах:</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того, що згідно з частиною 5 статті 24 Господарського кодексу України органи місцевого самоврядування несуть відповідальність за наслідки діяльності суб`єктів господарювання, що належать до комунального сектора економіки, на підставах, у межах і порядку, визначених законом, то орган місцевого самоврядування, який є засновником теплопостачального комунального комерційного підприємства - боржника та прийняв рішення про його ліквідацію, в розумінні положень частини 5 статті 22 Закону України "Про теплопостачання" не є тим суб`єктом, який має нести субсидіарну (додаткову) відповідальність за зобов`язаннями зазначеного комунального підприємства перед постачальниками енергоносіїв, оскільки в цій нормі закону йдеться виключно про можливість забезпечення учасником (засновником) теплопостачальної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погашення боргу такої організації перед постачальниками енергоносіїв шляхом застосування тих видів забезпечення виконання зобов`язання, які передбачено статтею 546 Цивільного кодексу України, зокрема, в разі, якщо на договірних засадах засновник (учасник) є поручителем такого боржника (частина 1 статті 554 цього Кодексу)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заставодавцем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майновим поручителем (частина 2 статті 11 Закону України "Про заставу", частина 5 статті 60 Закону України "Про місцеве самоврядування в Україні")".</a:t>
          </a:r>
        </a:p>
        <a:p>
          <a:pPr algn="just">
            <a:spcAft>
              <a:spcPts val="0"/>
            </a:spcAft>
          </a:pPr>
          <a:r>
            <a:rPr lang="uk-UA" sz="1100" kern="1200" dirty="0" smtClean="0">
              <a:hlinkClick xmlns:r="http://schemas.openxmlformats.org/officeDocument/2006/relationships" r:id="rId1"/>
            </a:rPr>
            <a:t>https://reestr.court.gov.ua/Review/121174275</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7837"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81294B62-EC8A-4713-BC66-AA67106A31D3}"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950D6059-7316-4911-A960-0EC373EBF539}" type="presOf" srcId="{2626830C-0EB7-49A5-8B47-6224EDCCDD67}" destId="{77B318FB-71D7-41D0-AA84-1F15136221FC}" srcOrd="0" destOrd="0" presId="urn:microsoft.com/office/officeart/2005/8/layout/cycle2"/>
    <dgm:cxn modelId="{D1139597-3378-4896-AF82-8F1D54DE161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ВС від 22.09.2021 у справі № 924/1274/20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247F76A-712F-4072-909C-2BD724F2E32F}" type="presOf" srcId="{2A52989D-F7FB-4581-A78D-5AA2820D8337}" destId="{D3023C26-3E73-4E84-8F9D-13921BA3731C}" srcOrd="0" destOrd="0" presId="urn:microsoft.com/office/officeart/2005/8/layout/vList2"/>
    <dgm:cxn modelId="{30B0A55C-63AF-46BF-81BA-3B81F07C173F}" type="presOf" srcId="{7D6ACE49-2C7D-4B55-8258-8FF78D2D3F87}" destId="{7A20DE31-9AEC-4203-B692-5715756E6C53}" srcOrd="0" destOrd="0" presId="urn:microsoft.com/office/officeart/2005/8/layout/vList2"/>
    <dgm:cxn modelId="{D9147E31-7308-48F5-8A62-4CCE81EF072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925/80/23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6DE2D72-C7DB-4092-B1D8-8FD4FC5D398B}" type="presOf" srcId="{24E5C34E-DA21-45B9-B55D-F89D03FA1B3A}" destId="{3C8EE393-9385-4B7F-8750-BF622842E9AB}" srcOrd="0" destOrd="0" presId="urn:microsoft.com/office/officeart/2005/8/layout/vList2"/>
    <dgm:cxn modelId="{E62F0463-6BB1-49BA-89CE-7641955F3BAE}" type="presOf" srcId="{CEC9EB15-5746-4F36-8AFD-EACA623DA04B}" destId="{491186E1-D2E0-4DE9-9FD1-C23BC272EA6B}" srcOrd="0" destOrd="0" presId="urn:microsoft.com/office/officeart/2005/8/layout/vList2"/>
    <dgm:cxn modelId="{A3AF9311-9FDD-4D93-9736-88AFDB46D3E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23.11.2023 у справі №916/3030/22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- 16.01.2024)</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Закриття апеляційним судом провадження у справі на підставі пункту 2 частини першої статті 231 ГПК України може бути здійснено, якщо предмет спору припинив існування після ухвалення судом першої інстанції рішення у справі, позаяк відсутні підстави для скасування рішення лише з цих мотивів, якщо його законність та обґрунтованість не спростована за наслідками апеляційного розгляду.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82AA7556-03D3-489F-8948-C7B266AE01E3}" type="presOf" srcId="{7A615780-D022-4AFF-8D48-AB7A7B171E5F}" destId="{548A3B55-16F6-480F-B82A-08DB5D3007E9}" srcOrd="0" destOrd="0" presId="urn:microsoft.com/office/officeart/2005/8/layout/lProcess3"/>
    <dgm:cxn modelId="{AED510F5-6289-4798-A56F-5EBCE8FC5104}" type="presOf" srcId="{4BC3F7BD-86BF-47FB-9DB0-44B4694B5F1C}" destId="{3EF56D4A-9A76-4414-A5F2-8066BE125047}" srcOrd="0" destOrd="0" presId="urn:microsoft.com/office/officeart/2005/8/layout/lProcess3"/>
    <dgm:cxn modelId="{32E390B9-0AC8-40DB-AAB4-357F78904C01}" type="presParOf" srcId="{548A3B55-16F6-480F-B82A-08DB5D3007E9}" destId="{A3C4AD7B-2E3E-44E9-8180-719FA0B03778}" srcOrd="0" destOrd="0" presId="urn:microsoft.com/office/officeart/2005/8/layout/lProcess3"/>
    <dgm:cxn modelId="{DDDF0D69-36E2-4C42-8A61-DA09CCD7F31B}"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об`єднаної палати Касаційного господарського суду висновує, що суд закриває провадження у справі на підставі пункту 2 частини першої статті 231 ГПК України у зв`язку з відсутністю предмета спору, якщо предмет спору існував на момент виникнення останнього, але припинив існування в процесі розгляду справи на час (до) ухвалення судом першої інстанції рішення по суті спору. У випадку виникнення обставин припинення існування предмета спору на стадії апеляційного (касаційного) перегляду справи, відсутні підстави для застосування пункту 2 частини першої статті 231 ГПК України та скасування судового рішення по суті спору лише з мотивів виникнення зазначених обставин, якщо законність та обґрунтованість судового рішення не спростована за наслідками апеляційного (касаційного) розгляду справи.</a:t>
          </a:r>
        </a:p>
        <a:p>
          <a:pPr algn="just">
            <a:spcAft>
              <a:spcPts val="0"/>
            </a:spcAft>
          </a:pPr>
          <a:r>
            <a:rPr lang="uk-UA" sz="1200" kern="1200" dirty="0" smtClean="0">
              <a:hlinkClick xmlns:r="http://schemas.openxmlformats.org/officeDocument/2006/relationships" r:id="rId1"/>
            </a:rPr>
            <a:t>https://reestr.court.gov.ua/Review/121562076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6B46420E-4FBF-45BE-B7C9-B8329F7F943E}"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C51FFF62-A029-4BAD-AD16-1E87CE97EF34}" type="presOf" srcId="{2626830C-0EB7-49A5-8B47-6224EDCCDD67}" destId="{77B318FB-71D7-41D0-AA84-1F15136221FC}" srcOrd="0" destOrd="0" presId="urn:microsoft.com/office/officeart/2005/8/layout/cycle2"/>
    <dgm:cxn modelId="{93622FBE-C3CF-4E2D-BFE4-4418FAFF375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09.03.2021 у справі №   914/1034/18, від 10.09.2021 у справі №   910/13848/20, від 27.09.2022 у справі №   910/14363/21, від 25.07.2019 у справі №   916/144/18</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02CE1A9-9DC5-4D91-BC64-7FD805F6B863}" type="presOf" srcId="{7D6ACE49-2C7D-4B55-8258-8FF78D2D3F87}" destId="{7A20DE31-9AEC-4203-B692-5715756E6C53}" srcOrd="0" destOrd="0" presId="urn:microsoft.com/office/officeart/2005/8/layout/vList2"/>
    <dgm:cxn modelId="{15D0190F-ABA4-4308-B209-A470379BC7A1}" type="presOf" srcId="{2A52989D-F7FB-4581-A78D-5AA2820D8337}" destId="{D3023C26-3E73-4E84-8F9D-13921BA3731C}" srcOrd="0" destOrd="0" presId="urn:microsoft.com/office/officeart/2005/8/layout/vList2"/>
    <dgm:cxn modelId="{151B9FBC-B06D-4108-ADC0-E3A7EB34FF7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916/3006/23 </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F1A2741-2BC4-4F28-8880-7BD2F142E146}" type="presOf" srcId="{CEC9EB15-5746-4F36-8AFD-EACA623DA04B}" destId="{491186E1-D2E0-4DE9-9FD1-C23BC272EA6B}" srcOrd="0" destOrd="0" presId="urn:microsoft.com/office/officeart/2005/8/layout/vList2"/>
    <dgm:cxn modelId="{164E9052-9FBA-4903-81D1-1ACE1F4AF95F}" type="presOf" srcId="{24E5C34E-DA21-45B9-B55D-F89D03FA1B3A}" destId="{3C8EE393-9385-4B7F-8750-BF622842E9AB}" srcOrd="0" destOrd="0" presId="urn:microsoft.com/office/officeart/2005/8/layout/vList2"/>
    <dgm:cxn modelId="{3FB1A56E-A3C5-4A9A-B956-DC877CAFF51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визнання недійсною третейської / арбітражної угоди, у тому числі викладеної у формі третейського / арбітражного застереження, може бути розглянутий господарським судом по суті.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116A9578-1651-479C-AA92-E2FB4FAA26EF}"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2F4A801-9880-4090-B582-A7239C02BCCB}" type="presOf" srcId="{4BC3F7BD-86BF-47FB-9DB0-44B4694B5F1C}" destId="{3EF56D4A-9A76-4414-A5F2-8066BE125047}" srcOrd="0" destOrd="0" presId="urn:microsoft.com/office/officeart/2005/8/layout/lProcess3"/>
    <dgm:cxn modelId="{AB395AC7-026B-4E06-86D1-ADFF7C1A7BC5}" type="presParOf" srcId="{548A3B55-16F6-480F-B82A-08DB5D3007E9}" destId="{A3C4AD7B-2E3E-44E9-8180-719FA0B03778}" srcOrd="0" destOrd="0" presId="urn:microsoft.com/office/officeart/2005/8/layout/lProcess3"/>
    <dgm:cxn modelId="{DF531314-94CD-4407-BCC8-9BDAF64F7DE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дійшла висновку, що третейська / арбітражна угода не є правочином у розумінні ЦК, не є цивільно-правовим (господарським) договором, а по своїй суті є процесуальним договором, для якого чинне законодавство України встановлює спеціальний порядок визнання недійсним.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щодо недійсності третейської / арбітражної угоди суд розглядає не як позовну вимогу, а як процесуальне питання, що має бути вирішене до початку розгляду позовних вимог по суті відповідно до приписів п.7 ч.1 ст. 226 ГПК.  Якщо суд не визнає, що така угода є недійсною, втратила чинність або не може бути виконана, він залишає позов без розгляду. Такий висновок має міститися в мотивувальній частині судового рішення. За необхідності суд призначає експертизу.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Якщо позов містить лише одну позовну вимогу про визнання третейської / арбітражної угоди недійсною, приписи п.7 ч.1 ст.226 ГПК не підлягають застосуванню, а суд має відмовити у відкритті позовного провадження на підставі п.1 ч.1 ст.175 ГПК або, якщо таке провадження було помилково відкрито, то закрити його на підставі п.1 ч.1 ст.231 ГПК ("спір не підлягає розгляду у господарських судах)".</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скасування рішення третейського суду та / або про видачу виконавчого документа, господарський суд одночасно вирішує питання про дійсність чи недійсність третейської угоди у разі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відповідних доводів стороною.  Тому якщо відповідач у третейській справі вважає, що третейська угода є недійсною, він повинен надати суду свої доводи й докази на користь недійсності третейської угоди в межах відповідного судового процесу. Судове рішення з питань скасування рішення третейського суду та / або видачі виконавчого документа є одночасно рішенням, яким вирішується питання про дійсність чи недійсність третейської угоди. Висновки про це повинні міститися у мотивувальній частині судового рішення. За необхідності для вирішення цього питання господарський суд призначає експертизу.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Аналогічні правила застосовуються і до арбітражної угоди.</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https://reyestr.court.gov.ua/Review/121725661</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104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98EC03C7-C030-4156-999E-7287AF784EBB}" type="presOf" srcId="{2626830C-0EB7-49A5-8B47-6224EDCCDD67}" destId="{77B318FB-71D7-41D0-AA84-1F15136221FC}" srcOrd="0" destOrd="0" presId="urn:microsoft.com/office/officeart/2005/8/layout/cycle2"/>
    <dgm:cxn modelId="{6F949134-BD45-4F69-83EA-90758B42EF32}" type="presOf" srcId="{109A425D-96BE-4C4C-B32F-69B188308839}" destId="{4532A5CD-ED12-4521-B172-187366941F6A}" srcOrd="0" destOrd="0" presId="urn:microsoft.com/office/officeart/2005/8/layout/cycle2"/>
    <dgm:cxn modelId="{093AF0EE-8CB6-4CB9-9820-A8102537EC6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Об`єднаної палати КГС ВС від 17.12.2021 у справі №910/9841/20</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9D1C719-DD9B-4AA5-A6AF-F601801013B7}" type="presOf" srcId="{2A52989D-F7FB-4581-A78D-5AA2820D8337}" destId="{D3023C26-3E73-4E84-8F9D-13921BA3731C}" srcOrd="0" destOrd="0" presId="urn:microsoft.com/office/officeart/2005/8/layout/vList2"/>
    <dgm:cxn modelId="{2E262802-C9E6-4F59-B879-5760B1029EDE}" type="presOf" srcId="{7D6ACE49-2C7D-4B55-8258-8FF78D2D3F87}" destId="{7A20DE31-9AEC-4203-B692-5715756E6C53}" srcOrd="0" destOrd="0" presId="urn:microsoft.com/office/officeart/2005/8/layout/vList2"/>
    <dgm:cxn modelId="{84AD1A50-48B4-41AA-B7F3-0FC9E6C83F58}"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911/1766/22</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15AF6BA-3303-4EA1-B021-DF1CFE50D811}" type="presOf" srcId="{CEC9EB15-5746-4F36-8AFD-EACA623DA04B}" destId="{491186E1-D2E0-4DE9-9FD1-C23BC272EA6B}" srcOrd="0" destOrd="0" presId="urn:microsoft.com/office/officeart/2005/8/layout/vList2"/>
    <dgm:cxn modelId="{6FF6660E-E647-49DA-BA41-DBAE9252210A}" type="presOf" srcId="{24E5C34E-DA21-45B9-B55D-F89D03FA1B3A}" destId="{3C8EE393-9385-4B7F-8750-BF622842E9AB}" srcOrd="0" destOrd="0" presId="urn:microsoft.com/office/officeart/2005/8/layout/vList2"/>
    <dgm:cxn modelId="{CC58E4D8-1828-47EC-A987-4D8BB6B4CD4F}"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про те, що коли юридична особа перебуває у стані припинення, то належному способу захисту прав кредитора відповідає позовна вимога про зобов`язання юридичної особи включити до проміжного ліквідаційного балансу боржника вимог кредитора, а не про стягнення з такої юридичної особи боргу.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E95A5C03-9F09-40D2-B12C-03DD3F452546}"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B17E55BC-BB48-4737-A351-E4EF8858317E}" type="presOf" srcId="{7A615780-D022-4AFF-8D48-AB7A7B171E5F}" destId="{548A3B55-16F6-480F-B82A-08DB5D3007E9}" srcOrd="0" destOrd="0" presId="urn:microsoft.com/office/officeart/2005/8/layout/lProcess3"/>
    <dgm:cxn modelId="{FDD1DA2B-7C8B-4224-B88A-FD2A3660879D}" type="presParOf" srcId="{548A3B55-16F6-480F-B82A-08DB5D3007E9}" destId="{A3C4AD7B-2E3E-44E9-8180-719FA0B03778}" srcOrd="0" destOrd="0" presId="urn:microsoft.com/office/officeart/2005/8/layout/lProcess3"/>
    <dgm:cxn modelId="{52514085-B2F0-4832-9A2C-515AE2C3E8B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Позовна вимога про стягнення грошових коштів з боржника - юридичної особи, яка перебуває у стані припинення, відповідає способу захисту, встановленому законом (примусове виконання обов`язку в натурі (пункт 5 частини 2 статті 16 ЦК України, частина 2 статті 20 ГК України)), і цей спосіб захисту є ефективним.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також звертає увагу на те, що позовна вимога про зобов`язання включити грошові вимоги до проміжного ліквідаційного балансу є неефективною. По-перше, виконання судового рішення про задоволення такої вимоги залежить виключно від волі відповідача. По-друге, навіть виконання такого судового рішення, тобто включення вимоги кредитора до проміжного ліквідаційного балансу юридичної особи, само по собі не гарантує сплати боргу юридичною особою, бо така сплата теж залежить виключно від волі боржника. По-третє, учасники юридичної особи, до проміжного ліквідаційного балансу якої на виконання судового рішення включені грошові вимоги кредитора, або відповідний орган юридичної особи чи відповідний державний орган можуть прийняти рішення про відміну рішення про припинення юридичної особи (частина 11 статті 17, пункт 7 частини 1 статті 251 Закону України "Про державну реєстрацію юридичних осіб, фізичних осіб-підприємців та громадських формувань"), внаслідок чого внесення вимоги кредитора до проміжного ліквідаційного балансу юридичної особи втратить будь-яке значення. У цьому випадку кредитору доведеться повторно звертатись до суду, але вже з вимогою про стягнення грошової суми.</a:t>
          </a:r>
        </a:p>
        <a:p>
          <a:pPr algn="just">
            <a:spcAft>
              <a:spcPts val="0"/>
            </a:spcAft>
          </a:pPr>
          <a:r>
            <a:rPr lang="uk-UA" sz="1100" kern="1200" smtClean="0">
              <a:hlinkClick xmlns:r="http://schemas.openxmlformats.org/officeDocument/2006/relationships" r:id="rId1"/>
            </a:rPr>
            <a:t>https://reestr.court.gov.ua/Review/121753659</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44BAE890-93A2-4001-BF4E-CBB35228930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9E524790-5C98-4233-B3F8-C2CDA13A4B2B}" type="presOf" srcId="{109A425D-96BE-4C4C-B32F-69B188308839}" destId="{4532A5CD-ED12-4521-B172-187366941F6A}" srcOrd="0" destOrd="0" presId="urn:microsoft.com/office/officeart/2005/8/layout/cycle2"/>
    <dgm:cxn modelId="{809148F9-B840-4BE2-8EAE-7A14E0ED230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переглядаючи постанову апеляційної інстанції зазначає, що апеляційний господарський суд дійшов помилкового висновку, що складання заяв та клопотань стосовно судових витрат не є наданням правової допомоги у розумінні господарського процесуального законодавства та Закону України "Про адвокатуру та адвокатську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діяльність“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D5DA161-68A0-4056-8799-C4EC67D4A9DE}" type="presOf" srcId="{7A615780-D022-4AFF-8D48-AB7A7B171E5F}" destId="{548A3B55-16F6-480F-B82A-08DB5D3007E9}" srcOrd="0" destOrd="0" presId="urn:microsoft.com/office/officeart/2005/8/layout/lProcess3"/>
    <dgm:cxn modelId="{B086DD4D-4272-4109-96BB-8F3F4D555B65}" type="presOf" srcId="{4BC3F7BD-86BF-47FB-9DB0-44B4694B5F1C}" destId="{3EF56D4A-9A76-4414-A5F2-8066BE125047}" srcOrd="0" destOrd="0" presId="urn:microsoft.com/office/officeart/2005/8/layout/lProcess3"/>
    <dgm:cxn modelId="{0374E0C0-C719-4842-87AA-D459A4CD7674}" type="presParOf" srcId="{548A3B55-16F6-480F-B82A-08DB5D3007E9}" destId="{A3C4AD7B-2E3E-44E9-8180-719FA0B03778}" srcOrd="0" destOrd="0" presId="urn:microsoft.com/office/officeart/2005/8/layout/lProcess3"/>
    <dgm:cxn modelId="{A2DA79C3-630B-4554-AFB8-90A71202C50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03.05.2018 у справі № 924/478/16, від 20.01.2020 у справі № 922/416/19, від 25.11.2021 у справі №922/2194/21, від 12.09.2023 у справі № 909/101/21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EBF275D-F1F6-4409-9597-23FC948CA5C2}" type="presOf" srcId="{2A52989D-F7FB-4581-A78D-5AA2820D8337}" destId="{D3023C26-3E73-4E84-8F9D-13921BA3731C}" srcOrd="0" destOrd="0" presId="urn:microsoft.com/office/officeart/2005/8/layout/vList2"/>
    <dgm:cxn modelId="{B2415C33-2DDC-4B9B-AE78-DC1D109BDE30}" type="presOf" srcId="{7D6ACE49-2C7D-4B55-8258-8FF78D2D3F87}" destId="{7A20DE31-9AEC-4203-B692-5715756E6C53}" srcOrd="0" destOrd="0" presId="urn:microsoft.com/office/officeart/2005/8/layout/vList2"/>
    <dgm:cxn modelId="{81DD7DE4-F53A-44DB-8B60-75D3030BD54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905/451/22 </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D1C49F2-BEEB-420A-8082-422DEF3032E2}" type="presOf" srcId="{CEC9EB15-5746-4F36-8AFD-EACA623DA04B}" destId="{491186E1-D2E0-4DE9-9FD1-C23BC272EA6B}" srcOrd="0" destOrd="0" presId="urn:microsoft.com/office/officeart/2005/8/layout/vList2"/>
    <dgm:cxn modelId="{CD104BB0-A369-44E2-AD3E-8F6A824C7AA2}" type="presOf" srcId="{24E5C34E-DA21-45B9-B55D-F89D03FA1B3A}" destId="{3C8EE393-9385-4B7F-8750-BF622842E9AB}" srcOrd="0" destOrd="0" presId="urn:microsoft.com/office/officeart/2005/8/layout/vList2"/>
    <dgm:cxn modelId="{E7AC4008-489D-4BEF-B3C5-47629438B33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сторони про розподіл судових витрат фактично є дією спрямованою на реалізацію стороною свого права лише на подання доказів щодо витрат, які вже понесені такою стороною.</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що подання стороною заяви про розподіл судових витрат не може бути ототожнено з витратами на професійну правничу допомогу, які пов`язані з розглядом справи по суті спору.</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Ураховуючи наведене вище, Верховний Суд у складі ОП КГС погоджується з висновками, викладеними у постанові Верховного Суду від 31.08.2022 у справі №914/1564/20 та у додаткових постановах від 20.09.2023 у справі №922/838/22, від 14.09.2023 у справі №911/3076/21, від 06.09.2023 у справі №914/131/22, від 30.08.2023 у справі №911/3586/21, від 25.07.2023 у справі №914/4092/21, від 07.02.2023 у справі №922/4022/20, від 23.08.2022 у справі №909/328/18, від 05.07.2022 у справі №910/10507/21 щодо застосування статей 123, 126 ГПК України, про те, що заява сторони про розподіл судових витрат є фактично заявою про подання доказів щодо витрат, які понесені стороною у зв`язку з необхідністю відшкодування правової допомоги, а тому витрати на підготовку такої заяви не підлягають відшкодуванню.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https://reyestr.court.gov.ua/Review/116828908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16CA3F4-0AEA-422E-B0BE-1B72E1E1FDB5}" type="presOf" srcId="{2626830C-0EB7-49A5-8B47-6224EDCCDD67}" destId="{77B318FB-71D7-41D0-AA84-1F15136221FC}" srcOrd="0" destOrd="0" presId="urn:microsoft.com/office/officeart/2005/8/layout/cycle2"/>
    <dgm:cxn modelId="{14136171-C03C-4D7C-859A-5CBE0D4534A6}" type="presOf" srcId="{109A425D-96BE-4C4C-B32F-69B188308839}" destId="{4532A5CD-ED12-4521-B172-187366941F6A}" srcOrd="0" destOrd="0" presId="urn:microsoft.com/office/officeart/2005/8/layout/cycle2"/>
    <dgm:cxn modelId="{6EB4E279-9DF0-451E-8DFE-EBBB8CD143F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21.10.2022 у справі №910/13595/20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NeighborX="1768" custLinFactNeighborY="-19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A864108-CE5C-429A-A332-740AF0DD9428}" type="presOf" srcId="{2A52989D-F7FB-4581-A78D-5AA2820D8337}" destId="{D3023C26-3E73-4E84-8F9D-13921BA3731C}" srcOrd="0" destOrd="0" presId="urn:microsoft.com/office/officeart/2005/8/layout/vList2"/>
    <dgm:cxn modelId="{615B9878-730F-476D-A95B-EFC9B9A42499}" type="presOf" srcId="{7D6ACE49-2C7D-4B55-8258-8FF78D2D3F87}" destId="{7A20DE31-9AEC-4203-B692-5715756E6C53}" srcOrd="0" destOrd="0" presId="urn:microsoft.com/office/officeart/2005/8/layout/vList2"/>
    <dgm:cxn modelId="{17A16ABF-2CC9-4C8C-B0CD-B42965CF6037}"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02.02.2024 у справі №910/9714/22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98DC73F-6783-48F3-A992-2F6920A5BBB6}" type="presOf" srcId="{CEC9EB15-5746-4F36-8AFD-EACA623DA04B}" destId="{491186E1-D2E0-4DE9-9FD1-C23BC272EA6B}" srcOrd="0" destOrd="0" presId="urn:microsoft.com/office/officeart/2005/8/layout/vList2"/>
    <dgm:cxn modelId="{23DB8053-8CE4-4576-8F17-17B9FECA8F14}" type="presOf" srcId="{24E5C34E-DA21-45B9-B55D-F89D03FA1B3A}" destId="{3C8EE393-9385-4B7F-8750-BF622842E9AB}" srcOrd="0" destOrd="0" presId="urn:microsoft.com/office/officeart/2005/8/layout/vList2"/>
    <dgm:cxn modelId="{E1DD0A65-CBAE-477F-8118-C9318AE9C04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у</a:t>
          </a: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спорі, де Фонд звертається з позовом в порядку частини п`ятої статті 52 Закону України "Про систему гарантування вкладів фізичних осіб" (у редакції після внесення змін до цієї норми за Законом України №629-</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VIII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16.07.2015, що набрав чинності 12.08.2015) у разі, коли відповідач вказує, що на момент виведення банку з ринку майна (активів) банку було достатньо для задоволення вимог всіх кредиторів, а недостача виникла внаслідок неналежного виконання Фондом та уповноваженою особою, яка була призначена в банку Фондом і протягом часу виведення банку з ринку відчужувала активи, своїх обов`язків в рамках такої процедури, до предмета доказування у такому спорі входять, зокрема, обставини правомірної/протиправної поведінки Фонду та уповноважених осіб Фонду (належного виконання вимог Закону України "Про систему гарантування вкладів фізичних осіб", порушення ними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фідуціарних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обов`язків, їх дії, вчинені всупереч інтересам кредиторів банку, тощо).</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49570" custLinFactNeighborX="-419" custLinFactNeighborY="-61"/>
      <dgm:spPr>
        <a:prstGeom prst="homePlate">
          <a:avLst/>
        </a:prstGeom>
      </dgm:spPr>
      <dgm:t>
        <a:bodyPr/>
        <a:lstStyle/>
        <a:p>
          <a:endParaRPr lang="uk-UA"/>
        </a:p>
      </dgm:t>
    </dgm:pt>
  </dgm:ptLst>
  <dgm:cxnLst>
    <dgm:cxn modelId="{F2A29179-AB8B-40E9-9CBD-F74F79E04A84}"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F6C59DA-64A3-4E56-AC32-DBB02157D578}" type="presOf" srcId="{7A615780-D022-4AFF-8D48-AB7A7B171E5F}" destId="{548A3B55-16F6-480F-B82A-08DB5D3007E9}" srcOrd="0" destOrd="0" presId="urn:microsoft.com/office/officeart/2005/8/layout/lProcess3"/>
    <dgm:cxn modelId="{84369BD7-BDCE-44CC-8175-232E2F10A2A2}" type="presParOf" srcId="{548A3B55-16F6-480F-B82A-08DB5D3007E9}" destId="{A3C4AD7B-2E3E-44E9-8180-719FA0B03778}" srcOrd="0" destOrd="0" presId="urn:microsoft.com/office/officeart/2005/8/layout/lProcess3"/>
    <dgm:cxn modelId="{8458D954-BADD-46FB-A1A7-32DFA193D2D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047357"/>
          <a:ext cx="2143252" cy="215277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за наявності правових підстав для припинення права постійного користування земельною ділянкою та за відсутності на це згоди землекористувача, припинення права постійного користування земельною ділянкою здійснюється в судовому порядку, а стаття 149 ЗК України до спірних правовідносин не застосовується.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047357"/>
        <a:ext cx="2143252" cy="215277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382"/>
          <a:ext cx="5106834" cy="481577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Підставою для відмови у задоволенні позовних вимог, що виникають у спірних правовідносинах щодо стягнення з відповідачів шкоди на користь саме Банку, а не Фонду, може бути доведення відповідачами обставин відповідності їх діяльності (у 2015 році щодо придбання цінних паперів) інтересам Банку та відсутності підстав для їх відповідальності за конкретне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стверджуване</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чи недобросовісні дії/бездіяльність. Однак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Саме у вказаний спосіб (доведення відсутності своєї вини 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стверджуваному</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порушенні, спростування наявності інших елементів складу правопорушення у спірних правовідносинах з Банком на момент вчинення порушення) забезпечується дотримання права на справедливий суд для відповідача, а не у спосіб доведення останнім обставин, які не стосуються спірних правовідносин.</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Такий висновок узгоджується як із загальними нормами законодавства, що регулюють питання відшкодування шкоди, так і з визначеними нормативними приписами підставами відповідальності посадових осіб за завдану шкоду перед юридичною особою, зокрема банком, які пов`язують її застосування із наявністю у діях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чотирьох елементів складу правопорушення, однак не пов`язують покладення такої відповідальності із необхідністю з`ясування інших обставин, які не стосуються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до предмету доказування у справі №910/4149/21 належить встановлення наявності складу правопорушення у діях відповідачів у відносинах саме щодо прийняття рішення про придбання банком цінних паперів у 2015 році. Водночас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lvl="0" algn="just" defTabSz="488950" rtl="0">
            <a:lnSpc>
              <a:spcPct val="90000"/>
            </a:lnSpc>
            <a:spcBef>
              <a:spcPct val="0"/>
            </a:spcBef>
            <a:spcAft>
              <a:spcPts val="0"/>
            </a:spcAft>
          </a:pPr>
          <a:r>
            <a:rPr lang="en-US" sz="1100" b="0" i="0" kern="1200" dirty="0" smtClean="0">
              <a:latin typeface="Times New Roman" pitchFamily="18" charset="0"/>
              <a:cs typeface="Times New Roman" pitchFamily="18" charset="0"/>
              <a:hlinkClick xmlns:r="http://schemas.openxmlformats.org/officeDocument/2006/relationships" r:id="rId1"/>
            </a:rPr>
            <a:t>https://reestr.court.gov.ua/Review/117040301</a:t>
          </a:r>
          <a:r>
            <a:rPr lang="uk-UA" sz="1100" b="0" i="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4382"/>
        <a:ext cx="5106834" cy="481577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72"/>
          <a:ext cx="3729913" cy="71933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01.08.2023 у справі №910/9833/21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72"/>
        <a:ext cx="3729913" cy="71933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59428"/>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05.02.2024  cправа №  910/4149/21</a:t>
          </a:r>
        </a:p>
      </dsp:txBody>
      <dsp:txXfrm>
        <a:off x="0" y="0"/>
        <a:ext cx="4130279" cy="659428"/>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974503"/>
          <a:ext cx="2574877" cy="2586312"/>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те, що в разі відсутності рішення суду про поновлення працівника на роботі стягнення з роботодавця допомоги по безробіттю відбувається на підставі статті 1212 ЦК України, оскільки зобов`язання є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кондикційними</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не деліктними, тому до таких зобов`язань не застосовується положення статті 1166 ЦК України.</a:t>
          </a:r>
        </a:p>
      </dsp:txBody>
      <dsp:txXfrm>
        <a:off x="0" y="974503"/>
        <a:ext cx="2574877" cy="258631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6167" y="53414"/>
          <a:ext cx="5322424" cy="478971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що спірні правовідносини, які виникли в зв`язку з поверненням обласному центру зайнятості суми виплаченої фізичній особі допомоги по безробіттю після визнання в судовому порядку незаконним і скасування наказу органу місцевого самоврядування про звільнення зазначеної особи з роботи, не можуть регулюватися як положеннями ст.1212 ЦК України, так і положеннями статті 1166 ЦК України та статей 34, 35 Закону України №1533-III, оскільки наразі зазначені правовідносини є предметом регулювання спеціальної норми ст.1174 ЦК України, застосування якої, на відміну від ст.1212 ЦК України, дозволяє забезпечити повний та ефективний захист прав держави в особі Вінницького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ОЦЗ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повернення бюджетних коштів шляхом задоволення позову про відшкодування шкоди, завданої Центру зайнятості внаслідок видачі незаконного наказу Відділом освіти як органом місцевого самоврядування, і з урахуванням принципів верховенства права та процесуальної економії такий захист відбувається в межах цієї господарської справи без додаткових звернень до суду з новим позовом. При цьому виключається регулювання спірних правовідносин і нормами статей 34, 35 Закону України "Про загальнообов`язкове державне соціальне страхування на випадок безробіття" №1533-III, обов`язковою передумовою застосування вказаних правових норм визначено поновлення особи, яка отримувала допомогу по безробіттю, на роботі за рішенням суду, тоді як за обставинами цієї справи відповідне судове рішення стосовно ОСОБА_1 не ухвалювалося (див. підпункти 1.1, 1.2 пункту 1 цієї постанови).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наслідок, заявлена на підставі статті 1212 ЦК України позовна вимога обласного центру зайнятості про стягнення отриманої фізичною особою допомоги по безробіттю, яка (допомога) є соціальною виплатою, не є ефективним способом захисту прав держави на повернення коштів Фонду, який (спосіб) призведе до поновлення порушених майнових прав позивача, зважаючи на усталену судову практику щодо застосування положень статті 1215 цього Кодексу, якою передбачено загальне правило про недопустимість повернення фізичною особою набутих нею без достатньої правової підстави за рахунок іншої особи таких грошових коштів, як заробітна плата і платежі, що прирівнюються до неї, пенсії, допомоги, стипендії, відшкодування шкоди, завданої каліцтвом, іншим ушкодженням здоров`я або смертю, аліменти та інші грошові суми, надані фізичній особі як засіб до існування, якщо їх виплата проведена фізичною або юридичною особою добровільно, за відсутності рахункової помилки з її боку і недобросовісності з боку набувача (див. підпункт 1.3 пункту 1 цієї постанови).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https://reyestr.court.gov.ua/Review/117373651</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6167" y="53414"/>
        <a:ext cx="5322424" cy="478971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07.11.2022 у справі  № 910/5172/19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16.02.2024 у справі № 902/1331/22</a:t>
          </a:r>
        </a:p>
      </dsp:txBody>
      <dsp:txXfrm>
        <a:off x="0" y="0"/>
        <a:ext cx="3731890" cy="512527"/>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smtClean="0">
              <a:latin typeface="Times New Roman" pitchFamily="18" charset="0"/>
              <a:cs typeface="Times New Roman" pitchFamily="18" charset="0"/>
            </a:rPr>
            <a:t>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постановах від 04.06.2018 у справі №910/20720/16 та від 03.02.2020 у справі №910/6312/19 застосовано ст.901 ЦК та зазначено, що укладений між сторонами договір про надання права на експлуатацію фіксованих місць паркування є договором надання послуг.</a:t>
          </a:r>
        </a:p>
        <a:p>
          <a:pPr lvl="0" algn="just" defTabSz="53340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Верховного Суду від 11.06.2018 у справі №910/8413/17, вказано про те, що договір про надання права на експлуатацію фіксованих місць паркування є договором найму майнових прав. </a:t>
          </a:r>
        </a:p>
      </dsp:txBody>
      <dsp:txXfrm>
        <a:off x="0" y="0"/>
        <a:ext cx="3582001" cy="4534858"/>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Аналіз положень закону, які визначають суть оренди та послуги, свідчить про те, що договір оренди відрізняється від договору про надання послуг своїм предметом. Зокрема, послуга існує як окреме явище - певне нематеріальне благо, споживається в процесі вчинення певної діяльності або здійснення певної діяльності, не набуваючи матеріального вигляду. В свою чергу, предметом оренди є майно, тобто об`єкт матеріального світу, що визначений індивідуальними ознаками 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неспоживною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річчю, або майнові права, як особливий вид майна.</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встановили, що сторони підписали акт приймання-передачі майданчика для паркування в експлуатацію. Визначили строк користування, порядок передання майданчика для паркування та повернення, ціну договору та порядок розрахунків, спосіб оплати за користування ТОВ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Ватікан</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майданчиком для паркування.</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Враховуючи викладене, оскільки предметом користування є майданчик для паркування як майно, і таке користування носить строковий та оплатний характер, Верховний Суд погоджується із висновками суду першої інстанції про те, що укладений між сторонами Договір за своєю правовою природою є договором найму.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https://reestr.court.gov.ua/Review/117718083</a:t>
          </a:r>
          <a:r>
            <a:rPr lang="uk-UA" sz="1200" kern="1200" dirty="0" smtClean="0">
              <a:latin typeface="Times New Roman" pitchFamily="18" charset="0"/>
              <a:cs typeface="Times New Roman" pitchFamily="18" charset="0"/>
            </a:rPr>
            <a:t> </a:t>
          </a:r>
        </a:p>
        <a:p>
          <a:pPr lvl="0" algn="just" defTabSz="4445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04.06.2018 у справі №910/20720/16 та від 03.02.2020 у справі №910/6312/19, від 11.06.2018 у справі №910/8413/17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360066" y="0"/>
          <a:ext cx="5037645" cy="453343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спірних правовідносинах положення частини 5 статті 116 та статті 120 ЗК України, статті 377 ЦК України (щодо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 необхідно застосовувати таким чином: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разі набуття права власності на нерухомість, яка розташована на частині земельної ділянки, наданій іншій особі на праві постійного користування, право на оформлення землекористування для обслуговування такої нерухомості виникає автоматично в силу принципу єдності долі нерухомості і земельної ділянки та не вимагає отримання згоди постійного землекористувача».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у справі № 916/3030/22 (яка переглядається), так і у справі №924/482/21 оформлення власником нерухомості прав на землю відбувалося шляхом виготовлення проекту землеустрою щодо відведення земельної ділянки, тобто мало місце формування нової земельної ділянки під нерухомістю (а не поділ існуючої земельної ділянки), що не суперечить наведеним вище положенням земельного законодавства щодо формування земельних ділянок. Використання такого порядку оформлення прав на земельну ділянку за власником нерухомості не порушує і прав постійного землекористувача, оскільки не позбавляє його можливості самостійно оформити право на належну йому частину земельної ділянки, яка залишається після вилучення її частин, необхідних для обслуговування об`єктів нерухомості.</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таких обставин висновок Верховного Суду у справі № 924/482/21 щодо необхідності одночасного оформлення земельних ділянок власника нерухомості та постійного землекористувача виключно шляхом виготовлення і затвердження технічної документації із землеустрою щодо поділу земельної ділянки потребує уточнення шляхом зазначення про те, що оформлення власником нерухомості прав на землю шляхом виготовлення проекту землеустрою щодо відведення земельної ділянки не суперечить положенням земельного законодавства і таке оформлення не має відбуватись виключно шляхом поділу земельної ділянки.</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https://reestr.court.gov.ua/Review/116289008</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360066" y="0"/>
        <a:ext cx="5037645" cy="4533439"/>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15.03.2024 у справі № 910/1248/23</a:t>
          </a:r>
        </a:p>
      </dsp:txBody>
      <dsp:txXfrm>
        <a:off x="0" y="0"/>
        <a:ext cx="3731890" cy="71438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зазначає, що при вирішенні спору про існування обов`язку гаранта сплатити за гарантією до предмета доказування входить дослідження наявності чи відсутності виникнення порушення боржником зобов`язання, забезпеченого гарантією.</a:t>
          </a:r>
        </a:p>
      </dsp:txBody>
      <dsp:txXfrm>
        <a:off x="0" y="0"/>
        <a:ext cx="3582001" cy="4534858"/>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суддів об`єднаної палати Касаційного господарського суду у цій справі дійшов висновку, що норми ГК України та ЦК України, якими врегульовано забезпечення виконання зобов`язання гарантією та її правова природа, слід розуміти таким чином, що гарант не вправі робити власних висновків щодо наявності чи відсутності обов`язку принципала, а зобов`язаний платити за гарантією, якщо вимога та додані документи (якщо вони передбачені умовами гарантії) за зовнішніми ознаками відповідають умовам гарантії. Стаття 565 ЦК України визначає вичерпний перелік випадків, коли гарант має право відмовитися від задоволення вимоги кредитора. Цей перелік, зокрема, не містить такої підстави для відмови гаранта від платежу, як відсутність чи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недоведення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основного зобов`язання боржником.</a:t>
          </a:r>
        </a:p>
      </dsp:txBody>
      <dsp:txXfrm>
        <a:off x="0" y="0"/>
        <a:ext cx="4464496" cy="489652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18.06. 2021 у справі № 910/16898/19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17.05.2024 у справі № 910/17772/20</a:t>
          </a:r>
        </a:p>
      </dsp:txBody>
      <dsp:txXfrm>
        <a:off x="0" y="0"/>
        <a:ext cx="3731890" cy="714382"/>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6324" y="0"/>
          <a:ext cx="8624635" cy="488665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1.Щодо визначення моменту настання негативних наслідків для кредиторів банку. </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шкода (збитки) завдана банку внаслідок неправомірних дій пов`язаних з банком осіб, внаслідок яких у банку виникла недостатність активів / майна для задоволення вимог кредиторів (вкладників) та шкода (збитки) завдана кредиторам банку внаслідок неправомірних дій пов`язаних із банком осіб нерозривно пов`язана між собою та не може бути окремими "видами" шкоди (збитків), позаяк розмежування такої на два окремі "види" суперечитиме закріпленому в чинному законодавстві головному завданню Фонду гарантування вкладів фізичних осіб, яке він виконує під час виведення неплатоспроможного банку з ринку та його ліквідації - задоволення вимог кредиторів.</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Корпоративна палата вважає за необхідне відступити від висновку Верховного Суду, наведеного у постанові від 08.11.2023 у справі №     916/1489/22 стосовно того, що кредитори банку не можуть вважатися особами, яким завдано шкоду (збитки), допоки банк не буде припинений як юридична особа. І саме з моменту припинення банку як юридичної особи слід вважати, що кредиторам завдано шкоду та можна оцінити її розмір.</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2. Щодо визначення початку перебігу позовної давності у справах за позовами Фонду (як кредитора, що також діє в інтересах інших колишніх кредиторів) та застосування частини сьомої статті 52 Закону України "Про систему гарантування вкладів фізичних осіб".</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У контексті спірних правовідносин фактично перед судом постало питання, яка норма (редакція) статті 52 Закону України "Про систему гарантування вкладів фізичних осіб" та статті 58 Закону "Про банки і банківську діяльність" підлягають застосуванню, а саме на час виникнення спірних правовідносин чи на час звернення з даним позовом до суду.</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у справах в яких процедура ліквідації банку розпочалась до набрання чинності частини сьомої статті 52 Закону України "Про систему гарантування вкладів фізичних осіб" (тобто до 05.08.2021) і станом на момент внесення до Єдиного державного реєстру юридичних осіб та фізичних осіб-підприємців та громадських формувань запису про державну реєстрацію припинення Банку як юридичної особи вказана норма Закону набрала чинності (тобто запис було внесено після 05.08.2021), у такому випадку позовну давність слід обраховувати з урахуванням приписів частини сьомої статті 52 Закону України "Про систему гарантування вкладів фізичних осіб".</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Слід зазначити, що інакше тлумачення приписів законодавства щодо застосування спеціальної позовної давності у спірних правовідносинах, може свідчити про процесуальне переслідування правопорушника, що в свою чергу суперечитиме вимогам чинного законодавства та практиці Європейського Суду з прав людини.</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Відтак, Корпоративна палата вважає за необхідне відступити від висновку Верховного Суду, наведеного у постанові від 08.11.2023 у справі № 916/1489/22 стосовно застосування частини сьомої статті 52 Закону України "Про систему гарантування вкладів фізичних осіб" у спірних правовідносинах.</a:t>
          </a:r>
        </a:p>
        <a:p>
          <a:pPr lvl="0" algn="just" defTabSz="488950">
            <a:lnSpc>
              <a:spcPct val="100000"/>
            </a:lnSpc>
            <a:spcBef>
              <a:spcPct val="0"/>
            </a:spcBef>
            <a:spcAft>
              <a:spcPts val="0"/>
            </a:spcAft>
          </a:pPr>
          <a:r>
            <a:rPr lang="uk-UA" sz="1000" kern="1200" dirty="0" smtClean="0">
              <a:hlinkClick xmlns:r="http://schemas.openxmlformats.org/officeDocument/2006/relationships" r:id="rId1"/>
            </a:rPr>
            <a:t>https://reestr.court.gov.ua/Review/119840738</a:t>
          </a:r>
          <a:r>
            <a:rPr lang="uk-UA" sz="1000" kern="1200" dirty="0" smtClean="0"/>
            <a:t> </a:t>
          </a:r>
        </a:p>
        <a:p>
          <a:pPr lvl="0" algn="just" defTabSz="488950" rtl="0">
            <a:lnSpc>
              <a:spcPct val="10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6324" y="0"/>
        <a:ext cx="8624635" cy="4886653"/>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08.11.2023 у справі №916/1489/22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04.06.2024 у справі № 916/3724/21</a:t>
          </a:r>
        </a:p>
      </dsp:txBody>
      <dsp:txXfrm>
        <a:off x="0" y="0"/>
        <a:ext cx="3731890" cy="714382"/>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вказаних постановах зазначає, що ухвалення господарським судом постанови про визнання боржника банкрутом є тією обставиною, яка свідчить що ліквідатор довідався або міг довідатися про наявність ознак доведення до банкрутства юридичної особи-боржника та визначає початок перебігу позовної давності за вимогами про субсидіарну відповідальність у справі про банкрутство.</a:t>
          </a:r>
        </a:p>
      </dsp:txBody>
      <dsp:txXfrm>
        <a:off x="0" y="0"/>
        <a:ext cx="3582001" cy="4534858"/>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Встановлення недостатності майна боржника для задоволення вимог кредиторів у справі про банкрутство є тією обставиною, з якою закон пов`язує початок перебігу позовної давності за вимогами про субсидіарну відповідальність у справі про банкрутство.</a:t>
          </a:r>
        </a:p>
        <a:p>
          <a:pPr lvl="0" algn="just" defTabSz="4445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цьому висновку Суд звертається до правової позиції Верховного Суду, викладеної в постанові від 24.02.2021 у справі № 902/1129/15 (902/579/20).</a:t>
          </a:r>
        </a:p>
        <a:p>
          <a:pPr lvl="0" algn="just" defTabSz="444500">
            <a:lnSpc>
              <a:spcPct val="90000"/>
            </a:lnSpc>
            <a:spcBef>
              <a:spcPct val="0"/>
            </a:spcBef>
            <a:spcAft>
              <a:spcPts val="0"/>
            </a:spcAft>
          </a:pPr>
          <a:r>
            <a:rPr lang="uk-UA" sz="1000" kern="1200" dirty="0" smtClean="0">
              <a:hlinkClick xmlns:r="http://schemas.openxmlformats.org/officeDocument/2006/relationships" r:id="rId1"/>
            </a:rPr>
            <a:t>https://reyestr.court.gov.ua/Review/120341855</a:t>
          </a:r>
          <a:r>
            <a:rPr lang="uk-UA" sz="1000" u="sng"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17.03.2020 у справі №10/5026/995/2012, від 02.09.2020 у справі №923/1494/15, від 10.12.2020 у справі №922/1067/17, від 10.06.2021 у справі №5023/2837/11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863252"/>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19.06.2024 у справі №906/1155/20 (906/1113/21)</a:t>
          </a:r>
        </a:p>
      </dsp:txBody>
      <dsp:txXfrm>
        <a:off x="0" y="0"/>
        <a:ext cx="3731890" cy="714382"/>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зазначає, що неустойка, заявлена на підставі ч.2 ст.785 ЦК України, є самостійною майновою відповідальністю у сфері орендних правовідносин і визначається як подвійна плата за користування річчю за час прострочення і не може бути ототожнена з неустойкою (штрафом, пенею), передбаченою ст.549 ЦК України та ст.230 ГК України, до якої застосовуються приписи ч.3 статті 551 ЦК України, а тому до неустойки у розмірі подвійної орендної плати, передбаченої ч.2 ст.785 ЦК України приписи ч.3 ст.551 ЦК України та статті 233 ГК України щодо можливості зменшення її розміру, не застосовуються.</a:t>
          </a:r>
        </a:p>
      </dsp:txBody>
      <dsp:txXfrm>
        <a:off x="0" y="0"/>
        <a:ext cx="3582001" cy="4534858"/>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Санкція, передбачена ч.2 ст.785 ЦК України, є неустойкою відповідно до визначення ч.1 ст.549 ЦК України в сукупності з ч.2 ст.551 вказаного Кодексу (штрафною санкцією відповідно до визначення, наведеного у ч.1 ст.230 ГК України в сукупності з ч.3 ст.231 цього Кодексу).</a:t>
          </a:r>
        </a:p>
        <a:p>
          <a:pPr lvl="0" algn="just" defTabSz="4445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санкція, передбачена ч.2 ст.785 ЦК України є різновидом неустойки (штрафної санкції), яка є законною неустойкою і застосовується у разі, якщо наймач не виконує обов`язку щодо повернення речі.</a:t>
          </a:r>
        </a:p>
        <a:p>
          <a:pPr lvl="0" algn="just" defTabSz="4445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така неустойка, передбачена ч. 2 ст.785 ЦК України, може бути зменшена судом за правилами ч.3 ст.551 ЦК України.</a:t>
          </a:r>
        </a:p>
        <a:p>
          <a:pPr lvl="0" algn="just" defTabSz="444500">
            <a:lnSpc>
              <a:spcPct val="90000"/>
            </a:lnSpc>
            <a:spcBef>
              <a:spcPct val="0"/>
            </a:spcBef>
            <a:spcAft>
              <a:spcPts val="0"/>
            </a:spcAft>
          </a:pPr>
          <a:r>
            <a:rPr lang="uk-UA" sz="1000" kern="1200" dirty="0" smtClean="0"/>
            <a:t>	</a:t>
          </a:r>
          <a:r>
            <a:rPr lang="uk-UA" sz="1000" kern="1200" dirty="0" smtClean="0">
              <a:hlinkClick xmlns:r="http://schemas.openxmlformats.org/officeDocument/2006/relationships" r:id="rId1"/>
            </a:rPr>
            <a:t>https://reyestr.court.gov.ua/Review/121174270</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29.03.2018 у справі № 914/730/17, від 30.10.2019 у справі №924/80/19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910/14706/22</a:t>
          </a:r>
        </a:p>
      </dsp:txBody>
      <dsp:txXfrm>
        <a:off x="0" y="0"/>
        <a:ext cx="3731890" cy="714382"/>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27765"/>
          <a:ext cx="3222314" cy="407949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тлумачить норми частини п`ятої статті 22 Закону України "Про теплопостачання" як таку, що встановлює субсидіарну відповідальність засновника теплопостачальної або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у разі прийняття рішення про ліквідацію особи первісного боржника.</a:t>
          </a:r>
        </a:p>
      </dsp:txBody>
      <dsp:txXfrm>
        <a:off x="0" y="227765"/>
        <a:ext cx="3222314" cy="4079490"/>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6030" y="0"/>
          <a:ext cx="5250553" cy="488696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0" i="0" u="none" kern="1200" dirty="0" smtClean="0">
              <a:latin typeface="Times New Roman" pitchFamily="18" charset="0"/>
              <a:cs typeface="Times New Roman" pitchFamily="18" charset="0"/>
            </a:rPr>
            <a:t>	</a:t>
          </a:r>
          <a:endParaRPr lang="uk-UA" sz="800" kern="1200" dirty="0" smtClean="0"/>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Ураховуючи фактичні обставини справи та особливості комплексного регулювання положеннями частини 5 статті   22 Закону України "Про теплопостачання", статей   176, 546, 619 ЦК України, статей 24, 74, 78 ГК України та статті 61 Кодексу України з процедур банкрутства спірних правовідносин, що виникають у зв`язку з відповідальністю органу місцевого самоврядування за боргами комунального комерційного підприємства, та з метою забезпечення сталості практики вирішення відповідної категорії спорів, об`єднана палата вважає за необхідне сформулювати такий висновок щодо застосування частини 5 статті 22 Закону України "Про теплопостачання" як норми спеціального закону в подібних правовідносинах:</a:t>
          </a:r>
        </a:p>
        <a:p>
          <a:pPr lvl="0" algn="just" defTabSz="3556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того, що згідно з частиною 5 статті 24 Господарського кодексу України органи місцевого самоврядування несуть відповідальність за наслідки діяльності суб`єктів господарювання, що належать до комунального сектора економіки, на підставах, у межах і порядку, визначених законом, то орган місцевого самоврядування, який є засновником теплопостачального комунального комерційного підприємства - боржника та прийняв рішення про його ліквідацію, в розумінні положень частини 5 статті 22 Закону України "Про теплопостачання" не є тим суб`єктом, який має нести субсидіарну (додаткову) відповідальність за зобов`язаннями зазначеного комунального підприємства перед постачальниками енергоносіїв, оскільки в цій нормі закону йдеться виключно про можливість забезпечення учасником (засновником) теплопостачальної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погашення боргу такої організації перед постачальниками енергоносіїв шляхом застосування тих видів забезпечення виконання зобов`язання, які передбачено статтею 546 Цивільного кодексу України, зокрема, в разі, якщо на договірних засадах засновник (учасник) є поручителем такого боржника (частина 1 статті 554 цього Кодексу)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заставодавцем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майновим поручителем (частина 2 статті 11 Закону України "Про заставу", частина 5 статті 60 Закону України "Про місцеве самоврядування в Україні")".</a:t>
          </a:r>
        </a:p>
        <a:p>
          <a:pPr lvl="0" algn="just" defTabSz="355600">
            <a:lnSpc>
              <a:spcPct val="90000"/>
            </a:lnSpc>
            <a:spcBef>
              <a:spcPct val="0"/>
            </a:spcBef>
            <a:spcAft>
              <a:spcPts val="0"/>
            </a:spcAft>
          </a:pPr>
          <a:r>
            <a:rPr lang="uk-UA" sz="1100" kern="1200" dirty="0" smtClean="0">
              <a:hlinkClick xmlns:r="http://schemas.openxmlformats.org/officeDocument/2006/relationships" r:id="rId1"/>
            </a:rPr>
            <a:t>https://reestr.court.gov.ua/Review/121174275</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6030" y="0"/>
        <a:ext cx="5250553" cy="4886961"/>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ВС від 22.09.2021 у справі № 924/1274/20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925/80/23</a:t>
          </a:r>
        </a:p>
      </dsp:txBody>
      <dsp:txXfrm>
        <a:off x="0" y="0"/>
        <a:ext cx="3731890" cy="7143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23.11.2023 у справі №916/3030/22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- 16.01.2024)</a:t>
          </a:r>
        </a:p>
      </dsp:txBody>
      <dsp:txXfrm>
        <a:off x="0" y="0"/>
        <a:ext cx="4130279" cy="465934"/>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Закриття апеляційним судом провадження у справі на підставі пункту 2 частини першої статті 231 ГПК України може бути здійснено, якщо предмет спору припинив існування після ухвалення судом першої інстанції рішення у справі, позаяк відсутні підстави для скасування рішення лише з цих мотивів, якщо його законність та обґрунтованість не спростована за наслідками апеляційного розгляду.</a:t>
          </a:r>
        </a:p>
      </dsp:txBody>
      <dsp:txXfrm>
        <a:off x="0" y="0"/>
        <a:ext cx="3582001" cy="4534858"/>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об`єднаної палати Касаційного господарського суду висновує, що суд закриває провадження у справі на підставі пункту 2 частини першої статті 231 ГПК України у зв`язку з відсутністю предмета спору, якщо предмет спору існував на момент виникнення останнього, але припинив існування в процесі розгляду справи на час (до) ухвалення судом першої інстанції рішення по суті спору. У випадку виникнення обставин припинення існування предмета спору на стадії апеляційного (касаційного) перегляду справи, відсутні підстави для застосування пункту 2 частини першої статті 231 ГПК України та скасування судового рішення по суті спору лише з мотивів виникнення зазначених обставин, якщо законність та обґрунтованість судового рішення не спростована за наслідками апеляційного (касаційного) розгляду справи.</a:t>
          </a:r>
        </a:p>
        <a:p>
          <a:pPr lvl="0" algn="just" defTabSz="444500">
            <a:lnSpc>
              <a:spcPct val="90000"/>
            </a:lnSpc>
            <a:spcBef>
              <a:spcPct val="0"/>
            </a:spcBef>
            <a:spcAft>
              <a:spcPts val="0"/>
            </a:spcAft>
          </a:pPr>
          <a:r>
            <a:rPr lang="uk-UA" sz="1200" kern="1200" dirty="0" smtClean="0">
              <a:hlinkClick xmlns:r="http://schemas.openxmlformats.org/officeDocument/2006/relationships" r:id="rId1"/>
            </a:rPr>
            <a:t>https://reestr.court.gov.ua/Review/121562076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3729913"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09.03.2021 у справі №   914/1034/18, від 10.09.2021 у справі №   910/13848/20, від 27.09.2022 у справі №   910/14363/21, від 25.07.2019 у справі №   916/144/18</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3729913" cy="935189"/>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916/3006/23 </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863252"/>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6639"/>
          <a:ext cx="2718752" cy="344197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визнання недійсною третейської / арбітражної угоди, у тому числі викладеної у формі третейського / арбітражного застереження, може бути розглянутий господарським судом по суті.</a:t>
          </a:r>
        </a:p>
      </dsp:txBody>
      <dsp:txXfrm>
        <a:off x="0" y="546639"/>
        <a:ext cx="2718752" cy="3441974"/>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 y="0"/>
          <a:ext cx="5400591" cy="4893594"/>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дійшла висновку, що третейська / арбітражна угода не є правочином у розумінні ЦК, не є цивільно-правовим (господарським) договором, а по своїй суті є процесуальним договором, для якого чинне законодавство України встановлює спеціальний порядок визнання недійсним.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щодо недійсності третейської / арбітражної угоди суд розглядає не як позовну вимогу, а як процесуальне питання, що має бути вирішене до початку розгляду позовних вимог по суті відповідно до приписів п.7 ч.1 ст. 226 ГПК.  Якщо суд не визнає, що така угода є недійсною, втратила чинність або не може бути виконана, він залишає позов без розгляду. Такий висновок має міститися в мотивувальній частині судового рішення. За необхідності суд призначає експертизу.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Якщо позов містить лише одну позовну вимогу про визнання третейської / арбітражної угоди недійсною, приписи п.7 ч.1 ст.226 ГПК не підлягають застосуванню, а суд має відмовити у відкритті позовного провадження на підставі п.1 ч.1 ст.175 ГПК або, якщо таке провадження було помилково відкрито, то закрити його на підставі п.1 ч.1 ст.231 ГПК ("спір не підлягає розгляду у господарських судах)".</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скасування рішення третейського суду та / або про видачу виконавчого документа, господарський суд одночасно вирішує питання про дійсність чи недійсність третейської угоди у разі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відповідних доводів стороною.  Тому якщо відповідач у третейській справі вважає, що третейська угода є недійсною, він повинен надати суду свої доводи й докази на користь недійсності третейської угоди в межах відповідного судового процесу. Судове рішення з питань скасування рішення третейського суду та / або видачі виконавчого документа є одночасно рішенням, яким вирішується питання про дійсність чи недійсність третейської угоди. Висновки про це повинні міститися у мотивувальній частині судового рішення. За необхідності для вирішення цього питання господарський суд призначає експертизу.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Аналогічні правила застосовуються і до арбітражної угоди.</a:t>
          </a:r>
        </a:p>
        <a:p>
          <a:pPr lvl="0" algn="just" defTabSz="48895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https://reyestr.court.gov.ua/Review/121725661</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8" y="0"/>
        <a:ext cx="5400591" cy="4893594"/>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2952327"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Об`єднаної палати КГС ВС від 17.12.2021 у справі №910/9841/20</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2952327" cy="935189"/>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911/1766/22</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863252"/>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про те, що коли юридична особа перебуває у стані припинення, то належному способу захисту прав кредитора відповідає позовна вимога про зобов`язання юридичної особи включити до проміжного ліквідаційного балансу боржника вимог кредитора, а не про стягнення з такої юридичної особи боргу.</a:t>
          </a:r>
        </a:p>
      </dsp:txBody>
      <dsp:txXfrm>
        <a:off x="0" y="0"/>
        <a:ext cx="3582001" cy="4534858"/>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Позовна вимога про стягнення грошових коштів з боржника - юридичної особи, яка перебуває у стані припинення, відповідає способу захисту, встановленому законом (примусове виконання обов`язку в натурі (пункт 5 частини 2 статті 16 ЦК України, частина 2 статті 20 ГК України)), і цей спосіб захисту є ефективним.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також звертає увагу на те, що позовна вимога про зобов`язання включити грошові вимоги до проміжного ліквідаційного балансу є неефективною. По-перше, виконання судового рішення про задоволення такої вимоги залежить виключно від волі відповідача. По-друге, навіть виконання такого судового рішення, тобто включення вимоги кредитора до проміжного ліквідаційного балансу юридичної особи, само по собі не гарантує сплати боргу юридичною особою, бо така сплата теж залежить виключно від волі боржника. По-третє, учасники юридичної особи, до проміжного ліквідаційного балансу якої на виконання судового рішення включені грошові вимоги кредитора, або відповідний орган юридичної особи чи відповідний державний орган можуть прийняти рішення про відміну рішення про припинення юридичної особи (частина 11 статті 17, пункт 7 частини 1 статті 251 Закону України "Про державну реєстрацію юридичних осіб, фізичних осіб-підприємців та громадських формувань"), внаслідок чого внесення вимоги кредитора до проміжного ліквідаційного балансу юридичної особи втратить будь-яке значення. У цьому випадку кредитору доведеться повторно звертатись до суду, але вже з вимогою про стягнення грошової суми.</a:t>
          </a:r>
        </a:p>
        <a:p>
          <a:pPr lvl="0" algn="just" defTabSz="488950">
            <a:lnSpc>
              <a:spcPct val="90000"/>
            </a:lnSpc>
            <a:spcBef>
              <a:spcPct val="0"/>
            </a:spcBef>
            <a:spcAft>
              <a:spcPts val="0"/>
            </a:spcAft>
          </a:pPr>
          <a:r>
            <a:rPr lang="uk-UA" sz="1100" kern="1200" smtClean="0">
              <a:hlinkClick xmlns:r="http://schemas.openxmlformats.org/officeDocument/2006/relationships" r:id="rId1"/>
            </a:rPr>
            <a:t>https://reestr.court.gov.ua/Review/121753659</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1186"/>
          <a:ext cx="3222314" cy="323662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переглядаючи постанову апеляційної інстанції зазначає, що апеляційний господарський суд дійшов помилкового висновку, що складання заяв та клопотань стосовно судових витрат не є наданням правової допомоги у розумінні господарського процесуального законодавства та Закону України "Про адвокатуру та адвокатську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діяльність“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dsp:txBody>
      <dsp:txXfrm>
        <a:off x="0" y="541186"/>
        <a:ext cx="3222314" cy="3236624"/>
      </dsp:txXfrm>
    </dsp:sp>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3729913"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03.05.2018 у справі № 924/478/16, від 20.01.2020 у справі № 922/416/19, від 25.11.2021 у справі №922/2194/21, від 12.09.2023 у справі № 909/101/21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3729913" cy="935189"/>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30.08.2024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905/451/22 </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86325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6897"/>
          <a:ext cx="4392488" cy="469029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сторони про розподіл судових витрат фактично є дією спрямованою на реалізацію стороною свого права лише на подання доказів щодо витрат, які вже понесені такою стороною.</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що подання стороною заяви про розподіл судових витрат не може бути ототожнено з витратами на професійну правничу допомогу, які пов`язані з розглядом справи по суті спору.</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Ураховуючи наведене вище, Верховний Суд у складі ОП КГС погоджується з висновками, викладеними у постанові Верховного Суду від 31.08.2022 у справі №914/1564/20 та у додаткових постановах від 20.09.2023 у справі №922/838/22, від 14.09.2023 у справі №911/3076/21, від 06.09.2023 у справі №914/131/22, від 30.08.2023 у справі №911/3586/21, від 25.07.2023 у справі №914/4092/21, від 07.02.2023 у справі №922/4022/20, від 23.08.2022 у справі №909/328/18, від 05.07.2022 у справі №910/10507/21 щодо застосування статей 123, 126 ГПК України, про те, що заява сторони про розподіл судових витрат є фактично заявою про подання доказів щодо витрат, які понесені стороною у зв`язку з необхідністю відшкодування правової допомоги, а тому витрати на підготовку такої заяви не підлягають відшкодуванню.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https://reyestr.court.gov.ua/Review/116828908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6897"/>
        <a:ext cx="4392488" cy="469029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0"/>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21.10.2022 у справі №910/13595/20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02.02.2024 у справі №910/9714/22</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33857"/>
          <a:ext cx="3150376" cy="415537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just" defTabSz="577850" rtl="0">
            <a:lnSpc>
              <a:spcPct val="90000"/>
            </a:lnSpc>
            <a:spcBef>
              <a:spcPct val="0"/>
            </a:spcBef>
            <a:spcAft>
              <a:spcPct val="3500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у</a:t>
          </a: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спорі, де Фонд звертається з позовом в порядку частини п`ятої статті 52 Закону України "Про систему гарантування вкладів фізичних осіб" (у редакції після внесення змін до цієї норми за Законом України №629-</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VIII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16.07.2015, що набрав чинності 12.08.2015) у разі, коли відповідач вказує, що на момент виведення банку з ринку майна (активів) банку було достатньо для задоволення вимог всіх кредиторів, а недостача виникла внаслідок неналежного виконання Фондом та уповноваженою особою, яка була призначена в банку Фондом і протягом часу виведення банку з ринку відчужувала активи, своїх обов`язків в рамках такої процедури, до предмета доказування у такому спорі входять, зокрема, обставини правомірної/протиправної поведінки Фонду та уповноважених осіб Фонду (належного виконання вимог Закону України "Про систему гарантування вкладів фізичних осіб", порушення ними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фідуціарних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обов`язків, їх дії, вчинені всупереч інтересам кредиторів банку, тощо).</a:t>
          </a:r>
        </a:p>
      </dsp:txBody>
      <dsp:txXfrm>
        <a:off x="0" y="333857"/>
        <a:ext cx="3150376" cy="41553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11.10.2024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3.xml"/><Relationship Id="rId13" Type="http://schemas.openxmlformats.org/officeDocument/2006/relationships/diagramLayout" Target="../diagrams/layout34.xml"/><Relationship Id="rId18" Type="http://schemas.openxmlformats.org/officeDocument/2006/relationships/diagramLayout" Target="../diagrams/layout35.xml"/><Relationship Id="rId3" Type="http://schemas.openxmlformats.org/officeDocument/2006/relationships/diagramLayout" Target="../diagrams/layout32.xml"/><Relationship Id="rId21" Type="http://schemas.microsoft.com/office/2007/relationships/diagramDrawing" Target="../diagrams/drawing35.xml"/><Relationship Id="rId7" Type="http://schemas.openxmlformats.org/officeDocument/2006/relationships/diagramData" Target="../diagrams/data33.xml"/><Relationship Id="rId12" Type="http://schemas.openxmlformats.org/officeDocument/2006/relationships/diagramData" Target="../diagrams/data34.xml"/><Relationship Id="rId17" Type="http://schemas.openxmlformats.org/officeDocument/2006/relationships/diagramData" Target="../diagrams/data35.xml"/><Relationship Id="rId2" Type="http://schemas.openxmlformats.org/officeDocument/2006/relationships/diagramData" Target="../diagrams/data32.xml"/><Relationship Id="rId16" Type="http://schemas.microsoft.com/office/2007/relationships/diagramDrawing" Target="../diagrams/drawing34.xml"/><Relationship Id="rId20" Type="http://schemas.openxmlformats.org/officeDocument/2006/relationships/diagramColors" Target="../diagrams/colors35.xml"/><Relationship Id="rId1" Type="http://schemas.openxmlformats.org/officeDocument/2006/relationships/slideLayout" Target="../slideLayouts/slideLayout1.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5" Type="http://schemas.openxmlformats.org/officeDocument/2006/relationships/diagramColors" Target="../diagrams/colors34.xml"/><Relationship Id="rId10" Type="http://schemas.openxmlformats.org/officeDocument/2006/relationships/diagramColors" Target="../diagrams/colors33.xml"/><Relationship Id="rId19" Type="http://schemas.openxmlformats.org/officeDocument/2006/relationships/diagramQuickStyle" Target="../diagrams/quickStyle35.xml"/><Relationship Id="rId4" Type="http://schemas.openxmlformats.org/officeDocument/2006/relationships/diagramQuickStyle" Target="../diagrams/quickStyle32.xml"/><Relationship Id="rId9" Type="http://schemas.openxmlformats.org/officeDocument/2006/relationships/diagramQuickStyle" Target="../diagrams/quickStyle33.xml"/><Relationship Id="rId14" Type="http://schemas.openxmlformats.org/officeDocument/2006/relationships/diagramQuickStyle" Target="../diagrams/quickStyle3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7.xml"/><Relationship Id="rId13" Type="http://schemas.openxmlformats.org/officeDocument/2006/relationships/diagramLayout" Target="../diagrams/layout38.xml"/><Relationship Id="rId18" Type="http://schemas.openxmlformats.org/officeDocument/2006/relationships/diagramLayout" Target="../diagrams/layout39.xml"/><Relationship Id="rId3" Type="http://schemas.openxmlformats.org/officeDocument/2006/relationships/diagramLayout" Target="../diagrams/layout36.xml"/><Relationship Id="rId21" Type="http://schemas.microsoft.com/office/2007/relationships/diagramDrawing" Target="../diagrams/drawing39.xml"/><Relationship Id="rId7" Type="http://schemas.openxmlformats.org/officeDocument/2006/relationships/diagramData" Target="../diagrams/data37.xml"/><Relationship Id="rId12" Type="http://schemas.openxmlformats.org/officeDocument/2006/relationships/diagramData" Target="../diagrams/data38.xml"/><Relationship Id="rId17" Type="http://schemas.openxmlformats.org/officeDocument/2006/relationships/diagramData" Target="../diagrams/data39.xml"/><Relationship Id="rId2" Type="http://schemas.openxmlformats.org/officeDocument/2006/relationships/diagramData" Target="../diagrams/data36.xml"/><Relationship Id="rId16" Type="http://schemas.microsoft.com/office/2007/relationships/diagramDrawing" Target="../diagrams/drawing38.xml"/><Relationship Id="rId20" Type="http://schemas.openxmlformats.org/officeDocument/2006/relationships/diagramColors" Target="../diagrams/colors39.xml"/><Relationship Id="rId1" Type="http://schemas.openxmlformats.org/officeDocument/2006/relationships/slideLayout" Target="../slideLayouts/slideLayout1.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5" Type="http://schemas.openxmlformats.org/officeDocument/2006/relationships/diagramColors" Target="../diagrams/colors38.xml"/><Relationship Id="rId10" Type="http://schemas.openxmlformats.org/officeDocument/2006/relationships/diagramColors" Target="../diagrams/colors37.xml"/><Relationship Id="rId19" Type="http://schemas.openxmlformats.org/officeDocument/2006/relationships/diagramQuickStyle" Target="../diagrams/quickStyle39.xml"/><Relationship Id="rId4" Type="http://schemas.openxmlformats.org/officeDocument/2006/relationships/diagramQuickStyle" Target="../diagrams/quickStyle36.xml"/><Relationship Id="rId9" Type="http://schemas.openxmlformats.org/officeDocument/2006/relationships/diagramQuickStyle" Target="../diagrams/quickStyle37.xml"/><Relationship Id="rId14" Type="http://schemas.openxmlformats.org/officeDocument/2006/relationships/diagramQuickStyle" Target="../diagrams/quickStyle3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1.xml"/><Relationship Id="rId13" Type="http://schemas.openxmlformats.org/officeDocument/2006/relationships/diagramLayout" Target="../diagrams/layout42.xml"/><Relationship Id="rId18" Type="http://schemas.openxmlformats.org/officeDocument/2006/relationships/diagramLayout" Target="../diagrams/layout43.xml"/><Relationship Id="rId3" Type="http://schemas.openxmlformats.org/officeDocument/2006/relationships/diagramLayout" Target="../diagrams/layout40.xml"/><Relationship Id="rId21" Type="http://schemas.microsoft.com/office/2007/relationships/diagramDrawing" Target="../diagrams/drawing43.xml"/><Relationship Id="rId7" Type="http://schemas.openxmlformats.org/officeDocument/2006/relationships/diagramData" Target="../diagrams/data41.xml"/><Relationship Id="rId12" Type="http://schemas.openxmlformats.org/officeDocument/2006/relationships/diagramData" Target="../diagrams/data42.xml"/><Relationship Id="rId17" Type="http://schemas.openxmlformats.org/officeDocument/2006/relationships/diagramData" Target="../diagrams/data43.xml"/><Relationship Id="rId2" Type="http://schemas.openxmlformats.org/officeDocument/2006/relationships/diagramData" Target="../diagrams/data40.xml"/><Relationship Id="rId16" Type="http://schemas.microsoft.com/office/2007/relationships/diagramDrawing" Target="../diagrams/drawing42.xml"/><Relationship Id="rId20" Type="http://schemas.openxmlformats.org/officeDocument/2006/relationships/diagramColors" Target="../diagrams/colors43.xml"/><Relationship Id="rId1" Type="http://schemas.openxmlformats.org/officeDocument/2006/relationships/slideLayout" Target="../slideLayouts/slideLayout1.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5" Type="http://schemas.openxmlformats.org/officeDocument/2006/relationships/diagramColors" Target="../diagrams/colors42.xml"/><Relationship Id="rId10" Type="http://schemas.openxmlformats.org/officeDocument/2006/relationships/diagramColors" Target="../diagrams/colors41.xml"/><Relationship Id="rId19" Type="http://schemas.openxmlformats.org/officeDocument/2006/relationships/diagramQuickStyle" Target="../diagrams/quickStyle43.xml"/><Relationship Id="rId4" Type="http://schemas.openxmlformats.org/officeDocument/2006/relationships/diagramQuickStyle" Target="../diagrams/quickStyle40.xml"/><Relationship Id="rId9" Type="http://schemas.openxmlformats.org/officeDocument/2006/relationships/diagramQuickStyle" Target="../diagrams/quickStyle41.xml"/><Relationship Id="rId14" Type="http://schemas.openxmlformats.org/officeDocument/2006/relationships/diagramQuickStyle" Target="../diagrams/quickStyle4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5.xml"/><Relationship Id="rId13" Type="http://schemas.openxmlformats.org/officeDocument/2006/relationships/diagramLayout" Target="../diagrams/layout46.xml"/><Relationship Id="rId18" Type="http://schemas.openxmlformats.org/officeDocument/2006/relationships/diagramLayout" Target="../diagrams/layout47.xml"/><Relationship Id="rId3" Type="http://schemas.openxmlformats.org/officeDocument/2006/relationships/diagramLayout" Target="../diagrams/layout44.xml"/><Relationship Id="rId21" Type="http://schemas.microsoft.com/office/2007/relationships/diagramDrawing" Target="../diagrams/drawing47.xml"/><Relationship Id="rId7" Type="http://schemas.openxmlformats.org/officeDocument/2006/relationships/diagramData" Target="../diagrams/data45.xml"/><Relationship Id="rId12" Type="http://schemas.openxmlformats.org/officeDocument/2006/relationships/diagramData" Target="../diagrams/data46.xml"/><Relationship Id="rId17" Type="http://schemas.openxmlformats.org/officeDocument/2006/relationships/diagramData" Target="../diagrams/data47.xml"/><Relationship Id="rId2" Type="http://schemas.openxmlformats.org/officeDocument/2006/relationships/diagramData" Target="../diagrams/data44.xml"/><Relationship Id="rId16" Type="http://schemas.microsoft.com/office/2007/relationships/diagramDrawing" Target="../diagrams/drawing46.xml"/><Relationship Id="rId20" Type="http://schemas.openxmlformats.org/officeDocument/2006/relationships/diagramColors" Target="../diagrams/colors47.xml"/><Relationship Id="rId1" Type="http://schemas.openxmlformats.org/officeDocument/2006/relationships/slideLayout" Target="../slideLayouts/slideLayout1.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5" Type="http://schemas.openxmlformats.org/officeDocument/2006/relationships/diagramColors" Target="../diagrams/colors46.xml"/><Relationship Id="rId10" Type="http://schemas.openxmlformats.org/officeDocument/2006/relationships/diagramColors" Target="../diagrams/colors45.xml"/><Relationship Id="rId19" Type="http://schemas.openxmlformats.org/officeDocument/2006/relationships/diagramQuickStyle" Target="../diagrams/quickStyle47.xml"/><Relationship Id="rId4" Type="http://schemas.openxmlformats.org/officeDocument/2006/relationships/diagramQuickStyle" Target="../diagrams/quickStyle44.xml"/><Relationship Id="rId9" Type="http://schemas.openxmlformats.org/officeDocument/2006/relationships/diagramQuickStyle" Target="../diagrams/quickStyle45.xml"/><Relationship Id="rId14" Type="http://schemas.openxmlformats.org/officeDocument/2006/relationships/diagramQuickStyle" Target="../diagrams/quickStyle46.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49.xml"/><Relationship Id="rId13" Type="http://schemas.openxmlformats.org/officeDocument/2006/relationships/diagramLayout" Target="../diagrams/layout50.xml"/><Relationship Id="rId18" Type="http://schemas.openxmlformats.org/officeDocument/2006/relationships/diagramLayout" Target="../diagrams/layout51.xml"/><Relationship Id="rId3" Type="http://schemas.openxmlformats.org/officeDocument/2006/relationships/diagramLayout" Target="../diagrams/layout48.xml"/><Relationship Id="rId21" Type="http://schemas.microsoft.com/office/2007/relationships/diagramDrawing" Target="../diagrams/drawing51.xml"/><Relationship Id="rId7" Type="http://schemas.openxmlformats.org/officeDocument/2006/relationships/diagramData" Target="../diagrams/data49.xml"/><Relationship Id="rId12" Type="http://schemas.openxmlformats.org/officeDocument/2006/relationships/diagramData" Target="../diagrams/data50.xml"/><Relationship Id="rId17" Type="http://schemas.openxmlformats.org/officeDocument/2006/relationships/diagramData" Target="../diagrams/data51.xml"/><Relationship Id="rId2" Type="http://schemas.openxmlformats.org/officeDocument/2006/relationships/diagramData" Target="../diagrams/data48.xml"/><Relationship Id="rId16" Type="http://schemas.microsoft.com/office/2007/relationships/diagramDrawing" Target="../diagrams/drawing50.xml"/><Relationship Id="rId20" Type="http://schemas.openxmlformats.org/officeDocument/2006/relationships/diagramColors" Target="../diagrams/colors51.xml"/><Relationship Id="rId1" Type="http://schemas.openxmlformats.org/officeDocument/2006/relationships/slideLayout" Target="../slideLayouts/slideLayout1.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5" Type="http://schemas.openxmlformats.org/officeDocument/2006/relationships/diagramColors" Target="../diagrams/colors50.xml"/><Relationship Id="rId10" Type="http://schemas.openxmlformats.org/officeDocument/2006/relationships/diagramColors" Target="../diagrams/colors49.xml"/><Relationship Id="rId19" Type="http://schemas.openxmlformats.org/officeDocument/2006/relationships/diagramQuickStyle" Target="../diagrams/quickStyle51.xml"/><Relationship Id="rId4" Type="http://schemas.openxmlformats.org/officeDocument/2006/relationships/diagramQuickStyle" Target="../diagrams/quickStyle48.xml"/><Relationship Id="rId9" Type="http://schemas.openxmlformats.org/officeDocument/2006/relationships/diagramQuickStyle" Target="../diagrams/quickStyle49.xml"/><Relationship Id="rId14" Type="http://schemas.openxmlformats.org/officeDocument/2006/relationships/diagramQuickStyle" Target="../diagrams/quickStyle50.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diagramData" Target="../diagrams/data27.xml"/><Relationship Id="rId2" Type="http://schemas.openxmlformats.org/officeDocument/2006/relationships/diagramData" Target="../diagrams/data25.xml"/><Relationship Id="rId16" Type="http://schemas.microsoft.com/office/2007/relationships/diagramDrawing" Target="../diagrams/drawing27.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9.xml"/><Relationship Id="rId13" Type="http://schemas.openxmlformats.org/officeDocument/2006/relationships/diagramLayout" Target="../diagrams/layout30.xml"/><Relationship Id="rId18" Type="http://schemas.openxmlformats.org/officeDocument/2006/relationships/diagramLayout" Target="../diagrams/layout31.xml"/><Relationship Id="rId3" Type="http://schemas.openxmlformats.org/officeDocument/2006/relationships/diagramLayout" Target="../diagrams/layout28.xml"/><Relationship Id="rId21" Type="http://schemas.microsoft.com/office/2007/relationships/diagramDrawing" Target="../diagrams/drawing31.xml"/><Relationship Id="rId7" Type="http://schemas.openxmlformats.org/officeDocument/2006/relationships/diagramData" Target="../diagrams/data29.xml"/><Relationship Id="rId12" Type="http://schemas.openxmlformats.org/officeDocument/2006/relationships/diagramData" Target="../diagrams/data30.xml"/><Relationship Id="rId17" Type="http://schemas.openxmlformats.org/officeDocument/2006/relationships/diagramData" Target="../diagrams/data31.xml"/><Relationship Id="rId2" Type="http://schemas.openxmlformats.org/officeDocument/2006/relationships/diagramData" Target="../diagrams/data28.xml"/><Relationship Id="rId16" Type="http://schemas.microsoft.com/office/2007/relationships/diagramDrawing" Target="../diagrams/drawing30.xml"/><Relationship Id="rId20" Type="http://schemas.openxmlformats.org/officeDocument/2006/relationships/diagramColors" Target="../diagrams/colors31.xml"/><Relationship Id="rId1" Type="http://schemas.openxmlformats.org/officeDocument/2006/relationships/slideLayout" Target="../slideLayouts/slideLayout1.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5" Type="http://schemas.openxmlformats.org/officeDocument/2006/relationships/diagramColors" Target="../diagrams/colors30.xml"/><Relationship Id="rId10" Type="http://schemas.openxmlformats.org/officeDocument/2006/relationships/diagramColors" Target="../diagrams/colors29.xml"/><Relationship Id="rId19" Type="http://schemas.openxmlformats.org/officeDocument/2006/relationships/diagramQuickStyle" Target="../diagrams/quickStyle31.xml"/><Relationship Id="rId4" Type="http://schemas.openxmlformats.org/officeDocument/2006/relationships/diagramQuickStyle" Target="../diagrams/quickStyle28.xml"/><Relationship Id="rId9" Type="http://schemas.openxmlformats.org/officeDocument/2006/relationships/diagramQuickStyle" Target="../diagrams/quickStyle29.xml"/><Relationship Id="rId14" Type="http://schemas.openxmlformats.org/officeDocument/2006/relationships/diagramQuickStyle" Target="../diagrams/quickStyle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2024</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Оренда. Щодо</a:t>
            </a:r>
            <a:r>
              <a:rPr lang="uk-UA" dirty="0" smtClean="0"/>
              <a:t>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зменшення розміру неустойки, передбаченої ч.2 ст.785 ЦК України </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субсидіарної відповідальності комунального підприємства та органу місцевого самоврядування, як його засновника.</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b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22547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91880" y="1700808"/>
          <a:ext cx="5256584"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закриття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апеляційним судом провадження у справі на підставі п.2 ч.1ст.231 </a:t>
            </a:r>
            <a:r>
              <a:rPr lang="uk-UA"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ГПК-відсутній</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предмет спору</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4" y="836712"/>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позовної вимоги про недійсність третейської угоди</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272141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347864" y="1700808"/>
          <a:ext cx="5400600"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5" y="836712"/>
          <a:ext cx="2952327"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Спосіб захисту.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Позовна вимога про зобов`язання юридичної особи включити грошові вимоги кредитора до її проміжного ліквідаційного балансу, стягнення</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4" y="836712"/>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132856"/>
          <a:ext cx="2145355"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692696"/>
            <a:ext cx="7702054" cy="187220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Судові витрати, заява сторони про розподіл судових витрат </a:t>
            </a:r>
            <a:endParaRPr lang="uk-UA" sz="2000" dirty="0" smtClean="0">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225475"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067944" y="2060848"/>
          <a:ext cx="4392488"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Позови Фонду гарантування вкладів фізичних осіб в порядку частини п`ятої статті 52 Закону України "Про систему гарантування вкладів фізичних осіб" </a:t>
            </a:r>
            <a:endParaRPr lang="uk-UA" sz="1400" dirty="0" smtClean="0"/>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556792"/>
          <a:ext cx="3153467" cy="4824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91880" y="1772816"/>
          <a:ext cx="5112568"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76470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Центру зайнятості до Відділу освіти, селищної ради про стягнення виплаченої допомоги по безробіттю</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2577403"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19872" y="1700808"/>
          <a:ext cx="5328592"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98072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980728"/>
          <a:ext cx="3731890"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правової природи договору про надання майданчика для паркування</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забезпечення виконання зобов’язання гарантією </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Стягнення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шкоди.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визначення початку перебігу позовної давності у справах за позовами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ФГВФО. </a:t>
            </a: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23528" y="1700808"/>
          <a:ext cx="864096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обчислення позовної давності при застосуванні субсидіарної відповідальності у справі про банкрутство</a:t>
            </a:r>
          </a:p>
          <a:p>
            <a:pPr algn="ctr">
              <a:spcBef>
                <a:spcPct val="0"/>
              </a:spcBef>
            </a:pPr>
            <a:endPar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683568" y="692696"/>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1441</TotalTime>
  <Words>505</Words>
  <Application>Microsoft Office PowerPoint</Application>
  <PresentationFormat>Екран (4:3)</PresentationFormat>
  <Paragraphs>173</Paragraphs>
  <Slides>14</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14</vt:i4>
      </vt:variant>
    </vt:vector>
  </HeadingPairs>
  <TitlesOfParts>
    <vt:vector size="15"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2024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239</cp:revision>
  <dcterms:created xsi:type="dcterms:W3CDTF">2020-02-14T13:33:55Z</dcterms:created>
  <dcterms:modified xsi:type="dcterms:W3CDTF">2024-10-11T08:26:21Z</dcterms:modified>
</cp:coreProperties>
</file>