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49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251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64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54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87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860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369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08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2845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456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73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63D9C2-F3CD-42C4-8E36-152C91C95769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698BB0A-1AAE-4A54-8ECF-D8C65334F861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27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zakon.rada.gov.ua/laws/show/v0002700-1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t.gov.ua/storage/portal/supreme/ogliady/Dajidgest_VP_11_12_2025.pdf" TargetMode="External"/><Relationship Id="rId2" Type="http://schemas.openxmlformats.org/officeDocument/2006/relationships/hyperlink" Target="https://court.gov.ua/storage/portal/supreme/ogliady/Daidzhest_VP_2025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t.gov.ua/storage/portal/supreme/ogliady/Daigest_VP_03_2026.pdf" TargetMode="External"/><Relationship Id="rId2" Type="http://schemas.openxmlformats.org/officeDocument/2006/relationships/hyperlink" Target="https://court.gov.ua/storage/portal/supreme/ogliady/Dajidgest_VP_01_02_2026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2573676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yestr.court.gov.ua/Review/125709890" TargetMode="External"/><Relationship Id="rId4" Type="http://schemas.openxmlformats.org/officeDocument/2006/relationships/hyperlink" Target="https://reyestr.court.gov.ua/Review/12470571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2596778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yestr.court.gov.ua/Review/131648971" TargetMode="External"/><Relationship Id="rId4" Type="http://schemas.openxmlformats.org/officeDocument/2006/relationships/hyperlink" Target="https://reyestr.court.gov.ua/Review/12757117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31130798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yestr.court.gov.ua/Review/1327467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3398361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yestr.court.gov.ua/Review/13504456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4518" y="731520"/>
            <a:ext cx="11094720" cy="1466409"/>
          </a:xfrm>
        </p:spPr>
        <p:txBody>
          <a:bodyPr>
            <a:normAutofit/>
          </a:bodyPr>
          <a:lstStyle/>
          <a:p>
            <a:pPr algn="ctr"/>
            <a:r>
              <a:rPr lang="ru-RU" sz="4400" dirty="0"/>
              <a:t>«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 питання застосування норм земельного законодавства».</a:t>
            </a:r>
            <a:endParaRPr lang="uk-UA" sz="44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72678" y="2501692"/>
            <a:ext cx="10058400" cy="886401"/>
          </a:xfrm>
        </p:spPr>
        <p:txBody>
          <a:bodyPr>
            <a:normAutofit lnSpcReduction="10000"/>
          </a:bodyPr>
          <a:lstStyle/>
          <a:p>
            <a:pPr lvl="0" algn="ctr">
              <a:buClr>
                <a:srgbClr val="E48312"/>
              </a:buClr>
            </a:pPr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Одеський апеляційний суд </a:t>
            </a:r>
          </a:p>
          <a:p>
            <a:pPr lvl="0" algn="ctr">
              <a:buClr>
                <a:srgbClr val="E48312"/>
              </a:buClr>
            </a:pPr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24.04.2026 року</a:t>
            </a:r>
          </a:p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7915095" y="4126984"/>
            <a:ext cx="383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суддя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Сегеда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52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29232" y="2040554"/>
            <a:ext cx="3532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 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689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1856" y="3407344"/>
            <a:ext cx="11094720" cy="1466409"/>
          </a:xfrm>
        </p:spPr>
        <p:txBody>
          <a:bodyPr>
            <a:normAutofit fontScale="90000"/>
          </a:bodyPr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ПЛЕНУМ ВЕРХОВНОГО СУДУ УКРАЇНИ 16.04.2004 №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практику застосування судами земельного законодавства при розгляді цивільних справ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змінами, внесеними згідно з Постановою Верховного Суду №2 ( </a:t>
            </a:r>
            <a:r>
              <a:rPr lang="uk-UA" sz="3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v0002700-10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від 19.03.2010 </a:t>
            </a:r>
            <a:r>
              <a:rPr lang="uk-UA" sz="4400" dirty="0"/>
              <a:t/>
            </a:r>
            <a:br>
              <a:rPr lang="uk-UA" sz="4400" dirty="0"/>
            </a:br>
            <a:endParaRPr lang="uk-UA" sz="4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000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93572" y="154004"/>
            <a:ext cx="12560969" cy="860017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 розвиток земельного законодавства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6766" y="1117743"/>
            <a:ext cx="1123268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Земельний кодекс УСРР 1922 року — прийнятий після встановлення радянської влади, скасовував приватну власність на землю.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Земельний кодекс УРСР 1970 року — регулював земельні відносини в рамках соціалістичної системи господарювання.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Земельний кодекс України 1990 року (від 18 грудня 1990 р.) — прийнятий на початку незалежності, ввів поняття колективної та приватної власності.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Земельний кодекс України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(Відомості Верховної Ради України (ВВР), 2002, № 3-4, ст.27) є основою сучасного земельного права, регулює власність, користування та розпорядження землями.</a:t>
            </a:r>
          </a:p>
        </p:txBody>
      </p:sp>
    </p:spTree>
    <p:extLst>
      <p:ext uri="{BB962C8B-B14F-4D97-AF65-F5344CB8AC3E}">
        <p14:creationId xmlns:p14="http://schemas.microsoft.com/office/powerpoint/2010/main" val="1020842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763477"/>
            <a:ext cx="12301086" cy="1466409"/>
          </a:xfrm>
        </p:spPr>
        <p:txBody>
          <a:bodyPr>
            <a:no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ДАЙДЖЕСТ судової практики Великої Палати Верховного Суду 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внесені до ЄДРСР протягом 2025 року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uk-UA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court.gov.ua/storage/portal/supreme/ogliady/Daidzhest_VP_2025.pdf</a:t>
            </a:r>
            <a:r>
              <a:rPr lang="uk-UA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ДАЙДЖЕСТ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 практики Великої Палати Верховного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внесені до ЄДРСР за період з 01.11.2025 до 31.12.2025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court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gov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ua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storage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portal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supreme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ogliady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Dajidgest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_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VP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_11_12_2025.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pdf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348" y="4827883"/>
            <a:ext cx="2597729" cy="193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19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385" y="3777767"/>
            <a:ext cx="11573321" cy="146640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ДАЙДЖЕСТ </a:t>
            </a: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 практики Великої Палати Верховного Суду 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внесені до ЄДРСР за період з 01.01.2026 до 28.02.2026</a:t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uk-UA" sz="31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court.gov.ua/storage/portal/supreme/ogliady/Dajidgest_VP_01_02_2026.pdf</a:t>
            </a:r>
            <a:r>
              <a:rPr lang="uk-UA" sz="31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ДАЙДЖЕСТ </a:t>
            </a: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 практики Великої Палати Верховного Суду 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внесені до ЄДРСР за період з 01.03.2026 по 31.03.2026</a:t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https://court.gov.ua/storage/portal/supreme/ogliady/Daigest_VP_03_2026.pdf</a:t>
            </a:r>
            <a:r>
              <a:rPr lang="uk-UA" sz="4400" dirty="0"/>
              <a:t/>
            </a:r>
            <a:br>
              <a:rPr lang="uk-UA" sz="4400" dirty="0"/>
            </a:br>
            <a:endParaRPr lang="uk-UA" sz="4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6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8108" y="4583884"/>
            <a:ext cx="11094720" cy="1466409"/>
          </a:xfrm>
        </p:spPr>
        <p:txBody>
          <a:bodyPr>
            <a:normAutofit/>
          </a:bodyPr>
          <a:lstStyle/>
          <a:p>
            <a:r>
              <a:rPr lang="uk-UA" sz="4400" dirty="0"/>
              <a:t> </a:t>
            </a:r>
            <a:br>
              <a:rPr lang="uk-UA" sz="4400" dirty="0"/>
            </a:br>
            <a:endParaRPr lang="uk-UA" sz="4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8384" y="202131"/>
            <a:ext cx="116754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22 січня 2025 року у справі 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446/478/19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https://reyestr.court.gov.ua/Review/125736760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Верховного Суду у складі колегії суддів Касаційного адміністративного суду від 24 січня 2025 року справа 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520/14994/24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https://reyestr.court.gov.ua/Review/124705719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Верховного Суду у складі колегії суддів Касаційного господарського суду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04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року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№ 922/1097/24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https://reyestr.court.gov.ua/Review/125709890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082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3425" y="317634"/>
            <a:ext cx="1164656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Верховного Суду у складі колегії суддів Касаційного адміністративного суду від 19 березня 2025 року справа №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852/2а-6/24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://reyestr.court.gov.ua/Review/125967785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Верховного Суду від 17 квітня 2025 року у справі 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904/186/23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reyestr.court.gov.ua/Review/127571178</a:t>
            </a:r>
            <a:endParaRPr lang="uk-U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03 вересня 2025 року у справі № 911/906/23 </a:t>
            </a: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https://reyestr.court.gov.ua/Review/131648971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05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3308" y="837400"/>
            <a:ext cx="117043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15 жовтня 2025 року у справі 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907/882/22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reyestr.court.gov.ua/Review/131130798</a:t>
            </a:r>
            <a:endParaRPr lang="uk-U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10 грудня 2025 року у справі № 344/12305/18 </a:t>
            </a: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https://reyestr.court.gov.ua/Review/132746753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40506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0000">
              <a:srgbClr val="EDE5CD"/>
            </a:gs>
            <a:gs pos="37000">
              <a:schemeClr val="accent1">
                <a:lumMod val="20000"/>
                <a:lumOff val="80000"/>
                <a:alpha val="37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04" y="4714787"/>
            <a:ext cx="2597729" cy="19338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3512" y="808522"/>
            <a:ext cx="1130005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 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17 грудня 2025 року у справі № 908/2388/21 </a:t>
            </a: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reyestr.court.gov.ua/Review/133983611</a:t>
            </a:r>
            <a:endParaRPr lang="uk-U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ВП ВС від 04 березня 2026 року у справі №922/264/24  </a:t>
            </a: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https://reyestr.court.gov.ua/Review/135044561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6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188</Words>
  <Application>Microsoft Office PowerPoint</Application>
  <PresentationFormat>Широкий екран</PresentationFormat>
  <Paragraphs>59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Times New Roman</vt:lpstr>
      <vt:lpstr>Wingdings</vt:lpstr>
      <vt:lpstr>Ретроспектива</vt:lpstr>
      <vt:lpstr>«Актуальні питання застосування норм земельного законодавства».</vt:lpstr>
      <vt:lpstr>ПОСТАНОВА ПЛЕНУМ ВЕРХОВНОГО СУДУ УКРАЇНИ 16.04.2004 № 7   «Про практику застосування судами земельного законодавства при розгляді цивільних справ  (Із змінами, внесеними згідно з Постановою Верховного Суду №2 ( v0002700-10 ) від 19.03.2010  </vt:lpstr>
      <vt:lpstr>Історичний розвиток земельного законодавства</vt:lpstr>
      <vt:lpstr>ДАЙДЖЕСТ судової практики Великої Палати Верховного Суду   Рішення, внесені до ЄДРСР протягом 2025 року https://court.gov.ua/storage/portal/supreme/ogliady/Daidzhest_VP_2025.pdf    2. ДАЙДЖЕСТ судової практики Великої Палати Верховного Суду   Рішення, внесені до ЄДРСР за період з 01.11.2025 до 31.12.2025 https://court.gov.ua/storage/portal/supreme/ogliady/Dajidgest_VP_11_12_2025.pdf) </vt:lpstr>
      <vt:lpstr>3. ДАЙДЖЕСТ судової практики Великої Палати Верховного Суду   Рішення, внесені до ЄДРСР за період з 01.01.2026 до 28.02.2026 https://court.gov.ua/storage/portal/supreme/ogliady/Dajidgest_VP_01_02_2026.pdf    4. ДАЙДЖЕСТ судової практики Великої Палати Верховного Суду   Рішення, внесені до ЄДРСР за період з 01.03.2026 по 31.03.2026 https://court.gov.ua/storage/portal/supreme/ogliady/Daigest_VP_03_2026.pdf </vt:lpstr>
      <vt:lpstr> 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OAC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«Актуальні питання застосування норм земельного законодавства». </dc:title>
  <dc:creator>Брага Аліна Анатоліївна</dc:creator>
  <cp:lastModifiedBy>Брага Аліна Анатоліївна</cp:lastModifiedBy>
  <cp:revision>10</cp:revision>
  <dcterms:created xsi:type="dcterms:W3CDTF">2026-04-23T07:51:31Z</dcterms:created>
  <dcterms:modified xsi:type="dcterms:W3CDTF">2026-04-23T09:25:08Z</dcterms:modified>
</cp:coreProperties>
</file>