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7" r:id="rId40"/>
    <p:sldId id="296" r:id="rId41"/>
    <p:sldId id="298" r:id="rId42"/>
    <p:sldId id="299" r:id="rId43"/>
    <p:sldId id="300" r:id="rId44"/>
    <p:sldId id="301" r:id="rId45"/>
    <p:sldId id="302" r:id="rId46"/>
    <p:sldId id="303" r:id="rId47"/>
    <p:sldId id="304" r:id="rId48"/>
    <p:sldId id="305" r:id="rId49"/>
    <p:sldId id="306" r:id="rId50"/>
    <p:sldId id="307" r:id="rId51"/>
    <p:sldId id="308" r:id="rId52"/>
    <p:sldId id="310" r:id="rId53"/>
    <p:sldId id="311" r:id="rId54"/>
    <p:sldId id="312" r:id="rId55"/>
    <p:sldId id="313" r:id="rId56"/>
    <p:sldId id="309"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8" r:id="rId71"/>
    <p:sldId id="335" r:id="rId72"/>
    <p:sldId id="333" r:id="rId73"/>
    <p:sldId id="334" r:id="rId74"/>
    <p:sldId id="332" r:id="rId75"/>
    <p:sldId id="330" r:id="rId76"/>
    <p:sldId id="331" r:id="rId77"/>
    <p:sldId id="329" r:id="rId78"/>
    <p:sldId id="341" r:id="rId79"/>
    <p:sldId id="340" r:id="rId80"/>
    <p:sldId id="339" r:id="rId81"/>
    <p:sldId id="338" r:id="rId82"/>
    <p:sldId id="337" r:id="rId83"/>
    <p:sldId id="336" r:id="rId84"/>
    <p:sldId id="327" r:id="rId85"/>
    <p:sldId id="342" r:id="rId86"/>
    <p:sldId id="343" r:id="rId87"/>
    <p:sldId id="345" r:id="rId88"/>
    <p:sldId id="346" r:id="rId89"/>
    <p:sldId id="347" r:id="rId90"/>
    <p:sldId id="348" r:id="rId91"/>
    <p:sldId id="344" r:id="rId92"/>
    <p:sldId id="349" r:id="rId93"/>
    <p:sldId id="350" r:id="rId94"/>
    <p:sldId id="351" r:id="rId95"/>
    <p:sldId id="352" r:id="rId96"/>
    <p:sldId id="353" r:id="rId97"/>
    <p:sldId id="354" r:id="rId98"/>
    <p:sldId id="355" r:id="rId99"/>
    <p:sldId id="356" r:id="rId100"/>
    <p:sldId id="357" r:id="rId101"/>
    <p:sldId id="358" r:id="rId102"/>
    <p:sldId id="359" r:id="rId103"/>
    <p:sldId id="361" r:id="rId104"/>
    <p:sldId id="362" r:id="rId105"/>
    <p:sldId id="363" r:id="rId106"/>
    <p:sldId id="364" r:id="rId107"/>
    <p:sldId id="365" r:id="rId10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707" autoAdjust="0"/>
  </p:normalViewPr>
  <p:slideViewPr>
    <p:cSldViewPr snapToGrid="0">
      <p:cViewPr varScale="1">
        <p:scale>
          <a:sx n="110" d="100"/>
          <a:sy n="110" d="100"/>
        </p:scale>
        <p:origin x="594" y="132"/>
      </p:cViewPr>
      <p:guideLst/>
    </p:cSldViewPr>
  </p:slideViewPr>
  <p:outlineViewPr>
    <p:cViewPr>
      <p:scale>
        <a:sx n="33" d="100"/>
        <a:sy n="33" d="100"/>
      </p:scale>
      <p:origin x="0" y="-68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p>
            <a:fld id="{B9B5CDE4-1877-4B2D-8B10-2D80BDDD29DC}" type="datetimeFigureOut">
              <a:rPr lang="uk-UA" smtClean="0"/>
              <a:t>22.04.2026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482222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B9B5CDE4-1877-4B2D-8B10-2D80BDDD29DC}" type="datetimeFigureOut">
              <a:rPr lang="uk-UA" smtClean="0"/>
              <a:t>22.04.2026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637116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B9B5CDE4-1877-4B2D-8B10-2D80BDDD29DC}" type="datetimeFigureOut">
              <a:rPr lang="uk-UA" smtClean="0"/>
              <a:t>22.04.2026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2890697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B9B5CDE4-1877-4B2D-8B10-2D80BDDD29DC}" type="datetimeFigureOut">
              <a:rPr lang="uk-UA" smtClean="0"/>
              <a:t>22.04.2026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1766709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B9B5CDE4-1877-4B2D-8B10-2D80BDDD29DC}" type="datetimeFigureOut">
              <a:rPr lang="uk-UA" smtClean="0"/>
              <a:t>22.04.2026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3888634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B9B5CDE4-1877-4B2D-8B10-2D80BDDD29DC}" type="datetimeFigureOut">
              <a:rPr lang="uk-UA" smtClean="0"/>
              <a:t>22.04.2026</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3869559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B9B5CDE4-1877-4B2D-8B10-2D80BDDD29DC}" type="datetimeFigureOut">
              <a:rPr lang="uk-UA" smtClean="0"/>
              <a:t>22.04.2026</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4041076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B9B5CDE4-1877-4B2D-8B10-2D80BDDD29DC}" type="datetimeFigureOut">
              <a:rPr lang="uk-UA" smtClean="0"/>
              <a:t>22.04.2026</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2504667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B9B5CDE4-1877-4B2D-8B10-2D80BDDD29DC}" type="datetimeFigureOut">
              <a:rPr lang="uk-UA" smtClean="0"/>
              <a:t>22.04.2026</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12653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B9B5CDE4-1877-4B2D-8B10-2D80BDDD29DC}" type="datetimeFigureOut">
              <a:rPr lang="uk-UA" smtClean="0"/>
              <a:t>22.04.2026</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2049562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B9B5CDE4-1877-4B2D-8B10-2D80BDDD29DC}" type="datetimeFigureOut">
              <a:rPr lang="uk-UA" smtClean="0"/>
              <a:t>22.04.2026</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085D3775-7DB1-4562-9F7E-60A943539127}" type="slidenum">
              <a:rPr lang="uk-UA" smtClean="0"/>
              <a:t>‹№›</a:t>
            </a:fld>
            <a:endParaRPr lang="uk-UA"/>
          </a:p>
        </p:txBody>
      </p:sp>
    </p:spTree>
    <p:extLst>
      <p:ext uri="{BB962C8B-B14F-4D97-AF65-F5344CB8AC3E}">
        <p14:creationId xmlns:p14="http://schemas.microsoft.com/office/powerpoint/2010/main" val="649317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B5CDE4-1877-4B2D-8B10-2D80BDDD29DC}" type="datetimeFigureOut">
              <a:rPr lang="uk-UA" smtClean="0"/>
              <a:t>22.04.2026</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5D3775-7DB1-4562-9F7E-60A943539127}" type="slidenum">
              <a:rPr lang="uk-UA" smtClean="0"/>
              <a:t>‹№›</a:t>
            </a:fld>
            <a:endParaRPr lang="uk-UA"/>
          </a:p>
        </p:txBody>
      </p:sp>
    </p:spTree>
    <p:extLst>
      <p:ext uri="{BB962C8B-B14F-4D97-AF65-F5344CB8AC3E}">
        <p14:creationId xmlns:p14="http://schemas.microsoft.com/office/powerpoint/2010/main" val="1887985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earch.ligazakon.ua/l_doc2.nsf/link1/an_843425/ed_2025_03_12/pravo1/T030435.html?pravo=1#84342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earch.ligazakon.ua/l_doc2.nsf/link1/an_9337/ed_2025_04_09/pravo1/T04_1618.html?pravo=1#9337"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earch.ligazakon.ua/l_doc2.nsf/link1/an_9255/ed_2025_04_01/pravo1/T04_1618.html?pravo=1#925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earch.ligazakon.ua/l_doc2.nsf/link1/an_843046/ed_2025_03_12/pravo1/T030435.html?pravo=1#843046"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earch.ligazakon.ua/l_doc2.nsf/link1/an_843047/ed_2025_03_12/pravo1/T030435.html?pravo=1#843047"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nauka.nlu.edu.ua/nauka/wp-content/uploads/2025/04/tezy-vseukr.konf.pdf-"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earch.ligazakon.ua/l_doc2.nsf/link1/an_10009/ed_2025_07_17/pravo1/T04_1618.html?pravo=1#10009"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search.ligazakon.ua/l_doc2.nsf/link1/ed_2025_01_01/pravo1/T04_1618.html?pravo=1"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earch.ligazakon.ua/l_doc2.nsf/link1/an_843047/ed_2025_01_10/pravo1/T030435.html?pravo=1#843047" TargetMode="External"/><Relationship Id="rId4" Type="http://schemas.openxmlformats.org/officeDocument/2006/relationships/hyperlink" Target="http://search.ligazakon.ua/l_doc2.nsf/link1/an_843046/ed_2025_01_10/pravo1/T030435.html?pravo=1#843046"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earch.ligazakon.ua/l_doc2.nsf/link1/an_198/ed_2025_12_03/pravo1/T141697.html?pravo=1#198"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search.ligazakon.ua/l_doc2.nsf/link1/an_843046/ed_2025_01_10/pravo1/T030435.html?pravo=1#843046"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earch.ligazakon.ua/l_doc2.nsf/link1/an_843047/ed_2025_01_10/pravo1/T030435.html?pravo=1#843047" TargetMode="Externa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hyperlink" Target="http://search.ligazakon.ua/l_doc2.nsf/link1/an_846408/ed_2025_10_05/pravo1/T030435.html?pravo=1#846408"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search.ligazakon.ua/l_doc2.nsf/link1/an_7634/ed_2025_07_17/pravo1/T04_1618.html?pravo=1#7634"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earch.ligazakon.ua/l_doc2.nsf/link1/an_846408/ed_2025_10_05/pravo1/T030435.html?pravo=1#846408" TargetMode="Externa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hyperlink" Target="http://search.ligazakon.ua/l_doc2.nsf/link1/an_843444/ed_2025_03_27/pravo1/T030435.html?pravo=1#843444"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hyperlink" Target="http://search.ligazakon.ua/l_doc2.nsf/link1/an_846408/ed_2025_03_27/pravo1/T030435.html?pravo=1#846408"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hyperlink" Target="http://search.ligazakon.ua/l_doc2.nsf/link1/an_3700/ed_2025_11_18/pravo1/T041952.html?pravo=1#3700"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earch.ligazakon.ua/l_doc2.nsf/link1/an_2506/ed_2025_11_18/pravo1/T041952.html?pravo=1#2506" TargetMode="External"/><Relationship Id="rId5" Type="http://schemas.openxmlformats.org/officeDocument/2006/relationships/hyperlink" Target="http://search.ligazakon.ua/l_doc2.nsf/link1/an_2428/ed_2025_11_18/pravo1/T041952.html?pravo=1#2428" TargetMode="External"/><Relationship Id="rId4" Type="http://schemas.openxmlformats.org/officeDocument/2006/relationships/hyperlink" Target="http://search.ligazakon.ua/l_doc2.nsf/link1/an_2298/ed_2025_11_18/pravo1/T041952.html?pravo=1#2298" TargetMode="Externa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hyperlink" Target="http://search.ligazakon.ua/l_doc2.nsf/link1/an_175/ed_2024_10_10/pravo1/T031378.html?pravo=1#175"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earch.ligazakon.ua/l_doc2.nsf/link1/an_178/ed_2024_10_10/pravo1/T031378.html?pravo=1#178"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earch.ligazakon.ua/l_doc2.nsf/link1/ed_2025_04_01/pravo1/T10_2755.html?pravo=1"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hyperlink" Target="http://search.ligazakon.ua/l_doc2.nsf/link1/an_10056/ed_2025_02_08/pravo1/T04_1618.html?pravo=1#10056"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hyperlink" Target="http://search.ligazakon.ua/l_doc2.nsf/link1/an_843395/ed_2025_03_12/pravo1/T030435.html?pravo=1#84339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hyperlink" Target="http://search.ligazakon.ua/l_doc2.nsf/link1/an_843046/ed_2025_03_12/pravo1/T030435.html?pravo=1#843046"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earch.ligazakon.ua/l_doc2.nsf/link1/an_843047/ed_2025_03_12/pravo1/T030435.html?pravo=1#843047" TargetMode="External"/></Relationships>
</file>

<file path=ppt/slides/_rels/slide58.xml.rels><?xml version="1.0" encoding="UTF-8" standalone="yes"?>
<Relationships xmlns="http://schemas.openxmlformats.org/package/2006/relationships"><Relationship Id="rId3" Type="http://schemas.openxmlformats.org/officeDocument/2006/relationships/hyperlink" Target="http://search.ligazakon.ua/l_doc2.nsf/link1/an_590871/ed_2025_02_07/pravo1/T012768.html?pravo=1#590871"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earch.ligazakon.ua/l_doc2.nsf/link1/an_845714/ed_2025_03_12/pravo1/T030435.html?pravo=1#845714" TargetMode="Externa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hyperlink" Target="http://search.ligazakon.ua/l_doc2.nsf/link1/ed_2024_10_08/pravo1/T980161.html?pravo=1"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earch.ligazakon.ua/l_doc2.nsf/link1/ed_2025_01_10/pravo1/T030435.html?pravo=1" TargetMode="External"/></Relationships>
</file>

<file path=ppt/slides/_rels/slide61.xml.rels><?xml version="1.0" encoding="UTF-8" standalone="yes"?>
<Relationships xmlns="http://schemas.openxmlformats.org/package/2006/relationships"><Relationship Id="rId3" Type="http://schemas.openxmlformats.org/officeDocument/2006/relationships/hyperlink" Target="http://search.ligazakon.ua/l_doc2.nsf/link1/an_725/ed_2025_02_07/pravo1/T012768.html?pravo=1#72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hyperlink" Target="http://search.ligazakon.ua/l_doc2.nsf/link1/an_843425/ed_2025_09_04/pravo1/T030435.html?pravo=1#84342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3" Type="http://schemas.openxmlformats.org/officeDocument/2006/relationships/hyperlink" Target="http://search.ligazakon.ua/l_doc2.nsf/link1/an_10056/ed_2025_07_17/pravo1/T04_1618.html?pravo=1#10056"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hyperlink" Target="http://search.ligazakon.ua/l_doc2.nsf/link1/an_843258/ed_2025_11_18/pravo1/T030435.html?pravo=1#843258"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3" Type="http://schemas.openxmlformats.org/officeDocument/2006/relationships/hyperlink" Target="http://search.ligazakon.ua/l_doc2.nsf/link1/an_725/ed_2025_10_31/pravo1/T012768.html?pravo=1#72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earch.ligazakon.ua/l_doc2.nsf/link1/an_843439/ed_2025_01_10/pravo1/T030435.html?pravo=1#843439"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earch.ligazakon.ua/l_doc2.nsf/link1/an_843438/ed_2025_01_10/pravo1/T030435.html?pravo=1#843438" TargetMode="External"/></Relationships>
</file>

<file path=ppt/slides/_rels/slide8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3" Type="http://schemas.openxmlformats.org/officeDocument/2006/relationships/hyperlink" Target="http://search.ligazakon.ua/l_doc2.nsf/link1/an_843438/ed_2025_01_10/pravo1/T030435.html?pravo=1#843438"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3" Type="http://schemas.openxmlformats.org/officeDocument/2006/relationships/hyperlink" Target="http://search.ligazakon.ua/l_doc2.nsf/link1/ed_2025_02_08/pravo1/T04_1618.html?pravo=1"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3" Type="http://schemas.openxmlformats.org/officeDocument/2006/relationships/hyperlink" Target="http://search.ligazakon.ua/l_doc2.nsf/link1/an_10009/ed_2025_04_09/pravo1/T04_1618.html?pravo=1#10009"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3" Type="http://schemas.openxmlformats.org/officeDocument/2006/relationships/hyperlink" Target="http://search.ligazakon.ua/l_doc2.nsf/link1/an_10009/ed_2025_04_09/pravo1/T04_1618.html?pravo=1#10009"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622358" y="1666236"/>
            <a:ext cx="11313042" cy="1425981"/>
          </a:xfrm>
        </p:spPr>
        <p:txBody>
          <a:bodyPr>
            <a:normAutofit fontScale="90000"/>
          </a:bodyPr>
          <a:lstStyle/>
          <a:p>
            <a:r>
              <a:rPr lang="ru-RU" dirty="0" smtClean="0"/>
              <a:t>«</a:t>
            </a:r>
            <a:r>
              <a:rPr lang="uk-UA" sz="4400" dirty="0" smtClean="0">
                <a:latin typeface="Times New Roman" panose="02020603050405020304" pitchFamily="18" charset="0"/>
                <a:cs typeface="Times New Roman" panose="02020603050405020304" pitchFamily="18" charset="0"/>
              </a:rPr>
              <a:t>Актуальні питання застосування норм земельного законодавства».</a:t>
            </a:r>
            <a:r>
              <a:rPr lang="ru-RU" dirty="0" smtClean="0"/>
              <a:t/>
            </a:r>
            <a:br>
              <a:rPr lang="ru-RU" dirty="0" smtClean="0"/>
            </a:br>
            <a:endParaRPr lang="uk-UA" dirty="0"/>
          </a:p>
        </p:txBody>
      </p:sp>
      <p:sp>
        <p:nvSpPr>
          <p:cNvPr id="3" name="Підзаголовок 2"/>
          <p:cNvSpPr>
            <a:spLocks noGrp="1"/>
          </p:cNvSpPr>
          <p:nvPr>
            <p:ph type="subTitle" idx="1"/>
          </p:nvPr>
        </p:nvSpPr>
        <p:spPr>
          <a:xfrm>
            <a:off x="1524000" y="2563892"/>
            <a:ext cx="9144000" cy="831739"/>
          </a:xfrm>
        </p:spPr>
        <p:txBody>
          <a:bodyPr>
            <a:normAutofit lnSpcReduction="10000"/>
          </a:bodyPr>
          <a:lstStyle/>
          <a:p>
            <a:r>
              <a:rPr lang="uk-UA" b="1" dirty="0" smtClean="0">
                <a:latin typeface="Times New Roman" panose="02020603050405020304" pitchFamily="18" charset="0"/>
                <a:cs typeface="Times New Roman" panose="02020603050405020304" pitchFamily="18" charset="0"/>
              </a:rPr>
              <a:t>Одеський апеляційний суд </a:t>
            </a:r>
          </a:p>
          <a:p>
            <a:r>
              <a:rPr lang="uk-UA" b="1" dirty="0" smtClean="0">
                <a:latin typeface="Times New Roman" panose="02020603050405020304" pitchFamily="18" charset="0"/>
                <a:cs typeface="Times New Roman" panose="02020603050405020304" pitchFamily="18" charset="0"/>
              </a:rPr>
              <a:t>24.04.2026 року</a:t>
            </a:r>
          </a:p>
          <a:p>
            <a:endParaRPr lang="uk-UA" b="1" dirty="0" smtClean="0">
              <a:latin typeface="Times New Roman" panose="02020603050405020304" pitchFamily="18" charset="0"/>
              <a:cs typeface="Times New Roman" panose="02020603050405020304" pitchFamily="18" charset="0"/>
            </a:endParaRPr>
          </a:p>
          <a:p>
            <a:endParaRPr lang="uk-UA" dirty="0"/>
          </a:p>
        </p:txBody>
      </p:sp>
      <p:sp>
        <p:nvSpPr>
          <p:cNvPr id="7" name="TextBox 6"/>
          <p:cNvSpPr txBox="1"/>
          <p:nvPr/>
        </p:nvSpPr>
        <p:spPr>
          <a:xfrm>
            <a:off x="7689669" y="4187683"/>
            <a:ext cx="4502331" cy="400110"/>
          </a:xfrm>
          <a:prstGeom prst="rect">
            <a:avLst/>
          </a:prstGeom>
          <a:noFill/>
        </p:spPr>
        <p:txBody>
          <a:bodyPr wrap="square" rtlCol="0">
            <a:spAutoFit/>
          </a:bodyPr>
          <a:lstStyle/>
          <a:p>
            <a:r>
              <a:rPr lang="uk-UA" sz="2000" dirty="0" smtClean="0">
                <a:latin typeface="Times New Roman" panose="02020603050405020304" pitchFamily="18" charset="0"/>
                <a:cs typeface="Times New Roman" panose="02020603050405020304" pitchFamily="18" charset="0"/>
              </a:rPr>
              <a:t>Модератор – суддя </a:t>
            </a:r>
            <a:r>
              <a:rPr lang="uk-UA" sz="2000" dirty="0" err="1" smtClean="0">
                <a:latin typeface="Times New Roman" panose="02020603050405020304" pitchFamily="18" charset="0"/>
                <a:cs typeface="Times New Roman" panose="02020603050405020304" pitchFamily="18" charset="0"/>
              </a:rPr>
              <a:t>Кострицький</a:t>
            </a:r>
            <a:r>
              <a:rPr lang="uk-UA" sz="2000" dirty="0" smtClean="0">
                <a:latin typeface="Times New Roman" panose="02020603050405020304" pitchFamily="18" charset="0"/>
                <a:cs typeface="Times New Roman" panose="02020603050405020304" pitchFamily="18" charset="0"/>
              </a:rPr>
              <a:t> В.В.</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87744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0"/>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586614" y="2177144"/>
            <a:ext cx="11512731" cy="2532273"/>
          </a:xfrm>
        </p:spPr>
        <p:txBody>
          <a:bodyPr>
            <a:noAutofit/>
          </a:bodyPr>
          <a:lstStyle/>
          <a:p>
            <a:r>
              <a:rPr lang="uk-UA" sz="2400" b="1" dirty="0">
                <a:latin typeface="Times New Roman" panose="02020603050405020304" pitchFamily="18" charset="0"/>
                <a:cs typeface="Times New Roman" panose="02020603050405020304" pitchFamily="18" charset="0"/>
              </a:rPr>
              <a:t>4. Постанова Одеського апеляційного суду у справі </a:t>
            </a:r>
            <a:r>
              <a:rPr lang="uk-UA" sz="2400" b="1" dirty="0" smtClean="0">
                <a:latin typeface="Times New Roman" panose="02020603050405020304" pitchFamily="18" charset="0"/>
                <a:cs typeface="Times New Roman" panose="02020603050405020304" pitchFamily="18" charset="0"/>
              </a:rPr>
              <a:t/>
            </a:r>
            <a:br>
              <a:rPr lang="uk-UA" sz="2400" b="1" dirty="0" smtClean="0">
                <a:latin typeface="Times New Roman" panose="02020603050405020304" pitchFamily="18" charset="0"/>
                <a:cs typeface="Times New Roman" panose="02020603050405020304" pitchFamily="18" charset="0"/>
              </a:rPr>
            </a:br>
            <a:r>
              <a:rPr lang="uk-UA" sz="2400" b="1" dirty="0" smtClean="0">
                <a:latin typeface="Times New Roman" panose="02020603050405020304" pitchFamily="18" charset="0"/>
                <a:cs typeface="Times New Roman" panose="02020603050405020304" pitchFamily="18" charset="0"/>
              </a:rPr>
              <a:t>№ </a:t>
            </a:r>
            <a:r>
              <a:rPr lang="uk-UA" sz="2400" b="1" dirty="0">
                <a:latin typeface="Times New Roman" panose="02020603050405020304" pitchFamily="18" charset="0"/>
                <a:cs typeface="Times New Roman" panose="02020603050405020304" pitchFamily="18" charset="0"/>
              </a:rPr>
              <a:t>498/402/19 від 15.04.2025 року, </a:t>
            </a:r>
            <a:r>
              <a:rPr lang="uk-UA" sz="2400" b="1" dirty="0" smtClean="0">
                <a:latin typeface="Times New Roman" panose="02020603050405020304" pitchFamily="18" charset="0"/>
                <a:cs typeface="Times New Roman" panose="02020603050405020304" pitchFamily="18" charset="0"/>
              </a:rPr>
              <a:t/>
            </a:r>
            <a:br>
              <a:rPr lang="uk-UA" sz="2400" b="1" dirty="0" smtClean="0">
                <a:latin typeface="Times New Roman" panose="02020603050405020304" pitchFamily="18" charset="0"/>
                <a:cs typeface="Times New Roman" panose="02020603050405020304" pitchFamily="18" charset="0"/>
              </a:rPr>
            </a:br>
            <a:r>
              <a:rPr lang="uk-UA" sz="2400" b="1" dirty="0">
                <a:latin typeface="Times New Roman" panose="02020603050405020304" pitchFamily="18" charset="0"/>
                <a:cs typeface="Times New Roman" panose="02020603050405020304" pitchFamily="18" charset="0"/>
              </a:rPr>
              <a:t/>
            </a:r>
            <a:br>
              <a:rPr lang="uk-UA" sz="2400" b="1" dirty="0">
                <a:latin typeface="Times New Roman" panose="02020603050405020304" pitchFamily="18" charset="0"/>
                <a:cs typeface="Times New Roman" panose="02020603050405020304" pitchFamily="18" charset="0"/>
              </a:rPr>
            </a:br>
            <a:r>
              <a:rPr lang="uk-UA" sz="2400" b="1" dirty="0" smtClean="0">
                <a:latin typeface="Times New Roman" panose="02020603050405020304" pitchFamily="18" charset="0"/>
                <a:cs typeface="Times New Roman" panose="02020603050405020304" pitchFamily="18" charset="0"/>
              </a:rPr>
              <a:t>наразі </a:t>
            </a:r>
            <a:r>
              <a:rPr lang="uk-UA" sz="2400" b="1" dirty="0">
                <a:latin typeface="Times New Roman" panose="02020603050405020304" pitchFamily="18" charset="0"/>
                <a:cs typeface="Times New Roman" panose="02020603050405020304" pitchFamily="18" charset="0"/>
              </a:rPr>
              <a:t>оскаржується у КЦС ВС 10 листопада 2025 року </a:t>
            </a:r>
            <a:r>
              <a:rPr lang="uk-UA" sz="2400" b="1" dirty="0" smtClean="0">
                <a:latin typeface="Times New Roman" panose="02020603050405020304" pitchFamily="18" charset="0"/>
                <a:cs typeface="Times New Roman" panose="02020603050405020304" pitchFamily="18" charset="0"/>
              </a:rPr>
              <a:t>(відкрито провадження). </a:t>
            </a:r>
            <a:br>
              <a:rPr lang="uk-UA" sz="2400" b="1" dirty="0" smtClean="0">
                <a:latin typeface="Times New Roman" panose="02020603050405020304" pitchFamily="18" charset="0"/>
                <a:cs typeface="Times New Roman" panose="02020603050405020304" pitchFamily="18" charset="0"/>
              </a:rPr>
            </a:br>
            <a:r>
              <a:rPr lang="uk-UA" sz="2400" b="1" dirty="0">
                <a:latin typeface="Times New Roman" panose="02020603050405020304" pitchFamily="18" charset="0"/>
                <a:cs typeface="Times New Roman" panose="02020603050405020304" pitchFamily="18" charset="0"/>
              </a:rPr>
              <a:t/>
            </a:r>
            <a:br>
              <a:rPr lang="uk-UA" sz="2400" b="1" dirty="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a:t>
            </a:r>
            <a:r>
              <a:rPr lang="uk-UA" sz="2400" i="1" dirty="0">
                <a:latin typeface="Times New Roman" panose="02020603050405020304" pitchFamily="18" charset="0"/>
                <a:cs typeface="Times New Roman" panose="02020603050405020304" pitchFamily="18" charset="0"/>
              </a:rPr>
              <a:t>З виділенням земельних часток (паїв) в натурі та </a:t>
            </a:r>
            <a:r>
              <a:rPr lang="uk-UA" sz="2400" i="1" dirty="0" err="1">
                <a:latin typeface="Times New Roman" panose="02020603050405020304" pitchFamily="18" charset="0"/>
                <a:cs typeface="Times New Roman" panose="02020603050405020304" pitchFamily="18" charset="0"/>
              </a:rPr>
              <a:t>видачею</a:t>
            </a:r>
            <a:r>
              <a:rPr lang="uk-UA" sz="2400" i="1" dirty="0">
                <a:latin typeface="Times New Roman" panose="02020603050405020304" pitchFamily="18" charset="0"/>
                <a:cs typeface="Times New Roman" panose="02020603050405020304" pitchFamily="18" charset="0"/>
              </a:rPr>
              <a:t> державних актів на право власності на земельні ділянки припинилось право на земельну частку (пай) в умовних кадастрових гектарах та </a:t>
            </a:r>
            <a:r>
              <a:rPr lang="uk-UA" sz="2400" i="1" dirty="0" err="1">
                <a:latin typeface="Times New Roman" panose="02020603050405020304" pitchFamily="18" charset="0"/>
                <a:cs typeface="Times New Roman" panose="02020603050405020304" pitchFamily="18" charset="0"/>
              </a:rPr>
              <a:t>виникло</a:t>
            </a:r>
            <a:r>
              <a:rPr lang="uk-UA" sz="2400" i="1" dirty="0">
                <a:latin typeface="Times New Roman" panose="02020603050405020304" pitchFamily="18" charset="0"/>
                <a:cs typeface="Times New Roman" panose="02020603050405020304" pitchFamily="18" charset="0"/>
              </a:rPr>
              <a:t> право власності на земельну ділянку як об`єкт нерухомого майна)</a:t>
            </a:r>
            <a:r>
              <a:rPr lang="uk-UA" dirty="0"/>
              <a:t/>
            </a:r>
            <a:br>
              <a:rPr lang="uk-UA" dirty="0"/>
            </a:br>
            <a:endParaRPr lang="uk-UA" dirty="0"/>
          </a:p>
        </p:txBody>
      </p:sp>
    </p:spTree>
    <p:extLst>
      <p:ext uri="{BB962C8B-B14F-4D97-AF65-F5344CB8AC3E}">
        <p14:creationId xmlns:p14="http://schemas.microsoft.com/office/powerpoint/2010/main" val="21037515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165462"/>
            <a:ext cx="12642852" cy="4920343"/>
          </a:xfrm>
        </p:spPr>
        <p:txBody>
          <a:bodyPr>
            <a:normAutofit/>
          </a:bodyPr>
          <a:lstStyle/>
          <a:p>
            <a:r>
              <a:rPr lang="uk-UA" b="1" dirty="0">
                <a:latin typeface="Times New Roman" panose="02020603050405020304" pitchFamily="18" charset="0"/>
                <a:cs typeface="Times New Roman" panose="02020603050405020304" pitchFamily="18" charset="0"/>
              </a:rPr>
              <a:t>ПРАВОВІ ПОЗИЦІЇ КАСАЦІЙНОГО ЦИВІЛЬНОГО СУДУ ВЕРХОВНОГО СУДУ</a:t>
            </a:r>
            <a:endParaRPr lang="uk-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marL="457200" indent="-457200">
              <a:buAutoNum type="arabicPeriod"/>
            </a:pPr>
            <a:r>
              <a:rPr lang="uk-UA" b="1" dirty="0" smtClean="0">
                <a:latin typeface="Times New Roman" panose="02020603050405020304" pitchFamily="18" charset="0"/>
                <a:cs typeface="Times New Roman" panose="02020603050405020304" pitchFamily="18" charset="0"/>
              </a:rPr>
              <a:t>Постанова </a:t>
            </a:r>
            <a:r>
              <a:rPr lang="uk-UA" b="1" dirty="0">
                <a:latin typeface="Times New Roman" panose="02020603050405020304" pitchFamily="18" charset="0"/>
                <a:cs typeface="Times New Roman" panose="02020603050405020304" pitchFamily="18" charset="0"/>
              </a:rPr>
              <a:t>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12.11.2025 у справі №932/4904/20</a:t>
            </a:r>
            <a:r>
              <a:rPr lang="uk-UA" dirty="0">
                <a:latin typeface="Times New Roman" panose="02020603050405020304" pitchFamily="18" charset="0"/>
                <a:cs typeface="Times New Roman" panose="02020603050405020304" pitchFamily="18" charset="0"/>
              </a:rPr>
              <a:t> </a:t>
            </a:r>
            <a:endParaRPr lang="uk-UA" dirty="0" smtClean="0">
              <a:latin typeface="Times New Roman" panose="02020603050405020304" pitchFamily="18" charset="0"/>
              <a:cs typeface="Times New Roman" panose="02020603050405020304" pitchFamily="18" charset="0"/>
            </a:endParaRPr>
          </a:p>
          <a:p>
            <a:endParaRPr lang="uk-UA"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самочинним будівництвом нерухомість, зведену на не відведеній для цього земельній ділянці, без дозвільних документів, проекту або з істотними порушеннями будівельних норм. Особа, яка її збудувала, не набуває права власності, а за наявності заперечень власника землі чи порушення прав інших осіб об'єкт підлягає знесенню за її рахунок. Державна реєстрація лише фіксує момент виникнення права за умови наявності всіх необхідних юридичних фактів і не змінює правовий режим самочинного будівництва</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92697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165462"/>
            <a:ext cx="12642852" cy="4920343"/>
          </a:xfrm>
        </p:spPr>
        <p:txBody>
          <a:bodyPr>
            <a:normAutofit fontScale="92500" lnSpcReduction="10000"/>
          </a:bodyPr>
          <a:lstStyle/>
          <a:p>
            <a:r>
              <a:rPr lang="uk-UA" b="1" dirty="0" smtClean="0">
                <a:latin typeface="Times New Roman" panose="02020603050405020304" pitchFamily="18" charset="0"/>
                <a:cs typeface="Times New Roman" panose="02020603050405020304" pitchFamily="18" charset="0"/>
              </a:rPr>
              <a:t>2. Постанова </a:t>
            </a:r>
            <a:r>
              <a:rPr lang="uk-UA" b="1" dirty="0">
                <a:latin typeface="Times New Roman" panose="02020603050405020304" pitchFamily="18" charset="0"/>
                <a:cs typeface="Times New Roman" panose="02020603050405020304" pitchFamily="18" charset="0"/>
              </a:rPr>
              <a:t>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02.07.2025 у справі №569/13445/20 </a:t>
            </a:r>
            <a:endParaRPr lang="uk-UA" b="1" dirty="0" smtClean="0">
              <a:latin typeface="Times New Roman" panose="02020603050405020304" pitchFamily="18" charset="0"/>
              <a:cs typeface="Times New Roman" panose="02020603050405020304" pitchFamily="18" charset="0"/>
            </a:endParaRPr>
          </a:p>
          <a:p>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про </a:t>
            </a:r>
            <a:r>
              <a:rPr lang="uk-UA" i="1" dirty="0">
                <a:latin typeface="Times New Roman" panose="02020603050405020304" pitchFamily="18" charset="0"/>
                <a:cs typeface="Times New Roman" panose="02020603050405020304" pitchFamily="18" charset="0"/>
              </a:rPr>
              <a:t>те, що громадяни, які мали в користуванні земельні ділянки, надані їм до введення в дію Земельного кодексу УРСР 1990 року, зберігають права на користування такими ділянками до оформлення ними у встановленому порядку прав власності на землю або </a:t>
            </a:r>
            <a:r>
              <a:rPr lang="uk-UA" i="1" dirty="0" smtClean="0">
                <a:latin typeface="Times New Roman" panose="02020603050405020304" pitchFamily="18" charset="0"/>
                <a:cs typeface="Times New Roman" panose="02020603050405020304" pitchFamily="18" charset="0"/>
              </a:rPr>
              <a:t>землекористування</a:t>
            </a:r>
          </a:p>
          <a:p>
            <a:pPr marL="342900" indent="-342900" algn="just">
              <a:buFont typeface="Wingdings" panose="05000000000000000000" pitchFamily="2" charset="2"/>
              <a:buChar char="Ø"/>
            </a:pPr>
            <a:endParaRPr lang="uk-UA" i="1"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endParaRPr lang="uk-UA" i="1" dirty="0" smtClean="0">
              <a:latin typeface="Times New Roman" panose="02020603050405020304" pitchFamily="18" charset="0"/>
              <a:cs typeface="Times New Roman" panose="02020603050405020304" pitchFamily="18" charset="0"/>
            </a:endParaRPr>
          </a:p>
          <a:p>
            <a:pPr marL="342900" lvl="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Верховний Суд виснував, що відсутні правові підстави для визнання недійсними рішень органу місцевого самоврядування про відведення та передачу у власність відповідача земельної ділянки, оскільки позивачами не доведено факту оформлення права власності чи користування на спірну земельну ділянку, не надано доказів, що ділянка була об'єктом спадкування, та не доведено незаконність набуття відповідачем права власності на таку ділянку.</a:t>
            </a:r>
          </a:p>
          <a:p>
            <a:r>
              <a:rPr lang="uk-UA" b="1" i="1" dirty="0"/>
              <a:t> </a:t>
            </a:r>
            <a:endParaRPr lang="uk-UA" dirty="0"/>
          </a:p>
          <a:p>
            <a:endParaRPr lang="uk-UA" dirty="0"/>
          </a:p>
        </p:txBody>
      </p:sp>
    </p:spTree>
    <p:extLst>
      <p:ext uri="{BB962C8B-B14F-4D97-AF65-F5344CB8AC3E}">
        <p14:creationId xmlns:p14="http://schemas.microsoft.com/office/powerpoint/2010/main" val="37236878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63693"/>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 y="705394"/>
            <a:ext cx="12304713" cy="4093029"/>
          </a:xfrm>
        </p:spPr>
        <p:txBody>
          <a:bodyPr>
            <a:normAutofit fontScale="92500" lnSpcReduction="20000"/>
          </a:bodyPr>
          <a:lstStyle/>
          <a:p>
            <a:r>
              <a:rPr lang="uk-UA" b="1" dirty="0">
                <a:latin typeface="Times New Roman" panose="02020603050405020304" pitchFamily="18" charset="0"/>
                <a:cs typeface="Times New Roman" panose="02020603050405020304" pitchFamily="18" charset="0"/>
              </a:rPr>
              <a:t>3. Постанова 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16.07.2025 у справі №317/1921/22 </a:t>
            </a:r>
            <a:endParaRPr lang="uk-UA" b="1" dirty="0" smtClean="0">
              <a:latin typeface="Times New Roman" panose="02020603050405020304" pitchFamily="18" charset="0"/>
              <a:cs typeface="Times New Roman" panose="02020603050405020304" pitchFamily="18" charset="0"/>
            </a:endParaRPr>
          </a:p>
          <a:p>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про </a:t>
            </a:r>
            <a:r>
              <a:rPr lang="uk-UA" dirty="0">
                <a:latin typeface="Times New Roman" panose="02020603050405020304" pitchFamily="18" charset="0"/>
                <a:cs typeface="Times New Roman" panose="02020603050405020304" pitchFamily="18" charset="0"/>
              </a:rPr>
              <a:t>те, що </a:t>
            </a:r>
            <a:r>
              <a:rPr lang="uk-UA" i="1" dirty="0">
                <a:latin typeface="Times New Roman" panose="02020603050405020304" pitchFamily="18" charset="0"/>
                <a:cs typeface="Times New Roman" panose="02020603050405020304" pitchFamily="18" charset="0"/>
              </a:rPr>
              <a:t>у спорах про повернення з незаконного володіння земельних ділянок лісового фонду належним способом захисту прав держави є </a:t>
            </a:r>
            <a:r>
              <a:rPr lang="uk-UA" i="1" dirty="0" err="1">
                <a:latin typeface="Times New Roman" panose="02020603050405020304" pitchFamily="18" charset="0"/>
                <a:cs typeface="Times New Roman" panose="02020603050405020304" pitchFamily="18" charset="0"/>
              </a:rPr>
              <a:t>віндикаційний</a:t>
            </a:r>
            <a:r>
              <a:rPr lang="uk-UA" i="1" dirty="0">
                <a:latin typeface="Times New Roman" panose="02020603050405020304" pitchFamily="18" charset="0"/>
                <a:cs typeface="Times New Roman" panose="02020603050405020304" pitchFamily="18" charset="0"/>
              </a:rPr>
              <a:t> позов, а не </a:t>
            </a:r>
            <a:r>
              <a:rPr lang="uk-UA" i="1" dirty="0" err="1">
                <a:latin typeface="Times New Roman" panose="02020603050405020304" pitchFamily="18" charset="0"/>
                <a:cs typeface="Times New Roman" panose="02020603050405020304" pitchFamily="18" charset="0"/>
              </a:rPr>
              <a:t>негаторний</a:t>
            </a:r>
            <a:r>
              <a:rPr lang="uk-UA" i="1" dirty="0" smtClean="0">
                <a:latin typeface="Times New Roman" panose="02020603050405020304" pitchFamily="18" charset="0"/>
                <a:cs typeface="Times New Roman" panose="02020603050405020304" pitchFamily="18" charset="0"/>
              </a:rPr>
              <a:t>.</a:t>
            </a:r>
          </a:p>
          <a:p>
            <a:endParaRPr lang="uk-UA" i="1" dirty="0" smtClean="0">
              <a:latin typeface="Times New Roman" panose="02020603050405020304" pitchFamily="18" charset="0"/>
              <a:cs typeface="Times New Roman" panose="02020603050405020304" pitchFamily="18" charset="0"/>
            </a:endParaRPr>
          </a:p>
          <a:p>
            <a:r>
              <a:rPr lang="uk-UA" i="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4. Постанова Касаційного цивільного суду Верховного Суду </a:t>
            </a:r>
          </a:p>
          <a:p>
            <a:r>
              <a:rPr lang="uk-UA" b="1" dirty="0">
                <a:latin typeface="Times New Roman" panose="02020603050405020304" pitchFamily="18" charset="0"/>
                <a:cs typeface="Times New Roman" panose="02020603050405020304" pitchFamily="18" charset="0"/>
              </a:rPr>
              <a:t>від 23.10.2025 у справі №161/8859/23</a:t>
            </a:r>
          </a:p>
          <a:p>
            <a:pPr marL="457200" indent="-457200">
              <a:buAutoNum type="arabicPeriod"/>
            </a:pPr>
            <a:endParaRPr lang="uk-UA" dirty="0">
              <a:latin typeface="Times New Roman" panose="02020603050405020304" pitchFamily="18" charset="0"/>
              <a:cs typeface="Times New Roman" panose="02020603050405020304" pitchFamily="18" charset="0"/>
            </a:endParaRPr>
          </a:p>
          <a:p>
            <a:pPr marL="342900" indent="3600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про те, що для поновлення договору оренди землі орендар зобов'язаний до закінчення строку дії договору повідомити орендодавця про намір його поновити та надати проект додаткової </a:t>
            </a:r>
            <a:r>
              <a:rPr lang="uk-UA" i="1" dirty="0" smtClean="0">
                <a:latin typeface="Times New Roman" panose="02020603050405020304" pitchFamily="18" charset="0"/>
                <a:cs typeface="Times New Roman" panose="02020603050405020304" pitchFamily="18" charset="0"/>
              </a:rPr>
              <a:t>угоди.</a:t>
            </a:r>
            <a:endParaRPr lang="uk-UA" i="1" dirty="0">
              <a:latin typeface="Times New Roman" panose="02020603050405020304" pitchFamily="18" charset="0"/>
              <a:cs typeface="Times New Roman" panose="02020603050405020304" pitchFamily="18" charset="0"/>
            </a:endParaRPr>
          </a:p>
          <a:p>
            <a:pPr marL="342900" algn="just"/>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24991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235131"/>
            <a:ext cx="12521929" cy="4833258"/>
          </a:xfrm>
        </p:spPr>
        <p:txBody>
          <a:bodyPr>
            <a:normAutofit fontScale="92500"/>
          </a:bodyPr>
          <a:lstStyle/>
          <a:p>
            <a:r>
              <a:rPr lang="uk-UA" b="1" dirty="0">
                <a:latin typeface="Times New Roman" panose="02020603050405020304" pitchFamily="18" charset="0"/>
                <a:cs typeface="Times New Roman" panose="02020603050405020304" pitchFamily="18" charset="0"/>
              </a:rPr>
              <a:t>5. Постанова 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20.10.2025 у справі </a:t>
            </a:r>
            <a:r>
              <a:rPr lang="uk-UA" b="1" dirty="0" smtClean="0">
                <a:latin typeface="Times New Roman" panose="02020603050405020304" pitchFamily="18" charset="0"/>
                <a:cs typeface="Times New Roman" panose="02020603050405020304" pitchFamily="18" charset="0"/>
              </a:rPr>
              <a:t>№559/2900/23 </a:t>
            </a:r>
          </a:p>
          <a:p>
            <a:endParaRPr lang="uk-UA" b="1"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про </a:t>
            </a:r>
            <a:r>
              <a:rPr lang="uk-UA" i="1" dirty="0">
                <a:latin typeface="Times New Roman" panose="02020603050405020304" pitchFamily="18" charset="0"/>
                <a:cs typeface="Times New Roman" panose="02020603050405020304" pitchFamily="18" charset="0"/>
              </a:rPr>
              <a:t>те, що договір оренди земельної ділянки, укладений іноземцем у межах річного строку для її відчуження після отримання у спадщину, не порушує публічний порядок і не є нікчемним</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i="1"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 </a:t>
            </a:r>
          </a:p>
          <a:p>
            <a:r>
              <a:rPr lang="uk-UA" b="1" dirty="0">
                <a:latin typeface="Times New Roman" panose="02020603050405020304" pitchFamily="18" charset="0"/>
                <a:cs typeface="Times New Roman" panose="02020603050405020304" pitchFamily="18" charset="0"/>
              </a:rPr>
              <a:t>6. Постанова 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i="1" dirty="0" smtClean="0">
                <a:latin typeface="Times New Roman" panose="02020603050405020304" pitchFamily="18" charset="0"/>
                <a:cs typeface="Times New Roman" panose="02020603050405020304" pitchFamily="18" charset="0"/>
              </a:rPr>
              <a:t>від </a:t>
            </a:r>
            <a:r>
              <a:rPr lang="uk-UA" b="1" i="1" dirty="0">
                <a:latin typeface="Times New Roman" panose="02020603050405020304" pitchFamily="18" charset="0"/>
                <a:cs typeface="Times New Roman" panose="02020603050405020304" pitchFamily="18" charset="0"/>
              </a:rPr>
              <a:t>03.09.2025 у справі №</a:t>
            </a:r>
            <a:r>
              <a:rPr lang="uk-UA" b="1" i="1" dirty="0" smtClean="0">
                <a:latin typeface="Times New Roman" panose="02020603050405020304" pitchFamily="18" charset="0"/>
                <a:cs typeface="Times New Roman" panose="02020603050405020304" pitchFamily="18" charset="0"/>
              </a:rPr>
              <a:t>752/5279/20</a:t>
            </a:r>
          </a:p>
          <a:p>
            <a:pPr marL="342900" indent="-3429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про те, що належним способом захисту прав особи, яка вважає, що зареєстроване право користування земельною ділянкою відповідача відсутнє, є вимога про визнання відсутнім права користування</a:t>
            </a:r>
            <a:endParaRPr lang="uk-UA"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10570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165462"/>
            <a:ext cx="12642852" cy="4920343"/>
          </a:xfrm>
        </p:spPr>
        <p:txBody>
          <a:bodyPr>
            <a:normAutofit fontScale="92500" lnSpcReduction="20000"/>
          </a:bodyPr>
          <a:lstStyle/>
          <a:p>
            <a:r>
              <a:rPr lang="uk-UA" dirty="0"/>
              <a:t> </a:t>
            </a:r>
          </a:p>
          <a:p>
            <a:r>
              <a:rPr lang="uk-UA" b="1" dirty="0">
                <a:latin typeface="Times New Roman" panose="02020603050405020304" pitchFamily="18" charset="0"/>
                <a:cs typeface="Times New Roman" panose="02020603050405020304" pitchFamily="18" charset="0"/>
              </a:rPr>
              <a:t>7. Постанова 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15.10.2025 у справі №386/987/19 </a:t>
            </a:r>
            <a:endParaRPr lang="uk-UA" b="1" dirty="0" smtClean="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про </a:t>
            </a:r>
            <a:r>
              <a:rPr lang="uk-UA" i="1" dirty="0">
                <a:latin typeface="Times New Roman" panose="02020603050405020304" pitchFamily="18" charset="0"/>
                <a:cs typeface="Times New Roman" panose="02020603050405020304" pitchFamily="18" charset="0"/>
              </a:rPr>
              <a:t>те, що за наявності декількох претендентів на отримання земельної ділянки державної чи комунальної власності у власність при безоплатній передачі першочергове право на таке отримання має особа, на підставі проекту землеустрою якої було сформовано відповідну земельну ділянку, а не особа, яка першою подала заяву про надання дозволу на </a:t>
            </a:r>
            <a:r>
              <a:rPr lang="uk-UA" i="1" dirty="0" smtClean="0">
                <a:latin typeface="Times New Roman" panose="02020603050405020304" pitchFamily="18" charset="0"/>
                <a:cs typeface="Times New Roman" panose="02020603050405020304" pitchFamily="18" charset="0"/>
              </a:rPr>
              <a:t>розроблення </a:t>
            </a:r>
            <a:r>
              <a:rPr lang="uk-UA" i="1" dirty="0">
                <a:latin typeface="Times New Roman" panose="02020603050405020304" pitchFamily="18" charset="0"/>
                <a:cs typeface="Times New Roman" panose="02020603050405020304" pitchFamily="18" charset="0"/>
              </a:rPr>
              <a:t>проекту землеустрою. </a:t>
            </a:r>
            <a:endParaRPr lang="uk-UA" i="1" dirty="0" smtClean="0">
              <a:latin typeface="Times New Roman" panose="02020603050405020304" pitchFamily="18" charset="0"/>
              <a:cs typeface="Times New Roman" panose="02020603050405020304" pitchFamily="18" charset="0"/>
            </a:endParaRPr>
          </a:p>
          <a:p>
            <a:endParaRPr lang="uk-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8. Постанова Касаційного цивільного суду Верховного </a:t>
            </a:r>
            <a:r>
              <a:rPr lang="uk-UA" b="1" dirty="0" smtClean="0">
                <a:latin typeface="Times New Roman" panose="02020603050405020304" pitchFamily="18" charset="0"/>
                <a:cs typeface="Times New Roman" panose="02020603050405020304" pitchFamily="18" charset="0"/>
              </a:rPr>
              <a:t>Суду </a:t>
            </a:r>
          </a:p>
          <a:p>
            <a:r>
              <a:rPr lang="uk-UA" b="1" dirty="0" smtClean="0">
                <a:latin typeface="Times New Roman" panose="02020603050405020304" pitchFamily="18" charset="0"/>
                <a:cs typeface="Times New Roman" panose="02020603050405020304" pitchFamily="18" charset="0"/>
              </a:rPr>
              <a:t>від 15.10.2025 </a:t>
            </a:r>
            <a:r>
              <a:rPr lang="uk-UA" b="1" dirty="0">
                <a:latin typeface="Times New Roman" panose="02020603050405020304" pitchFamily="18" charset="0"/>
                <a:cs typeface="Times New Roman" panose="02020603050405020304" pitchFamily="18" charset="0"/>
              </a:rPr>
              <a:t>у </a:t>
            </a:r>
            <a:r>
              <a:rPr lang="uk-UA" b="1" dirty="0" smtClean="0">
                <a:latin typeface="Times New Roman" panose="02020603050405020304" pitchFamily="18" charset="0"/>
                <a:cs typeface="Times New Roman" panose="02020603050405020304" pitchFamily="18" charset="0"/>
              </a:rPr>
              <a:t>справі № 205/1871/23 </a:t>
            </a:r>
          </a:p>
          <a:p>
            <a:pPr marL="342900" indent="4572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про </a:t>
            </a:r>
            <a:r>
              <a:rPr lang="uk-UA" i="1" dirty="0">
                <a:latin typeface="Times New Roman" panose="02020603050405020304" pitchFamily="18" charset="0"/>
                <a:cs typeface="Times New Roman" panose="02020603050405020304" pitchFamily="18" charset="0"/>
              </a:rPr>
              <a:t>те, що право власності вважається набутим </a:t>
            </a:r>
            <a:r>
              <a:rPr lang="uk-UA" i="1" dirty="0" err="1">
                <a:latin typeface="Times New Roman" panose="02020603050405020304" pitchFamily="18" charset="0"/>
                <a:cs typeface="Times New Roman" panose="02020603050405020304" pitchFamily="18" charset="0"/>
              </a:rPr>
              <a:t>правомірно</a:t>
            </a:r>
            <a:r>
              <a:rPr lang="uk-UA" i="1" dirty="0">
                <a:latin typeface="Times New Roman" panose="02020603050405020304" pitchFamily="18" charset="0"/>
                <a:cs typeface="Times New Roman" panose="02020603050405020304" pitchFamily="18" charset="0"/>
              </a:rPr>
              <a:t>, якщо інше прямо не випливає із закону або незаконність набуття права власності не встановлена судом. Наявність двох наказів з однаковими реквізитами, але різним змістом, які стосуються різних земельних ділянок і різних осіб, без належних доказів підроблення документів не може бути підставою для визнання недійсним права власності особи на земельну ділянку та її витребування</a:t>
            </a:r>
            <a:endParaRPr lang="uk-UA"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50450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165462"/>
            <a:ext cx="12642852" cy="4920343"/>
          </a:xfrm>
        </p:spPr>
        <p:txBody>
          <a:bodyPr>
            <a:normAutofit fontScale="92500" lnSpcReduction="10000"/>
          </a:bodyPr>
          <a:lstStyle/>
          <a:p>
            <a:r>
              <a:rPr lang="uk-UA" b="1" dirty="0">
                <a:latin typeface="Times New Roman" panose="02020603050405020304" pitchFamily="18" charset="0"/>
                <a:cs typeface="Times New Roman" panose="02020603050405020304" pitchFamily="18" charset="0"/>
              </a:rPr>
              <a:t>9. Постанова 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22.10.2025 у справі №</a:t>
            </a:r>
            <a:r>
              <a:rPr lang="uk-UA" b="1" dirty="0" smtClean="0">
                <a:latin typeface="Times New Roman" panose="02020603050405020304" pitchFamily="18" charset="0"/>
                <a:cs typeface="Times New Roman" panose="02020603050405020304" pitchFamily="18" charset="0"/>
              </a:rPr>
              <a:t>243/2721/22</a:t>
            </a:r>
          </a:p>
          <a:p>
            <a:r>
              <a:rPr lang="uk-UA" b="1" dirty="0" smtClean="0">
                <a:latin typeface="Times New Roman" panose="02020603050405020304" pitchFamily="18" charset="0"/>
                <a:cs typeface="Times New Roman" panose="02020603050405020304" pitchFamily="18" charset="0"/>
              </a:rPr>
              <a:t> </a:t>
            </a:r>
          </a:p>
          <a:p>
            <a:pPr marL="342900" indent="4572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про </a:t>
            </a:r>
            <a:r>
              <a:rPr lang="uk-UA" i="1" dirty="0">
                <a:latin typeface="Times New Roman" panose="02020603050405020304" pitchFamily="18" charset="0"/>
                <a:cs typeface="Times New Roman" panose="02020603050405020304" pitchFamily="18" charset="0"/>
              </a:rPr>
              <a:t>те, що земельну ділянку, що вибула з володіння держави на підставі незаконного рішення компетентного органу внаслідок повторного використання особою права на безоплатне отримання земельної ділянки для ведення особистого селянського господарства, може бути витребувано в останнього </a:t>
            </a:r>
            <a:r>
              <a:rPr lang="uk-UA" i="1" dirty="0" smtClean="0">
                <a:latin typeface="Times New Roman" panose="02020603050405020304" pitchFamily="18" charset="0"/>
                <a:cs typeface="Times New Roman" panose="02020603050405020304" pitchFamily="18" charset="0"/>
              </a:rPr>
              <a:t>набувача.</a:t>
            </a:r>
          </a:p>
          <a:p>
            <a:pPr marL="342900" indent="457200" algn="just">
              <a:buFont typeface="Wingdings" panose="05000000000000000000" pitchFamily="2" charset="2"/>
              <a:buChar char="Ø"/>
            </a:pPr>
            <a:endParaRPr lang="uk-UA" i="1" dirty="0" smtClean="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10. Постанова 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19.11.2025 у справі №179/272/24 </a:t>
            </a:r>
            <a:endParaRPr lang="uk-UA" b="1" dirty="0" smtClean="0">
              <a:latin typeface="Times New Roman" panose="02020603050405020304" pitchFamily="18" charset="0"/>
              <a:cs typeface="Times New Roman" panose="02020603050405020304" pitchFamily="18" charset="0"/>
            </a:endParaRPr>
          </a:p>
          <a:p>
            <a:endParaRPr lang="uk-UA" b="1" dirty="0" smtClean="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про </a:t>
            </a:r>
            <a:r>
              <a:rPr lang="uk-UA" i="1" dirty="0">
                <a:latin typeface="Times New Roman" panose="02020603050405020304" pitchFamily="18" charset="0"/>
                <a:cs typeface="Times New Roman" panose="02020603050405020304" pitchFamily="18" charset="0"/>
              </a:rPr>
              <a:t>те, що паспорт громадянина України є достатнім документом для підтвердження особи та громадянства при участі в земельних торгах щодо продажу земельної ділянки сільськогосподарського призначення. </a:t>
            </a:r>
            <a:endParaRPr lang="uk-UA"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0091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165462"/>
            <a:ext cx="12642852" cy="4920343"/>
          </a:xfrm>
        </p:spPr>
        <p:txBody>
          <a:bodyPr>
            <a:normAutofit lnSpcReduction="10000"/>
          </a:bodyPr>
          <a:lstStyle/>
          <a:p>
            <a:r>
              <a:rPr lang="uk-UA" b="1" dirty="0">
                <a:latin typeface="Times New Roman" panose="02020603050405020304" pitchFamily="18" charset="0"/>
                <a:cs typeface="Times New Roman" panose="02020603050405020304" pitchFamily="18" charset="0"/>
              </a:rPr>
              <a:t>11. Постанова 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19.11.2025 у справі №607/9519/24 </a:t>
            </a:r>
            <a:endParaRPr lang="uk-UA" b="1" dirty="0" smtClean="0">
              <a:latin typeface="Times New Roman" panose="02020603050405020304" pitchFamily="18" charset="0"/>
              <a:cs typeface="Times New Roman" panose="02020603050405020304" pitchFamily="18" charset="0"/>
            </a:endParaRPr>
          </a:p>
          <a:p>
            <a:endParaRPr lang="uk-UA" dirty="0">
              <a:latin typeface="Times New Roman" panose="02020603050405020304" pitchFamily="18" charset="0"/>
              <a:cs typeface="Times New Roman" panose="02020603050405020304" pitchFamily="18" charset="0"/>
            </a:endParaRPr>
          </a:p>
          <a:p>
            <a:pPr marL="342900" indent="3600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про </a:t>
            </a:r>
            <a:r>
              <a:rPr lang="uk-UA" i="1" dirty="0">
                <a:latin typeface="Times New Roman" panose="02020603050405020304" pitchFamily="18" charset="0"/>
                <a:cs typeface="Times New Roman" panose="02020603050405020304" pitchFamily="18" charset="0"/>
              </a:rPr>
              <a:t>те, що земельні ділянки для поховання є спеціально відведеними земельними ділянками, які не можуть використовуватися для інших цілей. </a:t>
            </a:r>
            <a:endParaRPr lang="uk-UA" i="1" dirty="0" smtClean="0">
              <a:latin typeface="Times New Roman" panose="02020603050405020304" pitchFamily="18" charset="0"/>
              <a:cs typeface="Times New Roman" panose="02020603050405020304" pitchFamily="18" charset="0"/>
            </a:endParaRPr>
          </a:p>
          <a:p>
            <a:endParaRPr lang="uk-UA" dirty="0" smtClean="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12. Постанова Касаційного цивільного суду Верховного Суду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26.11.2025 у справі №</a:t>
            </a:r>
            <a:r>
              <a:rPr lang="uk-UA" b="1" dirty="0" smtClean="0">
                <a:latin typeface="Times New Roman" panose="02020603050405020304" pitchFamily="18" charset="0"/>
                <a:cs typeface="Times New Roman" panose="02020603050405020304" pitchFamily="18" charset="0"/>
              </a:rPr>
              <a:t>185/6481/24</a:t>
            </a:r>
          </a:p>
          <a:p>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про те, що скасування державної реєстрації права власності на нерухоме майно сусіднього землевласника не є належним способом захисту порушеного права власності на земельну ділянку у випадку наявності спору щодо накладання меж земельних ділянок. </a:t>
            </a:r>
            <a:endParaRPr lang="uk-UA"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07009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165462"/>
            <a:ext cx="12642852" cy="4920343"/>
          </a:xfrm>
        </p:spPr>
        <p:txBody>
          <a:bodyPr>
            <a:normAutofit fontScale="92500" lnSpcReduction="10000"/>
          </a:bodyPr>
          <a:lstStyle/>
          <a:p>
            <a:r>
              <a:rPr lang="uk-UA" dirty="0"/>
              <a:t> </a:t>
            </a:r>
          </a:p>
          <a:p>
            <a:r>
              <a:rPr lang="uk-UA" b="1" dirty="0">
                <a:latin typeface="Times New Roman" panose="02020603050405020304" pitchFamily="18" charset="0"/>
                <a:cs typeface="Times New Roman" panose="02020603050405020304" pitchFamily="18" charset="0"/>
              </a:rPr>
              <a:t>13. Постанова Касаційного цивільного суду Верховного </a:t>
            </a:r>
            <a:r>
              <a:rPr lang="uk-UA" b="1" dirty="0" smtClean="0">
                <a:latin typeface="Times New Roman" panose="02020603050405020304" pitchFamily="18" charset="0"/>
                <a:cs typeface="Times New Roman" panose="02020603050405020304" pitchFamily="18" charset="0"/>
              </a:rPr>
              <a:t>Суду</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від 11.12.2025 у справі №</a:t>
            </a:r>
            <a:r>
              <a:rPr lang="uk-UA" b="1" dirty="0" smtClean="0">
                <a:latin typeface="Times New Roman" panose="02020603050405020304" pitchFamily="18" charset="0"/>
                <a:cs typeface="Times New Roman" panose="02020603050405020304" pitchFamily="18" charset="0"/>
              </a:rPr>
              <a:t>482/1545/21</a:t>
            </a:r>
          </a:p>
          <a:p>
            <a:endParaRPr lang="uk-UA" dirty="0" smtClean="0">
              <a:latin typeface="Times New Roman" panose="02020603050405020304" pitchFamily="18" charset="0"/>
              <a:cs typeface="Times New Roman" panose="02020603050405020304" pitchFamily="18" charset="0"/>
            </a:endParaRPr>
          </a:p>
          <a:p>
            <a:pPr marL="342900" indent="3600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про те, що передача у приватну власність земельних ділянок, які повністю або частково розташовані в межах розвіданих родовищ корисних копалин, що обліковані в Державному фонді родовищ корисних копалин, без отримання спеціального дозволу на користування надрами чи гірничого відводу є незаконною. </a:t>
            </a:r>
            <a:endParaRPr lang="uk-UA" i="1"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endParaRPr lang="uk-UA" i="1" dirty="0" smtClean="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14. Постанова Касаційного цивільного суду Верховного </a:t>
            </a:r>
            <a:r>
              <a:rPr lang="uk-UA" b="1" dirty="0" smtClean="0">
                <a:latin typeface="Times New Roman" panose="02020603050405020304" pitchFamily="18" charset="0"/>
                <a:cs typeface="Times New Roman" panose="02020603050405020304" pitchFamily="18" charset="0"/>
              </a:rPr>
              <a:t>Суду</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від 17.12.2025 у справі №</a:t>
            </a:r>
            <a:r>
              <a:rPr lang="uk-UA" b="1" dirty="0" smtClean="0">
                <a:latin typeface="Times New Roman" panose="02020603050405020304" pitchFamily="18" charset="0"/>
                <a:cs typeface="Times New Roman" panose="02020603050405020304" pitchFamily="18" charset="0"/>
              </a:rPr>
              <a:t>370/702/21</a:t>
            </a:r>
          </a:p>
          <a:p>
            <a:endParaRPr lang="uk-UA" dirty="0" smtClean="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про те, що землі водного фонду не можуть передаватися у приватну власність громадян. </a:t>
            </a:r>
            <a:endParaRPr lang="uk-UA"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43797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466" y="-32330"/>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348343" y="2978331"/>
            <a:ext cx="11465138" cy="2373379"/>
          </a:xfrm>
        </p:spPr>
        <p:txBody>
          <a:bodyPr>
            <a:normAutofit fontScale="90000"/>
          </a:bodyPr>
          <a:lstStyle/>
          <a:p>
            <a:pPr marL="342900" indent="457200" algn="just">
              <a:buFont typeface="Wingdings" panose="05000000000000000000" pitchFamily="2" charset="2"/>
              <a:buChar char="Ø"/>
            </a:pPr>
            <a:r>
              <a:rPr lang="uk-UA" sz="2700" i="1" dirty="0">
                <a:latin typeface="Times New Roman" panose="02020603050405020304" pitchFamily="18" charset="0"/>
                <a:cs typeface="Times New Roman" panose="02020603050405020304" pitchFamily="18" charset="0"/>
              </a:rPr>
              <a:t>Після видачі громадянам державних актів на право власності на земельні ділянки за наслідками виділення в натурі земельних часток (паїв) сертифікати на право на земельну частку (пай) підлягали поверненню до районної державної адміністрації, як наслідок, сертифікати про право на земельну частку (пай) не могли знаходитися у громадян, так як мали бути передані районній державній адміністрації взамін на державні акти на право власності на земельну ділянку.</a:t>
            </a:r>
            <a:r>
              <a:rPr lang="uk-UA" sz="2700" dirty="0">
                <a:latin typeface="Times New Roman" panose="02020603050405020304" pitchFamily="18" charset="0"/>
                <a:cs typeface="Times New Roman" panose="02020603050405020304" pitchFamily="18" charset="0"/>
              </a:rPr>
              <a:t/>
            </a:r>
            <a:br>
              <a:rPr lang="uk-UA" sz="2700" dirty="0">
                <a:latin typeface="Times New Roman" panose="02020603050405020304" pitchFamily="18" charset="0"/>
                <a:cs typeface="Times New Roman" panose="02020603050405020304" pitchFamily="18" charset="0"/>
              </a:rPr>
            </a:br>
            <a:r>
              <a:rPr lang="uk-UA" sz="2700" dirty="0" smtClean="0">
                <a:latin typeface="Times New Roman" panose="02020603050405020304" pitchFamily="18" charset="0"/>
                <a:cs typeface="Times New Roman" panose="02020603050405020304" pitchFamily="18" charset="0"/>
              </a:rPr>
              <a:t/>
            </a:r>
            <a:br>
              <a:rPr lang="uk-UA" sz="2700" dirty="0" smtClean="0">
                <a:latin typeface="Times New Roman" panose="02020603050405020304" pitchFamily="18" charset="0"/>
                <a:cs typeface="Times New Roman" panose="02020603050405020304" pitchFamily="18" charset="0"/>
              </a:rPr>
            </a:br>
            <a:r>
              <a:rPr lang="uk-UA" sz="2700" i="1" dirty="0" smtClean="0">
                <a:latin typeface="Times New Roman" panose="02020603050405020304" pitchFamily="18" charset="0"/>
                <a:cs typeface="Times New Roman" panose="02020603050405020304" pitchFamily="18" charset="0"/>
              </a:rPr>
              <a:t>З </a:t>
            </a:r>
            <a:r>
              <a:rPr lang="uk-UA" sz="2700" i="1" dirty="0">
                <a:latin typeface="Times New Roman" panose="02020603050405020304" pitchFamily="18" charset="0"/>
                <a:cs typeface="Times New Roman" panose="02020603050405020304" pitchFamily="18" charset="0"/>
              </a:rPr>
              <a:t>виділенням земельних часток (паїв) в натурі та </a:t>
            </a:r>
            <a:r>
              <a:rPr lang="uk-UA" sz="2700" i="1" dirty="0" err="1">
                <a:latin typeface="Times New Roman" panose="02020603050405020304" pitchFamily="18" charset="0"/>
                <a:cs typeface="Times New Roman" panose="02020603050405020304" pitchFamily="18" charset="0"/>
              </a:rPr>
              <a:t>видачею</a:t>
            </a:r>
            <a:r>
              <a:rPr lang="uk-UA" sz="2700" i="1" dirty="0">
                <a:latin typeface="Times New Roman" panose="02020603050405020304" pitchFamily="18" charset="0"/>
                <a:cs typeface="Times New Roman" panose="02020603050405020304" pitchFamily="18" charset="0"/>
              </a:rPr>
              <a:t> державних актів на право власності на земельні ділянки припинилось право на земельну частку (пай) в умовних кадастрових гектарах та </a:t>
            </a:r>
            <a:r>
              <a:rPr lang="uk-UA" sz="2700" i="1" dirty="0" err="1">
                <a:latin typeface="Times New Roman" panose="02020603050405020304" pitchFamily="18" charset="0"/>
                <a:cs typeface="Times New Roman" panose="02020603050405020304" pitchFamily="18" charset="0"/>
              </a:rPr>
              <a:t>виникло</a:t>
            </a:r>
            <a:r>
              <a:rPr lang="uk-UA" sz="2700" i="1" dirty="0">
                <a:latin typeface="Times New Roman" panose="02020603050405020304" pitchFamily="18" charset="0"/>
                <a:cs typeface="Times New Roman" panose="02020603050405020304" pitchFamily="18" charset="0"/>
              </a:rPr>
              <a:t> право власності на земельну ділянку як об`єкт нерухомого майна, що має встановлені розмір, межі, кадастровий номер, реєстраційний номер об`єкта нерухомого майна в державних </a:t>
            </a:r>
            <a:r>
              <a:rPr lang="uk-UA" sz="2700" i="1" dirty="0" smtClean="0">
                <a:latin typeface="Times New Roman" panose="02020603050405020304" pitchFamily="18" charset="0"/>
                <a:cs typeface="Times New Roman" panose="02020603050405020304" pitchFamily="18" charset="0"/>
              </a:rPr>
              <a:t>реєстрах</a:t>
            </a:r>
            <a:r>
              <a:rPr lang="uk-UA" sz="2200" i="1" dirty="0" smtClean="0">
                <a:latin typeface="Times New Roman" panose="02020603050405020304" pitchFamily="18" charset="0"/>
                <a:cs typeface="Times New Roman" panose="02020603050405020304" pitchFamily="18" charset="0"/>
              </a:rPr>
              <a:t>.</a:t>
            </a:r>
            <a:r>
              <a:rPr lang="uk-UA" sz="2200" dirty="0">
                <a:latin typeface="Times New Roman" panose="02020603050405020304" pitchFamily="18" charset="0"/>
                <a:cs typeface="Times New Roman" panose="02020603050405020304" pitchFamily="18" charset="0"/>
              </a:rPr>
              <a:t/>
            </a:r>
            <a:br>
              <a:rPr lang="uk-UA" sz="2200" dirty="0">
                <a:latin typeface="Times New Roman" panose="02020603050405020304" pitchFamily="18" charset="0"/>
                <a:cs typeface="Times New Roman" panose="02020603050405020304" pitchFamily="18" charset="0"/>
              </a:rPr>
            </a:br>
            <a:endParaRPr lang="uk-UA" dirty="0"/>
          </a:p>
        </p:txBody>
      </p:sp>
    </p:spTree>
    <p:extLst>
      <p:ext uri="{BB962C8B-B14F-4D97-AF65-F5344CB8AC3E}">
        <p14:creationId xmlns:p14="http://schemas.microsoft.com/office/powerpoint/2010/main" val="14693815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009" y="0"/>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148045" y="1199945"/>
            <a:ext cx="11930743" cy="1473585"/>
          </a:xfrm>
        </p:spPr>
        <p:txBody>
          <a:bodyPr>
            <a:normAutofit fontScale="90000"/>
          </a:bodyPr>
          <a:lstStyle/>
          <a:p>
            <a:r>
              <a:rPr lang="uk-UA" sz="2700" b="1" dirty="0">
                <a:latin typeface="Times New Roman" panose="02020603050405020304" pitchFamily="18" charset="0"/>
                <a:cs typeface="Times New Roman" panose="02020603050405020304" pitchFamily="18" charset="0"/>
              </a:rPr>
              <a:t>6. Постанова Одеського апеляційного суду </a:t>
            </a:r>
            <a:r>
              <a:rPr lang="uk-UA" sz="2700" b="1" dirty="0" smtClean="0">
                <a:latin typeface="Times New Roman" panose="02020603050405020304" pitchFamily="18" charset="0"/>
                <a:cs typeface="Times New Roman" panose="02020603050405020304" pitchFamily="18" charset="0"/>
              </a:rPr>
              <a:t/>
            </a:r>
            <a:br>
              <a:rPr lang="uk-UA" sz="2700" b="1" dirty="0" smtClean="0">
                <a:latin typeface="Times New Roman" panose="02020603050405020304" pitchFamily="18" charset="0"/>
                <a:cs typeface="Times New Roman" panose="02020603050405020304" pitchFamily="18" charset="0"/>
              </a:rPr>
            </a:br>
            <a:r>
              <a:rPr lang="uk-UA" sz="2700" b="1" dirty="0" smtClean="0">
                <a:latin typeface="Times New Roman" panose="02020603050405020304" pitchFamily="18" charset="0"/>
                <a:cs typeface="Times New Roman" panose="02020603050405020304" pitchFamily="18" charset="0"/>
              </a:rPr>
              <a:t>№ </a:t>
            </a:r>
            <a:r>
              <a:rPr lang="uk-UA" sz="2700" b="1" dirty="0">
                <a:latin typeface="Times New Roman" panose="02020603050405020304" pitchFamily="18" charset="0"/>
                <a:cs typeface="Times New Roman" panose="02020603050405020304" pitchFamily="18" charset="0"/>
              </a:rPr>
              <a:t>947/23278/20 від 03.06.2025 року, </a:t>
            </a:r>
            <a:r>
              <a:rPr lang="uk-UA" sz="2700" b="1" dirty="0" smtClean="0">
                <a:latin typeface="Times New Roman" panose="02020603050405020304" pitchFamily="18" charset="0"/>
                <a:cs typeface="Times New Roman" panose="02020603050405020304" pitchFamily="18" charset="0"/>
              </a:rPr>
              <a:t/>
            </a:r>
            <a:br>
              <a:rPr lang="uk-UA" sz="2700" b="1" dirty="0" smtClean="0">
                <a:latin typeface="Times New Roman" panose="02020603050405020304" pitchFamily="18" charset="0"/>
                <a:cs typeface="Times New Roman" panose="02020603050405020304" pitchFamily="18" charset="0"/>
              </a:rPr>
            </a:br>
            <a:r>
              <a:rPr lang="uk-UA" sz="2700" b="1" dirty="0" smtClean="0">
                <a:latin typeface="Times New Roman" panose="02020603050405020304" pitchFamily="18" charset="0"/>
                <a:cs typeface="Times New Roman" panose="02020603050405020304" pitchFamily="18" charset="0"/>
              </a:rPr>
              <a:t>відкрито </a:t>
            </a:r>
            <a:r>
              <a:rPr lang="uk-UA" sz="2700" b="1" dirty="0">
                <a:latin typeface="Times New Roman" panose="02020603050405020304" pitchFamily="18" charset="0"/>
                <a:cs typeface="Times New Roman" panose="02020603050405020304" pitchFamily="18" charset="0"/>
              </a:rPr>
              <a:t>касаційне провадження 24.07.2025 року</a:t>
            </a:r>
            <a:r>
              <a:rPr lang="uk-UA" sz="2700" b="1" dirty="0" smtClean="0">
                <a:latin typeface="Times New Roman" panose="02020603050405020304" pitchFamily="18" charset="0"/>
                <a:cs typeface="Times New Roman" panose="02020603050405020304" pitchFamily="18" charset="0"/>
              </a:rPr>
              <a:t>.</a:t>
            </a:r>
            <a:r>
              <a:rPr lang="uk-UA" sz="2200" b="1" dirty="0" smtClean="0">
                <a:latin typeface="Times New Roman" panose="02020603050405020304" pitchFamily="18" charset="0"/>
                <a:cs typeface="Times New Roman" panose="02020603050405020304" pitchFamily="18" charset="0"/>
              </a:rPr>
              <a:t/>
            </a:r>
            <a:br>
              <a:rPr lang="uk-UA" sz="2200" b="1" dirty="0" smtClean="0">
                <a:latin typeface="Times New Roman" panose="02020603050405020304" pitchFamily="18" charset="0"/>
                <a:cs typeface="Times New Roman" panose="02020603050405020304" pitchFamily="18" charset="0"/>
              </a:rPr>
            </a:br>
            <a:r>
              <a:rPr lang="uk-UA" sz="2200" b="1" dirty="0">
                <a:latin typeface="Times New Roman" panose="02020603050405020304" pitchFamily="18" charset="0"/>
                <a:cs typeface="Times New Roman" panose="02020603050405020304" pitchFamily="18" charset="0"/>
              </a:rPr>
              <a:t/>
            </a:r>
            <a:br>
              <a:rPr lang="uk-UA" sz="2200" b="1" dirty="0">
                <a:latin typeface="Times New Roman" panose="02020603050405020304" pitchFamily="18" charset="0"/>
                <a:cs typeface="Times New Roman" panose="02020603050405020304" pitchFamily="18" charset="0"/>
              </a:rPr>
            </a:br>
            <a:endParaRPr lang="uk-UA" dirty="0"/>
          </a:p>
        </p:txBody>
      </p:sp>
      <p:sp>
        <p:nvSpPr>
          <p:cNvPr id="5" name="TextBox 4"/>
          <p:cNvSpPr txBox="1"/>
          <p:nvPr/>
        </p:nvSpPr>
        <p:spPr>
          <a:xfrm>
            <a:off x="513806" y="1983187"/>
            <a:ext cx="11460480" cy="2862322"/>
          </a:xfrm>
          <a:prstGeom prst="rect">
            <a:avLst/>
          </a:prstGeom>
          <a:noFill/>
        </p:spPr>
        <p:txBody>
          <a:bodyPr wrap="square" rtlCol="0">
            <a:spAutoFit/>
          </a:bodyPr>
          <a:lstStyle/>
          <a:p>
            <a:pPr marL="342900" indent="457200" algn="just">
              <a:buFont typeface="Wingdings" panose="05000000000000000000" pitchFamily="2" charset="2"/>
              <a:buChar char="Ø"/>
            </a:pPr>
            <a:r>
              <a:rPr lang="uk-UA" sz="2000" i="1" dirty="0" smtClean="0">
                <a:latin typeface="Times New Roman" panose="02020603050405020304" pitchFamily="18" charset="0"/>
                <a:cs typeface="Times New Roman" panose="02020603050405020304" pitchFamily="18" charset="0"/>
              </a:rPr>
              <a:t>1. </a:t>
            </a:r>
            <a:r>
              <a:rPr lang="uk-UA" sz="2000" i="1" dirty="0">
                <a:latin typeface="Times New Roman" panose="02020603050405020304" pitchFamily="18" charset="0"/>
                <a:cs typeface="Times New Roman" panose="02020603050405020304" pitchFamily="18" charset="0"/>
              </a:rPr>
              <a:t>Н</a:t>
            </a:r>
            <a:r>
              <a:rPr lang="uk-UA" sz="2000" i="1" dirty="0" smtClean="0">
                <a:latin typeface="Times New Roman" panose="02020603050405020304" pitchFamily="18" charset="0"/>
                <a:cs typeface="Times New Roman" panose="02020603050405020304" pitchFamily="18" charset="0"/>
              </a:rPr>
              <a:t>аявність </a:t>
            </a:r>
            <a:r>
              <a:rPr lang="uk-UA" sz="2000" i="1" dirty="0">
                <a:latin typeface="Times New Roman" panose="02020603050405020304" pitchFamily="18" charset="0"/>
                <a:cs typeface="Times New Roman" panose="02020603050405020304" pitchFamily="18" charset="0"/>
              </a:rPr>
              <a:t>сертифікату за відсутності погодженої згоди власника земельної ділянки на відповідне будівництво не створює жодних правових наслідків для забудовника</a:t>
            </a:r>
            <a:r>
              <a:rPr lang="uk-UA" sz="2000" i="1" dirty="0" smtClean="0">
                <a:latin typeface="Times New Roman" panose="02020603050405020304" pitchFamily="18" charset="0"/>
                <a:cs typeface="Times New Roman" panose="02020603050405020304" pitchFamily="18" charset="0"/>
              </a:rPr>
              <a:t>.</a:t>
            </a:r>
          </a:p>
          <a:p>
            <a:pPr marL="342900" indent="457200" algn="just">
              <a:buFont typeface="Wingdings" panose="05000000000000000000" pitchFamily="2" charset="2"/>
              <a:buChar char="Ø"/>
            </a:pPr>
            <a:endParaRPr lang="uk-UA" sz="2000"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sz="2000" i="1" dirty="0">
                <a:latin typeface="Times New Roman" panose="02020603050405020304" pitchFamily="18" charset="0"/>
                <a:cs typeface="Times New Roman" panose="02020603050405020304" pitchFamily="18" charset="0"/>
              </a:rPr>
              <a:t>2</a:t>
            </a:r>
            <a:r>
              <a:rPr lang="uk-UA" sz="2000" i="1" dirty="0" smtClean="0">
                <a:latin typeface="Times New Roman" panose="02020603050405020304" pitchFamily="18" charset="0"/>
                <a:cs typeface="Times New Roman" panose="02020603050405020304" pitchFamily="18" charset="0"/>
              </a:rPr>
              <a:t>. </a:t>
            </a:r>
            <a:r>
              <a:rPr lang="uk-UA" sz="2000" i="1" dirty="0">
                <a:latin typeface="Times New Roman" panose="02020603050405020304" pitchFamily="18" charset="0"/>
                <a:cs typeface="Times New Roman" panose="02020603050405020304" pitchFamily="18" charset="0"/>
              </a:rPr>
              <a:t>Н</a:t>
            </a:r>
            <a:r>
              <a:rPr lang="uk-UA" sz="2000" i="1" dirty="0" smtClean="0">
                <a:latin typeface="Times New Roman" panose="02020603050405020304" pitchFamily="18" charset="0"/>
                <a:cs typeface="Times New Roman" panose="02020603050405020304" pitchFamily="18" charset="0"/>
              </a:rPr>
              <a:t>алежними </a:t>
            </a:r>
            <a:r>
              <a:rPr lang="uk-UA" sz="2000" i="1" dirty="0">
                <a:latin typeface="Times New Roman" panose="02020603050405020304" pitchFamily="18" charset="0"/>
                <a:cs typeface="Times New Roman" panose="02020603050405020304" pitchFamily="18" charset="0"/>
              </a:rPr>
              <a:t>вимогами, які може заявити власник земельної ділянки, на якій здійснено (здійснюється) самочинне будівництво, для захисту прав користування та розпорядження нею, є вимога про знесення самочинно побудованого нерухомого майна або вимога про визнання права власності на самочинно побудоване </a:t>
            </a:r>
            <a:r>
              <a:rPr lang="uk-UA" sz="2000" i="1" dirty="0" smtClean="0">
                <a:latin typeface="Times New Roman" panose="02020603050405020304" pitchFamily="18" charset="0"/>
                <a:cs typeface="Times New Roman" panose="02020603050405020304" pitchFamily="18" charset="0"/>
              </a:rPr>
              <a:t>майно.</a:t>
            </a:r>
          </a:p>
          <a:p>
            <a:pPr marL="342900" indent="457200" algn="just">
              <a:buFont typeface="Wingdings" panose="05000000000000000000" pitchFamily="2" charset="2"/>
              <a:buChar char="Ø"/>
            </a:pPr>
            <a:endParaRPr lang="uk-UA" sz="2000"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sz="2000" i="1" dirty="0">
                <a:latin typeface="Times New Roman" panose="02020603050405020304" pitchFamily="18" charset="0"/>
                <a:cs typeface="Times New Roman" panose="02020603050405020304" pitchFamily="18" charset="0"/>
              </a:rPr>
              <a:t> 3</a:t>
            </a:r>
            <a:r>
              <a:rPr lang="uk-UA" sz="2000" i="1" dirty="0" smtClean="0">
                <a:latin typeface="Times New Roman" panose="02020603050405020304" pitchFamily="18" charset="0"/>
                <a:cs typeface="Times New Roman" panose="02020603050405020304" pitchFamily="18" charset="0"/>
              </a:rPr>
              <a:t>. </a:t>
            </a:r>
            <a:r>
              <a:rPr lang="uk-UA" sz="2000" i="1" dirty="0">
                <a:latin typeface="Times New Roman" panose="02020603050405020304" pitchFamily="18" charset="0"/>
                <a:cs typeface="Times New Roman" panose="02020603050405020304" pitchFamily="18" charset="0"/>
              </a:rPr>
              <a:t>С</a:t>
            </a:r>
            <a:r>
              <a:rPr lang="uk-UA" sz="2000" i="1" dirty="0" smtClean="0">
                <a:latin typeface="Times New Roman" panose="02020603050405020304" pitchFamily="18" charset="0"/>
                <a:cs typeface="Times New Roman" panose="02020603050405020304" pitchFamily="18" charset="0"/>
              </a:rPr>
              <a:t>праведливий </a:t>
            </a:r>
            <a:r>
              <a:rPr lang="uk-UA" sz="2000" i="1" dirty="0">
                <a:latin typeface="Times New Roman" panose="02020603050405020304" pitchFamily="18" charset="0"/>
                <a:cs typeface="Times New Roman" panose="02020603050405020304" pitchFamily="18" charset="0"/>
              </a:rPr>
              <a:t>баланс між інтересами суспільства та правами особи, яка зазнає </a:t>
            </a:r>
            <a:r>
              <a:rPr lang="uk-UA" sz="2000" i="1" dirty="0" smtClean="0">
                <a:latin typeface="Times New Roman" panose="02020603050405020304" pitchFamily="18" charset="0"/>
                <a:cs typeface="Times New Roman" panose="02020603050405020304" pitchFamily="18" charset="0"/>
              </a:rPr>
              <a:t>втручання).</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61488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113211" y="862149"/>
            <a:ext cx="12078789" cy="4101737"/>
          </a:xfrm>
        </p:spPr>
        <p:txBody>
          <a:bodyPr>
            <a:normAutofit/>
          </a:bodyPr>
          <a:lstStyle/>
          <a:p>
            <a:pPr marL="342900" indent="-342900">
              <a:buFont typeface="Wingdings" panose="05000000000000000000" pitchFamily="2" charset="2"/>
              <a:buChar char="Ø"/>
            </a:pPr>
            <a:r>
              <a:rPr lang="uk-UA" sz="2000" i="1" dirty="0">
                <a:latin typeface="Times New Roman" panose="02020603050405020304" pitchFamily="18" charset="0"/>
                <a:cs typeface="Times New Roman" panose="02020603050405020304" pitchFamily="18" charset="0"/>
              </a:rPr>
              <a:t>Для правильного вирішення справи не має значення твердження відповідачів про те, що Сертифікат ОД 002814 не визнаний жодним рішенням недійсним та твердження позивача про те, що такий виданий органом, який станом на дату видачі ще не існував, оскільки Велика Палата Верховного Суду у постанові від 15 листопада 2023 року у справі № 916/1174/22 звертає увагу, що стаття</a:t>
            </a:r>
            <a:r>
              <a:rPr lang="uk-UA" sz="2000" i="1"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376 ЦК України</a:t>
            </a:r>
            <a:r>
              <a:rPr lang="uk-UA" sz="2000" i="1" u="sng" dirty="0">
                <a:latin typeface="Times New Roman" panose="02020603050405020304" pitchFamily="18" charset="0"/>
                <a:cs typeface="Times New Roman" panose="02020603050405020304" pitchFamily="18" charset="0"/>
              </a:rPr>
              <a:t> </a:t>
            </a:r>
            <a:r>
              <a:rPr lang="uk-UA" sz="2000" i="1" dirty="0">
                <a:latin typeface="Times New Roman" panose="02020603050405020304" pitchFamily="18" charset="0"/>
                <a:cs typeface="Times New Roman" panose="02020603050405020304" pitchFamily="18" charset="0"/>
              </a:rPr>
              <a:t>розміщена у главі 27 "Право власності на землю (земельну ділянку)", тобто правовий режим самочинного будівництва пов`язаний з питаннями права власності на землю.</a:t>
            </a:r>
            <a:r>
              <a:rPr lang="uk-UA" sz="2000" dirty="0">
                <a:latin typeface="Times New Roman" panose="02020603050405020304" pitchFamily="18" charset="0"/>
                <a:cs typeface="Times New Roman" panose="02020603050405020304" pitchFamily="18" charset="0"/>
              </a:rPr>
              <a:t/>
            </a:r>
            <a:br>
              <a:rPr lang="uk-UA" sz="2000" dirty="0">
                <a:latin typeface="Times New Roman" panose="02020603050405020304" pitchFamily="18" charset="0"/>
                <a:cs typeface="Times New Roman" panose="02020603050405020304" pitchFamily="18" charset="0"/>
              </a:rPr>
            </a:br>
            <a:r>
              <a:rPr lang="uk-UA" sz="2000" dirty="0" smtClean="0">
                <a:latin typeface="Times New Roman" panose="02020603050405020304" pitchFamily="18" charset="0"/>
                <a:cs typeface="Times New Roman" panose="02020603050405020304" pitchFamily="18" charset="0"/>
              </a:rPr>
              <a:t/>
            </a:r>
            <a:br>
              <a:rPr lang="uk-UA" sz="2000" dirty="0" smtClean="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
            </a:r>
            <a:br>
              <a:rPr lang="uk-UA" sz="2000" dirty="0">
                <a:latin typeface="Times New Roman" panose="02020603050405020304" pitchFamily="18" charset="0"/>
                <a:cs typeface="Times New Roman" panose="02020603050405020304" pitchFamily="18" charset="0"/>
              </a:rPr>
            </a:br>
            <a:r>
              <a:rPr lang="uk-UA" sz="2000" i="1" dirty="0" smtClean="0">
                <a:latin typeface="Times New Roman" panose="02020603050405020304" pitchFamily="18" charset="0"/>
                <a:cs typeface="Times New Roman" panose="02020603050405020304" pitchFamily="18" charset="0"/>
              </a:rPr>
              <a:t>Отже</a:t>
            </a:r>
            <a:r>
              <a:rPr lang="uk-UA" sz="2000" i="1" dirty="0">
                <a:latin typeface="Times New Roman" panose="02020603050405020304" pitchFamily="18" charset="0"/>
                <a:cs typeface="Times New Roman" panose="02020603050405020304" pitchFamily="18" charset="0"/>
              </a:rPr>
              <a:t>, сама по собі наявність такого сертифікату за відсутності погодженої згоди власника земельної ділянки на відповідне будівництво не створює жодних правових наслідків для забудовника.</a:t>
            </a:r>
            <a:r>
              <a:rPr lang="uk-UA" dirty="0"/>
              <a:t/>
            </a:r>
            <a:br>
              <a:rPr lang="uk-UA" dirty="0"/>
            </a:br>
            <a:endParaRPr lang="uk-UA" dirty="0"/>
          </a:p>
        </p:txBody>
      </p:sp>
    </p:spTree>
    <p:extLst>
      <p:ext uri="{BB962C8B-B14F-4D97-AF65-F5344CB8AC3E}">
        <p14:creationId xmlns:p14="http://schemas.microsoft.com/office/powerpoint/2010/main" val="20371564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6" name="Заголовок 1"/>
          <p:cNvSpPr>
            <a:spLocks noGrp="1"/>
          </p:cNvSpPr>
          <p:nvPr>
            <p:ph type="subTitle" idx="1"/>
          </p:nvPr>
        </p:nvSpPr>
        <p:spPr>
          <a:xfrm>
            <a:off x="122917" y="485094"/>
            <a:ext cx="12069083" cy="4644253"/>
          </a:xfrm>
        </p:spPr>
        <p:txBody>
          <a:bodyPr>
            <a:normAutofit/>
          </a:bodyPr>
          <a:lstStyle/>
          <a:p>
            <a:pPr indent="457200" algn="just"/>
            <a:r>
              <a:rPr lang="uk-UA" i="1" dirty="0">
                <a:latin typeface="Times New Roman" panose="02020603050405020304" pitchFamily="18" charset="0"/>
                <a:cs typeface="Times New Roman" panose="02020603050405020304" pitchFamily="18" charset="0"/>
              </a:rPr>
              <a:t>Верховний Суд звертає увагу на те, що Велика Палата Верховного Суду розглядала вимогу про скасування реєстрації декларації про готовність об`єкта до експлуатації як належний спосіб захисту виключно за обставин, коли на відповідній ділянці заборонене будь-яке будівництво, крім гідротехнічних споруд (див. висновок, сформульований у постанові від 23 червня 2020 року у справі № 680/214/16-ц (пункт 63)), а в постанові у постанові від 15 листопада 2023 року у справі № 916/1174/22 вказала, що належними вимогами, які може заявити власник земельної ділянки, на якій здійснено (здійснюється) самочинне будівництво, для захисту прав користування та розпорядження нею, є вимога про знесення самочинно побудованого нерухомого майна або вимога про визнання права власності на самочинно побудоване майно (пункт 113), а саме така постанова є релевантною до виниклих спірних правовідносин по справі та є обов`язковою до застосування у розумінні вимог ч. 4 </a:t>
            </a:r>
            <a:r>
              <a:rPr lang="uk-UA" i="1" dirty="0">
                <a:latin typeface="Times New Roman" panose="02020603050405020304" pitchFamily="18" charset="0"/>
                <a:cs typeface="Times New Roman" panose="02020603050405020304" pitchFamily="18" charset="0"/>
                <a:hlinkClick r:id="rId3" tooltip="Цивільний процесуальний кодекс України; нормативно-правовий акт № 1618-IV від 18.03.2004, ВР України"/>
              </a:rPr>
              <a:t>ст. 263 ЦПК України</a:t>
            </a:r>
            <a:r>
              <a:rPr lang="uk-UA" i="1" dirty="0">
                <a:latin typeface="Times New Roman" panose="02020603050405020304" pitchFamily="18" charset="0"/>
                <a:cs typeface="Times New Roman" panose="02020603050405020304" pitchFamily="18" charset="0"/>
              </a:rPr>
              <a:t> апеляційним судом.</a:t>
            </a:r>
            <a:endParaRPr lang="uk-UA" dirty="0">
              <a:latin typeface="Times New Roman" panose="02020603050405020304" pitchFamily="18" charset="0"/>
              <a:cs typeface="Times New Roman" panose="02020603050405020304" pitchFamily="18" charset="0"/>
            </a:endParaRPr>
          </a:p>
          <a:p>
            <a:pPr indent="457200"/>
            <a:endParaRPr lang="uk-UA" dirty="0"/>
          </a:p>
        </p:txBody>
      </p:sp>
    </p:spTree>
    <p:extLst>
      <p:ext uri="{BB962C8B-B14F-4D97-AF65-F5344CB8AC3E}">
        <p14:creationId xmlns:p14="http://schemas.microsoft.com/office/powerpoint/2010/main" val="18803506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803" y="0"/>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487984" y="1626666"/>
            <a:ext cx="11313042" cy="1425981"/>
          </a:xfrm>
        </p:spPr>
        <p:txBody>
          <a:bodyPr>
            <a:normAutofit fontScale="90000"/>
          </a:bodyPr>
          <a:lstStyle/>
          <a:p>
            <a:r>
              <a:rPr lang="uk-UA" sz="3600" b="1" dirty="0">
                <a:latin typeface="Times New Roman" panose="02020603050405020304" pitchFamily="18" charset="0"/>
                <a:cs typeface="Times New Roman" panose="02020603050405020304" pitchFamily="18" charset="0"/>
              </a:rPr>
              <a:t>7. Постанова Одеського апеляційного суду  у справі </a:t>
            </a:r>
            <a:r>
              <a:rPr lang="uk-UA" sz="3600" b="1" dirty="0" smtClean="0">
                <a:latin typeface="Times New Roman" panose="02020603050405020304" pitchFamily="18" charset="0"/>
                <a:cs typeface="Times New Roman" panose="02020603050405020304" pitchFamily="18" charset="0"/>
              </a:rPr>
              <a:t>520/14332/16-ц (не оскаржувалась).</a:t>
            </a:r>
            <a:r>
              <a:rPr lang="uk-UA" dirty="0"/>
              <a:t/>
            </a:r>
            <a:br>
              <a:rPr lang="uk-UA" dirty="0"/>
            </a:br>
            <a:r>
              <a:rPr lang="uk-UA" dirty="0"/>
              <a:t/>
            </a:r>
            <a:br>
              <a:rPr lang="uk-UA" dirty="0"/>
            </a:br>
            <a:endParaRPr lang="uk-UA" dirty="0"/>
          </a:p>
        </p:txBody>
      </p:sp>
      <p:sp>
        <p:nvSpPr>
          <p:cNvPr id="5" name="TextBox 4"/>
          <p:cNvSpPr txBox="1"/>
          <p:nvPr/>
        </p:nvSpPr>
        <p:spPr>
          <a:xfrm>
            <a:off x="199300" y="1662084"/>
            <a:ext cx="12139749" cy="3693319"/>
          </a:xfrm>
          <a:prstGeom prst="rect">
            <a:avLst/>
          </a:prstGeom>
          <a:noFill/>
        </p:spPr>
        <p:txBody>
          <a:bodyPr wrap="square" rtlCol="0">
            <a:spAutoFit/>
          </a:bodyPr>
          <a:lstStyle/>
          <a:p>
            <a:pPr indent="457200" algn="just"/>
            <a:r>
              <a:rPr lang="uk-UA" i="1" dirty="0">
                <a:latin typeface="Times New Roman" panose="02020603050405020304" pitchFamily="18" charset="0"/>
                <a:cs typeface="Times New Roman" panose="02020603050405020304" pitchFamily="18" charset="0"/>
              </a:rPr>
              <a:t>Щодо вимог первісного позову, то такі судом першої інстанції вирішені не правильно, так як право користування ОСОБА_1 належною йому на праві власності земельної ділянку по АДРЕСА_1 було порушено створенням ОСОБА_3 перешкод у встановлені огорожі по межі земельної ділянки та, відповідно, підлягало захисту.</a:t>
            </a:r>
            <a:endParaRPr lang="uk-UA" dirty="0">
              <a:latin typeface="Times New Roman" panose="02020603050405020304" pitchFamily="18" charset="0"/>
              <a:cs typeface="Times New Roman" panose="02020603050405020304" pitchFamily="18" charset="0"/>
            </a:endParaRPr>
          </a:p>
          <a:p>
            <a:pPr indent="457200" algn="just"/>
            <a:endParaRPr lang="uk-UA" i="1" dirty="0" smtClean="0">
              <a:latin typeface="Times New Roman" panose="02020603050405020304" pitchFamily="18" charset="0"/>
              <a:cs typeface="Times New Roman" panose="02020603050405020304" pitchFamily="18" charset="0"/>
            </a:endParaRPr>
          </a:p>
          <a:p>
            <a:pPr indent="457200" algn="just"/>
            <a:r>
              <a:rPr lang="uk-UA" i="1" dirty="0" smtClean="0">
                <a:latin typeface="Times New Roman" panose="02020603050405020304" pitchFamily="18" charset="0"/>
                <a:cs typeface="Times New Roman" panose="02020603050405020304" pitchFamily="18" charset="0"/>
              </a:rPr>
              <a:t>Проте</a:t>
            </a:r>
            <a:r>
              <a:rPr lang="uk-UA" i="1" dirty="0">
                <a:latin typeface="Times New Roman" panose="02020603050405020304" pitchFamily="18" charset="0"/>
                <a:cs typeface="Times New Roman" panose="02020603050405020304" pitchFamily="18" charset="0"/>
              </a:rPr>
              <a:t>, на стадії апеляційного перегляду справи ОСОБА_3 померла, позов до неї є </a:t>
            </a:r>
            <a:r>
              <a:rPr lang="uk-UA" i="1" dirty="0" err="1">
                <a:latin typeface="Times New Roman" panose="02020603050405020304" pitchFamily="18" charset="0"/>
                <a:cs typeface="Times New Roman" panose="02020603050405020304" pitchFamily="18" charset="0"/>
              </a:rPr>
              <a:t>негаторним</a:t>
            </a:r>
            <a:r>
              <a:rPr lang="uk-UA" i="1" dirty="0">
                <a:latin typeface="Times New Roman" panose="02020603050405020304" pitchFamily="18" charset="0"/>
                <a:cs typeface="Times New Roman" panose="02020603050405020304" pitchFamily="18" charset="0"/>
              </a:rPr>
              <a:t>, що має наслідком скасування рішення суду в частині первісного позову ОСОБА_1 та закриття провадження у справі за позовом ОСОБА_1 по пункту 7 частини 1 </a:t>
            </a:r>
            <a:r>
              <a:rPr lang="uk-UA" i="1" dirty="0">
                <a:latin typeface="Times New Roman" panose="02020603050405020304" pitchFamily="18" charset="0"/>
                <a:cs typeface="Times New Roman" panose="02020603050405020304" pitchFamily="18" charset="0"/>
                <a:hlinkClick r:id="rId3" tooltip="Цивільний процесуальний кодекс України; нормативно-правовий акт № 1618-IV від 18.03.2004, ВР України"/>
              </a:rPr>
              <a:t>статті 255 ЦПК України</a:t>
            </a:r>
            <a:r>
              <a:rPr lang="uk-UA" i="1"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pPr indent="457200" algn="just"/>
            <a:endParaRPr lang="uk-UA" i="1" dirty="0" smtClean="0">
              <a:latin typeface="Times New Roman" panose="02020603050405020304" pitchFamily="18" charset="0"/>
              <a:cs typeface="Times New Roman" panose="02020603050405020304" pitchFamily="18" charset="0"/>
            </a:endParaRPr>
          </a:p>
          <a:p>
            <a:pPr indent="457200" algn="just"/>
            <a:r>
              <a:rPr lang="uk-UA" i="1" dirty="0" smtClean="0">
                <a:latin typeface="Times New Roman" panose="02020603050405020304" pitchFamily="18" charset="0"/>
                <a:cs typeface="Times New Roman" panose="02020603050405020304" pitchFamily="18" charset="0"/>
              </a:rPr>
              <a:t>Чинне </a:t>
            </a:r>
            <a:r>
              <a:rPr lang="uk-UA" i="1" dirty="0">
                <a:latin typeface="Times New Roman" panose="02020603050405020304" pitchFamily="18" charset="0"/>
                <a:cs typeface="Times New Roman" panose="02020603050405020304" pitchFamily="18" charset="0"/>
              </a:rPr>
              <a:t>законодавство зобов`язує користувача земельної ділянки з цільовим призначенням «для будівництва та обслуговування житлового будинку, господарських будівель і споруд» оформити документи, що підтверджують право власності на земельну ділянку та зареєструвати речове право на об`єкт нерухомого майна.</a:t>
            </a:r>
            <a:endParaRPr lang="uk-UA" dirty="0">
              <a:latin typeface="Times New Roman" panose="02020603050405020304" pitchFamily="18" charset="0"/>
              <a:cs typeface="Times New Roman" panose="02020603050405020304" pitchFamily="18" charset="0"/>
            </a:endParaRPr>
          </a:p>
          <a:p>
            <a:pPr indent="457200" algn="just"/>
            <a:r>
              <a:rPr lang="uk-UA" i="1" dirty="0">
                <a:latin typeface="Times New Roman" panose="02020603050405020304" pitchFamily="18" charset="0"/>
                <a:cs typeface="Times New Roman" panose="02020603050405020304" pitchFamily="18" charset="0"/>
              </a:rPr>
              <a:t>У спорі, що виник, обґрунтування вимог зустрічного позову документами 1954-1958 років, рівно як і судовим рішенням 1996 року, при тому, що земельне законодавство суттєво змінилося, не є правильним.</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64562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263282" y="572106"/>
            <a:ext cx="11313042" cy="1425981"/>
          </a:xfrm>
        </p:spPr>
        <p:txBody>
          <a:bodyPr>
            <a:normAutofit fontScale="90000"/>
          </a:bodyPr>
          <a:lstStyle/>
          <a:p>
            <a:r>
              <a:rPr lang="uk-UA" sz="3100" b="1" dirty="0">
                <a:latin typeface="Times New Roman" panose="02020603050405020304" pitchFamily="18" charset="0"/>
                <a:cs typeface="Times New Roman" panose="02020603050405020304" pitchFamily="18" charset="0"/>
              </a:rPr>
              <a:t>8. Постанова Одеського апеляційного суду </a:t>
            </a:r>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sz="3100" b="1" dirty="0" smtClean="0">
                <a:latin typeface="Times New Roman" panose="02020603050405020304" pitchFamily="18" charset="0"/>
                <a:cs typeface="Times New Roman" panose="02020603050405020304" pitchFamily="18" charset="0"/>
              </a:rPr>
              <a:t>у </a:t>
            </a:r>
            <a:r>
              <a:rPr lang="uk-UA" sz="3100" b="1" dirty="0">
                <a:latin typeface="Times New Roman" panose="02020603050405020304" pitchFamily="18" charset="0"/>
                <a:cs typeface="Times New Roman" panose="02020603050405020304" pitchFamily="18" charset="0"/>
              </a:rPr>
              <a:t>справі № 504/1225/20 від 03.07.2025 </a:t>
            </a:r>
            <a:r>
              <a:rPr lang="uk-UA" sz="3100" b="1" dirty="0" smtClean="0">
                <a:latin typeface="Times New Roman" panose="02020603050405020304" pitchFamily="18" charset="0"/>
                <a:cs typeface="Times New Roman" panose="02020603050405020304" pitchFamily="18" charset="0"/>
              </a:rPr>
              <a:t>року </a:t>
            </a:r>
            <a:br>
              <a:rPr lang="uk-UA" sz="3100" b="1" dirty="0" smtClean="0">
                <a:latin typeface="Times New Roman" panose="02020603050405020304" pitchFamily="18" charset="0"/>
                <a:cs typeface="Times New Roman" panose="02020603050405020304" pitchFamily="18" charset="0"/>
              </a:rPr>
            </a:br>
            <a:r>
              <a:rPr lang="uk-UA" sz="3100" b="1" dirty="0" smtClean="0">
                <a:latin typeface="Times New Roman" panose="02020603050405020304" pitchFamily="18" charset="0"/>
                <a:cs typeface="Times New Roman" panose="02020603050405020304" pitchFamily="18" charset="0"/>
              </a:rPr>
              <a:t>(не оскаржувалась).</a:t>
            </a:r>
            <a:r>
              <a:rPr lang="uk-UA" dirty="0"/>
              <a:t/>
            </a:r>
            <a:br>
              <a:rPr lang="uk-UA" dirty="0"/>
            </a:br>
            <a:endParaRPr lang="uk-UA" dirty="0"/>
          </a:p>
        </p:txBody>
      </p:sp>
      <p:sp>
        <p:nvSpPr>
          <p:cNvPr id="3" name="Підзаголовок 2"/>
          <p:cNvSpPr>
            <a:spLocks noGrp="1"/>
          </p:cNvSpPr>
          <p:nvPr>
            <p:ph type="subTitle" idx="1"/>
          </p:nvPr>
        </p:nvSpPr>
        <p:spPr>
          <a:xfrm>
            <a:off x="-156755" y="1407016"/>
            <a:ext cx="12153115" cy="4184619"/>
          </a:xfrm>
        </p:spPr>
        <p:txBody>
          <a:bodyPr>
            <a:normAutofit/>
          </a:bodyPr>
          <a:lstStyle/>
          <a:p>
            <a:pPr marL="285750" indent="457200" algn="just">
              <a:buFont typeface="Wingdings" panose="05000000000000000000" pitchFamily="2" charset="2"/>
              <a:buChar char="Ø"/>
            </a:pPr>
            <a:r>
              <a:rPr lang="uk-UA" sz="1800" dirty="0">
                <a:latin typeface="Times New Roman" panose="02020603050405020304" pitchFamily="18" charset="0"/>
                <a:cs typeface="Times New Roman" panose="02020603050405020304" pitchFamily="18" charset="0"/>
              </a:rPr>
              <a:t>П</a:t>
            </a:r>
            <a:r>
              <a:rPr lang="uk-UA" sz="1800" i="1" dirty="0">
                <a:latin typeface="Times New Roman" panose="02020603050405020304" pitchFamily="18" charset="0"/>
                <a:cs typeface="Times New Roman" panose="02020603050405020304" pitchFamily="18" charset="0"/>
              </a:rPr>
              <a:t>озивачем не доведено належними та допустимими доказами, яким чином порушено його права, зокрема, оскаржуваними рішеннями, або відповідачами та обрано неналежний спосіб захисту</a:t>
            </a:r>
            <a:r>
              <a:rPr lang="uk-UA" sz="1800" i="1" dirty="0" smtClean="0">
                <a:latin typeface="Times New Roman" panose="02020603050405020304" pitchFamily="18" charset="0"/>
                <a:cs typeface="Times New Roman" panose="02020603050405020304" pitchFamily="18" charset="0"/>
              </a:rPr>
              <a:t>.</a:t>
            </a:r>
            <a:r>
              <a:rPr lang="uk-UA" sz="1800" dirty="0">
                <a:latin typeface="Times New Roman" panose="02020603050405020304" pitchFamily="18" charset="0"/>
                <a:cs typeface="Times New Roman" panose="02020603050405020304" pitchFamily="18" charset="0"/>
              </a:rPr>
              <a:t> Колегія суддів вважає, що за обставинами цієї справи, враховуючи всі наведені вище принципи, позивачем ОСОБА_2 не доведено, що таке втручання у права відповідачки на спірне майно не порушить справедливого балансу інтересів, а саме: позитивні наслідки захисту інтересів відповідачки, яка набула право власності на спірне майно, є більш важливими, ніж дотримання права позивача. Отже задоволення позову призведе до порушення статті 1 Першого протоколу до Конвенції про захист прав людини та основоположних свобод.</a:t>
            </a:r>
          </a:p>
          <a:p>
            <a:pPr marL="285750" indent="457200" algn="just">
              <a:buFont typeface="Wingdings" panose="05000000000000000000" pitchFamily="2" charset="2"/>
              <a:buChar char="Ø"/>
            </a:pPr>
            <a:r>
              <a:rPr lang="uk-UA" sz="1800" dirty="0">
                <a:latin typeface="Times New Roman" panose="02020603050405020304" pitchFamily="18" charset="0"/>
                <a:cs typeface="Times New Roman" panose="02020603050405020304" pitchFamily="18" charset="0"/>
              </a:rPr>
              <a:t>Таким чином, позивачем ОСОБА_2 в судовому засіданні не доведено належним чином те, що відповідачі </a:t>
            </a:r>
            <a:r>
              <a:rPr lang="uk-UA" sz="1800" dirty="0" err="1">
                <a:latin typeface="Times New Roman" panose="02020603050405020304" pitchFamily="18" charset="0"/>
                <a:cs typeface="Times New Roman" panose="02020603050405020304" pitchFamily="18" charset="0"/>
              </a:rPr>
              <a:t>порушули</a:t>
            </a:r>
            <a:r>
              <a:rPr lang="uk-UA" sz="1800" dirty="0">
                <a:latin typeface="Times New Roman" panose="02020603050405020304" pitchFamily="18" charset="0"/>
                <a:cs typeface="Times New Roman" panose="02020603050405020304" pitchFamily="18" charset="0"/>
              </a:rPr>
              <a:t> його права, тому у відповідності до статей </a:t>
            </a:r>
            <a:r>
              <a:rPr lang="uk-UA" sz="1800"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15</a:t>
            </a:r>
            <a:r>
              <a:rPr lang="uk-UA" sz="1800" dirty="0">
                <a:latin typeface="Times New Roman" panose="02020603050405020304" pitchFamily="18" charset="0"/>
                <a:cs typeface="Times New Roman" panose="02020603050405020304" pitchFamily="18" charset="0"/>
              </a:rPr>
              <a:t>, </a:t>
            </a:r>
            <a:r>
              <a:rPr lang="uk-UA" sz="1800" dirty="0">
                <a:latin typeface="Times New Roman" panose="02020603050405020304" pitchFamily="18" charset="0"/>
                <a:cs typeface="Times New Roman" panose="02020603050405020304" pitchFamily="18" charset="0"/>
                <a:hlinkClick r:id="rId4" tooltip="Цивільний кодекс України; нормативно-правовий акт № 435-IV від 16.01.2003, ВР України"/>
              </a:rPr>
              <a:t>16 ЦК України</a:t>
            </a:r>
            <a:r>
              <a:rPr lang="uk-UA" sz="1800" dirty="0">
                <a:latin typeface="Times New Roman" panose="02020603050405020304" pitchFamily="18" charset="0"/>
                <a:cs typeface="Times New Roman" panose="02020603050405020304" pitchFamily="18" charset="0"/>
              </a:rPr>
              <a:t> його право не підлягає захисту судом.</a:t>
            </a:r>
          </a:p>
          <a:p>
            <a:pPr marL="285750" indent="457200" algn="just">
              <a:buFont typeface="Wingdings" panose="05000000000000000000" pitchFamily="2" charset="2"/>
              <a:buChar char="Ø"/>
            </a:pPr>
            <a:r>
              <a:rPr lang="uk-UA" sz="1800" dirty="0">
                <a:latin typeface="Times New Roman" panose="02020603050405020304" pitchFamily="18" charset="0"/>
                <a:cs typeface="Times New Roman" panose="02020603050405020304" pitchFamily="18" charset="0"/>
              </a:rPr>
              <a:t>Аналогічна правова позиція висловлена Верховним Судом України у постанові від 03 вересня 2014 року у справі №6-84цс14.</a:t>
            </a:r>
          </a:p>
          <a:p>
            <a:pPr marL="285750" indent="457200" algn="just">
              <a:buFont typeface="Wingdings" panose="05000000000000000000" pitchFamily="2" charset="2"/>
              <a:buChar char="Ø"/>
            </a:pPr>
            <a:r>
              <a:rPr lang="uk-UA" sz="1800" dirty="0">
                <a:latin typeface="Times New Roman" panose="02020603050405020304" pitchFamily="18" charset="0"/>
                <a:cs typeface="Times New Roman" panose="02020603050405020304" pitchFamily="18" charset="0"/>
              </a:rPr>
              <a:t>За таких обставин, позовні вимоги ОСОБА_2 є незаконними, необґрунтованими та такими що не підлягають задоволенню.</a:t>
            </a:r>
          </a:p>
          <a:p>
            <a:endParaRPr lang="uk-UA" dirty="0"/>
          </a:p>
          <a:p>
            <a:endParaRPr lang="uk-UA" dirty="0"/>
          </a:p>
        </p:txBody>
      </p:sp>
    </p:spTree>
    <p:extLst>
      <p:ext uri="{BB962C8B-B14F-4D97-AF65-F5344CB8AC3E}">
        <p14:creationId xmlns:p14="http://schemas.microsoft.com/office/powerpoint/2010/main" val="28132344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366065" y="781934"/>
            <a:ext cx="11313042" cy="1425981"/>
          </a:xfrm>
        </p:spPr>
        <p:txBody>
          <a:bodyPr>
            <a:normAutofit fontScale="90000"/>
          </a:bodyPr>
          <a:lstStyle/>
          <a:p>
            <a:r>
              <a:rPr lang="uk-UA" sz="3100" b="1" dirty="0">
                <a:latin typeface="Times New Roman" panose="02020603050405020304" pitchFamily="18" charset="0"/>
                <a:cs typeface="Times New Roman" panose="02020603050405020304" pitchFamily="18" charset="0"/>
              </a:rPr>
              <a:t>9.</a:t>
            </a:r>
            <a:r>
              <a:rPr lang="uk-UA" sz="3100" dirty="0">
                <a:latin typeface="Times New Roman" panose="02020603050405020304" pitchFamily="18" charset="0"/>
                <a:cs typeface="Times New Roman" panose="02020603050405020304" pitchFamily="18" charset="0"/>
              </a:rPr>
              <a:t> </a:t>
            </a:r>
            <a:r>
              <a:rPr lang="uk-UA" sz="3100" b="1" dirty="0">
                <a:latin typeface="Times New Roman" panose="02020603050405020304" pitchFamily="18" charset="0"/>
                <a:cs typeface="Times New Roman" panose="02020603050405020304" pitchFamily="18" charset="0"/>
              </a:rPr>
              <a:t>Постанова Одеського апеляційного суду у справі </a:t>
            </a:r>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sz="3100" b="1" dirty="0" smtClean="0">
                <a:latin typeface="Times New Roman" panose="02020603050405020304" pitchFamily="18" charset="0"/>
                <a:cs typeface="Times New Roman" panose="02020603050405020304" pitchFamily="18" charset="0"/>
              </a:rPr>
              <a:t>№ </a:t>
            </a:r>
            <a:r>
              <a:rPr lang="uk-UA" sz="3100" b="1" dirty="0">
                <a:latin typeface="Times New Roman" panose="02020603050405020304" pitchFamily="18" charset="0"/>
                <a:cs typeface="Times New Roman" panose="02020603050405020304" pitchFamily="18" charset="0"/>
              </a:rPr>
              <a:t>504/3668/20</a:t>
            </a:r>
            <a:r>
              <a:rPr lang="uk-UA" sz="3100" dirty="0">
                <a:latin typeface="Times New Roman" panose="02020603050405020304" pitchFamily="18" charset="0"/>
                <a:cs typeface="Times New Roman" panose="02020603050405020304" pitchFamily="18" charset="0"/>
              </a:rPr>
              <a:t> </a:t>
            </a:r>
            <a:r>
              <a:rPr lang="uk-UA" sz="3100" b="1" dirty="0">
                <a:latin typeface="Times New Roman" panose="02020603050405020304" pitchFamily="18" charset="0"/>
                <a:cs typeface="Times New Roman" panose="02020603050405020304" pitchFamily="18" charset="0"/>
              </a:rPr>
              <a:t>від 18.06.2025 року, постановою КЦС ВС від 29 жовтня 2025 року залишено без змін.</a:t>
            </a:r>
            <a:r>
              <a:rPr lang="uk-UA" dirty="0"/>
              <a:t/>
            </a:r>
            <a:br>
              <a:rPr lang="uk-UA" dirty="0"/>
            </a:br>
            <a:endParaRPr lang="uk-UA" dirty="0"/>
          </a:p>
        </p:txBody>
      </p:sp>
      <p:sp>
        <p:nvSpPr>
          <p:cNvPr id="3" name="Підзаголовок 2"/>
          <p:cNvSpPr>
            <a:spLocks noGrp="1"/>
          </p:cNvSpPr>
          <p:nvPr>
            <p:ph type="subTitle" idx="1"/>
          </p:nvPr>
        </p:nvSpPr>
        <p:spPr>
          <a:xfrm>
            <a:off x="444137" y="1990200"/>
            <a:ext cx="11382101" cy="2999811"/>
          </a:xfrm>
        </p:spPr>
        <p:txBody>
          <a:bodyPr>
            <a:normAutofit/>
          </a:bodyPr>
          <a:lstStyle/>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(Позбавлення відповідача ОСОБА_2 спірного майна, становитиме непропорційне втручання у право на мирне володіння майном, що є порушенням статті 1 Першого протоколу до Конвенції, оскільки таке втручання порушить справедливий баланс інтересів, а саме: позитивні наслідки вилучення спірного майна для захисту інтересів позивача є більш важливими, ніж дотримання права відповідачем, який законним шляхом набув право власності на земельну ділянку.)</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5260779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909"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364546" y="180957"/>
            <a:ext cx="11625942" cy="5688619"/>
          </a:xfrm>
        </p:spPr>
        <p:txBody>
          <a:bodyPr>
            <a:normAutofit fontScale="77500" lnSpcReduction="20000"/>
          </a:bodyPr>
          <a:lstStyle/>
          <a:p>
            <a:pPr marL="457200" indent="-457200" algn="just" fontAlgn="auto">
              <a:buFont typeface="Wingdings" panose="05000000000000000000" pitchFamily="2" charset="2"/>
              <a:buChar char="Ø"/>
            </a:pPr>
            <a:r>
              <a:rPr lang="uk-UA" sz="2600" i="1" dirty="0">
                <a:latin typeface="Times New Roman" panose="02020603050405020304" pitchFamily="18" charset="0"/>
                <a:cs typeface="Times New Roman" panose="02020603050405020304" pitchFamily="18" charset="0"/>
              </a:rPr>
              <a:t>Колегія суддів вважала, що відведення спірної земельної ділянки відповідачу ОСОБА_2 було проведено </a:t>
            </a:r>
            <a:r>
              <a:rPr lang="uk-UA" sz="2600" i="1" dirty="0" err="1">
                <a:latin typeface="Times New Roman" panose="02020603050405020304" pitchFamily="18" charset="0"/>
                <a:cs typeface="Times New Roman" panose="02020603050405020304" pitchFamily="18" charset="0"/>
              </a:rPr>
              <a:t>Красносільською</a:t>
            </a:r>
            <a:r>
              <a:rPr lang="uk-UA" sz="2600" i="1" dirty="0">
                <a:latin typeface="Times New Roman" panose="02020603050405020304" pitchFamily="18" charset="0"/>
                <a:cs typeface="Times New Roman" panose="02020603050405020304" pitchFamily="18" charset="0"/>
              </a:rPr>
              <a:t> сільською радою у встановленому законом порядку, тому ОСОБА_2 набув право власності на земельну ділянку </a:t>
            </a:r>
            <a:r>
              <a:rPr lang="uk-UA" sz="2600" i="1" dirty="0" err="1">
                <a:latin typeface="Times New Roman" panose="02020603050405020304" pitchFamily="18" charset="0"/>
                <a:cs typeface="Times New Roman" panose="02020603050405020304" pitchFamily="18" charset="0"/>
              </a:rPr>
              <a:t>правомірно</a:t>
            </a:r>
            <a:r>
              <a:rPr lang="uk-UA" sz="2600" i="1" dirty="0">
                <a:latin typeface="Times New Roman" panose="02020603050405020304" pitchFamily="18" charset="0"/>
                <a:cs typeface="Times New Roman" panose="02020603050405020304" pitchFamily="18" charset="0"/>
              </a:rPr>
              <a:t>.</a:t>
            </a:r>
            <a:endParaRPr lang="uk-UA" sz="2600" dirty="0">
              <a:latin typeface="Times New Roman" panose="02020603050405020304" pitchFamily="18" charset="0"/>
              <a:cs typeface="Times New Roman" panose="02020603050405020304" pitchFamily="18" charset="0"/>
            </a:endParaRPr>
          </a:p>
          <a:p>
            <a:pPr marL="457200" indent="-457200" algn="just" fontAlgn="auto">
              <a:buFont typeface="Wingdings" panose="05000000000000000000" pitchFamily="2" charset="2"/>
              <a:buChar char="Ø"/>
            </a:pPr>
            <a:r>
              <a:rPr lang="uk-UA" sz="2600" i="1" dirty="0">
                <a:latin typeface="Times New Roman" panose="02020603050405020304" pitchFamily="18" charset="0"/>
                <a:cs typeface="Times New Roman" panose="02020603050405020304" pitchFamily="18" charset="0"/>
              </a:rPr>
              <a:t>За обставинами цієї справи, враховуючи всі наведені вище принципи, позбавлення відповідача ОСОБА_2 спірного майна, становитиме непропорційне втручання у право на мирне володіння майном, що є порушенням статті 1 Першого протоколу до Конвенції, оскільки таке втручання порушить справедливий баланс інтересів, а саме: позитивні наслідки вилучення спірного майна для захисту інтересів позивача є більш важливими, ніж дотримання права відповідачем, який законним шляхом набув право власності на земельну ділянку.</a:t>
            </a:r>
            <a:endParaRPr lang="uk-UA" sz="2600" dirty="0">
              <a:latin typeface="Times New Roman" panose="02020603050405020304" pitchFamily="18" charset="0"/>
              <a:cs typeface="Times New Roman" panose="02020603050405020304" pitchFamily="18" charset="0"/>
            </a:endParaRPr>
          </a:p>
          <a:p>
            <a:pPr marL="457200" indent="-457200" algn="just" fontAlgn="auto">
              <a:buFont typeface="Wingdings" panose="05000000000000000000" pitchFamily="2" charset="2"/>
              <a:buChar char="Ø"/>
            </a:pPr>
            <a:r>
              <a:rPr lang="uk-UA" sz="2600" i="1" dirty="0">
                <a:latin typeface="Times New Roman" panose="02020603050405020304" pitchFamily="18" charset="0"/>
                <a:cs typeface="Times New Roman" panose="02020603050405020304" pitchFamily="18" charset="0"/>
              </a:rPr>
              <a:t>Досліджуючи питання дотримання балансу інтересів сторін спору на предмет переваги між захистом права позивача та правом відповідача володіти, користуватися і розпоряджатися цим майном, колегія суддів надає перевагу захисту прав відповідача ОСОБА_2 , оскільки позивач недбало ставився до своїх прав та обов`язків.</a:t>
            </a:r>
            <a:endParaRPr lang="uk-UA" sz="2600" dirty="0">
              <a:latin typeface="Times New Roman" panose="02020603050405020304" pitchFamily="18" charset="0"/>
              <a:cs typeface="Times New Roman" panose="02020603050405020304" pitchFamily="18" charset="0"/>
            </a:endParaRPr>
          </a:p>
          <a:p>
            <a:pPr marL="457200" indent="-457200" algn="just" fontAlgn="auto">
              <a:buFont typeface="Wingdings" panose="05000000000000000000" pitchFamily="2" charset="2"/>
              <a:buChar char="Ø"/>
            </a:pPr>
            <a:r>
              <a:rPr lang="uk-UA" sz="2600" i="1" dirty="0">
                <a:latin typeface="Times New Roman" panose="02020603050405020304" pitchFamily="18" charset="0"/>
                <a:cs typeface="Times New Roman" panose="02020603050405020304" pitchFamily="18" charset="0"/>
              </a:rPr>
              <a:t>За таких обставин, виконуючи повноваження суду апеляційної інстанції, колегія суддів дійшла висновку про те, що позивачем не доведено належним чином, що відповідачі </a:t>
            </a:r>
            <a:r>
              <a:rPr lang="uk-UA" sz="2600" i="1" dirty="0" err="1">
                <a:latin typeface="Times New Roman" panose="02020603050405020304" pitchFamily="18" charset="0"/>
                <a:cs typeface="Times New Roman" panose="02020603050405020304" pitchFamily="18" charset="0"/>
              </a:rPr>
              <a:t>Красносільська</a:t>
            </a:r>
            <a:r>
              <a:rPr lang="uk-UA" sz="2600" i="1" dirty="0">
                <a:latin typeface="Times New Roman" panose="02020603050405020304" pitchFamily="18" charset="0"/>
                <a:cs typeface="Times New Roman" panose="02020603050405020304" pitchFamily="18" charset="0"/>
              </a:rPr>
              <a:t> сільська рада та ОСОБА_2 порушили установлений законом порядок приватизації спірної земельної ділянки, тому у відповідності до статей 15, 16 ЦК України вказане право не підлягає захисту судом.</a:t>
            </a:r>
            <a:endParaRPr lang="uk-UA" sz="2600" dirty="0">
              <a:latin typeface="Times New Roman" panose="02020603050405020304" pitchFamily="18" charset="0"/>
              <a:cs typeface="Times New Roman" panose="02020603050405020304" pitchFamily="18" charset="0"/>
            </a:endParaRPr>
          </a:p>
          <a:p>
            <a:pPr marL="457200" indent="-457200" algn="just" fontAlgn="auto">
              <a:buFont typeface="Wingdings" panose="05000000000000000000" pitchFamily="2" charset="2"/>
              <a:buChar char="Ø"/>
            </a:pPr>
            <a:r>
              <a:rPr lang="uk-UA" sz="2600" i="1" dirty="0">
                <a:latin typeface="Times New Roman" panose="02020603050405020304" pitchFamily="18" charset="0"/>
                <a:cs typeface="Times New Roman" panose="02020603050405020304" pitchFamily="18" charset="0"/>
              </a:rPr>
              <a:t>Аналогічна правова позиція висловлена Верховним Судом України у постанові від 03 вересня 2014 року у справі №6-84цс14.</a:t>
            </a:r>
            <a:endParaRPr lang="uk-UA" sz="2600" dirty="0">
              <a:latin typeface="Times New Roman" panose="02020603050405020304" pitchFamily="18" charset="0"/>
              <a:cs typeface="Times New Roman" panose="02020603050405020304" pitchFamily="18" charset="0"/>
            </a:endParaRPr>
          </a:p>
          <a:p>
            <a:pPr marL="457200" indent="-457200" algn="just" fontAlgn="auto">
              <a:buFont typeface="Wingdings" panose="05000000000000000000" pitchFamily="2" charset="2"/>
              <a:buChar char="Ø"/>
            </a:pPr>
            <a:r>
              <a:rPr lang="uk-UA" sz="2600" i="1" dirty="0">
                <a:latin typeface="Times New Roman" panose="02020603050405020304" pitchFamily="18" charset="0"/>
                <a:cs typeface="Times New Roman" panose="02020603050405020304" pitchFamily="18" charset="0"/>
              </a:rPr>
              <a:t>Тому, позовні вимоги ОСОБА_1 є незаконними, необґрунтованими та задоволенню не підлягають.</a:t>
            </a:r>
            <a:endParaRPr lang="uk-UA" sz="2600" dirty="0">
              <a:latin typeface="Times New Roman" panose="02020603050405020304" pitchFamily="18" charset="0"/>
              <a:cs typeface="Times New Roman" panose="02020603050405020304" pitchFamily="18" charset="0"/>
            </a:endParaRPr>
          </a:p>
          <a:p>
            <a:pPr fontAlgn="auto"/>
            <a:r>
              <a:rPr lang="uk-UA" b="1" dirty="0"/>
              <a:t> </a:t>
            </a:r>
            <a:endParaRPr lang="uk-UA" dirty="0"/>
          </a:p>
          <a:p>
            <a:endParaRPr lang="uk-UA" dirty="0"/>
          </a:p>
        </p:txBody>
      </p:sp>
    </p:spTree>
    <p:extLst>
      <p:ext uri="{BB962C8B-B14F-4D97-AF65-F5344CB8AC3E}">
        <p14:creationId xmlns:p14="http://schemas.microsoft.com/office/powerpoint/2010/main" val="20579904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520996" y="1024952"/>
            <a:ext cx="11313042" cy="1425981"/>
          </a:xfrm>
        </p:spPr>
        <p:txBody>
          <a:bodyPr>
            <a:normAutofit fontScale="90000"/>
          </a:bodyPr>
          <a:lstStyle/>
          <a:p>
            <a:r>
              <a:rPr lang="uk-UA" sz="3600" b="1" dirty="0">
                <a:latin typeface="Times New Roman" panose="02020603050405020304" pitchFamily="18" charset="0"/>
                <a:cs typeface="Times New Roman" panose="02020603050405020304" pitchFamily="18" charset="0"/>
              </a:rPr>
              <a:t>10. Постанова Одеського апеляційного суду у справі </a:t>
            </a:r>
            <a:r>
              <a:rPr lang="uk-UA" sz="3600" b="1" dirty="0" smtClean="0">
                <a:latin typeface="Times New Roman" panose="02020603050405020304" pitchFamily="18" charset="0"/>
                <a:cs typeface="Times New Roman" panose="02020603050405020304" pitchFamily="18" charset="0"/>
              </a:rPr>
              <a:t/>
            </a:r>
            <a:br>
              <a:rPr lang="uk-UA" sz="3600" b="1" dirty="0" smtClean="0">
                <a:latin typeface="Times New Roman" panose="02020603050405020304" pitchFamily="18" charset="0"/>
                <a:cs typeface="Times New Roman" panose="02020603050405020304" pitchFamily="18" charset="0"/>
              </a:rPr>
            </a:br>
            <a:r>
              <a:rPr lang="uk-UA" sz="3600" b="1" dirty="0" smtClean="0">
                <a:latin typeface="Times New Roman" panose="02020603050405020304" pitchFamily="18" charset="0"/>
                <a:cs typeface="Times New Roman" panose="02020603050405020304" pitchFamily="18" charset="0"/>
              </a:rPr>
              <a:t>№ </a:t>
            </a:r>
            <a:r>
              <a:rPr lang="uk-UA" sz="3600" b="1" dirty="0">
                <a:latin typeface="Times New Roman" panose="02020603050405020304" pitchFamily="18" charset="0"/>
                <a:cs typeface="Times New Roman" panose="02020603050405020304" pitchFamily="18" charset="0"/>
              </a:rPr>
              <a:t>500/3342/16-ц від 27.10.2025 </a:t>
            </a:r>
            <a:r>
              <a:rPr lang="uk-UA" sz="3600" b="1" dirty="0" smtClean="0">
                <a:latin typeface="Times New Roman" panose="02020603050405020304" pitchFamily="18" charset="0"/>
                <a:cs typeface="Times New Roman" panose="02020603050405020304" pitchFamily="18" charset="0"/>
              </a:rPr>
              <a:t>року </a:t>
            </a:r>
            <a:br>
              <a:rPr lang="uk-UA" sz="3600" b="1" dirty="0" smtClean="0">
                <a:latin typeface="Times New Roman" panose="02020603050405020304" pitchFamily="18" charset="0"/>
                <a:cs typeface="Times New Roman" panose="02020603050405020304" pitchFamily="18" charset="0"/>
              </a:rPr>
            </a:br>
            <a:r>
              <a:rPr lang="uk-UA" sz="3600" b="1" dirty="0" smtClean="0">
                <a:latin typeface="Times New Roman" panose="02020603050405020304" pitchFamily="18" charset="0"/>
                <a:cs typeface="Times New Roman" panose="02020603050405020304" pitchFamily="18" charset="0"/>
              </a:rPr>
              <a:t>(не оскаржувалась).</a:t>
            </a:r>
            <a:r>
              <a:rPr lang="uk-UA" dirty="0"/>
              <a:t/>
            </a:r>
            <a:br>
              <a:rPr lang="uk-UA" dirty="0"/>
            </a:br>
            <a:endParaRPr lang="uk-UA" dirty="0"/>
          </a:p>
        </p:txBody>
      </p:sp>
      <p:sp>
        <p:nvSpPr>
          <p:cNvPr id="3" name="Підзаголовок 2"/>
          <p:cNvSpPr>
            <a:spLocks noGrp="1"/>
          </p:cNvSpPr>
          <p:nvPr>
            <p:ph type="subTitle" idx="1"/>
          </p:nvPr>
        </p:nvSpPr>
        <p:spPr>
          <a:xfrm>
            <a:off x="520996" y="1802674"/>
            <a:ext cx="10628760" cy="3143795"/>
          </a:xfrm>
        </p:spPr>
        <p:txBody>
          <a:bodyPr>
            <a:normAutofit fontScale="92500" lnSpcReduction="10000"/>
          </a:bodyPr>
          <a:lstStyle/>
          <a:p>
            <a:pPr marL="342900" indent="4572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(Відсутні правові підстави для задоволення позовних вимог в частині зобов`язання ОСОБА_2 не перешкоджати ОСОБА_1 у користуванні житловим будинком АДРЕСА_1 шляхом знесення незакінченого будівництва.)</a:t>
            </a: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Суд першої інстанції, оцінивши зібрані у справі докази, дійшов помилкового висновку про те, що ОСОБА_2 перешкоджає ОСОБА_1 користуватися належним ОСОБА_1 житловим будинком по АДРЕСА_1 , та що право ОСОБА_1 , за захистом якого як порушеного вона звернулась до суду, підлягає захисту саме шляхом зобов`язання ОСОБА_2 знести незакінчене будівництво на місці демонтованої літньої кухні літ «Б» з навісом літ. «б» і сараю літ. «В» з навісом літ. «в» на земельній ділянці АДРЕСА_3 , яка межує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АДРЕСА_4 .</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6474973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627322" y="2871991"/>
            <a:ext cx="11313042" cy="1425981"/>
          </a:xfrm>
        </p:spPr>
        <p:txBody>
          <a:bodyPr>
            <a:normAutofit fontScale="90000"/>
          </a:bodyPr>
          <a:lstStyle/>
          <a:p>
            <a:r>
              <a:rPr lang="ru-RU" dirty="0" smtClean="0"/>
              <a:t/>
            </a:r>
            <a:br>
              <a:rPr lang="ru-RU" dirty="0" smtClean="0"/>
            </a:br>
            <a:endParaRPr lang="uk-UA" dirty="0"/>
          </a:p>
        </p:txBody>
      </p:sp>
      <p:sp>
        <p:nvSpPr>
          <p:cNvPr id="3" name="Підзаголовок 2"/>
          <p:cNvSpPr>
            <a:spLocks noGrp="1"/>
          </p:cNvSpPr>
          <p:nvPr>
            <p:ph type="subTitle" idx="1"/>
          </p:nvPr>
        </p:nvSpPr>
        <p:spPr>
          <a:xfrm>
            <a:off x="-152151" y="773141"/>
            <a:ext cx="12496301" cy="5827957"/>
          </a:xfrm>
        </p:spPr>
        <p:txBody>
          <a:bodyPr>
            <a:noAutofit/>
          </a:bodyPr>
          <a:lstStyle/>
          <a:p>
            <a:r>
              <a:rPr lang="uk-UA" sz="2800" b="1" dirty="0">
                <a:latin typeface="Times New Roman" panose="02020603050405020304" pitchFamily="18" charset="0"/>
                <a:cs typeface="Times New Roman" panose="02020603050405020304" pitchFamily="18" charset="0"/>
              </a:rPr>
              <a:t>Вступ</a:t>
            </a:r>
            <a:endParaRPr lang="uk-UA" sz="2800" dirty="0">
              <a:latin typeface="Times New Roman" panose="02020603050405020304" pitchFamily="18" charset="0"/>
              <a:cs typeface="Times New Roman" panose="02020603050405020304" pitchFamily="18" charset="0"/>
            </a:endParaRPr>
          </a:p>
          <a:p>
            <a:pPr indent="457200" algn="just"/>
            <a:r>
              <a:rPr lang="uk-UA" sz="2800" dirty="0">
                <a:latin typeface="Times New Roman" panose="02020603050405020304" pitchFamily="18" charset="0"/>
                <a:cs typeface="Times New Roman" panose="02020603050405020304" pitchFamily="18" charset="0"/>
              </a:rPr>
              <a:t>Земельні спори – це особливий вид правовідносин, в основі яких знаходяться розбіжності суб’єктів, що проявляються у процесі виникнення, реалізації, зміни чи припинення земельних прав, їх охорони (захисту), у зв’язку з порушенням прав та законних інтересів (чи їх визнанням) власників земельних ділянок та землекористувачів, а також інших суб’єктів земельних правовідносин. </a:t>
            </a:r>
          </a:p>
        </p:txBody>
      </p:sp>
      <p:sp>
        <p:nvSpPr>
          <p:cNvPr id="5" name="TextBox 4"/>
          <p:cNvSpPr txBox="1"/>
          <p:nvPr/>
        </p:nvSpPr>
        <p:spPr>
          <a:xfrm>
            <a:off x="156754" y="3692434"/>
            <a:ext cx="12187395" cy="1477328"/>
          </a:xfrm>
          <a:prstGeom prst="rect">
            <a:avLst/>
          </a:prstGeom>
          <a:noFill/>
        </p:spPr>
        <p:txBody>
          <a:bodyPr wrap="square" rtlCol="0">
            <a:spAutoFit/>
          </a:bodyPr>
          <a:lstStyle/>
          <a:p>
            <a:r>
              <a:rPr lang="uk-UA" dirty="0"/>
              <a:t> </a:t>
            </a:r>
          </a:p>
          <a:p>
            <a:r>
              <a:rPr lang="uk-UA" dirty="0">
                <a:latin typeface="Times New Roman" panose="02020603050405020304" pitchFamily="18" charset="0"/>
                <a:cs typeface="Times New Roman" panose="02020603050405020304" pitchFamily="18" charset="0"/>
              </a:rPr>
              <a:t>(</a:t>
            </a:r>
            <a:r>
              <a:rPr lang="uk-UA" u="sng" dirty="0">
                <a:latin typeface="Times New Roman" panose="02020603050405020304" pitchFamily="18" charset="0"/>
                <a:cs typeface="Times New Roman" panose="02020603050405020304" pitchFamily="18" charset="0"/>
                <a:hlinkClick r:id="rId3"/>
              </a:rPr>
              <a:t>https://nauka.nlu.edu.ua/nauka/wp-content/uploads/2025/04/tezy-vseukr.konf.pdf-</a:t>
            </a:r>
            <a:r>
              <a:rPr lang="uk-UA" dirty="0">
                <a:latin typeface="Times New Roman" panose="02020603050405020304" pitchFamily="18" charset="0"/>
                <a:cs typeface="Times New Roman" panose="02020603050405020304" pitchFamily="18" charset="0"/>
              </a:rPr>
              <a:t> АКТУАЛЬНІ ПИТАННЯ ЮРИСДИКЦІЇ У ЗЕМЕЛЬНИХ СПОРАХ Збірник тез наукових доповідей учасників Всеукраїнського круглого столу, присвяченого пам’яті доктора юридичних наук, професора, академіка </a:t>
            </a:r>
            <a:r>
              <a:rPr lang="uk-UA" dirty="0" err="1">
                <a:latin typeface="Times New Roman" panose="02020603050405020304" pitchFamily="18" charset="0"/>
                <a:cs typeface="Times New Roman" panose="02020603050405020304" pitchFamily="18" charset="0"/>
              </a:rPr>
              <a:t>НАПрН</a:t>
            </a:r>
            <a:r>
              <a:rPr lang="uk-UA" dirty="0">
                <a:latin typeface="Times New Roman" panose="02020603050405020304" pitchFamily="18" charset="0"/>
                <a:cs typeface="Times New Roman" panose="02020603050405020304" pitchFamily="18" charset="0"/>
              </a:rPr>
              <a:t> України Юрія Прокоповича </a:t>
            </a:r>
            <a:r>
              <a:rPr lang="uk-UA" dirty="0" err="1">
                <a:latin typeface="Times New Roman" panose="02020603050405020304" pitchFamily="18" charset="0"/>
                <a:cs typeface="Times New Roman" panose="02020603050405020304" pitchFamily="18" charset="0"/>
              </a:rPr>
              <a:t>Битяка</a:t>
            </a:r>
            <a:r>
              <a:rPr lang="uk-UA" dirty="0">
                <a:latin typeface="Times New Roman" panose="02020603050405020304" pitchFamily="18" charset="0"/>
                <a:cs typeface="Times New Roman" panose="02020603050405020304" pitchFamily="18" charset="0"/>
              </a:rPr>
              <a:t> (м. Харків, 28 березня 2025 р.) Електронне наукове видання</a:t>
            </a:r>
            <a:r>
              <a:rPr lang="uk-UA"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7535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009" y="-159488"/>
            <a:ext cx="12642852" cy="7017488"/>
          </a:xfrm>
          <a:prstGeom prst="rect">
            <a:avLst/>
          </a:prstGeom>
          <a:solidFill>
            <a:schemeClr val="accent2">
              <a:lumMod val="40000"/>
              <a:lumOff val="60000"/>
              <a:alpha val="0"/>
            </a:schemeClr>
          </a:solidFill>
        </p:spPr>
      </p:pic>
      <p:sp>
        <p:nvSpPr>
          <p:cNvPr id="5" name="Заголовок 1"/>
          <p:cNvSpPr>
            <a:spLocks noGrp="1"/>
          </p:cNvSpPr>
          <p:nvPr>
            <p:ph type="subTitle" idx="1"/>
          </p:nvPr>
        </p:nvSpPr>
        <p:spPr>
          <a:xfrm>
            <a:off x="487680" y="600890"/>
            <a:ext cx="10685417" cy="4911635"/>
          </a:xfrm>
        </p:spPr>
        <p:txBody>
          <a:bodyPr>
            <a:normAutofit/>
          </a:bodyPr>
          <a:lstStyle/>
          <a:p>
            <a:pPr marL="342900" indent="457200" algn="just">
              <a:buFont typeface="Wingdings" panose="05000000000000000000" pitchFamily="2" charset="2"/>
              <a:buChar char="Ø"/>
            </a:pPr>
            <a:r>
              <a:rPr lang="uk-UA" sz="2200" i="1" dirty="0">
                <a:latin typeface="Times New Roman" panose="02020603050405020304" pitchFamily="18" charset="0"/>
                <a:cs typeface="Times New Roman" panose="02020603050405020304" pitchFamily="18" charset="0"/>
              </a:rPr>
              <a:t>Судова колегія вважала, що відсутні правові підстави для задоволення позовних вимог в частині зобов`язання ОСОБА_2 не перешкоджати ОСОБА_1 у користуванні житловим будинком АДРЕСА_1 шляхом знесення незакінченого будівництва на місці демонтованої літньої кухні літ. «В» з навісом літ. «б» та сараю літ. «Б» з навісом літ. «в» на земельній ділянці АДРЕСА_3 </a:t>
            </a:r>
            <a:r>
              <a:rPr lang="uk-UA" sz="2200" i="1" dirty="0" smtClean="0">
                <a:latin typeface="Times New Roman" panose="02020603050405020304" pitchFamily="18" charset="0"/>
                <a:cs typeface="Times New Roman" panose="02020603050405020304" pitchFamily="18" charset="0"/>
              </a:rPr>
              <a:t>.</a:t>
            </a:r>
          </a:p>
          <a:p>
            <a:pPr marL="342900" indent="457200" algn="just">
              <a:buFont typeface="Wingdings" panose="05000000000000000000" pitchFamily="2" charset="2"/>
              <a:buChar char="Ø"/>
            </a:pPr>
            <a:endParaRPr lang="uk-UA" sz="2200"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endParaRPr lang="uk-UA" sz="2200" i="1" dirty="0" smtClean="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sz="2200" i="1" dirty="0" smtClean="0">
                <a:latin typeface="Times New Roman" panose="02020603050405020304" pitchFamily="18" charset="0"/>
                <a:cs typeface="Times New Roman" panose="02020603050405020304" pitchFamily="18" charset="0"/>
              </a:rPr>
              <a:t>Рішення </a:t>
            </a:r>
            <a:r>
              <a:rPr lang="uk-UA" sz="2200" i="1" dirty="0">
                <a:latin typeface="Times New Roman" panose="02020603050405020304" pitchFamily="18" charset="0"/>
                <a:cs typeface="Times New Roman" panose="02020603050405020304" pitchFamily="18" charset="0"/>
              </a:rPr>
              <a:t>Ізмаїльського районного суду Одеської області від 09 лютого 2022 року в частині відмови у наданні вільного доступну до паркану не оскаржено, тому в силу визначених </a:t>
            </a:r>
            <a:r>
              <a:rPr lang="uk-UA" sz="2200" i="1" dirty="0">
                <a:latin typeface="Times New Roman" panose="02020603050405020304" pitchFamily="18" charset="0"/>
                <a:cs typeface="Times New Roman" panose="02020603050405020304" pitchFamily="18" charset="0"/>
                <a:hlinkClick r:id="rId3" tooltip="Цивільний процесуальний кодекс України; нормативно-правовий акт № 1618-IV від 18.03.2004, ВР України"/>
              </a:rPr>
              <a:t>статтею 367 ЦПК України</a:t>
            </a:r>
            <a:r>
              <a:rPr lang="uk-UA" sz="2200" i="1" dirty="0">
                <a:latin typeface="Times New Roman" panose="02020603050405020304" pitchFamily="18" charset="0"/>
                <a:cs typeface="Times New Roman" panose="02020603050405020304" pitchFamily="18" charset="0"/>
              </a:rPr>
              <a:t> меж розгляду справи судом апеляційної інстанції при даному апеляційному перегляді справи законність рішення суду в цій частині позовних вимог не переглядається.</a:t>
            </a:r>
            <a:endParaRPr lang="uk-UA" sz="2200"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787865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300"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313204" y="1347170"/>
            <a:ext cx="11825547" cy="1425981"/>
          </a:xfrm>
        </p:spPr>
        <p:txBody>
          <a:bodyPr>
            <a:normAutofit fontScale="90000"/>
          </a:bodyPr>
          <a:lstStyle/>
          <a:p>
            <a:r>
              <a:rPr lang="uk-UA" sz="3600" b="1" dirty="0">
                <a:latin typeface="Times New Roman" panose="02020603050405020304" pitchFamily="18" charset="0"/>
                <a:cs typeface="Times New Roman" panose="02020603050405020304" pitchFamily="18" charset="0"/>
              </a:rPr>
              <a:t>11. Постанова Одеського апеляційного суду у справі </a:t>
            </a:r>
            <a:r>
              <a:rPr lang="uk-UA" sz="3600" b="1" dirty="0" smtClean="0">
                <a:latin typeface="Times New Roman" panose="02020603050405020304" pitchFamily="18" charset="0"/>
                <a:cs typeface="Times New Roman" panose="02020603050405020304" pitchFamily="18" charset="0"/>
              </a:rPr>
              <a:t/>
            </a:r>
            <a:br>
              <a:rPr lang="uk-UA" sz="3600" b="1" dirty="0" smtClean="0">
                <a:latin typeface="Times New Roman" panose="02020603050405020304" pitchFamily="18" charset="0"/>
                <a:cs typeface="Times New Roman" panose="02020603050405020304" pitchFamily="18" charset="0"/>
              </a:rPr>
            </a:br>
            <a:r>
              <a:rPr lang="uk-UA" sz="3600" b="1" dirty="0" smtClean="0">
                <a:latin typeface="Times New Roman" panose="02020603050405020304" pitchFamily="18" charset="0"/>
                <a:cs typeface="Times New Roman" panose="02020603050405020304" pitchFamily="18" charset="0"/>
              </a:rPr>
              <a:t>№ </a:t>
            </a:r>
            <a:r>
              <a:rPr lang="uk-UA" sz="3600" b="1" dirty="0">
                <a:latin typeface="Times New Roman" panose="02020603050405020304" pitchFamily="18" charset="0"/>
                <a:cs typeface="Times New Roman" panose="02020603050405020304" pitchFamily="18" charset="0"/>
              </a:rPr>
              <a:t>947/23209/21 від 18.12.2025 </a:t>
            </a:r>
            <a:r>
              <a:rPr lang="uk-UA" sz="3600" b="1" dirty="0" smtClean="0">
                <a:latin typeface="Times New Roman" panose="02020603050405020304" pitchFamily="18" charset="0"/>
                <a:cs typeface="Times New Roman" panose="02020603050405020304" pitchFamily="18" charset="0"/>
              </a:rPr>
              <a:t>року </a:t>
            </a:r>
            <a:br>
              <a:rPr lang="uk-UA" sz="3600" b="1" dirty="0" smtClean="0">
                <a:latin typeface="Times New Roman" panose="02020603050405020304" pitchFamily="18" charset="0"/>
                <a:cs typeface="Times New Roman" panose="02020603050405020304" pitchFamily="18" charset="0"/>
              </a:rPr>
            </a:br>
            <a:r>
              <a:rPr lang="uk-UA" sz="3600" b="1" dirty="0" smtClean="0">
                <a:latin typeface="Times New Roman" panose="02020603050405020304" pitchFamily="18" charset="0"/>
                <a:cs typeface="Times New Roman" panose="02020603050405020304" pitchFamily="18" charset="0"/>
              </a:rPr>
              <a:t>(не оскаржувалось).</a:t>
            </a:r>
            <a:r>
              <a:rPr lang="uk-UA" dirty="0"/>
              <a:t/>
            </a:r>
            <a:br>
              <a:rPr lang="uk-UA" dirty="0"/>
            </a:br>
            <a:endParaRPr lang="uk-UA" dirty="0"/>
          </a:p>
        </p:txBody>
      </p:sp>
      <p:sp>
        <p:nvSpPr>
          <p:cNvPr id="3" name="Підзаголовок 2"/>
          <p:cNvSpPr>
            <a:spLocks noGrp="1"/>
          </p:cNvSpPr>
          <p:nvPr>
            <p:ph type="subTitle" idx="1"/>
          </p:nvPr>
        </p:nvSpPr>
        <p:spPr>
          <a:xfrm>
            <a:off x="156755" y="2517517"/>
            <a:ext cx="11625942" cy="2646666"/>
          </a:xfrm>
        </p:spPr>
        <p:txBody>
          <a:bodyPr>
            <a:normAutofit/>
          </a:bodyPr>
          <a:lstStyle/>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(Встановленим є факт порушень норм ДБН у питанні відстані будівлі до межі ділянки позивача, але будівництво здійснюється на земельній ділянці, що не належить позивачу. Отже, факт захоплення земельної ділянки шляхом будівництва не доведений, тому не може бути підставою задоволення вимог.)</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7099581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91736" y="433507"/>
            <a:ext cx="11608527" cy="4434584"/>
          </a:xfrm>
        </p:spPr>
        <p:txBody>
          <a:bodyPr>
            <a:normAutofit fontScale="85000" lnSpcReduction="2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Враховуючи встановлення таких обставин, обґрунтованими слід вважати доводи про завдання ОСОБА_1 моральної шкоди, оскільки неправомірні дії ОК «Житлово-будівельний кооператив «Львівський» завдали йому моральних страждань.</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Висновок суду першої інстанції про відсутність доказів наявності та глибини душевних страждань, які позивач зазнав, на законі не ґрунтуються, оскільки встановлення факту порушення за визначених обставин є достатньою підставою вважати такі обставини встановленими і спеціальних заходів доказування такі правовідносини не </a:t>
            </a:r>
            <a:r>
              <a:rPr lang="uk-UA" i="1" dirty="0" err="1">
                <a:latin typeface="Times New Roman" panose="02020603050405020304" pitchFamily="18" charset="0"/>
                <a:cs typeface="Times New Roman" panose="02020603050405020304" pitchFamily="18" charset="0"/>
              </a:rPr>
              <a:t>предполагають</a:t>
            </a:r>
            <a:r>
              <a:rPr lang="uk-UA" i="1"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Вимоги підлягають частковому задоволенню в розмірі 60000 грн, оскільки не всі підстави заявлені для її відшкодування знайшли своє підтвердження.</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Не підлягає задоволенню апеляційна скарга в частині відмови в задоволенні решти вимог позовної заяви, оскільки факт будівництва самочинно збудованої будівлі на земельній ділянці ОСОБА_1 не доведений, а недотримання відстані між будинками не було підставою вимог. Крім того, не зазначено в позовній заяві яку саме частину будівлі слід знести, чим порушені права позивача, не встановлені такі обставини і висновками експертизи.</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Зважаючи на викладене, апеляційна скарга підлягає частковому задоволенню, рішення суду - скасуванню в частині вимог про відшкодування моральної шкоди із ухваленням нового рішення про часткове задоволення вимог з мотивів та підстав викладених вище.</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42783475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346825" y="1531494"/>
            <a:ext cx="11313042" cy="1425981"/>
          </a:xfrm>
        </p:spPr>
        <p:txBody>
          <a:bodyPr>
            <a:normAutofit fontScale="90000"/>
          </a:bodyPr>
          <a:lstStyle/>
          <a:p>
            <a:r>
              <a:rPr lang="uk-UA" sz="3600" b="1" dirty="0">
                <a:latin typeface="Times New Roman" panose="02020603050405020304" pitchFamily="18" charset="0"/>
                <a:cs typeface="Times New Roman" panose="02020603050405020304" pitchFamily="18" charset="0"/>
              </a:rPr>
              <a:t>12. Постанова Одеського апеляційного суду  у справі </a:t>
            </a:r>
            <a:r>
              <a:rPr lang="uk-UA" sz="3600" b="1" dirty="0" smtClean="0">
                <a:latin typeface="Times New Roman" panose="02020603050405020304" pitchFamily="18" charset="0"/>
                <a:cs typeface="Times New Roman" panose="02020603050405020304" pitchFamily="18" charset="0"/>
              </a:rPr>
              <a:t/>
            </a:r>
            <a:br>
              <a:rPr lang="uk-UA" sz="3600" b="1" dirty="0" smtClean="0">
                <a:latin typeface="Times New Roman" panose="02020603050405020304" pitchFamily="18" charset="0"/>
                <a:cs typeface="Times New Roman" panose="02020603050405020304" pitchFamily="18" charset="0"/>
              </a:rPr>
            </a:br>
            <a:r>
              <a:rPr lang="uk-UA" sz="3600" b="1" dirty="0" smtClean="0">
                <a:latin typeface="Times New Roman" panose="02020603050405020304" pitchFamily="18" charset="0"/>
                <a:cs typeface="Times New Roman" panose="02020603050405020304" pitchFamily="18" charset="0"/>
              </a:rPr>
              <a:t>№ </a:t>
            </a:r>
            <a:r>
              <a:rPr lang="uk-UA" sz="3600" b="1" dirty="0">
                <a:latin typeface="Times New Roman" panose="02020603050405020304" pitchFamily="18" charset="0"/>
                <a:cs typeface="Times New Roman" panose="02020603050405020304" pitchFamily="18" charset="0"/>
              </a:rPr>
              <a:t>502/419/21 від 30.01.2025 </a:t>
            </a:r>
            <a:r>
              <a:rPr lang="uk-UA" sz="3600" b="1" dirty="0" smtClean="0">
                <a:latin typeface="Times New Roman" panose="02020603050405020304" pitchFamily="18" charset="0"/>
                <a:cs typeface="Times New Roman" panose="02020603050405020304" pitchFamily="18" charset="0"/>
              </a:rPr>
              <a:t>року </a:t>
            </a:r>
            <a:br>
              <a:rPr lang="uk-UA" sz="3600" b="1" dirty="0" smtClean="0">
                <a:latin typeface="Times New Roman" panose="02020603050405020304" pitchFamily="18" charset="0"/>
                <a:cs typeface="Times New Roman" panose="02020603050405020304" pitchFamily="18" charset="0"/>
              </a:rPr>
            </a:br>
            <a:r>
              <a:rPr lang="uk-UA" sz="3600" b="1" dirty="0" smtClean="0">
                <a:latin typeface="Times New Roman" panose="02020603050405020304" pitchFamily="18" charset="0"/>
                <a:cs typeface="Times New Roman" panose="02020603050405020304" pitchFamily="18" charset="0"/>
              </a:rPr>
              <a:t>(не оскаржувалась).</a:t>
            </a:r>
            <a:r>
              <a:rPr lang="uk-UA" dirty="0"/>
              <a:t/>
            </a:r>
            <a:br>
              <a:rPr lang="uk-UA" dirty="0"/>
            </a:br>
            <a:endParaRPr lang="uk-UA" dirty="0"/>
          </a:p>
        </p:txBody>
      </p:sp>
      <p:sp>
        <p:nvSpPr>
          <p:cNvPr id="3" name="Підзаголовок 2"/>
          <p:cNvSpPr>
            <a:spLocks noGrp="1"/>
          </p:cNvSpPr>
          <p:nvPr>
            <p:ph type="subTitle" idx="1"/>
          </p:nvPr>
        </p:nvSpPr>
        <p:spPr>
          <a:xfrm>
            <a:off x="660942" y="2851906"/>
            <a:ext cx="11173096" cy="994699"/>
          </a:xfrm>
        </p:spPr>
        <p:txBody>
          <a:bodyPr>
            <a:normAutofit lnSpcReduction="10000"/>
          </a:bodyPr>
          <a:lstStyle/>
          <a:p>
            <a:pPr indent="457200" algn="just"/>
            <a:r>
              <a:rPr lang="uk-UA" i="1" dirty="0">
                <a:latin typeface="Times New Roman" panose="02020603050405020304" pitchFamily="18" charset="0"/>
                <a:cs typeface="Times New Roman" panose="02020603050405020304" pitchFamily="18" charset="0"/>
              </a:rPr>
              <a:t>(Позбавлення відповідача ОСОБА_1 права на земельну ділянку не забезпечує «справедливу рівновагу» між інтересами суспільства та інтересами власника й порушує його право на мирне володіння </a:t>
            </a:r>
            <a:r>
              <a:rPr lang="uk-UA" i="1" dirty="0" smtClean="0">
                <a:latin typeface="Times New Roman" panose="02020603050405020304" pitchFamily="18" charset="0"/>
                <a:cs typeface="Times New Roman" panose="02020603050405020304" pitchFamily="18" charset="0"/>
              </a:rPr>
              <a:t>майном).</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3699195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66" y="0"/>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304800" y="389966"/>
            <a:ext cx="11887200" cy="5235771"/>
          </a:xfrm>
        </p:spPr>
        <p:txBody>
          <a:bodyPr>
            <a:normAutofit fontScale="92500" lnSpcReduction="2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вважає, що позбавлення відповідача ОСОБА_1 права на земельну ділянку не забезпечує «справедливу рівновагу» між інтересами суспільства та інтересами власника й порушує його право на мирне володіння майном, а також є порушенням дотримання справедливої рівноваги між інтересами сторін у справі і в наслідок порушенням положень ч. 1 ст. 6, ст. 13 Конвенції про захист прав і основоположних свобод людини, статті 1 Протоколу №1 до Конвенції та ст. 1 </a:t>
            </a:r>
            <a:r>
              <a:rPr lang="uk-UA" i="1" dirty="0">
                <a:latin typeface="Times New Roman" panose="02020603050405020304" pitchFamily="18" charset="0"/>
                <a:cs typeface="Times New Roman" panose="02020603050405020304" pitchFamily="18" charset="0"/>
                <a:hlinkClick r:id="rId3" tooltip="Цивільний процесуальний кодекс України (ред. з 15.12.2017); нормативно-правовий акт № 1618-IV від 18.03.2004, ВР України"/>
              </a:rPr>
              <a:t>ЦПК України</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переконана, що відповідач ОСОБА_1 внаслідок втручання в його право власності на спірну земельну ділянку понесе індивідуальний і надмірний тягар, якщо йому не буде надана обґрунтована компенсація чи інший вид належного відшкодування у зв`язку з позбавленням права на майно.</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До аналогічних висновків щодо застосування права у подібних правовідносинах дійшов Верховний Суд у постановах від 06 листопада 2019 року у справі №522/14454/15-ц (провадження №61-30882св18), від 22 січня 2020 року у справі №520/7397/15-ц (провадження №61-6759св18).</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 таких обставин, виконуючи повноваження суду апеляційної інстанції, колегія суддів дійшла висновку про те, що позивачем не доведено належним чином, що відповідачі порушують його право на спірну земельну ділянку, тому у відповідності до статей </a:t>
            </a:r>
            <a:r>
              <a:rPr lang="uk-UA" i="1" dirty="0">
                <a:latin typeface="Times New Roman" panose="02020603050405020304" pitchFamily="18" charset="0"/>
                <a:cs typeface="Times New Roman" panose="02020603050405020304" pitchFamily="18" charset="0"/>
                <a:hlinkClick r:id="rId4" tooltip="Цивільний кодекс України; нормативно-правовий акт № 435-IV від 16.01.2003, ВР України"/>
              </a:rPr>
              <a:t>15</a:t>
            </a:r>
            <a:r>
              <a:rPr lang="uk-UA" i="1"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hlinkClick r:id="rId5" tooltip="Цивільний кодекс України; нормативно-правовий акт № 435-IV від 16.01.2003, ВР України"/>
              </a:rPr>
              <a:t>16 ЦК України</a:t>
            </a:r>
            <a:r>
              <a:rPr lang="uk-UA" i="1" dirty="0">
                <a:latin typeface="Times New Roman" panose="02020603050405020304" pitchFamily="18" charset="0"/>
                <a:cs typeface="Times New Roman" panose="02020603050405020304" pitchFamily="18" charset="0"/>
              </a:rPr>
              <a:t> його право не підлягає захисту судом.</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2070936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439479" y="1923275"/>
            <a:ext cx="11313042" cy="1425981"/>
          </a:xfrm>
        </p:spPr>
        <p:txBody>
          <a:bodyPr>
            <a:normAutofit fontScale="90000"/>
          </a:bodyPr>
          <a:lstStyle/>
          <a:p>
            <a:r>
              <a:rPr lang="uk-UA" sz="3100" b="1" dirty="0">
                <a:latin typeface="Times New Roman" panose="02020603050405020304" pitchFamily="18" charset="0"/>
                <a:cs typeface="Times New Roman" panose="02020603050405020304" pitchFamily="18" charset="0"/>
              </a:rPr>
              <a:t>13. Постанова Одеського апеляційного суду </a:t>
            </a:r>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sz="3100" b="1" dirty="0" smtClean="0">
                <a:latin typeface="Times New Roman" panose="02020603050405020304" pitchFamily="18" charset="0"/>
                <a:cs typeface="Times New Roman" panose="02020603050405020304" pitchFamily="18" charset="0"/>
              </a:rPr>
              <a:t>№ </a:t>
            </a:r>
            <a:r>
              <a:rPr lang="uk-UA" sz="3100" b="1" dirty="0">
                <a:latin typeface="Times New Roman" panose="02020603050405020304" pitchFamily="18" charset="0"/>
                <a:cs typeface="Times New Roman" panose="02020603050405020304" pitchFamily="18" charset="0"/>
              </a:rPr>
              <a:t>496/322/21 від 09.12.2025 року, </a:t>
            </a:r>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sz="3100" b="1" dirty="0" smtClean="0">
                <a:latin typeface="Times New Roman" panose="02020603050405020304" pitchFamily="18" charset="0"/>
                <a:cs typeface="Times New Roman" panose="02020603050405020304" pitchFamily="18" charset="0"/>
              </a:rPr>
              <a:t>подано </a:t>
            </a:r>
            <a:r>
              <a:rPr lang="uk-UA" sz="3100" b="1" dirty="0">
                <a:latin typeface="Times New Roman" panose="02020603050405020304" pitchFamily="18" charset="0"/>
                <a:cs typeface="Times New Roman" panose="02020603050405020304" pitchFamily="18" charset="0"/>
              </a:rPr>
              <a:t>касаційну скаргу, яку ухвалою КЦС </a:t>
            </a:r>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sz="3100" b="1" dirty="0" smtClean="0">
                <a:latin typeface="Times New Roman" panose="02020603050405020304" pitchFamily="18" charset="0"/>
                <a:cs typeface="Times New Roman" panose="02020603050405020304" pitchFamily="18" charset="0"/>
              </a:rPr>
              <a:t>залишено </a:t>
            </a:r>
            <a:r>
              <a:rPr lang="uk-UA" sz="3100" b="1" dirty="0">
                <a:latin typeface="Times New Roman" panose="02020603050405020304" pitchFamily="18" charset="0"/>
                <a:cs typeface="Times New Roman" panose="02020603050405020304" pitchFamily="18" charset="0"/>
              </a:rPr>
              <a:t>без руху 05.03.2026 року.</a:t>
            </a:r>
            <a:r>
              <a:rPr lang="uk-UA" dirty="0"/>
              <a:t/>
            </a:r>
            <a:br>
              <a:rPr lang="uk-UA" dirty="0"/>
            </a:br>
            <a:endParaRPr lang="uk-UA" dirty="0"/>
          </a:p>
        </p:txBody>
      </p:sp>
    </p:spTree>
    <p:extLst>
      <p:ext uri="{BB962C8B-B14F-4D97-AF65-F5344CB8AC3E}">
        <p14:creationId xmlns:p14="http://schemas.microsoft.com/office/powerpoint/2010/main" val="30207359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009"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 y="503176"/>
            <a:ext cx="12192000" cy="4835178"/>
          </a:xfrm>
        </p:spPr>
        <p:txBody>
          <a:bodyPr>
            <a:normAutofit fontScale="925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Оскільки позовні вимоги прокурора не є належним способом захисту права власника на земельні ділянки лісового фонду, права власності на які зареєстровані за відповідачами (що розглядається, як фактичне заволодіння), враховуючи принцип </a:t>
            </a:r>
            <a:r>
              <a:rPr lang="uk-UA" i="1" dirty="0" err="1">
                <a:latin typeface="Times New Roman" panose="02020603050405020304" pitchFamily="18" charset="0"/>
                <a:cs typeface="Times New Roman" panose="02020603050405020304" pitchFamily="18" charset="0"/>
              </a:rPr>
              <a:t>диспозитивності</a:t>
            </a:r>
            <a:r>
              <a:rPr lang="uk-UA" i="1" dirty="0">
                <a:latin typeface="Times New Roman" panose="02020603050405020304" pitchFamily="18" charset="0"/>
                <a:cs typeface="Times New Roman" panose="02020603050405020304" pitchFamily="18" charset="0"/>
              </a:rPr>
              <a:t> цивільного судочинства, виснує про наявність підстав для відмови у позову, у зв`язку з обранням позивачем неналежного способу захисту своїх прав.</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При цьому, така відмова через обрання неналежного способу захисту не перешкоджає Одеській обласній державній адміністрації, Кабінету Міністрів України чи прокурору (у разі, якщо вказані органи не здійснюватимуть чи неналежно здійснюватимуть повноваження із захисту права державної власності на спірні земельні ділянки лісового фонду, допускаючи продовження порушення такого права після набрання чинності цією постановою) заявити </a:t>
            </a:r>
            <a:r>
              <a:rPr lang="uk-UA" i="1" dirty="0" err="1">
                <a:latin typeface="Times New Roman" panose="02020603050405020304" pitchFamily="18" charset="0"/>
                <a:cs typeface="Times New Roman" panose="02020603050405020304" pitchFamily="18" charset="0"/>
              </a:rPr>
              <a:t>віндикаційний</a:t>
            </a:r>
            <a:r>
              <a:rPr lang="uk-UA" i="1" dirty="0">
                <a:latin typeface="Times New Roman" panose="02020603050405020304" pitchFamily="18" charset="0"/>
                <a:cs typeface="Times New Roman" panose="02020603050405020304" pitchFamily="18" charset="0"/>
              </a:rPr>
              <a:t> позов про повернення земельних ділянок її власникові.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Водночас, апеляційний суд виснує про безпідставність доводів скаржниці ОСОБА_2 про те, що прокурор не є особою, уповноваженою на звернення до суду із позовом за захистом інтересів Одеської обласної державної адміністрації та Кабінету Міністрів України, з огляду на таке.</a:t>
            </a:r>
            <a:endParaRPr lang="uk-UA"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uk-UA" dirty="0"/>
          </a:p>
        </p:txBody>
      </p:sp>
    </p:spTree>
    <p:extLst>
      <p:ext uri="{BB962C8B-B14F-4D97-AF65-F5344CB8AC3E}">
        <p14:creationId xmlns:p14="http://schemas.microsoft.com/office/powerpoint/2010/main" val="26767671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580"/>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391885" y="174171"/>
            <a:ext cx="12104913" cy="5329646"/>
          </a:xfrm>
        </p:spPr>
        <p:txBody>
          <a:bodyPr>
            <a:normAutofit fontScale="92500" lnSpcReduction="1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Попри посилання скаржниці на ненадання позивачем доказів звернення Одеської обласної прокуратури до Одеської обласної державної адміністрації та Кабінету Міністрів України з приводу предмету спору, з матеріалів справи </a:t>
            </a:r>
            <a:r>
              <a:rPr lang="uk-UA" i="1" dirty="0" err="1">
                <a:latin typeface="Times New Roman" panose="02020603050405020304" pitchFamily="18" charset="0"/>
                <a:cs typeface="Times New Roman" panose="02020603050405020304" pitchFamily="18" charset="0"/>
              </a:rPr>
              <a:t>вбачається,що</a:t>
            </a:r>
            <a:r>
              <a:rPr lang="uk-UA" i="1" dirty="0">
                <a:latin typeface="Times New Roman" panose="02020603050405020304" pitchFamily="18" charset="0"/>
                <a:cs typeface="Times New Roman" panose="02020603050405020304" pitchFamily="18" charset="0"/>
              </a:rPr>
              <a:t> звертаючись до суду із позовом, заступник керівника Одеської обласної прокуратури долучив до такого лист Одеської обласної прокуратури щодо порушення права власності держави на спірні земельні ділянки від 01.10.2020 року, направлений до Кабінету Міністрів України, та відповідь на нього, а також відповідь Одеської обласної державної адміністрації на лист Одеської обласної прокуратури від 23.07.2020 року.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Ураховуючи викладене колегія суддів виснує про дотримання позивачем визначеного </a:t>
            </a:r>
            <a:r>
              <a:rPr lang="uk-UA" i="1" dirty="0">
                <a:latin typeface="Times New Roman" panose="02020603050405020304" pitchFamily="18" charset="0"/>
                <a:cs typeface="Times New Roman" panose="02020603050405020304" pitchFamily="18" charset="0"/>
                <a:hlinkClick r:id="rId3" tooltip="Про прокуратуру; нормативно-правовий акт № 1697-VII від 14.10.2014, ВР України"/>
              </a:rPr>
              <a:t>статтею 23 Закону України від 14 жовтня 2014 № 1697-VII «Про прокуратуру»</a:t>
            </a:r>
            <a:r>
              <a:rPr lang="uk-UA" i="1" dirty="0">
                <a:latin typeface="Times New Roman" panose="02020603050405020304" pitchFamily="18" charset="0"/>
                <a:cs typeface="Times New Roman" panose="02020603050405020304" pitchFamily="18" charset="0"/>
              </a:rPr>
              <a:t> порядку звернення до суду в інтересах держави в особі: Одеської обласної державної адміністрації, Кабінету Міністрів України, у зв`язку з тим, що останні у спірних правовідносинах, не здійснюють або неналежним чином здійснюють відповідні повноваження із захисту Державних інтересів.</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Підсумовуючи викладене вище, колегія суддів вважає, що апеляційні скарги слід задовольнити частково, а рішення суду в оскаржуваній частині скасувати, та ухвалити у цій частині нове судове рішення, яким відмовити в задоволенні вказаних вище позовних вимог заступника керівника Одеської обласної прокуратури в інтересах держави в особі: Одеської обласної державної адміністрації, Кабінету Міністрів України.</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29067001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705699" y="626915"/>
            <a:ext cx="11313042" cy="1425981"/>
          </a:xfrm>
        </p:spPr>
        <p:txBody>
          <a:bodyPr>
            <a:normAutofit fontScale="90000"/>
          </a:bodyPr>
          <a:lstStyle/>
          <a:p>
            <a:r>
              <a:rPr lang="uk-UA" dirty="0"/>
              <a:t> </a:t>
            </a:r>
            <a:br>
              <a:rPr lang="uk-UA" dirty="0"/>
            </a:br>
            <a:r>
              <a:rPr lang="uk-UA" sz="4000" b="1" dirty="0">
                <a:latin typeface="Times New Roman" panose="02020603050405020304" pitchFamily="18" charset="0"/>
                <a:cs typeface="Times New Roman" panose="02020603050405020304" pitchFamily="18" charset="0"/>
              </a:rPr>
              <a:t>14. Постанова Одеського апеляційного суду  у справі № 523/7926/16-ц від 20.02.2025 </a:t>
            </a:r>
            <a:r>
              <a:rPr lang="uk-UA" sz="4000" b="1" dirty="0" smtClean="0">
                <a:latin typeface="Times New Roman" panose="02020603050405020304" pitchFamily="18" charset="0"/>
                <a:cs typeface="Times New Roman" panose="02020603050405020304" pitchFamily="18" charset="0"/>
              </a:rPr>
              <a:t>року </a:t>
            </a:r>
            <a:br>
              <a:rPr lang="uk-UA" sz="4000" b="1" dirty="0" smtClean="0">
                <a:latin typeface="Times New Roman" panose="02020603050405020304" pitchFamily="18" charset="0"/>
                <a:cs typeface="Times New Roman" panose="02020603050405020304" pitchFamily="18" charset="0"/>
              </a:rPr>
            </a:br>
            <a:r>
              <a:rPr lang="uk-UA" sz="4000" b="1" dirty="0" smtClean="0">
                <a:latin typeface="Times New Roman" panose="02020603050405020304" pitchFamily="18" charset="0"/>
                <a:cs typeface="Times New Roman" panose="02020603050405020304" pitchFamily="18" charset="0"/>
              </a:rPr>
              <a:t>(не оскаржувалась).</a:t>
            </a:r>
            <a:endParaRPr lang="uk-UA" sz="4000" dirty="0">
              <a:latin typeface="Times New Roman" panose="02020603050405020304" pitchFamily="18" charset="0"/>
              <a:cs typeface="Times New Roman" panose="02020603050405020304" pitchFamily="18" charset="0"/>
            </a:endParaRPr>
          </a:p>
        </p:txBody>
      </p:sp>
      <p:sp>
        <p:nvSpPr>
          <p:cNvPr id="3" name="Підзаголовок 2"/>
          <p:cNvSpPr>
            <a:spLocks noGrp="1"/>
          </p:cNvSpPr>
          <p:nvPr>
            <p:ph type="subTitle" idx="1"/>
          </p:nvPr>
        </p:nvSpPr>
        <p:spPr>
          <a:xfrm>
            <a:off x="34835" y="2687556"/>
            <a:ext cx="12157165" cy="1323399"/>
          </a:xfrm>
        </p:spPr>
        <p:txBody>
          <a:bodyPr>
            <a:normAutofit lnSpcReduction="10000"/>
          </a:bodyPr>
          <a:lstStyle/>
          <a:p>
            <a:pPr marL="342900" indent="-342900">
              <a:buFont typeface="Wingdings" panose="05000000000000000000" pitchFamily="2" charset="2"/>
              <a:buChar char="§"/>
            </a:pPr>
            <a:r>
              <a:rPr lang="uk-UA" dirty="0">
                <a:latin typeface="Times New Roman" panose="02020603050405020304" pitchFamily="18" charset="0"/>
                <a:cs typeface="Times New Roman" panose="02020603050405020304" pitchFamily="18" charset="0"/>
              </a:rPr>
              <a:t>(</a:t>
            </a:r>
            <a:r>
              <a:rPr lang="uk-UA" i="1" dirty="0">
                <a:latin typeface="Times New Roman" panose="02020603050405020304" pitchFamily="18" charset="0"/>
                <a:cs typeface="Times New Roman" panose="02020603050405020304" pitchFamily="18" charset="0"/>
              </a:rPr>
              <a:t>відповідач перешкоджає їй у користуванні частиною земельної ділянки, встановив огорожу з примиканням до її частини будинку, у зв`язку із чим вона позбавлена у повній мірі реалізовувати своє право на користування і розпорядження належною їй земельною ділянкою)</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4230909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879567"/>
            <a:ext cx="12487095" cy="3605348"/>
          </a:xfrm>
        </p:spPr>
        <p:txBody>
          <a:bodyPr>
            <a:normAutofit fontScale="92500" lnSpcReduction="20000"/>
          </a:bodyPr>
          <a:lstStyle/>
          <a:p>
            <a:pPr marL="342900" indent="360000" algn="just">
              <a:buFont typeface="Wingdings" panose="05000000000000000000" pitchFamily="2" charset="2"/>
              <a:buChar char="Ø"/>
            </a:pPr>
            <a:r>
              <a:rPr lang="uk-UA" i="1" dirty="0"/>
              <a:t>Колегія суддів вважала, що у даному випадку докази були досліджені судом першої інстанції з порушенням норм процесуального права, тому апеляційний суд має законні підстави для встановлення обставин, що мають значення для справи, та дослідження й оцінки наявних у справі доказів</a:t>
            </a:r>
            <a:r>
              <a:rPr lang="uk-UA" i="1" dirty="0" smtClean="0"/>
              <a:t>.</a:t>
            </a:r>
          </a:p>
          <a:p>
            <a:pPr marL="342900" indent="360000" algn="just">
              <a:buFont typeface="Wingdings" panose="05000000000000000000" pitchFamily="2" charset="2"/>
              <a:buChar char="Ø"/>
            </a:pPr>
            <a:endParaRPr lang="uk-UA" dirty="0"/>
          </a:p>
          <a:p>
            <a:pPr marL="342900" indent="360000" algn="just">
              <a:buFont typeface="Wingdings" panose="05000000000000000000" pitchFamily="2" charset="2"/>
              <a:buChar char="Ø"/>
            </a:pPr>
            <a:r>
              <a:rPr lang="uk-UA" i="1" dirty="0"/>
              <a:t>Колегія суддів вважає, що позивачем ОСОБА_3 , правонаступником якої є ОСОБА_1 , доведено належним чином обґрунтованість підстав первісного позову, а саме, те, що відповідач перешкоджає їй у користуванні частиною земельної ділянки, встановив огорожу з примиканням до її частини будинку, у зв`язку із чим вона позбавлена у повній мірі реалізовувати своє право на користування і розпорядження належною їй земельною ділянкою. Тому вона має право на поділ спірної земельної ділянки та виділ їй у власність земельну ділянку відповідно до .її частини у домоволодінні, а саме в розмірі 67/100 частин від 0,0654 га. Відповідач ОСОБА_2 не спростував підстави первісного позову.</a:t>
            </a:r>
            <a:endParaRPr lang="uk-UA" dirty="0"/>
          </a:p>
          <a:p>
            <a:endParaRPr lang="uk-UA" dirty="0"/>
          </a:p>
        </p:txBody>
      </p:sp>
    </p:spTree>
    <p:extLst>
      <p:ext uri="{BB962C8B-B14F-4D97-AF65-F5344CB8AC3E}">
        <p14:creationId xmlns:p14="http://schemas.microsoft.com/office/powerpoint/2010/main" val="37062265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340"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609905" y="3246460"/>
            <a:ext cx="11313042" cy="1425981"/>
          </a:xfrm>
        </p:spPr>
        <p:txBody>
          <a:bodyPr>
            <a:normAutofit fontScale="90000"/>
          </a:bodyPr>
          <a:lstStyle/>
          <a:p>
            <a:r>
              <a:rPr lang="ru-RU" dirty="0" smtClean="0"/>
              <a:t/>
            </a:r>
            <a:br>
              <a:rPr lang="ru-RU" dirty="0" smtClean="0"/>
            </a:br>
            <a:endParaRPr lang="uk-UA" dirty="0"/>
          </a:p>
        </p:txBody>
      </p:sp>
      <p:sp>
        <p:nvSpPr>
          <p:cNvPr id="5" name="TextBox 4"/>
          <p:cNvSpPr txBox="1"/>
          <p:nvPr/>
        </p:nvSpPr>
        <p:spPr>
          <a:xfrm>
            <a:off x="127381" y="839043"/>
            <a:ext cx="12111409" cy="4093428"/>
          </a:xfrm>
          <a:prstGeom prst="rect">
            <a:avLst/>
          </a:prstGeom>
          <a:noFill/>
        </p:spPr>
        <p:txBody>
          <a:bodyPr wrap="square" rtlCol="0">
            <a:spAutoFit/>
          </a:bodyPr>
          <a:lstStyle/>
          <a:p>
            <a:pPr marL="342900" indent="-342900" algn="just">
              <a:buFont typeface="Wingdings" panose="05000000000000000000" pitchFamily="2" charset="2"/>
              <a:buChar char="Ø"/>
            </a:pPr>
            <a:r>
              <a:rPr lang="uk-UA" sz="2000" dirty="0">
                <a:latin typeface="Times New Roman" panose="02020603050405020304" pitchFamily="18" charset="0"/>
                <a:cs typeface="Times New Roman" panose="02020603050405020304" pitchFamily="18" charset="0"/>
              </a:rPr>
              <a:t>У матеріалі систематизовано актуальні правові підходи, сформовані Одеським апеляційним судом. </a:t>
            </a:r>
          </a:p>
          <a:p>
            <a:pPr marL="342900" indent="-342900" algn="just">
              <a:buFont typeface="Wingdings" panose="05000000000000000000" pitchFamily="2" charset="2"/>
              <a:buChar char="Ø"/>
            </a:pPr>
            <a:r>
              <a:rPr lang="uk-UA" sz="2000" dirty="0">
                <a:latin typeface="Times New Roman" panose="02020603050405020304" pitchFamily="18" charset="0"/>
                <a:cs typeface="Times New Roman" panose="02020603050405020304" pitchFamily="18" charset="0"/>
              </a:rPr>
              <a:t>Актуальні питання орієнтовано на практичні потреби суддів у застосуванні правових позицій під час розгляду справ у земельних спорах та пов'язаних із ними майновими конфліктами. </a:t>
            </a:r>
          </a:p>
          <a:p>
            <a:pPr marL="342900" indent="-342900" algn="just">
              <a:buFont typeface="Wingdings" panose="05000000000000000000" pitchFamily="2" charset="2"/>
              <a:buChar char="Ø"/>
            </a:pPr>
            <a:r>
              <a:rPr lang="uk-UA" sz="2000" dirty="0">
                <a:latin typeface="Times New Roman" panose="02020603050405020304" pitchFamily="18" charset="0"/>
                <a:cs typeface="Times New Roman" panose="02020603050405020304" pitchFamily="18" charset="0"/>
              </a:rPr>
              <a:t>Які питання охоплює узагальнення</a:t>
            </a:r>
          </a:p>
          <a:p>
            <a:pPr marL="342900" indent="-342900" algn="ctr">
              <a:buFont typeface="Wingdings" panose="05000000000000000000" pitchFamily="2" charset="2"/>
              <a:buChar char="Ø"/>
            </a:pPr>
            <a:endParaRPr lang="uk-UA" sz="2000" dirty="0" smtClean="0">
              <a:latin typeface="Times New Roman" panose="02020603050405020304" pitchFamily="18" charset="0"/>
              <a:cs typeface="Times New Roman" panose="02020603050405020304" pitchFamily="18" charset="0"/>
            </a:endParaRPr>
          </a:p>
          <a:p>
            <a:pPr algn="ctr"/>
            <a:r>
              <a:rPr lang="uk-UA" sz="2000" b="1" dirty="0" smtClean="0">
                <a:latin typeface="Times New Roman" panose="02020603050405020304" pitchFamily="18" charset="0"/>
                <a:cs typeface="Times New Roman" panose="02020603050405020304" pitchFamily="18" charset="0"/>
              </a:rPr>
              <a:t>У </a:t>
            </a:r>
            <a:r>
              <a:rPr lang="uk-UA" sz="2000" b="1" dirty="0">
                <a:latin typeface="Times New Roman" panose="02020603050405020304" pitchFamily="18" charset="0"/>
                <a:cs typeface="Times New Roman" panose="02020603050405020304" pitchFamily="18" charset="0"/>
              </a:rPr>
              <a:t>документі згруповано позиції Одеського апеляційного суду щодо типових для земельних спорів блоків, зокрема:</a:t>
            </a:r>
          </a:p>
          <a:p>
            <a:pPr marL="342900" lvl="0" indent="-342900" algn="just">
              <a:buFont typeface="Wingdings" panose="05000000000000000000" pitchFamily="2" charset="2"/>
              <a:buChar char="Ø"/>
            </a:pPr>
            <a:endParaRPr lang="uk-UA" sz="2000" dirty="0" smtClean="0">
              <a:latin typeface="Times New Roman" panose="02020603050405020304" pitchFamily="18" charset="0"/>
              <a:cs typeface="Times New Roman" panose="02020603050405020304" pitchFamily="18" charset="0"/>
            </a:endParaRPr>
          </a:p>
          <a:p>
            <a:pPr marL="342900" lvl="0" indent="-342900" algn="just">
              <a:buFont typeface="Wingdings" panose="05000000000000000000" pitchFamily="2" charset="2"/>
              <a:buChar char="Ø"/>
            </a:pPr>
            <a:r>
              <a:rPr lang="uk-UA" sz="2000" dirty="0" smtClean="0">
                <a:latin typeface="Times New Roman" panose="02020603050405020304" pitchFamily="18" charset="0"/>
                <a:cs typeface="Times New Roman" panose="02020603050405020304" pitchFamily="18" charset="0"/>
              </a:rPr>
              <a:t>правового </a:t>
            </a:r>
            <a:r>
              <a:rPr lang="uk-UA" sz="2000" dirty="0">
                <a:latin typeface="Times New Roman" panose="02020603050405020304" pitchFamily="18" charset="0"/>
                <a:cs typeface="Times New Roman" panose="02020603050405020304" pitchFamily="18" charset="0"/>
              </a:rPr>
              <a:t>режиму окремих категорій земель та обмежень їх обігу;</a:t>
            </a:r>
          </a:p>
          <a:p>
            <a:pPr marL="342900" lvl="0" indent="-342900" algn="just">
              <a:buFont typeface="Wingdings" panose="05000000000000000000" pitchFamily="2" charset="2"/>
              <a:buChar char="Ø"/>
            </a:pPr>
            <a:r>
              <a:rPr lang="uk-UA" sz="2000" dirty="0">
                <a:latin typeface="Times New Roman" panose="02020603050405020304" pitchFamily="18" charset="0"/>
                <a:cs typeface="Times New Roman" panose="02020603050405020304" pitchFamily="18" charset="0"/>
              </a:rPr>
              <a:t>орендних відносин і способів захисту у спорах про користування та повернення земельних ділянок;</a:t>
            </a:r>
          </a:p>
          <a:p>
            <a:pPr marL="342900" lvl="0" indent="-342900" algn="just">
              <a:buFont typeface="Wingdings" panose="05000000000000000000" pitchFamily="2" charset="2"/>
              <a:buChar char="Ø"/>
            </a:pPr>
            <a:r>
              <a:rPr lang="uk-UA" sz="2000" dirty="0">
                <a:latin typeface="Times New Roman" panose="02020603050405020304" pitchFamily="18" charset="0"/>
                <a:cs typeface="Times New Roman" panose="02020603050405020304" pitchFamily="18" charset="0"/>
              </a:rPr>
              <a:t>формування та зміни конфігурації земельних ділянок.</a:t>
            </a:r>
          </a:p>
          <a:p>
            <a:pPr marL="342900" lvl="0" indent="-342900" algn="just">
              <a:buFont typeface="Wingdings" panose="05000000000000000000" pitchFamily="2" charset="2"/>
              <a:buChar char="Ø"/>
            </a:pPr>
            <a:r>
              <a:rPr lang="uk-UA" sz="2000" dirty="0">
                <a:latin typeface="Times New Roman" panose="02020603050405020304" pitchFamily="18" charset="0"/>
                <a:cs typeface="Times New Roman" panose="02020603050405020304" pitchFamily="18" charset="0"/>
              </a:rPr>
              <a:t>спори щодо земель лісового та водного фонду, а також кейсам, пов'язаним із оскарженням рішень органів влади чи результатів земельних торгів ( № 496/322/21(лісовий фонд); №504/2166/17 (</a:t>
            </a:r>
            <a:r>
              <a:rPr lang="uk-UA" sz="2000" dirty="0" err="1">
                <a:latin typeface="Times New Roman" panose="02020603050405020304" pitchFamily="18" charset="0"/>
                <a:cs typeface="Times New Roman" panose="02020603050405020304" pitchFamily="18" charset="0"/>
              </a:rPr>
              <a:t>узріз</a:t>
            </a:r>
            <a:r>
              <a:rPr lang="uk-UA" sz="2000" dirty="0">
                <a:latin typeface="Times New Roman" panose="02020603050405020304" pitchFamily="18" charset="0"/>
                <a:cs typeface="Times New Roman" panose="02020603050405020304" pitchFamily="18" charset="0"/>
              </a:rPr>
              <a:t> Чорного моря) )</a:t>
            </a:r>
          </a:p>
        </p:txBody>
      </p:sp>
    </p:spTree>
    <p:extLst>
      <p:ext uri="{BB962C8B-B14F-4D97-AF65-F5344CB8AC3E}">
        <p14:creationId xmlns:p14="http://schemas.microsoft.com/office/powerpoint/2010/main" val="17382675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85000" lnSpcReduction="2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дійшла висновку про те, що, уразі набуття права власності на жилий будинок, будівлю або споруду кількома особами, право на земельну ділянку визначається </a:t>
            </a:r>
            <a:r>
              <a:rPr lang="uk-UA" i="1" dirty="0" err="1">
                <a:latin typeface="Times New Roman" panose="02020603050405020304" pitchFamily="18" charset="0"/>
                <a:cs typeface="Times New Roman" panose="02020603050405020304" pitchFamily="18" charset="0"/>
              </a:rPr>
              <a:t>пропорційно</a:t>
            </a:r>
            <a:r>
              <a:rPr lang="uk-UA" i="1" dirty="0">
                <a:latin typeface="Times New Roman" panose="02020603050405020304" pitchFamily="18" charset="0"/>
                <a:cs typeface="Times New Roman" panose="02020603050405020304" pitchFamily="18" charset="0"/>
              </a:rPr>
              <a:t> до часток осіб у праві власності жилого будинку, будівлі або споруд </a:t>
            </a:r>
            <a:r>
              <a:rPr lang="uk-UA" i="1" dirty="0" err="1">
                <a:latin typeface="Times New Roman" panose="02020603050405020304" pitchFamily="18" charset="0"/>
                <a:cs typeface="Times New Roman" panose="02020603050405020304" pitchFamily="18" charset="0"/>
              </a:rPr>
              <a:t>из</a:t>
            </a:r>
            <a:r>
              <a:rPr lang="uk-UA" i="1" dirty="0">
                <a:latin typeface="Times New Roman" panose="02020603050405020304" pitchFamily="18" charset="0"/>
                <a:cs typeface="Times New Roman" panose="02020603050405020304" pitchFamily="18" charset="0"/>
              </a:rPr>
              <a:t> огляду на принцип єдності юридичної долі земельної ділянки та розташованого на ній об`єкту нерухомого майна. Отже, при проведенні поділу земельної ділянки площею 0,0654 га, кадастровий номер 5110137600:20:008:0009,що є об`єктом спільної сумісної власності, позивачці необхідно виділити у власність земельну ділянку площею 443,6 </a:t>
            </a:r>
            <a:r>
              <a:rPr lang="uk-UA" i="1" dirty="0" err="1">
                <a:latin typeface="Times New Roman" panose="02020603050405020304" pitchFamily="18" charset="0"/>
                <a:cs typeface="Times New Roman" panose="02020603050405020304" pitchFamily="18" charset="0"/>
              </a:rPr>
              <a:t>кв.м</a:t>
            </a:r>
            <a:r>
              <a:rPr lang="uk-UA" i="1" dirty="0">
                <a:latin typeface="Times New Roman" panose="02020603050405020304" pitchFamily="18" charset="0"/>
                <a:cs typeface="Times New Roman" panose="02020603050405020304" pitchFamily="18" charset="0"/>
              </a:rPr>
              <a:t>, розташовану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АДРЕСА_1 , для будівництва та обслуговування жилого будинку і господарських будівель, відповідно до Схеми границі, наведеній у графічному додатку №3 Висновку №01/10/16 від 20.02.2017 судової будівельно-технічної експертизи, та припинити право спільної сумісної власності на земельну ділянку, площею 0,0654 га, розташовану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АДРЕСА_1 </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Позивачка за первісним позовом ОСОБА_3 , правонаступником якої є ОСОБА_1 , має право на захист свого права у випадку порушення його відповідачем, але у даному випадку в судовому засіданні позивачем доведено належним чином, що відповідач ОСОБА_2 порушив її права, тому у відповідності до статей </a:t>
            </a:r>
            <a:r>
              <a:rPr lang="uk-UA" i="1"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15</a:t>
            </a:r>
            <a:r>
              <a:rPr lang="uk-UA" i="1"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hlinkClick r:id="rId4" tooltip="Цивільний кодекс України; нормативно-правовий акт № 435-IV від 16.01.2003, ВР України"/>
              </a:rPr>
              <a:t>16 ЦК України</a:t>
            </a:r>
            <a:r>
              <a:rPr lang="uk-UA" i="1" dirty="0">
                <a:latin typeface="Times New Roman" panose="02020603050405020304" pitchFamily="18" charset="0"/>
                <a:cs typeface="Times New Roman" panose="02020603050405020304" pitchFamily="18" charset="0"/>
              </a:rPr>
              <a:t> її право підлягає судовому захисту</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Аналогічна правова позиція висловлена Верховним Судом України у постанові від 03 вересня 2014 року у справі №6-84цс14.</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5748360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0" y="139336"/>
            <a:ext cx="12296503" cy="4902926"/>
          </a:xfrm>
        </p:spPr>
        <p:txBody>
          <a:bodyPr>
            <a:normAutofit fontScale="77500" lnSpcReduction="20000"/>
          </a:bodyPr>
          <a:lstStyle/>
          <a:p>
            <a:r>
              <a:rPr lang="uk-UA" sz="3300" b="1" dirty="0">
                <a:latin typeface="Times New Roman" panose="02020603050405020304" pitchFamily="18" charset="0"/>
                <a:cs typeface="Times New Roman" panose="02020603050405020304" pitchFamily="18" charset="0"/>
              </a:rPr>
              <a:t>15. Постанова Одеського апеляційного суду  у справі </a:t>
            </a:r>
            <a:endParaRPr lang="uk-UA" sz="3300" b="1" dirty="0" smtClean="0">
              <a:latin typeface="Times New Roman" panose="02020603050405020304" pitchFamily="18" charset="0"/>
              <a:cs typeface="Times New Roman" panose="02020603050405020304" pitchFamily="18" charset="0"/>
            </a:endParaRPr>
          </a:p>
          <a:p>
            <a:r>
              <a:rPr lang="uk-UA" sz="3300" b="1" dirty="0" smtClean="0">
                <a:latin typeface="Times New Roman" panose="02020603050405020304" pitchFamily="18" charset="0"/>
                <a:cs typeface="Times New Roman" panose="02020603050405020304" pitchFamily="18" charset="0"/>
              </a:rPr>
              <a:t>№ </a:t>
            </a:r>
            <a:r>
              <a:rPr lang="uk-UA" sz="3300" b="1" dirty="0">
                <a:latin typeface="Times New Roman" panose="02020603050405020304" pitchFamily="18" charset="0"/>
                <a:cs typeface="Times New Roman" panose="02020603050405020304" pitchFamily="18" charset="0"/>
              </a:rPr>
              <a:t>505/438/22 від 11.02.2025 </a:t>
            </a:r>
            <a:r>
              <a:rPr lang="uk-UA" sz="3300" b="1" dirty="0" smtClean="0">
                <a:latin typeface="Times New Roman" panose="02020603050405020304" pitchFamily="18" charset="0"/>
                <a:cs typeface="Times New Roman" panose="02020603050405020304" pitchFamily="18" charset="0"/>
              </a:rPr>
              <a:t>року (не оскаржувалась).</a:t>
            </a:r>
          </a:p>
          <a:p>
            <a:endParaRPr lang="uk-UA" sz="3300" b="1"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Оскільки позовні вимоги направлені на захист порушеного законного інтересу позивача, яка не набула внаслідок цього право власності на земельну ділянку і тому позбавлена можливості її витребувати від останнього власника, заявлений спосіб захисту прав у вигляді визнання протиправними та скасування рішення </a:t>
            </a:r>
            <a:r>
              <a:rPr lang="uk-UA" i="1" dirty="0" err="1">
                <a:latin typeface="Times New Roman" panose="02020603050405020304" pitchFamily="18" charset="0"/>
                <a:cs typeface="Times New Roman" panose="02020603050405020304" pitchFamily="18" charset="0"/>
              </a:rPr>
              <a:t>Куяльницької</a:t>
            </a:r>
            <a:r>
              <a:rPr lang="uk-UA" i="1" dirty="0">
                <a:latin typeface="Times New Roman" panose="02020603050405020304" pitchFamily="18" charset="0"/>
                <a:cs typeface="Times New Roman" panose="02020603050405020304" pitchFamily="18" charset="0"/>
              </a:rPr>
              <a:t> сільської ради Подільського району Одеської області від 30.11.2021 року № 3694 - VIII «Про надання дозволу на виготовлення технічної документації із землеустрою щодо встановлення (відновлення) меж земельних ділянок в натурі (на місцевості) для ведення особистого селянського господарства», яким надано гр. ОСОБА_2 дозвіл на виготовлення технічної документації із землеустрою щодо встановлення (відновлення) меж земельної ділянки в натурі (на місцевості) для ведення особистого селянського господарства орієнтовною площею 2,0000 га, кадастровий номер 5122983400:01:001:0820, що розташована на території </a:t>
            </a:r>
            <a:r>
              <a:rPr lang="uk-UA" i="1" dirty="0" err="1">
                <a:latin typeface="Times New Roman" panose="02020603050405020304" pitchFamily="18" charset="0"/>
                <a:cs typeface="Times New Roman" panose="02020603050405020304" pitchFamily="18" charset="0"/>
              </a:rPr>
              <a:t>Куяльницької</a:t>
            </a:r>
            <a:r>
              <a:rPr lang="uk-UA" i="1" dirty="0">
                <a:latin typeface="Times New Roman" panose="02020603050405020304" pitchFamily="18" charset="0"/>
                <a:cs typeface="Times New Roman" panose="02020603050405020304" pitchFamily="18" charset="0"/>
              </a:rPr>
              <a:t> сільської ради Подільського району Одеської області (за межами населеного пункту), а також рішення </a:t>
            </a:r>
            <a:r>
              <a:rPr lang="uk-UA" i="1" dirty="0" err="1">
                <a:latin typeface="Times New Roman" panose="02020603050405020304" pitchFamily="18" charset="0"/>
                <a:cs typeface="Times New Roman" panose="02020603050405020304" pitchFamily="18" charset="0"/>
              </a:rPr>
              <a:t>Куяльницької</a:t>
            </a:r>
            <a:r>
              <a:rPr lang="uk-UA" i="1" dirty="0">
                <a:latin typeface="Times New Roman" panose="02020603050405020304" pitchFamily="18" charset="0"/>
                <a:cs typeface="Times New Roman" panose="02020603050405020304" pitchFamily="18" charset="0"/>
              </a:rPr>
              <a:t> сільської ради Подільського району Одеської області від 22.12.2021 року № 3986 - VIII «Про затвердження технічної документації із землеустрою щодо встановлення (відновлення) меж земельних ділянок в натурі (на місцевості) для ведення особистого селянського господарства» орієнтовною площею 2,0000 га, кадастровий номер 5122983400:01:001:0820, яка розташована на території </a:t>
            </a:r>
            <a:r>
              <a:rPr lang="uk-UA" i="1" dirty="0" err="1">
                <a:latin typeface="Times New Roman" panose="02020603050405020304" pitchFamily="18" charset="0"/>
                <a:cs typeface="Times New Roman" panose="02020603050405020304" pitchFamily="18" charset="0"/>
              </a:rPr>
              <a:t>Куяльницької</a:t>
            </a:r>
            <a:r>
              <a:rPr lang="uk-UA" i="1" dirty="0">
                <a:latin typeface="Times New Roman" panose="02020603050405020304" pitchFamily="18" charset="0"/>
                <a:cs typeface="Times New Roman" panose="02020603050405020304" pitchFamily="18" charset="0"/>
              </a:rPr>
              <a:t> сільської ради Подільського району Одеської області (за межами населеного пункту) та передачу земельної ділянки у власність ОСОБА_2 , є ефективним способом захисту законного інтересу позивача.</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 таких обставин, позов ОСОБА_1 підлягав задоволенню в межах заявлених вимог.</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5033276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r>
              <a:rPr lang="uk-UA" b="1" dirty="0">
                <a:latin typeface="Times New Roman" panose="02020603050405020304" pitchFamily="18" charset="0"/>
                <a:cs typeface="Times New Roman" panose="02020603050405020304" pitchFamily="18" charset="0"/>
              </a:rPr>
              <a:t>16.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947/23840/19 від 09.10.2025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15 січня 2026 року. </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1</a:t>
            </a:r>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a:t>
            </a:r>
            <a:r>
              <a:rPr lang="uk-UA" i="1" dirty="0">
                <a:latin typeface="Times New Roman" panose="02020603050405020304" pitchFamily="18" charset="0"/>
                <a:cs typeface="Times New Roman" panose="02020603050405020304" pitchFamily="18" charset="0"/>
              </a:rPr>
              <a:t>итребування на користь Одеської міської ради у добросовісного набувача ОСОБА_1 буде неправомірним втручанням у його право на мирне володіння таким майном ,гарантоване статтею 1 Першого протоколу до Конвенції про захист прав людини та основоположних свобод (далі - Конвенції) та надмірним тягарем).</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2. (З  часу реєстрації права власності на земельні ділянки в Державному реєстрі речових прав на нерухоме майно та до дати звернення з цим позовом у жовтні 2019 року не минуло десяти </a:t>
            </a:r>
            <a:r>
              <a:rPr lang="uk-UA" i="1" dirty="0" err="1">
                <a:latin typeface="Times New Roman" panose="02020603050405020304" pitchFamily="18" charset="0"/>
                <a:cs typeface="Times New Roman" panose="02020603050405020304" pitchFamily="18" charset="0"/>
              </a:rPr>
              <a:t>років.Ураховуючи</a:t>
            </a:r>
            <a:r>
              <a:rPr lang="uk-UA" i="1" dirty="0">
                <a:latin typeface="Times New Roman" panose="02020603050405020304" pitchFamily="18" charset="0"/>
                <a:cs typeface="Times New Roman" panose="02020603050405020304" pitchFamily="18" charset="0"/>
              </a:rPr>
              <a:t> викладені обставини, колегія суддів вважає, що посилання скаржника на те, що положення ч. 3 </a:t>
            </a:r>
            <a:r>
              <a:rPr lang="uk-UA" i="1"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ст. 388 ЦК України</a:t>
            </a:r>
            <a:r>
              <a:rPr lang="uk-UA" i="1" dirty="0">
                <a:latin typeface="Times New Roman" panose="02020603050405020304" pitchFamily="18" charset="0"/>
                <a:cs typeface="Times New Roman" panose="02020603050405020304" pitchFamily="18" charset="0"/>
              </a:rPr>
              <a:t> (щодо граничного строку для витребування майна) розповсюджується на земельні ділянки, що є предметом спору у даній справі, є помилковим.)</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9728006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21919" y="165462"/>
            <a:ext cx="12313920" cy="4929051"/>
          </a:xfrm>
        </p:spPr>
        <p:txBody>
          <a:bodyPr>
            <a:normAutofit lnSpcReduction="10000"/>
          </a:bodyPr>
          <a:lstStyle/>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Що витребування земельних ділянок, на яких споруджено будинки, Декларації про готовність об`єктів до експлуатації яких видано Управлінням державного архітектурно-будівельного контролю Одеської міської ради - виконавчим органом Одеської міської ради за одночасним зверненням до суду із позовом про витребування земельних ділянок, що свідчить про суперечливу поведінку органу місцевого самоврядування, та враховуючи, що за рахунок фінансування власників земельних ділянок здійснювався комплекс протизсувних робіт та робіт з укріплення берегу на морському узбережжі довжиною 200 м з влаштуванням техногенного пляжу та </a:t>
            </a:r>
            <a:r>
              <a:rPr lang="uk-UA" i="1" dirty="0" err="1">
                <a:latin typeface="Times New Roman" panose="02020603050405020304" pitchFamily="18" charset="0"/>
                <a:cs typeface="Times New Roman" panose="02020603050405020304" pitchFamily="18" charset="0"/>
              </a:rPr>
              <a:t>благоустроєм</a:t>
            </a:r>
            <a:r>
              <a:rPr lang="uk-UA" i="1" dirty="0">
                <a:latin typeface="Times New Roman" panose="02020603050405020304" pitchFamily="18" charset="0"/>
                <a:cs typeface="Times New Roman" panose="02020603050405020304" pitchFamily="18" charset="0"/>
              </a:rPr>
              <a:t> прилеглої території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м. Одеса, вул. Дача Ковалевського,89/А за погодженням виконавчого комітету Одеської міської ради, тому витребування на користь Одеської міської ради у добросовісного набувача ОСОБА_1 буде неправомірним втручанням у його право на мирне володіння таким майном ,гарантоване статтею 1 Першого протоколу до Конвенції про захист прав людини та основоположних свобод (далі - Конвенції) та надмірним тягарем.</a:t>
            </a: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Ураховуючи відмову у задоволенні позову з вище наведених підстав питання про застосування строку позовної давності не вирішується.</a:t>
            </a:r>
            <a:endParaRPr lang="uk-UA" dirty="0">
              <a:latin typeface="Times New Roman" panose="02020603050405020304" pitchFamily="18" charset="0"/>
              <a:cs typeface="Times New Roman" panose="02020603050405020304" pitchFamily="18" charset="0"/>
            </a:endParaRPr>
          </a:p>
          <a:p>
            <a:pPr indent="457200"/>
            <a:endParaRPr lang="uk-UA" dirty="0"/>
          </a:p>
        </p:txBody>
      </p:sp>
    </p:spTree>
    <p:extLst>
      <p:ext uri="{BB962C8B-B14F-4D97-AF65-F5344CB8AC3E}">
        <p14:creationId xmlns:p14="http://schemas.microsoft.com/office/powerpoint/2010/main" val="14351422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92500" lnSpcReduction="1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погоджується із тим, що підстави для відводу судді Калініченко Л.В. відсутні, оскільки доводи стосуються лише припущень щодо неупередженості головуючого по справі.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Будь-яких доказів, які б підтверджували пряму чи опосередковану заінтересованість судді в результаті розгляду даної справи або наявність обставин, які викликають сумніви у його неупередженості при розгляді даної справи матеріали справи не містять.</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Оскільки наявність обставин, передбачених </a:t>
            </a:r>
            <a:r>
              <a:rPr lang="uk-UA" i="1" dirty="0">
                <a:latin typeface="Times New Roman" panose="02020603050405020304" pitchFamily="18" charset="0"/>
                <a:cs typeface="Times New Roman" panose="02020603050405020304" pitchFamily="18" charset="0"/>
                <a:hlinkClick r:id="rId3" tooltip="Цивільний процесуальний кодекс України; нормативно-правовий акт № 1618-IV від 18.03.2004, ВР України"/>
              </a:rPr>
              <a:t>статтею 36 ЦПК України</a:t>
            </a:r>
            <a:r>
              <a:rPr lang="uk-UA" i="1" dirty="0">
                <a:latin typeface="Times New Roman" panose="02020603050405020304" pitchFamily="18" charset="0"/>
                <a:cs typeface="Times New Roman" panose="02020603050405020304" pitchFamily="18" charset="0"/>
              </a:rPr>
              <a:t>, як підстав для відводу судді не встановлено, правильним є висновок про відсутність підстав для задоволення заяви про відвід судді.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endParaRPr lang="uk-UA" i="1"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Отже </a:t>
            </a:r>
            <a:r>
              <a:rPr lang="uk-UA" i="1" dirty="0">
                <a:latin typeface="Times New Roman" panose="02020603050405020304" pitchFamily="18" charset="0"/>
                <a:cs typeface="Times New Roman" panose="02020603050405020304" pitchFamily="18" charset="0"/>
              </a:rPr>
              <a:t>з часу реєстрації права власності на земельні ділянки в Державному реєстрі речових прав на нерухоме майно та до дати звернення з цим позовом у жовтні 2019 року не минуло десяти років.</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Ураховуючи викладені обставини, колегія суддів вважає, що посилання скаржника на те, що положення ч. 3 </a:t>
            </a:r>
            <a:r>
              <a:rPr lang="uk-UA" i="1" dirty="0">
                <a:latin typeface="Times New Roman" panose="02020603050405020304" pitchFamily="18" charset="0"/>
                <a:cs typeface="Times New Roman" panose="02020603050405020304" pitchFamily="18" charset="0"/>
                <a:hlinkClick r:id="rId4" tooltip="Цивільний кодекс України; нормативно-правовий акт № 435-IV від 16.01.2003, ВР України"/>
              </a:rPr>
              <a:t>ст. 388 ЦК України</a:t>
            </a:r>
            <a:r>
              <a:rPr lang="uk-UA" i="1" dirty="0">
                <a:latin typeface="Times New Roman" panose="02020603050405020304" pitchFamily="18" charset="0"/>
                <a:cs typeface="Times New Roman" panose="02020603050405020304" pitchFamily="18" charset="0"/>
              </a:rPr>
              <a:t> (щодо граничного строку для витребування майна) розповсюджується на земельні ділянки, що є предметом спору у даній справі, є помилковим.</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4870790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r>
              <a:rPr lang="uk-UA" b="1" dirty="0">
                <a:latin typeface="Times New Roman" panose="02020603050405020304" pitchFamily="18" charset="0"/>
                <a:cs typeface="Times New Roman" panose="02020603050405020304" pitchFamily="18" charset="0"/>
              </a:rPr>
              <a:t>17.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504/4118/21 від 03.06.2025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не </a:t>
            </a:r>
            <a:r>
              <a:rPr lang="uk-UA" b="1" dirty="0">
                <a:latin typeface="Times New Roman" panose="02020603050405020304" pitchFamily="18" charset="0"/>
                <a:cs typeface="Times New Roman" panose="02020603050405020304" pitchFamily="18" charset="0"/>
              </a:rPr>
              <a:t>оскаржувалось.</a:t>
            </a: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дійшла до висновку, що межі населеного пункту вважаються встановленими, а органи місцевого самоврядування набувають права розпоряджатися земельними ділянками, які відповідно до розроблених проектів щодо встановлення меж відповідної сільської, селищної, міської ради включаються до їх територій, після встановлення (винесення) меж території населеного пункту в натуру (на місцевість), закріплення меж території межовими знаками та внесення відомостей про земельну ділянку до державного земельного кадастру.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враховує, що розпорядженням КМУ від 12.06.2020 року за №20-р «Про визначення адміністративних центрів та затвердження територіальних громад Одеської області» затверджено територію </a:t>
            </a:r>
            <a:r>
              <a:rPr lang="uk-UA" i="1" dirty="0" err="1">
                <a:latin typeface="Times New Roman" panose="02020603050405020304" pitchFamily="18" charset="0"/>
                <a:cs typeface="Times New Roman" panose="02020603050405020304" pitchFamily="18" charset="0"/>
              </a:rPr>
              <a:t>Южненської</a:t>
            </a:r>
            <a:r>
              <a:rPr lang="uk-UA" i="1" dirty="0">
                <a:latin typeface="Times New Roman" panose="02020603050405020304" pitchFamily="18" charset="0"/>
                <a:cs typeface="Times New Roman" panose="02020603050405020304" pitchFamily="18" charset="0"/>
              </a:rPr>
              <a:t> територіальної громади у складі </a:t>
            </a:r>
            <a:r>
              <a:rPr lang="uk-UA" i="1" dirty="0" err="1">
                <a:latin typeface="Times New Roman" panose="02020603050405020304" pitchFamily="18" charset="0"/>
                <a:cs typeface="Times New Roman" panose="02020603050405020304" pitchFamily="18" charset="0"/>
              </a:rPr>
              <a:t>Южненської</a:t>
            </a:r>
            <a:r>
              <a:rPr lang="uk-UA" i="1" dirty="0">
                <a:latin typeface="Times New Roman" panose="02020603050405020304" pitchFamily="18" charset="0"/>
                <a:cs typeface="Times New Roman" panose="02020603050405020304" pitchFamily="18" charset="0"/>
              </a:rPr>
              <a:t>, </a:t>
            </a:r>
            <a:r>
              <a:rPr lang="uk-UA" i="1" dirty="0" err="1">
                <a:latin typeface="Times New Roman" panose="02020603050405020304" pitchFamily="18" charset="0"/>
                <a:cs typeface="Times New Roman" panose="02020603050405020304" pitchFamily="18" charset="0"/>
              </a:rPr>
              <a:t>Новобілярської</a:t>
            </a:r>
            <a:r>
              <a:rPr lang="uk-UA" i="1" dirty="0">
                <a:latin typeface="Times New Roman" panose="02020603050405020304" pitchFamily="18" charset="0"/>
                <a:cs typeface="Times New Roman" panose="02020603050405020304" pitchFamily="18" charset="0"/>
              </a:rPr>
              <a:t>, </a:t>
            </a:r>
            <a:r>
              <a:rPr lang="uk-UA" i="1" dirty="0" err="1">
                <a:latin typeface="Times New Roman" panose="02020603050405020304" pitchFamily="18" charset="0"/>
                <a:cs typeface="Times New Roman" panose="02020603050405020304" pitchFamily="18" charset="0"/>
              </a:rPr>
              <a:t>Сичавської</a:t>
            </a:r>
            <a:r>
              <a:rPr lang="uk-UA" i="1" dirty="0">
                <a:latin typeface="Times New Roman" panose="02020603050405020304" pitchFamily="18" charset="0"/>
                <a:cs typeface="Times New Roman" panose="02020603050405020304" pitchFamily="18" charset="0"/>
              </a:rPr>
              <a:t> територіальних громад.</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7494248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Враховуючи вищевикладене та відсутність доказів того, що на момент звернення ОСОБА_2 із клопотанням до ГУ </a:t>
            </a:r>
            <a:r>
              <a:rPr lang="uk-UA" i="1" dirty="0" err="1">
                <a:latin typeface="Times New Roman" panose="02020603050405020304" pitchFamily="18" charset="0"/>
                <a:cs typeface="Times New Roman" panose="02020603050405020304" pitchFamily="18" charset="0"/>
              </a:rPr>
              <a:t>Держгеокадастру</a:t>
            </a:r>
            <a:r>
              <a:rPr lang="uk-UA" i="1" dirty="0">
                <a:latin typeface="Times New Roman" panose="02020603050405020304" pitchFamily="18" charset="0"/>
                <a:cs typeface="Times New Roman" panose="02020603050405020304" pitchFamily="18" charset="0"/>
              </a:rPr>
              <a:t> в Одеській області від 26.08.2020 року про надання дозволу на розроблення проекту землеустрою та прийняття наказу ГУ </a:t>
            </a:r>
            <a:r>
              <a:rPr lang="uk-UA" i="1" dirty="0" err="1">
                <a:latin typeface="Times New Roman" panose="02020603050405020304" pitchFamily="18" charset="0"/>
                <a:cs typeface="Times New Roman" panose="02020603050405020304" pitchFamily="18" charset="0"/>
              </a:rPr>
              <a:t>Держгеокадастру</a:t>
            </a:r>
            <a:r>
              <a:rPr lang="uk-UA" i="1" dirty="0">
                <a:latin typeface="Times New Roman" panose="02020603050405020304" pitchFamily="18" charset="0"/>
                <a:cs typeface="Times New Roman" panose="02020603050405020304" pitchFamily="18" charset="0"/>
              </a:rPr>
              <a:t> в Одеській області від 02.10.2020 року про надання дозволу на розроблення проекту землеустрою, були внесені до Державного земельного кадастру відомості про межі села </a:t>
            </a:r>
            <a:r>
              <a:rPr lang="uk-UA" i="1" dirty="0" err="1">
                <a:latin typeface="Times New Roman" panose="02020603050405020304" pitchFamily="18" charset="0"/>
                <a:cs typeface="Times New Roman" panose="02020603050405020304" pitchFamily="18" charset="0"/>
              </a:rPr>
              <a:t>Сичавка</a:t>
            </a:r>
            <a:r>
              <a:rPr lang="uk-UA" i="1" dirty="0">
                <a:latin typeface="Times New Roman" panose="02020603050405020304" pitchFamily="18" charset="0"/>
                <a:cs typeface="Times New Roman" panose="02020603050405020304" pitchFamily="18" charset="0"/>
              </a:rPr>
              <a:t> </a:t>
            </a:r>
            <a:r>
              <a:rPr lang="uk-UA" i="1" dirty="0" err="1">
                <a:latin typeface="Times New Roman" panose="02020603050405020304" pitchFamily="18" charset="0"/>
                <a:cs typeface="Times New Roman" panose="02020603050405020304" pitchFamily="18" charset="0"/>
              </a:rPr>
              <a:t>Сичавської</a:t>
            </a:r>
            <a:r>
              <a:rPr lang="uk-UA" i="1" dirty="0">
                <a:latin typeface="Times New Roman" panose="02020603050405020304" pitchFamily="18" charset="0"/>
                <a:cs typeface="Times New Roman" panose="02020603050405020304" pitchFamily="18" charset="0"/>
              </a:rPr>
              <a:t> сільської ради </a:t>
            </a:r>
            <a:r>
              <a:rPr lang="uk-UA" i="1" dirty="0" err="1">
                <a:latin typeface="Times New Roman" panose="02020603050405020304" pitchFamily="18" charset="0"/>
                <a:cs typeface="Times New Roman" panose="02020603050405020304" pitchFamily="18" charset="0"/>
              </a:rPr>
              <a:t>Лиманського</a:t>
            </a:r>
            <a:r>
              <a:rPr lang="uk-UA" i="1" dirty="0">
                <a:latin typeface="Times New Roman" panose="02020603050405020304" pitchFamily="18" charset="0"/>
                <a:cs typeface="Times New Roman" panose="02020603050405020304" pitchFamily="18" charset="0"/>
              </a:rPr>
              <a:t> району Одеської області, то колегія суддів вважає помилковими висновки суду першої інстанції про віднесення станом на 02.10.2020 року земельних ділянок </a:t>
            </a:r>
            <a:r>
              <a:rPr lang="uk-UA" i="1" dirty="0" err="1">
                <a:latin typeface="Times New Roman" panose="02020603050405020304" pitchFamily="18" charset="0"/>
                <a:cs typeface="Times New Roman" panose="02020603050405020304" pitchFamily="18" charset="0"/>
              </a:rPr>
              <a:t>Сичавської</a:t>
            </a:r>
            <a:r>
              <a:rPr lang="uk-UA" i="1" dirty="0">
                <a:latin typeface="Times New Roman" panose="02020603050405020304" pitchFamily="18" charset="0"/>
                <a:cs typeface="Times New Roman" panose="02020603050405020304" pitchFamily="18" charset="0"/>
              </a:rPr>
              <a:t> сільської ради до комунальної власності.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Враховуючи вищезазначене, апеляційний суд вважає, що відсутні законні підстави для задоволення позовних вимог </a:t>
            </a:r>
            <a:r>
              <a:rPr lang="uk-UA" i="1" dirty="0" err="1">
                <a:latin typeface="Times New Roman" panose="02020603050405020304" pitchFamily="18" charset="0"/>
                <a:cs typeface="Times New Roman" panose="02020603050405020304" pitchFamily="18" charset="0"/>
              </a:rPr>
              <a:t>Доброславської</a:t>
            </a:r>
            <a:r>
              <a:rPr lang="uk-UA" i="1" dirty="0">
                <a:latin typeface="Times New Roman" panose="02020603050405020304" pitchFamily="18" charset="0"/>
                <a:cs typeface="Times New Roman" panose="02020603050405020304" pitchFamily="18" charset="0"/>
              </a:rPr>
              <a:t> окружної прокуратури Одеської області про витребування земельної ділянки з чужого незаконного володіння, оскільки на момент виникнення спірних правовідносин спірна земельна ділянка фактично не відносилась до комунальної власності, у зв`язку із тим, що рішення </a:t>
            </a:r>
            <a:r>
              <a:rPr lang="uk-UA" i="1" dirty="0" err="1">
                <a:latin typeface="Times New Roman" panose="02020603050405020304" pitchFamily="18" charset="0"/>
                <a:cs typeface="Times New Roman" panose="02020603050405020304" pitchFamily="18" charset="0"/>
              </a:rPr>
              <a:t>Лиманської</a:t>
            </a:r>
            <a:r>
              <a:rPr lang="uk-UA" i="1" dirty="0">
                <a:latin typeface="Times New Roman" panose="02020603050405020304" pitchFamily="18" charset="0"/>
                <a:cs typeface="Times New Roman" panose="02020603050405020304" pitchFamily="18" charset="0"/>
              </a:rPr>
              <a:t> сільської ради за №735-VII від 20.08.2020 року не було реалізовано відповідно до норм чинного земельного законодавства.</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4259507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Тому не є належними й ефективними способами захисту вимоги визнати незаконним і скасувати наказ ГУ </a:t>
            </a:r>
            <a:r>
              <a:rPr lang="uk-UA" i="1" dirty="0" err="1">
                <a:latin typeface="Times New Roman" panose="02020603050405020304" pitchFamily="18" charset="0"/>
                <a:cs typeface="Times New Roman" panose="02020603050405020304" pitchFamily="18" charset="0"/>
              </a:rPr>
              <a:t>Держгеокадастру</a:t>
            </a:r>
            <a:r>
              <a:rPr lang="uk-UA" i="1" dirty="0">
                <a:latin typeface="Times New Roman" panose="02020603050405020304" pitchFamily="18" charset="0"/>
                <a:cs typeface="Times New Roman" panose="02020603050405020304" pitchFamily="18" charset="0"/>
              </a:rPr>
              <a:t> в Одеській області за №15-770/13-21-СГ від 02.02.2021 року.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Наведеного суд першої інстанції інстанцій не врахував та дійшов помилкового висновку про наявність правових підстав для задоволення позовних вимог </a:t>
            </a:r>
            <a:r>
              <a:rPr lang="uk-UA" i="1" dirty="0" err="1">
                <a:latin typeface="Times New Roman" panose="02020603050405020304" pitchFamily="18" charset="0"/>
                <a:cs typeface="Times New Roman" panose="02020603050405020304" pitchFamily="18" charset="0"/>
              </a:rPr>
              <a:t>Доброславської</a:t>
            </a:r>
            <a:r>
              <a:rPr lang="uk-UA" i="1" dirty="0">
                <a:latin typeface="Times New Roman" panose="02020603050405020304" pitchFamily="18" charset="0"/>
                <a:cs typeface="Times New Roman" panose="02020603050405020304" pitchFamily="18" charset="0"/>
              </a:rPr>
              <a:t> окружної прокуратури Одеської області.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При зазначених обставинах колегія суддів вважає, що суд першої інстанції неправильно застосував норми матеріального права, не з`ясував обставини справи що, відповідно, призвело до неправильного її вирішення у зв`язку із чим рішення Комінтернівського районного суду Одеської області від 01.12.2022 року підлягає скасуванню із ухваленням нового судового рішення про відмову у задоволенні позовних вимог керівника </a:t>
            </a:r>
            <a:r>
              <a:rPr lang="uk-UA" i="1" dirty="0" err="1">
                <a:latin typeface="Times New Roman" panose="02020603050405020304" pitchFamily="18" charset="0"/>
                <a:cs typeface="Times New Roman" panose="02020603050405020304" pitchFamily="18" charset="0"/>
              </a:rPr>
              <a:t>Доброславської</a:t>
            </a:r>
            <a:r>
              <a:rPr lang="uk-UA" i="1" dirty="0">
                <a:latin typeface="Times New Roman" panose="02020603050405020304" pitchFamily="18" charset="0"/>
                <a:cs typeface="Times New Roman" panose="02020603050405020304" pitchFamily="18" charset="0"/>
              </a:rPr>
              <a:t> окружної прокуратури Одеської області Москаленко-Федоркової О.Д. в інтересах держави в особі </a:t>
            </a:r>
            <a:r>
              <a:rPr lang="uk-UA" i="1" dirty="0" err="1">
                <a:latin typeface="Times New Roman" panose="02020603050405020304" pitchFamily="18" charset="0"/>
                <a:cs typeface="Times New Roman" panose="02020603050405020304" pitchFamily="18" charset="0"/>
              </a:rPr>
              <a:t>Южненської</a:t>
            </a:r>
            <a:r>
              <a:rPr lang="uk-UA" i="1" dirty="0">
                <a:latin typeface="Times New Roman" panose="02020603050405020304" pitchFamily="18" charset="0"/>
                <a:cs typeface="Times New Roman" panose="02020603050405020304" pitchFamily="18" charset="0"/>
              </a:rPr>
              <a:t> міської ради Одеського району Одеської області.</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7738495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r>
              <a:rPr lang="uk-UA" b="1" dirty="0">
                <a:latin typeface="Times New Roman" panose="02020603050405020304" pitchFamily="18" charset="0"/>
                <a:cs typeface="Times New Roman" panose="02020603050405020304" pitchFamily="18" charset="0"/>
              </a:rPr>
              <a:t>18.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947/1903/20 від 12.06.2025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02 січня 2026 </a:t>
            </a:r>
            <a:r>
              <a:rPr lang="uk-UA" b="1" dirty="0" smtClean="0">
                <a:latin typeface="Times New Roman" panose="02020603050405020304" pitchFamily="18" charset="0"/>
                <a:cs typeface="Times New Roman" panose="02020603050405020304" pitchFamily="18" charset="0"/>
              </a:rPr>
              <a:t>року</a:t>
            </a:r>
          </a:p>
          <a:p>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дійшла висновку, що матеріалами справи встановлено, що факт входження спірної земельної ділянки в межі земельної ділянки військового містечка « ІНФОРМАЦІЯ_1 - 237», підтверджується кадастровим планом військового містечка « ІНФОРМАЦІЯ_1 », актом огляду земельної ділянки військового містечка « ІНФОРМАЦІЯ_1 », генеральним планом військового містечка « ІНФОРМАЦІЯ_1 », державним актом Б №056875, тому, не погоджується з протилежним висновком суду першої інстанції.</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9781202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вважала, що суд першої інстанції не </a:t>
            </a:r>
            <a:r>
              <a:rPr lang="uk-UA" i="1" dirty="0" err="1">
                <a:latin typeface="Times New Roman" panose="02020603050405020304" pitchFamily="18" charset="0"/>
                <a:cs typeface="Times New Roman" panose="02020603050405020304" pitchFamily="18" charset="0"/>
              </a:rPr>
              <a:t>врахував,що</a:t>
            </a:r>
            <a:r>
              <a:rPr lang="uk-UA" i="1" dirty="0">
                <a:latin typeface="Times New Roman" panose="02020603050405020304" pitchFamily="18" charset="0"/>
                <a:cs typeface="Times New Roman" panose="02020603050405020304" pitchFamily="18" charset="0"/>
              </a:rPr>
              <a:t> спірна земельна ділянка належить до земель оборони, у встановленому порядку повноважним органом </a:t>
            </a:r>
            <a:r>
              <a:rPr lang="uk-UA" i="1" dirty="0" err="1">
                <a:latin typeface="Times New Roman" panose="02020603050405020304" pitchFamily="18" charset="0"/>
                <a:cs typeface="Times New Roman" panose="02020603050405020304" pitchFamily="18" charset="0"/>
              </a:rPr>
              <a:t>невилучалась</a:t>
            </a:r>
            <a:r>
              <a:rPr lang="uk-UA" i="1" dirty="0">
                <a:latin typeface="Times New Roman" panose="02020603050405020304" pitchFamily="18" charset="0"/>
                <a:cs typeface="Times New Roman" panose="02020603050405020304" pitchFamily="18" charset="0"/>
              </a:rPr>
              <a:t>, зміна її цільового призначення у передбаченому законом порядку не </a:t>
            </a:r>
            <a:r>
              <a:rPr lang="uk-UA" i="1" dirty="0" err="1">
                <a:latin typeface="Times New Roman" panose="02020603050405020304" pitchFamily="18" charset="0"/>
                <a:cs typeface="Times New Roman" panose="02020603050405020304" pitchFamily="18" charset="0"/>
              </a:rPr>
              <a:t>здійснювалась,отже,Одеська</a:t>
            </a:r>
            <a:r>
              <a:rPr lang="uk-UA" i="1" dirty="0">
                <a:latin typeface="Times New Roman" panose="02020603050405020304" pitchFamily="18" charset="0"/>
                <a:cs typeface="Times New Roman" panose="02020603050405020304" pitchFamily="18" charset="0"/>
              </a:rPr>
              <a:t> </a:t>
            </a:r>
            <a:r>
              <a:rPr lang="uk-UA" i="1" dirty="0" err="1">
                <a:latin typeface="Times New Roman" panose="02020603050405020304" pitchFamily="18" charset="0"/>
                <a:cs typeface="Times New Roman" panose="02020603050405020304" pitchFamily="18" charset="0"/>
              </a:rPr>
              <a:t>міськарада</a:t>
            </a:r>
            <a:r>
              <a:rPr lang="uk-UA" i="1" dirty="0">
                <a:latin typeface="Times New Roman" panose="02020603050405020304" pitchFamily="18" charset="0"/>
                <a:cs typeface="Times New Roman" panose="02020603050405020304" pitchFamily="18" charset="0"/>
              </a:rPr>
              <a:t> немала повноважень щодо розпорядження земельною ділянкою державної </a:t>
            </a:r>
            <a:r>
              <a:rPr lang="uk-UA" i="1" dirty="0" err="1">
                <a:latin typeface="Times New Roman" panose="02020603050405020304" pitchFamily="18" charset="0"/>
                <a:cs typeface="Times New Roman" panose="02020603050405020304" pitchFamily="18" charset="0"/>
              </a:rPr>
              <a:t>власності,тому</a:t>
            </a:r>
            <a:r>
              <a:rPr lang="uk-UA" i="1" dirty="0">
                <a:latin typeface="Times New Roman" panose="02020603050405020304" pitchFamily="18" charset="0"/>
                <a:cs typeface="Times New Roman" panose="02020603050405020304" pitchFamily="18" charset="0"/>
              </a:rPr>
              <a:t>, відповідно до </a:t>
            </a:r>
            <a:r>
              <a:rPr lang="uk-UA" i="1"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ст. 393 ЦК України</a:t>
            </a:r>
            <a:r>
              <a:rPr lang="uk-UA" i="1" dirty="0">
                <a:latin typeface="Times New Roman" panose="02020603050405020304" pitchFamily="18" charset="0"/>
                <a:cs typeface="Times New Roman" panose="02020603050405020304" pitchFamily="18" charset="0"/>
              </a:rPr>
              <a:t>, рішення ОМР не відповідає законові і порушує права власника, за позовом власника майна визнається судом незаконним та скасовується</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Відтак, колегія суддів, приходить висновку, щодо обґрунтованості позовних вимог про визнання незаконним та скасування рішення Одеської міської ради від 10 липня 2008 року № 3385 V «Про затвердження проекту землеустрою щодо відведення земельної ділянки та передачу у приватну власність ОСОБА_2 земельної ділянки площею 0,0952 га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АДРЕСА_1 , для будівництва та обслуговування жилого будинку і господарських будівель».</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7928125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627322" y="2871991"/>
            <a:ext cx="11313042" cy="1425981"/>
          </a:xfrm>
        </p:spPr>
        <p:txBody>
          <a:bodyPr>
            <a:normAutofit fontScale="90000"/>
          </a:bodyPr>
          <a:lstStyle/>
          <a:p>
            <a:r>
              <a:rPr lang="ru-RU" dirty="0" smtClean="0"/>
              <a:t/>
            </a:r>
            <a:br>
              <a:rPr lang="ru-RU" dirty="0" smtClean="0"/>
            </a:br>
            <a:endParaRPr lang="uk-UA" dirty="0"/>
          </a:p>
        </p:txBody>
      </p:sp>
      <p:sp>
        <p:nvSpPr>
          <p:cNvPr id="3" name="Підзаголовок 2"/>
          <p:cNvSpPr>
            <a:spLocks noGrp="1"/>
          </p:cNvSpPr>
          <p:nvPr>
            <p:ph type="subTitle" idx="1"/>
          </p:nvPr>
        </p:nvSpPr>
        <p:spPr>
          <a:xfrm>
            <a:off x="78377" y="304800"/>
            <a:ext cx="12000412" cy="5268686"/>
          </a:xfrm>
        </p:spPr>
        <p:txBody>
          <a:bodyPr>
            <a:normAutofit fontScale="62500" lnSpcReduction="20000"/>
          </a:bodyPr>
          <a:lstStyle/>
          <a:p>
            <a:r>
              <a:rPr lang="uk-UA" sz="2600" b="1" dirty="0">
                <a:latin typeface="Times New Roman" panose="02020603050405020304" pitchFamily="18" charset="0"/>
                <a:cs typeface="Times New Roman" panose="02020603050405020304" pitchFamily="18" charset="0"/>
              </a:rPr>
              <a:t>Більш докладно</a:t>
            </a:r>
            <a:endParaRPr lang="uk-UA" sz="2600" dirty="0">
              <a:latin typeface="Times New Roman" panose="02020603050405020304" pitchFamily="18" charset="0"/>
              <a:cs typeface="Times New Roman" panose="02020603050405020304" pitchFamily="18" charset="0"/>
            </a:endParaRPr>
          </a:p>
          <a:p>
            <a:r>
              <a:rPr lang="uk-UA" sz="2600" dirty="0">
                <a:latin typeface="Times New Roman" panose="02020603050405020304" pitchFamily="18" charset="0"/>
                <a:cs typeface="Times New Roman" panose="02020603050405020304" pitchFamily="18" charset="0"/>
              </a:rPr>
              <a:t> </a:t>
            </a:r>
          </a:p>
          <a:p>
            <a:pPr marL="457200" indent="-457200" algn="just">
              <a:buFont typeface="Wingdings" panose="05000000000000000000" pitchFamily="2" charset="2"/>
              <a:buChar char="q"/>
            </a:pPr>
            <a:r>
              <a:rPr lang="uk-UA" sz="2600" dirty="0">
                <a:latin typeface="Times New Roman" panose="02020603050405020304" pitchFamily="18" charset="0"/>
                <a:cs typeface="Times New Roman" panose="02020603050405020304" pitchFamily="18" charset="0"/>
              </a:rPr>
              <a:t>Важливим інструментом, який дозволяє оцінити роботу як судової системи загалом, так і кожного конкретного суду, є судова статистика.</a:t>
            </a:r>
          </a:p>
          <a:p>
            <a:pPr algn="just"/>
            <a:r>
              <a:rPr lang="uk-UA" sz="2600" dirty="0">
                <a:latin typeface="Times New Roman" panose="02020603050405020304" pitchFamily="18" charset="0"/>
                <a:cs typeface="Times New Roman" panose="02020603050405020304" pitchFamily="18" charset="0"/>
              </a:rPr>
              <a:t>Так, за період з 01 січня 2025 року по 31 грудня 2025 року у Одеському апеляційному суді перебувало на розгляді 113 цивільних справ стосовно земельних спорів та пов'язаних із ними майновими конфліктами, з яких  рішення суду першої інстанції залишено без змін – 54, скасовано – 46, змінено -11 та визнано не чинними із закриттям провадження у справі – 2.</a:t>
            </a:r>
          </a:p>
          <a:p>
            <a:pPr algn="just"/>
            <a:r>
              <a:rPr lang="uk-UA" sz="2600" dirty="0">
                <a:latin typeface="Times New Roman" panose="02020603050405020304" pitchFamily="18" charset="0"/>
                <a:cs typeface="Times New Roman" panose="02020603050405020304" pitchFamily="18" charset="0"/>
              </a:rPr>
              <a:t>Справи стосовно земельних спорів та пов'язаних із ними майновими конфліктами складають 3,8 % справ, які підлягають розгляду в порядку цивільного судочинства апеляційним судом.</a:t>
            </a:r>
          </a:p>
          <a:p>
            <a:pPr algn="just"/>
            <a:r>
              <a:rPr lang="uk-UA" sz="2600" dirty="0">
                <a:latin typeface="Times New Roman" panose="02020603050405020304" pitchFamily="18" charset="0"/>
                <a:cs typeface="Times New Roman" panose="02020603050405020304" pitchFamily="18" charset="0"/>
              </a:rPr>
              <a:t>Вивчаючи та узагальнюючи судову практику основними підставами для скасування є помилковими застосування судами першої інстанції норм процесуального та матеріального права, обраний позивачами невірний спосіб захисту своїх прав, та у разі незадоволення позовів недоведеність їх належними та допустимими доказами заявлених позовних вимог. (</a:t>
            </a:r>
            <a:r>
              <a:rPr lang="uk-UA" sz="2600" dirty="0" err="1">
                <a:latin typeface="Times New Roman" panose="02020603050405020304" pitchFamily="18" charset="0"/>
                <a:cs typeface="Times New Roman" panose="02020603050405020304" pitchFamily="18" charset="0"/>
              </a:rPr>
              <a:t>а.с</a:t>
            </a:r>
            <a:r>
              <a:rPr lang="uk-UA" sz="2600" dirty="0">
                <a:latin typeface="Times New Roman" panose="02020603050405020304" pitchFamily="18" charset="0"/>
                <a:cs typeface="Times New Roman" panose="02020603050405020304" pitchFamily="18" charset="0"/>
              </a:rPr>
              <a:t>. 3-86).</a:t>
            </a:r>
          </a:p>
          <a:p>
            <a:pPr algn="just"/>
            <a:r>
              <a:rPr lang="uk-UA" sz="2600" dirty="0">
                <a:latin typeface="Times New Roman" panose="02020603050405020304" pitchFamily="18" charset="0"/>
                <a:cs typeface="Times New Roman" panose="02020603050405020304" pitchFamily="18" charset="0"/>
              </a:rPr>
              <a:t>Для змінення є помилковість викладених судами перших інстанцій мотивів, застосування застарілої практики Великої Палати Верховного суду (а.с.87-95)</a:t>
            </a:r>
          </a:p>
          <a:p>
            <a:pPr algn="just"/>
            <a:endParaRPr lang="uk-UA" sz="2600" dirty="0">
              <a:latin typeface="Times New Roman" panose="02020603050405020304" pitchFamily="18" charset="0"/>
              <a:cs typeface="Times New Roman" panose="02020603050405020304" pitchFamily="18" charset="0"/>
            </a:endParaRPr>
          </a:p>
          <a:p>
            <a:pPr algn="just"/>
            <a:r>
              <a:rPr lang="uk-UA" sz="2600" dirty="0">
                <a:latin typeface="Times New Roman" panose="02020603050405020304" pitchFamily="18" charset="0"/>
                <a:cs typeface="Times New Roman" panose="02020603050405020304" pitchFamily="18" charset="0"/>
              </a:rPr>
              <a:t> </a:t>
            </a:r>
          </a:p>
          <a:p>
            <a:pPr marL="457200" indent="-457200" algn="just">
              <a:buFont typeface="Wingdings" panose="05000000000000000000" pitchFamily="2" charset="2"/>
              <a:buChar char="q"/>
            </a:pPr>
            <a:r>
              <a:rPr lang="uk-UA" sz="2600" dirty="0">
                <a:latin typeface="Times New Roman" panose="02020603050405020304" pitchFamily="18" charset="0"/>
                <a:cs typeface="Times New Roman" panose="02020603050405020304" pitchFamily="18" charset="0"/>
              </a:rPr>
              <a:t>Для визнання не чинними стали підставами затвердження мирових угод (</a:t>
            </a:r>
            <a:r>
              <a:rPr lang="uk-UA" sz="2600" dirty="0" err="1">
                <a:latin typeface="Times New Roman" panose="02020603050405020304" pitchFamily="18" charset="0"/>
                <a:cs typeface="Times New Roman" panose="02020603050405020304" pitchFamily="18" charset="0"/>
              </a:rPr>
              <a:t>а.с</a:t>
            </a:r>
            <a:r>
              <a:rPr lang="uk-UA" sz="2600" dirty="0">
                <a:latin typeface="Times New Roman" panose="02020603050405020304" pitchFamily="18" charset="0"/>
                <a:cs typeface="Times New Roman" panose="02020603050405020304" pitchFamily="18" charset="0"/>
              </a:rPr>
              <a:t>. 95).</a:t>
            </a:r>
          </a:p>
          <a:p>
            <a:pPr marL="457200" indent="-457200" algn="just">
              <a:buFont typeface="Wingdings" panose="05000000000000000000" pitchFamily="2" charset="2"/>
              <a:buChar char="q"/>
            </a:pPr>
            <a:r>
              <a:rPr lang="uk-UA" sz="2600" dirty="0">
                <a:latin typeface="Times New Roman" panose="02020603050405020304" pitchFamily="18" charset="0"/>
                <a:cs typeface="Times New Roman" panose="02020603050405020304" pitchFamily="18" charset="0"/>
              </a:rPr>
              <a:t>Крім того, апеляційним судом опрацьовано правові позиції Великої Палати Верховного Суду за 2025 рік, щодо актуальних питань застосування норм земельного законодавства (а.с.96-98), а також  підібрано правові позиції Касаційного Цивільного Суду Верховного Суду(а.с.98-113)</a:t>
            </a:r>
          </a:p>
          <a:p>
            <a:endParaRPr lang="uk-UA" dirty="0"/>
          </a:p>
        </p:txBody>
      </p:sp>
    </p:spTree>
    <p:extLst>
      <p:ext uri="{BB962C8B-B14F-4D97-AF65-F5344CB8AC3E}">
        <p14:creationId xmlns:p14="http://schemas.microsoft.com/office/powerpoint/2010/main" val="25647179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92500" lnSpcReduction="2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Таким чином, в силу </a:t>
            </a:r>
            <a:r>
              <a:rPr lang="uk-UA" i="1"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ст. 388 ЦК України</a:t>
            </a:r>
            <a:r>
              <a:rPr lang="uk-UA" i="1" dirty="0">
                <a:latin typeface="Times New Roman" panose="02020603050405020304" pitchFamily="18" charset="0"/>
                <a:cs typeface="Times New Roman" panose="02020603050405020304" pitchFamily="18" charset="0"/>
              </a:rPr>
              <a:t> майно має бути повернуте власнику шляхом витребування у ОСОБА_1 .</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Задоволення вимоги про витребування нерухомого майна з незаконного володіння особи, за якою воно зареєстроване на праві власності, відповідає </a:t>
            </a:r>
            <a:r>
              <a:rPr lang="uk-UA" i="1" dirty="0" err="1">
                <a:latin typeface="Times New Roman" panose="02020603050405020304" pitchFamily="18" charset="0"/>
                <a:cs typeface="Times New Roman" panose="02020603050405020304" pitchFamily="18" charset="0"/>
              </a:rPr>
              <a:t>речово</a:t>
            </a:r>
            <a:r>
              <a:rPr lang="uk-UA" i="1" dirty="0">
                <a:latin typeface="Times New Roman" panose="02020603050405020304" pitchFamily="18" charset="0"/>
                <a:cs typeface="Times New Roman" panose="02020603050405020304" pitchFamily="18" charset="0"/>
              </a:rPr>
              <a:t>-правовому характеру </a:t>
            </a:r>
            <a:r>
              <a:rPr lang="uk-UA" i="1" dirty="0" err="1">
                <a:latin typeface="Times New Roman" panose="02020603050405020304" pitchFamily="18" charset="0"/>
                <a:cs typeface="Times New Roman" panose="02020603050405020304" pitchFamily="18" charset="0"/>
              </a:rPr>
              <a:t>віндикаційного</a:t>
            </a:r>
            <a:r>
              <a:rPr lang="uk-UA" i="1" dirty="0">
                <a:latin typeface="Times New Roman" panose="02020603050405020304" pitchFamily="18" charset="0"/>
                <a:cs typeface="Times New Roman" panose="02020603050405020304" pitchFamily="18" charset="0"/>
              </a:rPr>
              <a:t> позову та призводить до ефективного захисту прав власника</a:t>
            </a:r>
            <a:r>
              <a:rPr lang="uk-UA" dirty="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За таких обставин, відповідь ТВО начальнику ІНФОРМАЦІЯ_2 полковнику ОСОБА_7 від Департаменту комунальної власності Одеської міської ради від 05.12.2016 року за № 01-18/1863/2-09-02 та відповідь ІНФОРМАЦІЯ_4 від Управління </a:t>
            </a:r>
            <a:r>
              <a:rPr lang="uk-UA" i="1" dirty="0" err="1">
                <a:latin typeface="Times New Roman" panose="02020603050405020304" pitchFamily="18" charset="0"/>
                <a:cs typeface="Times New Roman" panose="02020603050405020304" pitchFamily="18" charset="0"/>
              </a:rPr>
              <a:t>Держгеокадастру</a:t>
            </a:r>
            <a:r>
              <a:rPr lang="uk-UA" i="1" dirty="0">
                <a:latin typeface="Times New Roman" panose="02020603050405020304" pitchFamily="18" charset="0"/>
                <a:cs typeface="Times New Roman" panose="02020603050405020304" pitchFamily="18" charset="0"/>
              </a:rPr>
              <a:t> у АДРЕСА_1 від 05.12.2016 року за № 10-1505-0.15-6080/2-16 не свідчить про інформованість МОУ про існування оскарженого рішення.</a:t>
            </a:r>
            <a:endParaRPr lang="uk-UA" dirty="0">
              <a:latin typeface="Times New Roman" panose="02020603050405020304" pitchFamily="18" charset="0"/>
              <a:cs typeface="Times New Roman" panose="02020603050405020304" pitchFamily="18" charset="0"/>
            </a:endParaRPr>
          </a:p>
          <a:p>
            <a:pPr algn="just"/>
            <a:r>
              <a:rPr lang="uk-UA" i="1"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Щодо позовних вимог ОСОБА_1</a:t>
            </a: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 встановлених обставин незаконності належності земельної ділянки, розташованої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АДРЕСА_1 , площею 0,0952 га, кадастровий номер: 5110136900:46:002:0030, на праві приватної власності у ОСОБА_1 , колегія суддів вважає заявлені нею позовні вимоги про усунення перешкод у користуванні земельною ділянкою необґрунтованими та такими, що не підлягають задоволенню</a:t>
            </a:r>
            <a:r>
              <a:rPr lang="uk-UA" dirty="0">
                <a:latin typeface="Times New Roman" panose="02020603050405020304" pitchFamily="18" charset="0"/>
                <a:cs typeface="Times New Roman" panose="02020603050405020304" pitchFamily="18" charset="0"/>
              </a:rPr>
              <a:t>.</a:t>
            </a:r>
          </a:p>
          <a:p>
            <a:endParaRPr lang="uk-UA" dirty="0"/>
          </a:p>
          <a:p>
            <a:endParaRPr lang="uk-UA" dirty="0"/>
          </a:p>
        </p:txBody>
      </p:sp>
    </p:spTree>
    <p:extLst>
      <p:ext uri="{BB962C8B-B14F-4D97-AF65-F5344CB8AC3E}">
        <p14:creationId xmlns:p14="http://schemas.microsoft.com/office/powerpoint/2010/main" val="26963411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74023" y="783771"/>
            <a:ext cx="12043954" cy="1898468"/>
          </a:xfrm>
        </p:spPr>
        <p:txBody>
          <a:bodyPr>
            <a:normAutofit/>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 спірних правовідносинах загальний інтерес держави у контролі за використанням спірної земельної ділянки переважає приватний інтерес ОСОБА_1 у збереженні права на земельну ділянку.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Витребування спірної земельної ділянки у ОСОБА_1 не порушує принципу пропорційності втручання у право мирного володіння майном.</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1732615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r>
              <a:rPr lang="uk-UA" b="1" dirty="0"/>
              <a:t> </a:t>
            </a:r>
            <a:endParaRPr lang="uk-UA" dirty="0"/>
          </a:p>
          <a:p>
            <a:r>
              <a:rPr lang="uk-UA" b="1" dirty="0">
                <a:latin typeface="Times New Roman" panose="02020603050405020304" pitchFamily="18" charset="0"/>
                <a:cs typeface="Times New Roman" panose="02020603050405020304" pitchFamily="18" charset="0"/>
              </a:rPr>
              <a:t>19.Постанова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495/280/22 від 02.04.2025 року</a:t>
            </a:r>
            <a:r>
              <a:rPr lang="uk-UA" b="1" dirty="0" smtClean="0">
                <a:latin typeface="Times New Roman" panose="02020603050405020304" pitchFamily="18" charset="0"/>
                <a:cs typeface="Times New Roman" panose="02020603050405020304" pitchFamily="18" charset="0"/>
              </a:rPr>
              <a:t>,</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не оскаржувалась.</a:t>
            </a: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Враховуючи зазначене, позовні вимоги про скасування рішення сесії VIII скликання </a:t>
            </a:r>
            <a:r>
              <a:rPr lang="uk-UA" i="1" dirty="0" err="1">
                <a:latin typeface="Times New Roman" panose="02020603050405020304" pitchFamily="18" charset="0"/>
                <a:cs typeface="Times New Roman" panose="02020603050405020304" pitchFamily="18" charset="0"/>
              </a:rPr>
              <a:t>Шабівської</a:t>
            </a:r>
            <a:r>
              <a:rPr lang="uk-UA" i="1" dirty="0">
                <a:latin typeface="Times New Roman" panose="02020603050405020304" pitchFamily="18" charset="0"/>
                <a:cs typeface="Times New Roman" panose="02020603050405020304" pitchFamily="18" charset="0"/>
              </a:rPr>
              <a:t> сільської ради Білгород-Дністровського району «Про передачу безоплатно у приватну власність гр. ОСОБА_1 земельної ділянки комунальної власності, для індивідуального дачного будівництва, </a:t>
            </a:r>
            <a:r>
              <a:rPr lang="uk-UA" i="1" dirty="0" err="1">
                <a:latin typeface="Times New Roman" panose="02020603050405020304" pitchFamily="18" charset="0"/>
                <a:cs typeface="Times New Roman" panose="02020603050405020304" pitchFamily="18" charset="0"/>
              </a:rPr>
              <a:t>Шабівська</a:t>
            </a:r>
            <a:r>
              <a:rPr lang="uk-UA" i="1" dirty="0">
                <a:latin typeface="Times New Roman" panose="02020603050405020304" pitchFamily="18" charset="0"/>
                <a:cs typeface="Times New Roman" panose="02020603050405020304" pitchFamily="18" charset="0"/>
              </a:rPr>
              <a:t> сільська рада» від 10.09.2021 року за №2/581-VIII є обґрунтованими та підлягають задоволенню. Також необхідно задовольнити позовні вимоги про припинення права власності ОСОБА_1 на спірну земельну ділянку як похідну позовну вимогу.</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0019290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92500"/>
          </a:bodyPr>
          <a:lstStyle/>
          <a:p>
            <a:r>
              <a:rPr lang="uk-UA" b="1" dirty="0">
                <a:latin typeface="Times New Roman" panose="02020603050405020304" pitchFamily="18" charset="0"/>
                <a:cs typeface="Times New Roman" panose="02020603050405020304" pitchFamily="18" charset="0"/>
              </a:rPr>
              <a:t>20.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495/3595/23 від 18.11.2025 року</a:t>
            </a:r>
            <a:r>
              <a:rPr lang="uk-UA" b="1" dirty="0" smtClean="0">
                <a:latin typeface="Times New Roman" panose="02020603050405020304" pitchFamily="18" charset="0"/>
                <a:cs typeface="Times New Roman" panose="02020603050405020304" pitchFamily="18" charset="0"/>
              </a:rPr>
              <a:t>,</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відкрито касаційне провадження 05.02.2026 </a:t>
            </a:r>
            <a:r>
              <a:rPr lang="uk-UA" b="1" dirty="0" smtClean="0">
                <a:latin typeface="Times New Roman" panose="02020603050405020304" pitchFamily="18" charset="0"/>
                <a:cs typeface="Times New Roman" panose="02020603050405020304" pitchFamily="18" charset="0"/>
              </a:rPr>
              <a:t>року</a:t>
            </a:r>
          </a:p>
          <a:p>
            <a:endParaRPr lang="uk-UA" dirty="0">
              <a:latin typeface="Times New Roman" panose="02020603050405020304" pitchFamily="18" charset="0"/>
              <a:cs typeface="Times New Roman" panose="02020603050405020304" pitchFamily="18" charset="0"/>
            </a:endParaRPr>
          </a:p>
          <a:p>
            <a:pPr marL="342900" indent="3600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 результатами розгляду поданих ОСОБА_1 документів, державний реєстратор повинен був відмовити у реєстрації права власності на спірний об`єкт нерухомості.</a:t>
            </a:r>
            <a:endParaRPr lang="uk-UA" dirty="0">
              <a:latin typeface="Times New Roman" panose="02020603050405020304" pitchFamily="18" charset="0"/>
              <a:cs typeface="Times New Roman" panose="02020603050405020304" pitchFamily="18" charset="0"/>
            </a:endParaRPr>
          </a:p>
          <a:p>
            <a:pPr marL="342900" indent="3600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Викладене свідчить, що оспорюване рішення державного реєстратора </a:t>
            </a:r>
            <a:r>
              <a:rPr lang="uk-UA" i="1" dirty="0" err="1">
                <a:latin typeface="Times New Roman" panose="02020603050405020304" pitchFamily="18" charset="0"/>
                <a:cs typeface="Times New Roman" panose="02020603050405020304" pitchFamily="18" charset="0"/>
              </a:rPr>
              <a:t>Хоміної</a:t>
            </a:r>
            <a:r>
              <a:rPr lang="uk-UA" i="1" dirty="0">
                <a:latin typeface="Times New Roman" panose="02020603050405020304" pitchFamily="18" charset="0"/>
                <a:cs typeface="Times New Roman" panose="02020603050405020304" pitchFamily="18" charset="0"/>
              </a:rPr>
              <a:t> M.І. було прийнято в порушення ст. 10 Закону (без документу, що засвідчував прийняття до експлуатації об`єкту на момент його зведення), у порушення ст. ст. </a:t>
            </a:r>
            <a:r>
              <a:rPr lang="uk-UA" i="1" dirty="0">
                <a:latin typeface="Times New Roman" panose="02020603050405020304" pitchFamily="18" charset="0"/>
                <a:cs typeface="Times New Roman" panose="02020603050405020304" pitchFamily="18" charset="0"/>
                <a:hlinkClick r:id="rId3" tooltip="Про державну реєстрацію речових прав на нерухоме майно та їх обтяжень; нормативно-правовий акт № 1952-IV від 01.07.2004, ВР України"/>
              </a:rPr>
              <a:t>5</a:t>
            </a:r>
            <a:r>
              <a:rPr lang="uk-UA" i="1"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hlinkClick r:id="rId4" tooltip="Про державну реєстрацію речових прав на нерухоме майно та їх обтяжень; нормативно-правовий акт № 1952-IV від 01.07.2004, ВР України"/>
              </a:rPr>
              <a:t>18</a:t>
            </a:r>
            <a:r>
              <a:rPr lang="uk-UA" i="1"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hlinkClick r:id="rId5" tooltip="Про державну реєстрацію речових прав на нерухоме майно та їх обтяжень; нормативно-правовий акт № 1952-IV від 01.07.2004, ВР України"/>
              </a:rPr>
              <a:t>24</a:t>
            </a:r>
            <a:r>
              <a:rPr lang="uk-UA" i="1"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hlinkClick r:id="rId6" tooltip="Про державну реєстрацію речових прав на нерухоме майно та їх обтяжень; нормативно-правовий акт № 1952-IV від 01.07.2004, ВР України"/>
              </a:rPr>
              <a:t>27 Закону</a:t>
            </a:r>
            <a:r>
              <a:rPr lang="uk-UA" i="1" dirty="0">
                <a:latin typeface="Times New Roman" panose="02020603050405020304" pitchFamily="18" charset="0"/>
                <a:cs typeface="Times New Roman" panose="02020603050405020304" pitchFamily="18" charset="0"/>
              </a:rPr>
              <a:t> та п. п. 18, 40, 41 Порядку (без технічного паспорту на об`єкт нерухомого майна, без зареєстрованого права власності/користування в Державному реєстрі прав на земельну ділянку, на якій розташований спірний об`єкт нерухомості), у зв`язку з чим, таке рішення підлягає визнанню незаконним.</a:t>
            </a:r>
            <a:endParaRPr lang="uk-UA" dirty="0">
              <a:latin typeface="Times New Roman" panose="02020603050405020304" pitchFamily="18" charset="0"/>
              <a:cs typeface="Times New Roman" panose="02020603050405020304" pitchFamily="18" charset="0"/>
            </a:endParaRPr>
          </a:p>
          <a:p>
            <a:pPr marL="342900" indent="3600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Зворотного відповідачем доведено не було.</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0909410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 обставинами цієї справи, як і у справі №359/3373/16, прокурор в інтересах держави у зв`язку з незаконним, на думку позивача, заволодінням земельними ділянками державної власності, а саме, фізичною особою відповідачем, звернувся до суду, зокрема, із вимогами про визнання недійсним договір оренди земельної ділянки від 15 жовтня 2020 року із застосуванням наслідків такої недійсності у вигляді повернення земельної ділянку у володіння територіальної громади, які можуть забезпечити ефективний захист інтересів територіальної громади у випадку їх порушення стороною договору та в разі бездіяльності ради щодо належного захисту інтересів територіальної громади</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вважала, що апеляційна скарга відповідача підлягає задоволенню, а оскаржуване рішення суду потрібно скасувати, та ухвалити нове судове рішення, яким задовольнити позов керівника Білгород Дністровської окружної прокуратури Одеської області в інтересах держави в особі Кароліно </a:t>
            </a:r>
            <a:r>
              <a:rPr lang="uk-UA" i="1" dirty="0" err="1">
                <a:latin typeface="Times New Roman" panose="02020603050405020304" pitchFamily="18" charset="0"/>
                <a:cs typeface="Times New Roman" panose="02020603050405020304" pitchFamily="18" charset="0"/>
              </a:rPr>
              <a:t>Бугазької</a:t>
            </a:r>
            <a:r>
              <a:rPr lang="uk-UA" i="1" dirty="0">
                <a:latin typeface="Times New Roman" panose="02020603050405020304" pitchFamily="18" charset="0"/>
                <a:cs typeface="Times New Roman" panose="02020603050405020304" pitchFamily="18" charset="0"/>
              </a:rPr>
              <a:t> сільської ради Білгород Дністровського району Одеської області.</a:t>
            </a:r>
            <a:endParaRPr lang="uk-UA" dirty="0">
              <a:latin typeface="Times New Roman" panose="02020603050405020304" pitchFamily="18" charset="0"/>
              <a:cs typeface="Times New Roman" panose="02020603050405020304" pitchFamily="18" charset="0"/>
            </a:endParaRPr>
          </a:p>
          <a:p>
            <a:r>
              <a:rPr lang="uk-UA" dirty="0"/>
              <a:t> </a:t>
            </a:r>
          </a:p>
          <a:p>
            <a:endParaRPr lang="uk-UA" dirty="0"/>
          </a:p>
        </p:txBody>
      </p:sp>
    </p:spTree>
    <p:extLst>
      <p:ext uri="{BB962C8B-B14F-4D97-AF65-F5344CB8AC3E}">
        <p14:creationId xmlns:p14="http://schemas.microsoft.com/office/powerpoint/2010/main" val="34188765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6718"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287383"/>
            <a:ext cx="12296503" cy="4902926"/>
          </a:xfrm>
        </p:spPr>
        <p:txBody>
          <a:bodyPr>
            <a:normAutofit/>
          </a:bodyPr>
          <a:lstStyle/>
          <a:p>
            <a:r>
              <a:rPr lang="uk-UA" b="1" dirty="0">
                <a:latin typeface="Times New Roman" panose="02020603050405020304" pitchFamily="18" charset="0"/>
                <a:cs typeface="Times New Roman" panose="02020603050405020304" pitchFamily="18" charset="0"/>
              </a:rPr>
              <a:t>21.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495/3946/22 від 01.04.2025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у </a:t>
            </a:r>
            <a:r>
              <a:rPr lang="uk-UA" b="1" dirty="0">
                <a:latin typeface="Times New Roman" panose="02020603050405020304" pitchFamily="18" charset="0"/>
                <a:cs typeface="Times New Roman" panose="02020603050405020304" pitchFamily="18" charset="0"/>
              </a:rPr>
              <a:t>відкриті касаційного провадження відмовлено 24 червня 2025 року</a:t>
            </a:r>
            <a:r>
              <a:rPr lang="uk-UA" b="1" dirty="0" smtClean="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Ухвалюючи оскаржуване судове рішення, Білгород-Дністровський міськрайонний суд Одеської області не врахував правову позицію Великої Палати Верховного Суду від 09.11.2021 року у справі № 905/1680/20, в якій чітко визначено, що відповідно до ч. 2 ст. </a:t>
            </a:r>
            <a:r>
              <a:rPr lang="uk-UA" i="1" u="sng" dirty="0">
                <a:latin typeface="Times New Roman" panose="02020603050405020304" pitchFamily="18" charset="0"/>
                <a:cs typeface="Times New Roman" panose="02020603050405020304" pitchFamily="18" charset="0"/>
                <a:hlinkClick r:id="rId3" tooltip="Про оцінку земель; нормативно-правовий акт № 1378-IV від 11.12.2003, ВР України"/>
              </a:rPr>
              <a:t>20</a:t>
            </a:r>
            <a:r>
              <a:rPr lang="uk-UA" i="1" dirty="0">
                <a:latin typeface="Times New Roman" panose="02020603050405020304" pitchFamily="18" charset="0"/>
                <a:cs typeface="Times New Roman" panose="02020603050405020304" pitchFamily="18" charset="0"/>
              </a:rPr>
              <a:t> та ч. 3 ст. </a:t>
            </a:r>
            <a:r>
              <a:rPr lang="uk-UA" i="1" u="sng" dirty="0">
                <a:latin typeface="Times New Roman" panose="02020603050405020304" pitchFamily="18" charset="0"/>
                <a:cs typeface="Times New Roman" panose="02020603050405020304" pitchFamily="18" charset="0"/>
                <a:hlinkClick r:id="rId4" tooltip="Про оцінку земель; нормативно-правовий акт № 1378-IV від 11.12.2003, ВР України"/>
              </a:rPr>
              <a:t>23 Закону України «Про оцінку земель»</a:t>
            </a:r>
            <a:r>
              <a:rPr lang="uk-UA" i="1" dirty="0">
                <a:latin typeface="Times New Roman" panose="02020603050405020304" pitchFamily="18" charset="0"/>
                <a:cs typeface="Times New Roman" panose="02020603050405020304" pitchFamily="18" charset="0"/>
              </a:rPr>
              <a:t>, дані про нормативну грошову оцінку окремої земельної ділянки оформляються як витяг з технічної документації з нормативної грошової оцінки земель. Витяг з технічної документації про нормативну грошову оцінку окремої земельної ділянки видається центральним органом виконавчої влади, що реалізує державну політику у сфері земельних відносин.</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7730438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Крім того, суд першої інстанції проігнорував висновки Великої Палати Верховного Суду від 23.05.2018 року у справі № 629/4628/16-ц, оскільки відмовив міській раді в задоволенні позовної вимоги про стягнення безпідставно збережених коштів за використання земельної ділянки за період (3 місяці 2020 року та 2022 рік), який підтверджений наявними в матеріалах справи Витягами про нормативно-грошову оцінку земельної ділянки (т.1, </a:t>
            </a:r>
            <a:r>
              <a:rPr lang="uk-UA" i="1" dirty="0" err="1">
                <a:latin typeface="Times New Roman" panose="02020603050405020304" pitchFamily="18" charset="0"/>
                <a:cs typeface="Times New Roman" panose="02020603050405020304" pitchFamily="18" charset="0"/>
              </a:rPr>
              <a:t>а.с</a:t>
            </a:r>
            <a:r>
              <a:rPr lang="uk-UA" i="1" dirty="0">
                <a:latin typeface="Times New Roman" panose="02020603050405020304" pitchFamily="18" charset="0"/>
                <a:cs typeface="Times New Roman" panose="02020603050405020304" pitchFamily="18" charset="0"/>
              </a:rPr>
              <a:t>. 15, 59).</a:t>
            </a:r>
            <a:endParaRPr lang="uk-UA" dirty="0">
              <a:latin typeface="Times New Roman" panose="02020603050405020304" pitchFamily="18" charset="0"/>
              <a:cs typeface="Times New Roman" panose="02020603050405020304" pitchFamily="18" charset="0"/>
            </a:endParaRPr>
          </a:p>
          <a:p>
            <a:pPr indent="457200" algn="just"/>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Висновки суду першої інстанції про відсутність у матеріалах справи інформації з Державної служби України з питань геодезії, картографії кадастру «Про індексацію нормативної грошової оцінки земель» за період з 2017 по 2019 роки є необґрунтованими, оскільки така інформація вже визначена </a:t>
            </a:r>
            <a:r>
              <a:rPr lang="uk-UA" i="1" u="sng" dirty="0">
                <a:latin typeface="Times New Roman" panose="02020603050405020304" pitchFamily="18" charset="0"/>
                <a:cs typeface="Times New Roman" panose="02020603050405020304" pitchFamily="18" charset="0"/>
                <a:hlinkClick r:id="rId3" tooltip="Податковий кодекс України; нормативно-правовий акт № 2755-VI від 02.12.2010, ВР України"/>
              </a:rPr>
              <a:t>Податковим кодексом України</a:t>
            </a:r>
            <a:r>
              <a:rPr lang="uk-UA" i="1" dirty="0">
                <a:latin typeface="Times New Roman" panose="02020603050405020304" pitchFamily="18" charset="0"/>
                <a:cs typeface="Times New Roman" panose="02020603050405020304" pitchFamily="18" charset="0"/>
              </a:rPr>
              <a:t> та зазначена в позовній заяві, а тому відмова в позові через її відсутність саме у вигляді листа з </a:t>
            </a:r>
            <a:r>
              <a:rPr lang="uk-UA" i="1" dirty="0" err="1">
                <a:latin typeface="Times New Roman" panose="02020603050405020304" pitchFamily="18" charset="0"/>
                <a:cs typeface="Times New Roman" panose="02020603050405020304" pitchFamily="18" charset="0"/>
              </a:rPr>
              <a:t>Держгеокадастру</a:t>
            </a:r>
            <a:r>
              <a:rPr lang="uk-UA" i="1" dirty="0">
                <a:latin typeface="Times New Roman" panose="02020603050405020304" pitchFamily="18" charset="0"/>
                <a:cs typeface="Times New Roman" panose="02020603050405020304" pitchFamily="18" charset="0"/>
              </a:rPr>
              <a:t>, є безпідставним та надмірним обтяженням позивача в наданні таких документів.</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0433878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0" y="940526"/>
            <a:ext cx="11939451" cy="2229394"/>
          </a:xfrm>
        </p:spPr>
        <p:txBody>
          <a:bodyPr>
            <a:normAutofit/>
          </a:bodyPr>
          <a:lstStyle/>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 огляду на викладене, колегія суддів дійшла висновку про те, що апеляційна скарга представника Білгород-Дністровської міської ради Гавриленко Є.В. підлягає задоволенню, рішення Білгород-Дністровської міськрайонного суду Одеської області від 03.04.2024 року скасуванню, з ухваленням постанови про часткове задоволення позовних Білгород-Дністровської міської ради до ОСОБА_1 про стягнення безпідставно збережених коштів у розмірі 279 221 гривень 56 копійок.</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40619071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85000" lnSpcReduction="10000"/>
          </a:bodyPr>
          <a:lstStyle/>
          <a:p>
            <a:r>
              <a:rPr lang="uk-UA" b="1" dirty="0">
                <a:latin typeface="Times New Roman" panose="02020603050405020304" pitchFamily="18" charset="0"/>
                <a:cs typeface="Times New Roman" panose="02020603050405020304" pitchFamily="18" charset="0"/>
              </a:rPr>
              <a:t>22.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521/21936/21 від  08.05.2025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у </a:t>
            </a:r>
            <a:r>
              <a:rPr lang="uk-UA" b="1" dirty="0">
                <a:latin typeface="Times New Roman" panose="02020603050405020304" pitchFamily="18" charset="0"/>
                <a:cs typeface="Times New Roman" panose="02020603050405020304" pitchFamily="18" charset="0"/>
              </a:rPr>
              <a:t>відкритті касаційного провадження відмовлено </a:t>
            </a:r>
            <a:r>
              <a:rPr lang="uk-UA" b="1" dirty="0" smtClean="0">
                <a:latin typeface="Times New Roman" panose="02020603050405020304" pitchFamily="18" charset="0"/>
                <a:cs typeface="Times New Roman" panose="02020603050405020304" pitchFamily="18" charset="0"/>
              </a:rPr>
              <a:t>28.07.2025</a:t>
            </a:r>
          </a:p>
          <a:p>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погодилась з висновком суду першої інстанції </a:t>
            </a:r>
            <a:r>
              <a:rPr lang="uk-UA" i="1" dirty="0" err="1">
                <a:latin typeface="Times New Roman" panose="02020603050405020304" pitchFamily="18" charset="0"/>
                <a:cs typeface="Times New Roman" panose="02020603050405020304" pitchFamily="18" charset="0"/>
              </a:rPr>
              <a:t>проте,що</a:t>
            </a:r>
            <a:r>
              <a:rPr lang="uk-UA" i="1" dirty="0">
                <a:latin typeface="Times New Roman" panose="02020603050405020304" pitchFamily="18" charset="0"/>
                <a:cs typeface="Times New Roman" panose="02020603050405020304" pitchFamily="18" charset="0"/>
              </a:rPr>
              <a:t> ОСОБА_1 проводив будівництво будівлі на земельній ділянці комунальної власності, що не була відведена у встановленому законом порядку, а також за відсутності відповідного документа, який дає право виконувати будівельні роботи чи належно затвердженого проекту, що зумовлює наявність на землях комунальної власності територіальної громади м. Одеси самочинно збудованого об`єкта та унеможливлює здійснення володіння, користування та розпорядження власником - територіальною громадою м. Одеси в особі Одеської міської ради земельною ділянкою, яка знаходиться під відповідним об`єктом.</a:t>
            </a: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вважала, що самочинне будівництво нерухомого майна особою, яка не є власником земельної ділянки, слід розглядати як порушення прав власника відповідної земельної ділянки.</a:t>
            </a: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Сам по собі факт державної реєстрації права власності на самочинно побудовану будівлю, споруду, не слід розглядати як окреме відносно факту самочинного будівництва порушення прав власника земельної ділянки.</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6456627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Отже, вимоги позивача про скасувати рішення державного реєстратора Турецького О.С. від 21 жовтня 2020 року про державну реєстрацію речових прав та їх обтяжень за ОСОБА_1 на господарську будівлю-гараж № НОМЕР_1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АДРЕСА_1 ; визнання недійсним договір купівлі-продажу від 18 листопада 2021 року зазначеного майна; скасування рішення державного реєстратора </a:t>
            </a:r>
            <a:r>
              <a:rPr lang="uk-UA" i="1" dirty="0" err="1">
                <a:latin typeface="Times New Roman" panose="02020603050405020304" pitchFamily="18" charset="0"/>
                <a:cs typeface="Times New Roman" panose="02020603050405020304" pitchFamily="18" charset="0"/>
              </a:rPr>
              <a:t>Омарової</a:t>
            </a:r>
            <a:r>
              <a:rPr lang="uk-UA" i="1" dirty="0">
                <a:latin typeface="Times New Roman" panose="02020603050405020304" pitchFamily="18" charset="0"/>
                <a:cs typeface="Times New Roman" panose="02020603050405020304" pitchFamily="18" charset="0"/>
              </a:rPr>
              <a:t> В.С. від 18 листопада 2021 року про державну реєстрацію прав та їх обтяжень за ОСОБА_2 не забезпечать усунення порушень, спричинених самочинним будівництвом.</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Аналогічний правовий висновок викладений також у постановах Верховного Суду від 30 вересня 2022 року у справі № 201/2471/20 та від 01 лютого 2023 року у справі № 381/702/20, від 22 січня 2025 року у справі № 638/16811/19.</a:t>
            </a: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 урахуванням викладеного колегія суддів вважає, що суд першої інстанції помилково задовольнив вимоги про скасування рішень державних реєстраторів, визнання недійсним договору купівлі-продажу, і в задоволенні позову в цій частині необхідно відмовити у зв`язку з обранням позивачем неефективного способу захисту.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В іншій частині рішення суду першої інстанції залишено без змін.</a:t>
            </a:r>
          </a:p>
          <a:p>
            <a:endParaRPr lang="uk-UA" dirty="0"/>
          </a:p>
        </p:txBody>
      </p:sp>
    </p:spTree>
    <p:extLst>
      <p:ext uri="{BB962C8B-B14F-4D97-AF65-F5344CB8AC3E}">
        <p14:creationId xmlns:p14="http://schemas.microsoft.com/office/powerpoint/2010/main" val="36280350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627322" y="2871991"/>
            <a:ext cx="11313042" cy="1425981"/>
          </a:xfrm>
        </p:spPr>
        <p:txBody>
          <a:bodyPr>
            <a:normAutofit fontScale="90000"/>
          </a:bodyPr>
          <a:lstStyle/>
          <a:p>
            <a:r>
              <a:rPr lang="ru-RU" dirty="0" smtClean="0"/>
              <a:t/>
            </a:r>
            <a:br>
              <a:rPr lang="ru-RU" dirty="0" smtClean="0"/>
            </a:br>
            <a:endParaRPr lang="uk-UA" dirty="0"/>
          </a:p>
        </p:txBody>
      </p:sp>
      <p:sp>
        <p:nvSpPr>
          <p:cNvPr id="3" name="Підзаголовок 2"/>
          <p:cNvSpPr>
            <a:spLocks noGrp="1"/>
          </p:cNvSpPr>
          <p:nvPr>
            <p:ph type="subTitle" idx="1"/>
          </p:nvPr>
        </p:nvSpPr>
        <p:spPr>
          <a:xfrm>
            <a:off x="487680" y="625096"/>
            <a:ext cx="11216639" cy="4234286"/>
          </a:xfrm>
        </p:spPr>
        <p:txBody>
          <a:bodyPr>
            <a:normAutofit fontScale="92500" lnSpcReduction="10000"/>
          </a:bodyPr>
          <a:lstStyle/>
          <a:p>
            <a:r>
              <a:rPr lang="uk-UA" sz="2800" b="1" dirty="0">
                <a:latin typeface="Times New Roman" panose="02020603050405020304" pitchFamily="18" charset="0"/>
                <a:cs typeface="Times New Roman" panose="02020603050405020304" pitchFamily="18" charset="0"/>
              </a:rPr>
              <a:t>СКАСОВАНІ РІШЕННЯ СУДУ ПЕРШОЇ ІНСТАНЦІЇ</a:t>
            </a:r>
            <a:endParaRPr lang="uk-UA" sz="2800" dirty="0">
              <a:latin typeface="Times New Roman" panose="02020603050405020304" pitchFamily="18" charset="0"/>
              <a:cs typeface="Times New Roman" panose="02020603050405020304" pitchFamily="18" charset="0"/>
            </a:endParaRPr>
          </a:p>
          <a:p>
            <a:pPr algn="just"/>
            <a:r>
              <a:rPr lang="uk-UA" sz="2800" b="1" dirty="0">
                <a:latin typeface="Times New Roman" panose="02020603050405020304" pitchFamily="18" charset="0"/>
                <a:cs typeface="Times New Roman" panose="02020603050405020304" pitchFamily="18" charset="0"/>
              </a:rPr>
              <a:t> </a:t>
            </a:r>
            <a:endParaRPr lang="uk-UA" sz="2800" dirty="0">
              <a:latin typeface="Times New Roman" panose="02020603050405020304" pitchFamily="18" charset="0"/>
              <a:cs typeface="Times New Roman" panose="02020603050405020304" pitchFamily="18" charset="0"/>
            </a:endParaRPr>
          </a:p>
          <a:p>
            <a:pPr marL="514350" indent="-514350">
              <a:buAutoNum type="arabicPeriod"/>
            </a:pPr>
            <a:r>
              <a:rPr lang="uk-UA" sz="2800" b="1" dirty="0" smtClean="0">
                <a:latin typeface="Times New Roman" panose="02020603050405020304" pitchFamily="18" charset="0"/>
                <a:cs typeface="Times New Roman" panose="02020603050405020304" pitchFamily="18" charset="0"/>
              </a:rPr>
              <a:t>Постанова </a:t>
            </a:r>
            <a:r>
              <a:rPr lang="uk-UA" sz="2800" b="1" dirty="0">
                <a:latin typeface="Times New Roman" panose="02020603050405020304" pitchFamily="18" charset="0"/>
                <a:cs typeface="Times New Roman" panose="02020603050405020304" pitchFamily="18" charset="0"/>
              </a:rPr>
              <a:t>Одеського апеляційного суду у справі </a:t>
            </a:r>
            <a:endParaRPr lang="uk-UA" sz="2800" b="1" dirty="0" smtClean="0">
              <a:latin typeface="Times New Roman" panose="02020603050405020304" pitchFamily="18" charset="0"/>
              <a:cs typeface="Times New Roman" panose="02020603050405020304" pitchFamily="18" charset="0"/>
            </a:endParaRPr>
          </a:p>
          <a:p>
            <a:r>
              <a:rPr lang="uk-UA" sz="2800" b="1" dirty="0" smtClean="0">
                <a:latin typeface="Times New Roman" panose="02020603050405020304" pitchFamily="18" charset="0"/>
                <a:cs typeface="Times New Roman" panose="02020603050405020304" pitchFamily="18" charset="0"/>
              </a:rPr>
              <a:t>№ </a:t>
            </a:r>
            <a:r>
              <a:rPr lang="uk-UA" sz="2800" b="1" dirty="0">
                <a:latin typeface="Times New Roman" panose="02020603050405020304" pitchFamily="18" charset="0"/>
                <a:cs typeface="Times New Roman" panose="02020603050405020304" pitchFamily="18" charset="0"/>
              </a:rPr>
              <a:t>500/1771/14-ц від 03.04.2025 року, не оскаржувалась. </a:t>
            </a:r>
            <a:endParaRPr lang="uk-UA" sz="2800" b="1" dirty="0" smtClean="0">
              <a:latin typeface="Times New Roman" panose="02020603050405020304" pitchFamily="18" charset="0"/>
              <a:cs typeface="Times New Roman" panose="02020603050405020304" pitchFamily="18" charset="0"/>
            </a:endParaRPr>
          </a:p>
          <a:p>
            <a:pPr marL="514350" indent="-514350" algn="just">
              <a:buAutoNum type="arabicPeriod"/>
            </a:pPr>
            <a:endParaRPr lang="uk-UA" sz="2800" i="1" dirty="0">
              <a:latin typeface="Times New Roman" panose="02020603050405020304" pitchFamily="18" charset="0"/>
              <a:cs typeface="Times New Roman" panose="02020603050405020304" pitchFamily="18" charset="0"/>
            </a:endParaRPr>
          </a:p>
          <a:p>
            <a:pPr algn="just"/>
            <a:r>
              <a:rPr lang="uk-UA" sz="2800" i="1" dirty="0" smtClean="0">
                <a:latin typeface="Times New Roman" panose="02020603050405020304" pitchFamily="18" charset="0"/>
                <a:cs typeface="Times New Roman" panose="02020603050405020304" pitchFamily="18" charset="0"/>
              </a:rPr>
              <a:t>(</a:t>
            </a:r>
            <a:r>
              <a:rPr lang="uk-UA" sz="2800" i="1" dirty="0">
                <a:latin typeface="Times New Roman" panose="02020603050405020304" pitchFamily="18" charset="0"/>
                <a:cs typeface="Times New Roman" panose="02020603050405020304" pitchFamily="18" charset="0"/>
              </a:rPr>
              <a:t>У випадку переходу права власності на об`єкт нерухомості у встановленому законом порядку, право власності на земельну ділянку у набувача нерухомості виникає одночасно із виникненням права власності на зведені на земельній ділянці об`єкти. Це правило стосується й випадків, коли право на земельну ділянку не було зареєстроване одночасно з правом на нерухомість, однак земельна ділянка раніше набула ознак об`єкта права </a:t>
            </a:r>
            <a:r>
              <a:rPr lang="uk-UA" sz="2800" i="1" dirty="0" smtClean="0">
                <a:latin typeface="Times New Roman" panose="02020603050405020304" pitchFamily="18" charset="0"/>
                <a:cs typeface="Times New Roman" panose="02020603050405020304" pitchFamily="18" charset="0"/>
              </a:rPr>
              <a:t>власності).</a:t>
            </a:r>
            <a:endParaRPr lang="uk-UA" sz="2800"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6436555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92500" lnSpcReduction="10000"/>
          </a:bodyPr>
          <a:lstStyle/>
          <a:p>
            <a:r>
              <a:rPr lang="uk-UA" b="1" dirty="0">
                <a:latin typeface="Times New Roman" panose="02020603050405020304" pitchFamily="18" charset="0"/>
                <a:cs typeface="Times New Roman" panose="02020603050405020304" pitchFamily="18" charset="0"/>
              </a:rPr>
              <a:t>23.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500/6365/15-ц від 11.02.2025 року, не оскаржувалась</a:t>
            </a:r>
            <a:endParaRPr lang="uk-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Набувши правильного висновку по суті заявлених позовних вимог, суд першої інстанції разом з тим порушив норми процесуального права, здійснюючи розгляд справи без належного повідомлення сторони (відповідача по справі), що є обов`язковою підставою у розумінні п. 3 ч. 3 </a:t>
            </a:r>
            <a:r>
              <a:rPr lang="uk-UA" u="sng" dirty="0">
                <a:latin typeface="Times New Roman" panose="02020603050405020304" pitchFamily="18" charset="0"/>
                <a:cs typeface="Times New Roman" panose="02020603050405020304" pitchFamily="18" charset="0"/>
                <a:hlinkClick r:id="rId3" tooltip="Цивільний процесуальний кодекс України (ред. з 15.12.2017); нормативно-правовий акт № 1618-IV від 18.03.2004, ВР України"/>
              </a:rPr>
              <a:t>ст. 376 ЦПК України</a:t>
            </a:r>
            <a:r>
              <a:rPr lang="uk-UA" dirty="0">
                <a:latin typeface="Times New Roman" panose="02020603050405020304" pitchFamily="18" charset="0"/>
                <a:cs typeface="Times New Roman" panose="02020603050405020304" pitchFamily="18" charset="0"/>
              </a:rPr>
              <a:t> для скасування рішення суду першої інстанції та ухвалення нового судового рішення.</a:t>
            </a:r>
          </a:p>
          <a:p>
            <a:r>
              <a:rPr lang="uk-UA" dirty="0">
                <a:latin typeface="Times New Roman" panose="02020603050405020304" pitchFamily="18" charset="0"/>
                <a:cs typeface="Times New Roman" panose="02020603050405020304" pitchFamily="18" charset="0"/>
              </a:rPr>
              <a:t> </a:t>
            </a:r>
          </a:p>
          <a:p>
            <a:r>
              <a:rPr lang="uk-UA" b="1" dirty="0">
                <a:latin typeface="Times New Roman" panose="02020603050405020304" pitchFamily="18" charset="0"/>
                <a:cs typeface="Times New Roman" panose="02020603050405020304" pitchFamily="18" charset="0"/>
              </a:rPr>
              <a:t>24.</a:t>
            </a: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Постанова Одеського апеляційного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492/1130/23 від 25.03.2025 року, не </a:t>
            </a:r>
            <a:r>
              <a:rPr lang="uk-UA" b="1" dirty="0" smtClean="0">
                <a:latin typeface="Times New Roman" panose="02020603050405020304" pitchFamily="18" charset="0"/>
                <a:cs typeface="Times New Roman" panose="02020603050405020304" pitchFamily="18" charset="0"/>
              </a:rPr>
              <a:t>оскаржувалась</a:t>
            </a:r>
            <a:endParaRPr lang="uk-UA" dirty="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endParaRPr lang="uk-UA" dirty="0" smtClean="0">
              <a:latin typeface="Times New Roman" panose="02020603050405020304" pitchFamily="18" charset="0"/>
              <a:cs typeface="Times New Roman" panose="02020603050405020304" pitchFamily="18" charset="0"/>
            </a:endParaRPr>
          </a:p>
          <a:p>
            <a:pPr marL="342900" indent="-342900" algn="l">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Вирішувалось питання щодо судових витрат</a:t>
            </a:r>
          </a:p>
          <a:p>
            <a:endParaRPr lang="uk-UA" dirty="0"/>
          </a:p>
        </p:txBody>
      </p:sp>
    </p:spTree>
    <p:extLst>
      <p:ext uri="{BB962C8B-B14F-4D97-AF65-F5344CB8AC3E}">
        <p14:creationId xmlns:p14="http://schemas.microsoft.com/office/powerpoint/2010/main" val="35626801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85000" lnSpcReduction="20000"/>
          </a:bodyPr>
          <a:lstStyle/>
          <a:p>
            <a:r>
              <a:rPr lang="uk-UA" b="1" dirty="0"/>
              <a:t> </a:t>
            </a:r>
            <a:endParaRPr lang="uk-UA" dirty="0"/>
          </a:p>
          <a:p>
            <a:pPr indent="457200"/>
            <a:r>
              <a:rPr lang="uk-UA" b="1" dirty="0">
                <a:latin typeface="Times New Roman" panose="02020603050405020304" pitchFamily="18" charset="0"/>
                <a:cs typeface="Times New Roman" panose="02020603050405020304" pitchFamily="18" charset="0"/>
              </a:rPr>
              <a:t>25. Постанова Одеського апеляційного суду у </a:t>
            </a:r>
            <a:r>
              <a:rPr lang="uk-UA" b="1" dirty="0" smtClean="0">
                <a:latin typeface="Times New Roman" panose="02020603050405020304" pitchFamily="18" charset="0"/>
                <a:cs typeface="Times New Roman" panose="02020603050405020304" pitchFamily="18" charset="0"/>
              </a:rPr>
              <a:t>справі</a:t>
            </a:r>
          </a:p>
          <a:p>
            <a:pPr indent="457200"/>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947/12843/23 від 01.05.2025 року, не оскаржувалось.</a:t>
            </a:r>
            <a:endParaRPr lang="uk-UA" dirty="0">
              <a:latin typeface="Times New Roman" panose="02020603050405020304" pitchFamily="18" charset="0"/>
              <a:cs typeface="Times New Roman" panose="02020603050405020304" pitchFamily="18" charset="0"/>
            </a:endParaRPr>
          </a:p>
          <a:p>
            <a:r>
              <a:rPr lang="uk-UA" b="1" i="1" dirty="0"/>
              <a:t> </a:t>
            </a:r>
            <a:endParaRPr lang="uk-UA" dirty="0"/>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Суд першої інстанції дійшов помилкового висновку, що прокурором не встановлено та не доведено підтвердження обставин виходу ОСОБА_1 з громадянства України.</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Отже, із наведеного слідує, що відповідач з моменту отримання громадянства іншої держави протягом року мав би здійснити відчуження спірної земельної ділянки громадянину України, проте цього не зробив та передав спірну земельну ділянку в оренду ОСОБА_2 , тому слід припинити право власності примусово шляхом її конфіскації на користь держави в особі Головного управління </a:t>
            </a:r>
            <a:r>
              <a:rPr lang="uk-UA" dirty="0" err="1">
                <a:latin typeface="Times New Roman" panose="02020603050405020304" pitchFamily="18" charset="0"/>
                <a:cs typeface="Times New Roman" panose="02020603050405020304" pitchFamily="18" charset="0"/>
              </a:rPr>
              <a:t>Держгеокадастру</a:t>
            </a:r>
            <a:r>
              <a:rPr lang="uk-UA" dirty="0">
                <a:latin typeface="Times New Roman" panose="02020603050405020304" pitchFamily="18" charset="0"/>
                <a:cs typeface="Times New Roman" panose="02020603050405020304" pitchFamily="18" charset="0"/>
              </a:rPr>
              <a:t> в Херсонській області.</a:t>
            </a:r>
          </a:p>
          <a:p>
            <a:pPr marL="342900" indent="-3429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Звертаючись </a:t>
            </a:r>
            <a:r>
              <a:rPr lang="uk-UA" i="1" dirty="0">
                <a:latin typeface="Times New Roman" panose="02020603050405020304" pitchFamily="18" charset="0"/>
                <a:cs typeface="Times New Roman" panose="02020603050405020304" pitchFamily="18" charset="0"/>
              </a:rPr>
              <a:t>до суду з позовом про примусове припинення права власності на земельну ділянку шляхом її конфіскації, прокуратура просила припинити право власності відповідача на спірну земельну ділянку шляхом її конфіскації на користь держави в особі Головного управління </a:t>
            </a:r>
            <a:r>
              <a:rPr lang="uk-UA" i="1" dirty="0" err="1">
                <a:latin typeface="Times New Roman" panose="02020603050405020304" pitchFamily="18" charset="0"/>
                <a:cs typeface="Times New Roman" panose="02020603050405020304" pitchFamily="18" charset="0"/>
              </a:rPr>
              <a:t>Держгеокадастру</a:t>
            </a:r>
            <a:r>
              <a:rPr lang="uk-UA" i="1" dirty="0">
                <a:latin typeface="Times New Roman" panose="02020603050405020304" pitchFamily="18" charset="0"/>
                <a:cs typeface="Times New Roman" panose="02020603050405020304" pitchFamily="18" charset="0"/>
              </a:rPr>
              <a:t> в Херсонській області, зазначені позовні вимоги є обґрунтованими та такими, що підлягають задоволенню, однак, колегія суддів зауважує, що примусова конфіскація спірної земельної ділянки повинна бути проведена з компенсацією відповідачу її вартості відповідно приписам </a:t>
            </a:r>
            <a:r>
              <a:rPr lang="uk-UA" i="1" u="sng"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ст. 348 ЦК України</a:t>
            </a:r>
            <a:r>
              <a:rPr lang="uk-UA" i="1"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5902385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pPr indent="457200"/>
            <a:r>
              <a:rPr lang="uk-UA" b="1" dirty="0">
                <a:latin typeface="Times New Roman" panose="02020603050405020304" pitchFamily="18" charset="0"/>
                <a:cs typeface="Times New Roman" panose="02020603050405020304" pitchFamily="18" charset="0"/>
              </a:rPr>
              <a:t>26.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pPr indent="457200"/>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504/42/19 від  17.07.2025 року, </a:t>
            </a:r>
            <a:endParaRPr lang="uk-UA" b="1" dirty="0" smtClean="0">
              <a:latin typeface="Times New Roman" panose="02020603050405020304" pitchFamily="18" charset="0"/>
              <a:cs typeface="Times New Roman" panose="02020603050405020304" pitchFamily="18" charset="0"/>
            </a:endParaRPr>
          </a:p>
          <a:p>
            <a:pPr indent="457200"/>
            <a:r>
              <a:rPr lang="uk-UA" b="1" dirty="0" smtClean="0">
                <a:latin typeface="Times New Roman" panose="02020603050405020304" pitchFamily="18" charset="0"/>
                <a:cs typeface="Times New Roman" panose="02020603050405020304" pitchFamily="18" charset="0"/>
              </a:rPr>
              <a:t>у </a:t>
            </a:r>
            <a:r>
              <a:rPr lang="uk-UA" b="1" dirty="0">
                <a:latin typeface="Times New Roman" panose="02020603050405020304" pitchFamily="18" charset="0"/>
                <a:cs typeface="Times New Roman" panose="02020603050405020304" pitchFamily="18" charset="0"/>
              </a:rPr>
              <a:t>відкритті касаційного провадження відмовлено 11 грудня 2025 року.</a:t>
            </a:r>
            <a:endParaRPr lang="uk-UA" dirty="0">
              <a:latin typeface="Times New Roman" panose="02020603050405020304" pitchFamily="18" charset="0"/>
              <a:cs typeface="Times New Roman" panose="02020603050405020304" pitchFamily="18" charset="0"/>
            </a:endParaRPr>
          </a:p>
          <a:p>
            <a:pPr indent="457200" algn="just"/>
            <a:endParaRPr lang="uk-UA" dirty="0" smtClean="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Отже</a:t>
            </a:r>
            <a:r>
              <a:rPr lang="uk-UA" dirty="0">
                <a:latin typeface="Times New Roman" panose="02020603050405020304" pitchFamily="18" charset="0"/>
                <a:cs typeface="Times New Roman" panose="02020603050405020304" pitchFamily="18" charset="0"/>
              </a:rPr>
              <a:t>, позовні вимоги про визнання незаконним та скасування розпорядження районної адміністрації від 11 березня 2004 року №201, про визнання недійсним державного акту на право власності на земельну ділянку серія ЯА №163000 від 16 листопада 2004 року на земельну ділянку кадастровий номер 5122782600:01:001:0092 не є ефективним способом захисту, адже задоволення таких вимог не призведе до відновлення володіння держави в особі Міністерства оборони України відповідної земельною ділянкою.</a:t>
            </a:r>
          </a:p>
          <a:p>
            <a:endParaRPr lang="uk-UA" dirty="0"/>
          </a:p>
        </p:txBody>
      </p:sp>
    </p:spTree>
    <p:extLst>
      <p:ext uri="{BB962C8B-B14F-4D97-AF65-F5344CB8AC3E}">
        <p14:creationId xmlns:p14="http://schemas.microsoft.com/office/powerpoint/2010/main" val="10636781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Судова колегія вважала, що ефективним способом судового захисту щодо повернення земельної ділянки земель оборони державі як власнику є </a:t>
            </a:r>
            <a:r>
              <a:rPr lang="uk-UA" i="1" dirty="0" err="1">
                <a:latin typeface="Times New Roman" panose="02020603050405020304" pitchFamily="18" charset="0"/>
                <a:cs typeface="Times New Roman" panose="02020603050405020304" pitchFamily="18" charset="0"/>
              </a:rPr>
              <a:t>негаторний</a:t>
            </a:r>
            <a:r>
              <a:rPr lang="uk-UA" i="1" dirty="0">
                <a:latin typeface="Times New Roman" panose="02020603050405020304" pitchFamily="18" charset="0"/>
                <a:cs typeface="Times New Roman" panose="02020603050405020304" pitchFamily="18" charset="0"/>
              </a:rPr>
              <a:t> позов; вимогу про усунення перешкод державі у користуванні чи розпорядження такими земельними ділянками можна заявити впродовж усього часу, поки триває відповідне порушення</a:t>
            </a:r>
            <a:r>
              <a:rPr lang="uk-UA" i="1" dirty="0" smtClean="0">
                <a:latin typeface="Times New Roman" panose="02020603050405020304" pitchFamily="18" charset="0"/>
                <a:cs typeface="Times New Roman" panose="02020603050405020304" pitchFamily="18" charset="0"/>
              </a:rPr>
              <a:t>.</a:t>
            </a:r>
          </a:p>
          <a:p>
            <a:pPr marL="342900" indent="4572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Позовні вимоги щодо повернення земельної ділянки підлягають задоволенню задовольнити </a:t>
            </a:r>
            <a:r>
              <a:rPr lang="uk-UA" i="1" dirty="0" err="1">
                <a:latin typeface="Times New Roman" panose="02020603050405020304" pitchFamily="18" charset="0"/>
                <a:cs typeface="Times New Roman" panose="02020603050405020304" pitchFamily="18" charset="0"/>
              </a:rPr>
              <a:t>частково,а</a:t>
            </a:r>
            <a:r>
              <a:rPr lang="uk-UA" i="1" dirty="0">
                <a:latin typeface="Times New Roman" panose="02020603050405020304" pitchFamily="18" charset="0"/>
                <a:cs typeface="Times New Roman" panose="02020603050405020304" pitchFamily="18" charset="0"/>
              </a:rPr>
              <a:t> саме шляхом зобов`язання ОСОБА_2 повернути з приватної власності у державу в особі Міністерства оборони України, Одеського </a:t>
            </a:r>
            <a:r>
              <a:rPr lang="uk-UA" i="1" dirty="0" err="1">
                <a:latin typeface="Times New Roman" panose="02020603050405020304" pitchFamily="18" charset="0"/>
                <a:cs typeface="Times New Roman" panose="02020603050405020304" pitchFamily="18" charset="0"/>
              </a:rPr>
              <a:t>квартирно</a:t>
            </a:r>
            <a:r>
              <a:rPr lang="uk-UA" i="1" dirty="0">
                <a:latin typeface="Times New Roman" panose="02020603050405020304" pitchFamily="18" charset="0"/>
                <a:cs typeface="Times New Roman" panose="02020603050405020304" pitchFamily="18" charset="0"/>
              </a:rPr>
              <a:t>-експлуатаційного управління у державну власність земельну ділянку загальною площею 1.00 га кадастровий номер 5122782600:01:001:0092.</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6554305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pPr indent="457200"/>
            <a:r>
              <a:rPr lang="uk-UA" b="1" dirty="0">
                <a:latin typeface="Times New Roman" panose="02020603050405020304" pitchFamily="18" charset="0"/>
                <a:cs typeface="Times New Roman" panose="02020603050405020304" pitchFamily="18" charset="0"/>
              </a:rPr>
              <a:t>27.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pPr indent="457200"/>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505/1078/22 від 10.04.2025 року, </a:t>
            </a:r>
            <a:endParaRPr lang="uk-UA" b="1" dirty="0" smtClean="0">
              <a:latin typeface="Times New Roman" panose="02020603050405020304" pitchFamily="18" charset="0"/>
              <a:cs typeface="Times New Roman" panose="02020603050405020304" pitchFamily="18" charset="0"/>
            </a:endParaRPr>
          </a:p>
          <a:p>
            <a:pPr indent="457200"/>
            <a:r>
              <a:rPr lang="uk-UA" b="1" dirty="0" smtClean="0">
                <a:latin typeface="Times New Roman" panose="02020603050405020304" pitchFamily="18" charset="0"/>
                <a:cs typeface="Times New Roman" panose="02020603050405020304" pitchFamily="18" charset="0"/>
              </a:rPr>
              <a:t>не </a:t>
            </a:r>
            <a:r>
              <a:rPr lang="uk-UA" b="1" dirty="0">
                <a:latin typeface="Times New Roman" panose="02020603050405020304" pitchFamily="18" charset="0"/>
                <a:cs typeface="Times New Roman" panose="02020603050405020304" pitchFamily="18" charset="0"/>
              </a:rPr>
              <a:t>оскаржувалось</a:t>
            </a:r>
            <a:endParaRPr lang="uk-UA" dirty="0">
              <a:latin typeface="Times New Roman" panose="02020603050405020304" pitchFamily="18" charset="0"/>
              <a:cs typeface="Times New Roman" panose="02020603050405020304" pitchFamily="18" charset="0"/>
            </a:endParaRPr>
          </a:p>
          <a:p>
            <a:pPr indent="457200" algn="just" fontAlgn="auto"/>
            <a:r>
              <a:rPr lang="uk-UA" b="1" i="1"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marL="342900" indent="4572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Докази у справі не підтверджують членство ОСОБА_1 у КСП «</a:t>
            </a:r>
            <a:r>
              <a:rPr lang="uk-UA" i="1" dirty="0" err="1">
                <a:latin typeface="Times New Roman" panose="02020603050405020304" pitchFamily="18" charset="0"/>
                <a:cs typeface="Times New Roman" panose="02020603050405020304" pitchFamily="18" charset="0"/>
              </a:rPr>
              <a:t>Мардарівське</a:t>
            </a:r>
            <a:r>
              <a:rPr lang="uk-UA" i="1" dirty="0">
                <a:latin typeface="Times New Roman" panose="02020603050405020304" pitchFamily="18" charset="0"/>
                <a:cs typeface="Times New Roman" panose="02020603050405020304" pitchFamily="18" charset="0"/>
              </a:rPr>
              <a:t>» на час паювання, складання списку осіб, що додавався до державного акту на право колективної власності на землю, та видачі </a:t>
            </a:r>
            <a:r>
              <a:rPr lang="uk-UA" i="1" dirty="0" err="1">
                <a:latin typeface="Times New Roman" panose="02020603050405020304" pitchFamily="18" charset="0"/>
                <a:cs typeface="Times New Roman" panose="02020603050405020304" pitchFamily="18" charset="0"/>
              </a:rPr>
              <a:t>Мардарівською</a:t>
            </a:r>
            <a:r>
              <a:rPr lang="uk-UA" i="1" dirty="0">
                <a:latin typeface="Times New Roman" panose="02020603050405020304" pitchFamily="18" charset="0"/>
                <a:cs typeface="Times New Roman" panose="02020603050405020304" pitchFamily="18" charset="0"/>
              </a:rPr>
              <a:t> сільською радою 05 липня 1996 року Державного акту на право колективної власності на землю, серія ОД-14-014 колективному сільськогосподарському підприємству «</a:t>
            </a:r>
            <a:r>
              <a:rPr lang="uk-UA" i="1" dirty="0" err="1">
                <a:latin typeface="Times New Roman" panose="02020603050405020304" pitchFamily="18" charset="0"/>
                <a:cs typeface="Times New Roman" panose="02020603050405020304" pitchFamily="18" charset="0"/>
              </a:rPr>
              <a:t>Мардарівське</a:t>
            </a:r>
            <a:r>
              <a:rPr lang="uk-UA" i="1" dirty="0">
                <a:latin typeface="Times New Roman" panose="02020603050405020304" pitchFamily="18" charset="0"/>
                <a:cs typeface="Times New Roman" panose="02020603050405020304" pitchFamily="18" charset="0"/>
              </a:rPr>
              <a:t>» Котовського району Одеської області.</a:t>
            </a:r>
            <a:endParaRPr lang="uk-UA" dirty="0">
              <a:latin typeface="Times New Roman" panose="02020603050405020304" pitchFamily="18" charset="0"/>
              <a:cs typeface="Times New Roman" panose="02020603050405020304" pitchFamily="18" charset="0"/>
            </a:endParaRPr>
          </a:p>
          <a:p>
            <a:pPr marL="342900" indent="4572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Самі по собі трудові відносини з КСП «</a:t>
            </a:r>
            <a:r>
              <a:rPr lang="uk-UA" i="1" dirty="0" err="1">
                <a:latin typeface="Times New Roman" panose="02020603050405020304" pitchFamily="18" charset="0"/>
                <a:cs typeface="Times New Roman" panose="02020603050405020304" pitchFamily="18" charset="0"/>
              </a:rPr>
              <a:t>Мардарівське</a:t>
            </a:r>
            <a:r>
              <a:rPr lang="uk-UA" i="1" dirty="0">
                <a:latin typeface="Times New Roman" panose="02020603050405020304" pitchFamily="18" charset="0"/>
                <a:cs typeface="Times New Roman" panose="02020603050405020304" pitchFamily="18" charset="0"/>
              </a:rPr>
              <a:t>» не мають наслідком право на земельну частку (пай) при паюванні землі.</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897502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78377" y="1001486"/>
            <a:ext cx="12035246" cy="2124891"/>
          </a:xfrm>
        </p:spPr>
        <p:txBody>
          <a:bodyPr>
            <a:normAutofit fontScale="92500"/>
          </a:bodyPr>
          <a:lstStyle/>
          <a:p>
            <a:pPr marL="342900" indent="457200" algn="just">
              <a:buFont typeface="Wingdings" panose="05000000000000000000" pitchFamily="2" charset="2"/>
              <a:buChar char="Ø"/>
            </a:pPr>
            <a:r>
              <a:rPr lang="uk-UA" dirty="0" err="1">
                <a:latin typeface="Times New Roman" panose="02020603050405020304" pitchFamily="18" charset="0"/>
                <a:cs typeface="Times New Roman" panose="02020603050405020304" pitchFamily="18" charset="0"/>
              </a:rPr>
              <a:t>Куяльницька</a:t>
            </a:r>
            <a:r>
              <a:rPr lang="uk-UA" dirty="0">
                <a:latin typeface="Times New Roman" panose="02020603050405020304" pitchFamily="18" charset="0"/>
                <a:cs typeface="Times New Roman" panose="02020603050405020304" pitchFamily="18" charset="0"/>
              </a:rPr>
              <a:t> територіальна громада не є юридичною особою, як наслідок у неї відсутні повноваження на звернення до суду за захистом порушених прав. </a:t>
            </a:r>
            <a:r>
              <a:rPr lang="uk-UA" dirty="0" err="1">
                <a:latin typeface="Times New Roman" panose="02020603050405020304" pitchFamily="18" charset="0"/>
                <a:cs typeface="Times New Roman" panose="02020603050405020304" pitchFamily="18" charset="0"/>
              </a:rPr>
              <a:t>Куяльницька</a:t>
            </a:r>
            <a:r>
              <a:rPr lang="uk-UA" dirty="0">
                <a:latin typeface="Times New Roman" panose="02020603050405020304" pitchFamily="18" charset="0"/>
                <a:cs typeface="Times New Roman" panose="02020603050405020304" pitchFamily="18" charset="0"/>
              </a:rPr>
              <a:t> сільська рада як представницький орган </a:t>
            </a:r>
            <a:r>
              <a:rPr lang="uk-UA" dirty="0" err="1">
                <a:latin typeface="Times New Roman" panose="02020603050405020304" pitchFamily="18" charset="0"/>
                <a:cs typeface="Times New Roman" panose="02020603050405020304" pitchFamily="18" charset="0"/>
              </a:rPr>
              <a:t>Куяльницької</a:t>
            </a:r>
            <a:r>
              <a:rPr lang="uk-UA" dirty="0">
                <a:latin typeface="Times New Roman" panose="02020603050405020304" pitchFamily="18" charset="0"/>
                <a:cs typeface="Times New Roman" panose="02020603050405020304" pitchFamily="18" charset="0"/>
              </a:rPr>
              <a:t> територіальної громади не вжила заходів щодо оскарження судового рішення. Інтерес держави залишився незахищеним, прокурор подав скаргу в інтересах держави в особі </a:t>
            </a:r>
            <a:r>
              <a:rPr lang="uk-UA" dirty="0" err="1">
                <a:latin typeface="Times New Roman" panose="02020603050405020304" pitchFamily="18" charset="0"/>
                <a:cs typeface="Times New Roman" panose="02020603050405020304" pitchFamily="18" charset="0"/>
              </a:rPr>
              <a:t>Куяльницької</a:t>
            </a:r>
            <a:r>
              <a:rPr lang="uk-UA" dirty="0">
                <a:latin typeface="Times New Roman" panose="02020603050405020304" pitchFamily="18" charset="0"/>
                <a:cs typeface="Times New Roman" panose="02020603050405020304" pitchFamily="18" charset="0"/>
              </a:rPr>
              <a:t> територіальної громади, у якої відсутні повноваження на звернення до суду за захистом порушених прав.</a:t>
            </a:r>
          </a:p>
          <a:p>
            <a:endParaRPr lang="uk-UA" dirty="0"/>
          </a:p>
        </p:txBody>
      </p:sp>
    </p:spTree>
    <p:extLst>
      <p:ext uri="{BB962C8B-B14F-4D97-AF65-F5344CB8AC3E}">
        <p14:creationId xmlns:p14="http://schemas.microsoft.com/office/powerpoint/2010/main" val="34629250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r>
              <a:rPr lang="uk-UA" b="1" dirty="0">
                <a:latin typeface="Times New Roman" panose="02020603050405020304" pitchFamily="18" charset="0"/>
                <a:cs typeface="Times New Roman" panose="02020603050405020304" pitchFamily="18" charset="0"/>
              </a:rPr>
              <a:t>28.Постанова Одеського апеляційного суду у </a:t>
            </a:r>
            <a:r>
              <a:rPr lang="uk-UA" b="1" dirty="0" smtClean="0">
                <a:latin typeface="Times New Roman" panose="02020603050405020304" pitchFamily="18" charset="0"/>
                <a:cs typeface="Times New Roman" panose="02020603050405020304" pitchFamily="18" charset="0"/>
              </a:rPr>
              <a:t>справі</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500/6757/18 від 12.06.2025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23 вересня 2025</a:t>
            </a:r>
            <a:r>
              <a:rPr lang="uk-UA" b="1" dirty="0" smtClean="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Вивчивши обставини справи, колегія суддів вважає, що виділ позивачам частки із спільної сумісної власності у відповідності до другого варіанту запропонованого експертом у висновку №03/79-2022 від 10.02.2023 суттєво порушує права відповідачки ОСОБА_11 на подальше оформлення права власності на виділену їй частку земельної ділянки й можливе відчуження будинку в майбутньому.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Отже, колегія суддів вважає, що суд першої інстанції не залучив до участі у справі усіх співвласників спірної земельної ділянки.</a:t>
            </a:r>
          </a:p>
          <a:p>
            <a:endParaRPr lang="uk-UA" dirty="0"/>
          </a:p>
        </p:txBody>
      </p:sp>
    </p:spTree>
    <p:extLst>
      <p:ext uri="{BB962C8B-B14F-4D97-AF65-F5344CB8AC3E}">
        <p14:creationId xmlns:p14="http://schemas.microsoft.com/office/powerpoint/2010/main" val="13156749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 таких обставин, виконуючи повноваження суду апеляційної інстанції, колегія суддів дійшла висновку про те, що позивачами ОСОБА_4 та ОСОБА_5 не доведено належним чином, що відповідачка ОСОБА_3 порушує їх права на виділ частки із спільної сумісної власності на земельну ділянку, тому у відповідності до статей </a:t>
            </a:r>
            <a:r>
              <a:rPr lang="uk-UA" i="1" u="sng"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15</a:t>
            </a:r>
            <a:r>
              <a:rPr lang="uk-UA" i="1" dirty="0">
                <a:latin typeface="Times New Roman" panose="02020603050405020304" pitchFamily="18" charset="0"/>
                <a:cs typeface="Times New Roman" panose="02020603050405020304" pitchFamily="18" charset="0"/>
              </a:rPr>
              <a:t>, </a:t>
            </a:r>
            <a:r>
              <a:rPr lang="uk-UA" i="1" u="sng" dirty="0">
                <a:latin typeface="Times New Roman" panose="02020603050405020304" pitchFamily="18" charset="0"/>
                <a:cs typeface="Times New Roman" panose="02020603050405020304" pitchFamily="18" charset="0"/>
                <a:hlinkClick r:id="rId4" tooltip="Цивільний кодекс України; нормативно-правовий акт № 435-IV від 16.01.2003, ВР України"/>
              </a:rPr>
              <a:t>16 ЦК України</a:t>
            </a:r>
            <a:r>
              <a:rPr lang="uk-UA" i="1" dirty="0">
                <a:latin typeface="Times New Roman" panose="02020603050405020304" pitchFamily="18" charset="0"/>
                <a:cs typeface="Times New Roman" panose="02020603050405020304" pitchFamily="18" charset="0"/>
              </a:rPr>
              <a:t> вказане право не підлягає захисту судом</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Отже, позовні вимоги ОСОБА_10 та ОСОБА_5 є незаконними, необґрунтованими та задоволенню не підлягають.</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7745161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r>
              <a:rPr lang="uk-UA" b="1" dirty="0">
                <a:latin typeface="Times New Roman" panose="02020603050405020304" pitchFamily="18" charset="0"/>
                <a:cs typeface="Times New Roman" panose="02020603050405020304" pitchFamily="18" charset="0"/>
              </a:rPr>
              <a:t>29. Постанова Одеського апеляційного суду у </a:t>
            </a:r>
            <a:r>
              <a:rPr lang="uk-UA" b="1" dirty="0" smtClean="0">
                <a:latin typeface="Times New Roman" panose="02020603050405020304" pitchFamily="18" charset="0"/>
                <a:cs typeface="Times New Roman" panose="02020603050405020304" pitchFamily="18" charset="0"/>
              </a:rPr>
              <a:t>справі</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517/295/24 </a:t>
            </a:r>
            <a:r>
              <a:rPr lang="uk-UA" b="1" dirty="0" smtClean="0">
                <a:latin typeface="Times New Roman" panose="02020603050405020304" pitchFamily="18" charset="0"/>
                <a:cs typeface="Times New Roman" panose="02020603050405020304" pitchFamily="18" charset="0"/>
              </a:rPr>
              <a:t>06.05.2025, </a:t>
            </a:r>
          </a:p>
          <a:p>
            <a:r>
              <a:rPr lang="uk-UA" b="1" dirty="0" smtClean="0">
                <a:latin typeface="Times New Roman" panose="02020603050405020304" pitchFamily="18" charset="0"/>
                <a:cs typeface="Times New Roman" panose="02020603050405020304" pitchFamily="18" charset="0"/>
              </a:rPr>
              <a:t>не </a:t>
            </a:r>
            <a:r>
              <a:rPr lang="uk-UA" b="1" dirty="0">
                <a:latin typeface="Times New Roman" panose="02020603050405020304" pitchFamily="18" charset="0"/>
                <a:cs typeface="Times New Roman" panose="02020603050405020304" pitchFamily="18" charset="0"/>
              </a:rPr>
              <a:t>оскаржувалась</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 таких підстав, колегія суддів приходить висновку про задоволення позовних вимог ПАТ КБ «ПриватБанк» в частині визнання права власності на земельну ділянку площею 0,150 га, кадастровий номер 5125255100:02:002:0156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АДРЕСА_1 , з цільовим призначенням «для будівництва та обслуговування жилого будинку, </a:t>
            </a:r>
            <a:r>
              <a:rPr lang="uk-UA" i="1" dirty="0" err="1">
                <a:latin typeface="Times New Roman" panose="02020603050405020304" pitchFamily="18" charset="0"/>
                <a:cs typeface="Times New Roman" panose="02020603050405020304" pitchFamily="18" charset="0"/>
              </a:rPr>
              <a:t>госп</a:t>
            </a:r>
            <a:r>
              <a:rPr lang="uk-UA" i="1" dirty="0">
                <a:latin typeface="Times New Roman" panose="02020603050405020304" pitchFamily="18" charset="0"/>
                <a:cs typeface="Times New Roman" panose="02020603050405020304" pitchFamily="18" charset="0"/>
              </a:rPr>
              <a:t>. будівель і споруд (присадибна ділянка)».</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приходить висновку, що позовні вимоги в частині припинення права власності, не підлягають задоволенню, з підстав того, що право ОСОБА_1 на </a:t>
            </a:r>
            <a:r>
              <a:rPr lang="uk-UA" i="1" dirty="0" err="1">
                <a:latin typeface="Times New Roman" panose="02020603050405020304" pitchFamily="18" charset="0"/>
                <a:cs typeface="Times New Roman" panose="02020603050405020304" pitchFamily="18" charset="0"/>
              </a:rPr>
              <a:t>земельнуділянку</a:t>
            </a:r>
            <a:r>
              <a:rPr lang="uk-UA" i="1" dirty="0">
                <a:latin typeface="Times New Roman" panose="02020603050405020304" pitchFamily="18" charset="0"/>
                <a:cs typeface="Times New Roman" panose="02020603050405020304" pitchFamily="18" charset="0"/>
              </a:rPr>
              <a:t> земельну ділянку площею 0,150 га, кадастровий номер 5125255100:02:002:0156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АДРЕСА_1 , вже припинено відповідно до </a:t>
            </a:r>
            <a:r>
              <a:rPr lang="uk-UA" i="1" u="sng" dirty="0">
                <a:latin typeface="Times New Roman" panose="02020603050405020304" pitchFamily="18" charset="0"/>
                <a:cs typeface="Times New Roman" panose="02020603050405020304" pitchFamily="18" charset="0"/>
                <a:hlinkClick r:id="rId3" tooltip="Земельний кодекс України; нормативно-правовий акт № 2768-III від 25.10.2001, ВР України"/>
              </a:rPr>
              <a:t>статті 120 ЗК України</a:t>
            </a:r>
            <a:r>
              <a:rPr lang="uk-UA" i="1" dirty="0">
                <a:latin typeface="Times New Roman" panose="02020603050405020304" pitchFamily="18" charset="0"/>
                <a:cs typeface="Times New Roman" panose="02020603050405020304" pitchFamily="18" charset="0"/>
              </a:rPr>
              <a:t> та </a:t>
            </a:r>
            <a:r>
              <a:rPr lang="uk-UA" i="1" u="sng" dirty="0">
                <a:latin typeface="Times New Roman" panose="02020603050405020304" pitchFamily="18" charset="0"/>
                <a:cs typeface="Times New Roman" panose="02020603050405020304" pitchFamily="18" charset="0"/>
                <a:hlinkClick r:id="rId4" tooltip="Цивільний кодекс України; нормативно-правовий акт № 435-IV від 16.01.2003, ВР України"/>
              </a:rPr>
              <a:t>статті 377 ЦК України</a:t>
            </a:r>
            <a:r>
              <a:rPr lang="uk-UA" i="1" dirty="0">
                <a:latin typeface="Times New Roman" panose="02020603050405020304" pitchFamily="18" charset="0"/>
                <a:cs typeface="Times New Roman" panose="02020603050405020304" pitchFamily="18" charset="0"/>
              </a:rPr>
              <a:t> внаслідок набуття позивачем права власності на житловий будинок.</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9391345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1166948"/>
            <a:ext cx="12417426" cy="2647406"/>
          </a:xfrm>
        </p:spPr>
        <p:txBody>
          <a:bodyPr>
            <a:normAutofit/>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При цьому, дана земельна ділянка має цільове призначенням «для ведення особистого селянського господарства», та не може вважатися об`єктом, який є цілісним об`єктом нерухомості</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 таких обставин, колегія суддів вважає, що суд першої інстанції на наведене уваги не звернув та помилково дійшов висновку про відмову у задоволені позову в повному обсязі.</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2804423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206" y="0"/>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627322" y="2871991"/>
            <a:ext cx="11313042" cy="1425981"/>
          </a:xfrm>
        </p:spPr>
        <p:txBody>
          <a:bodyPr>
            <a:normAutofit fontScale="90000"/>
          </a:bodyPr>
          <a:lstStyle/>
          <a:p>
            <a:r>
              <a:rPr lang="ru-RU" dirty="0" smtClean="0"/>
              <a:t/>
            </a:r>
            <a:br>
              <a:rPr lang="ru-RU" dirty="0" smtClean="0"/>
            </a:br>
            <a:endParaRPr lang="uk-UA" dirty="0"/>
          </a:p>
        </p:txBody>
      </p:sp>
      <p:sp>
        <p:nvSpPr>
          <p:cNvPr id="3" name="Підзаголовок 2"/>
          <p:cNvSpPr>
            <a:spLocks noGrp="1"/>
          </p:cNvSpPr>
          <p:nvPr>
            <p:ph type="subTitle" idx="1"/>
          </p:nvPr>
        </p:nvSpPr>
        <p:spPr>
          <a:xfrm>
            <a:off x="0" y="842811"/>
            <a:ext cx="12298646" cy="5052892"/>
          </a:xfrm>
        </p:spPr>
        <p:txBody>
          <a:bodyPr>
            <a:normAutofit/>
          </a:bodyPr>
          <a:lstStyle/>
          <a:p>
            <a:r>
              <a:rPr lang="uk-UA" sz="2800" b="1" dirty="0">
                <a:latin typeface="Times New Roman" panose="02020603050405020304" pitchFamily="18" charset="0"/>
                <a:cs typeface="Times New Roman" panose="02020603050405020304" pitchFamily="18" charset="0"/>
              </a:rPr>
              <a:t>2. Постанова Одеського апеляційного суду у справі </a:t>
            </a:r>
            <a:endParaRPr lang="uk-UA" sz="2800" b="1" dirty="0" smtClean="0">
              <a:latin typeface="Times New Roman" panose="02020603050405020304" pitchFamily="18" charset="0"/>
              <a:cs typeface="Times New Roman" panose="02020603050405020304" pitchFamily="18" charset="0"/>
            </a:endParaRPr>
          </a:p>
          <a:p>
            <a:r>
              <a:rPr lang="uk-UA" sz="2800" b="1" dirty="0" smtClean="0">
                <a:latin typeface="Times New Roman" panose="02020603050405020304" pitchFamily="18" charset="0"/>
                <a:cs typeface="Times New Roman" panose="02020603050405020304" pitchFamily="18" charset="0"/>
              </a:rPr>
              <a:t>№ </a:t>
            </a:r>
            <a:r>
              <a:rPr lang="uk-UA" sz="2800" b="1" dirty="0">
                <a:latin typeface="Times New Roman" panose="02020603050405020304" pitchFamily="18" charset="0"/>
                <a:cs typeface="Times New Roman" panose="02020603050405020304" pitchFamily="18" charset="0"/>
              </a:rPr>
              <a:t>495/9133/16-ц від 04.02.2025 року </a:t>
            </a:r>
            <a:r>
              <a:rPr lang="uk-UA" sz="2800" b="1" dirty="0" smtClean="0">
                <a:latin typeface="Times New Roman" panose="02020603050405020304" pitchFamily="18" charset="0"/>
                <a:cs typeface="Times New Roman" panose="02020603050405020304" pitchFamily="18" charset="0"/>
              </a:rPr>
              <a:t>(не оскаржувалась). </a:t>
            </a:r>
          </a:p>
          <a:p>
            <a:pPr algn="just"/>
            <a:endParaRPr lang="uk-UA" sz="2800" b="1" dirty="0">
              <a:latin typeface="Times New Roman" panose="02020603050405020304" pitchFamily="18" charset="0"/>
              <a:cs typeface="Times New Roman" panose="02020603050405020304" pitchFamily="18" charset="0"/>
            </a:endParaRPr>
          </a:p>
          <a:p>
            <a:pPr algn="just"/>
            <a:r>
              <a:rPr lang="uk-UA" sz="2800" dirty="0" smtClean="0">
                <a:latin typeface="Times New Roman" panose="02020603050405020304" pitchFamily="18" charset="0"/>
                <a:cs typeface="Times New Roman" panose="02020603050405020304" pitchFamily="18" charset="0"/>
              </a:rPr>
              <a:t>(</a:t>
            </a:r>
            <a:r>
              <a:rPr lang="uk-UA" sz="2800" dirty="0">
                <a:latin typeface="Times New Roman" panose="02020603050405020304" pitchFamily="18" charset="0"/>
                <a:cs typeface="Times New Roman" panose="02020603050405020304" pitchFamily="18" charset="0"/>
              </a:rPr>
              <a:t>не є нововиявленою </a:t>
            </a:r>
            <a:r>
              <a:rPr lang="uk-UA" sz="2800" dirty="0" smtClean="0">
                <a:latin typeface="Times New Roman" panose="02020603050405020304" pitchFamily="18" charset="0"/>
                <a:cs typeface="Times New Roman" panose="02020603050405020304" pitchFamily="18" charset="0"/>
              </a:rPr>
              <a:t>обставиною - </a:t>
            </a:r>
            <a:r>
              <a:rPr lang="uk-UA" sz="2800" i="1" dirty="0">
                <a:latin typeface="Times New Roman" panose="02020603050405020304" pitchFamily="18" charset="0"/>
                <a:cs typeface="Times New Roman" panose="02020603050405020304" pitchFamily="18" charset="0"/>
              </a:rPr>
              <a:t>набуття іншою особою права власності на спірну земельну ділянку, то таке теж є доказом, а не новою обставиною, якою є набуття відповідачем у власність спірної земельної ділянки з порушенням земельного законодавства .Так само як і підстави представництва прокурором інтересів держави в </a:t>
            </a:r>
            <a:r>
              <a:rPr lang="uk-UA" sz="2800" i="1" dirty="0" smtClean="0">
                <a:latin typeface="Times New Roman" panose="02020603050405020304" pitchFamily="18" charset="0"/>
                <a:cs typeface="Times New Roman" panose="02020603050405020304" pitchFamily="18" charset="0"/>
              </a:rPr>
              <a:t>суді).</a:t>
            </a:r>
            <a:endParaRPr lang="uk-UA" sz="2800"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1052986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r>
              <a:rPr lang="uk-UA" dirty="0"/>
              <a:t> </a:t>
            </a:r>
          </a:p>
          <a:p>
            <a:r>
              <a:rPr lang="uk-UA" b="1" dirty="0">
                <a:latin typeface="Times New Roman" panose="02020603050405020304" pitchFamily="18" charset="0"/>
                <a:cs typeface="Times New Roman" panose="02020603050405020304" pitchFamily="18" charset="0"/>
              </a:rPr>
              <a:t>30. Постанова Одеського апеляційного суду  у справі </a:t>
            </a:r>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499/606/24 від 20.02.2025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у </a:t>
            </a:r>
            <a:r>
              <a:rPr lang="uk-UA" b="1" dirty="0">
                <a:latin typeface="Times New Roman" panose="02020603050405020304" pitchFamily="18" charset="0"/>
                <a:cs typeface="Times New Roman" panose="02020603050405020304" pitchFamily="18" charset="0"/>
              </a:rPr>
              <a:t>відкритті касаційного провадження відмовлено 14 травня 2025 року.</a:t>
            </a:r>
            <a:endParaRPr lang="uk-UA" dirty="0">
              <a:latin typeface="Times New Roman" panose="02020603050405020304" pitchFamily="18" charset="0"/>
              <a:cs typeface="Times New Roman" panose="02020603050405020304" pitchFamily="18" charset="0"/>
            </a:endParaRPr>
          </a:p>
          <a:p>
            <a:endParaRPr lang="uk-UA" i="1" dirty="0" smtClean="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Апеляційний </a:t>
            </a:r>
            <a:r>
              <a:rPr lang="uk-UA" i="1" dirty="0">
                <a:latin typeface="Times New Roman" panose="02020603050405020304" pitchFamily="18" charset="0"/>
                <a:cs typeface="Times New Roman" panose="02020603050405020304" pitchFamily="18" charset="0"/>
              </a:rPr>
              <a:t>суд прийшов до висновку про наявність в даному випадку підстав для застосування вищезазначених положень </a:t>
            </a:r>
            <a:r>
              <a:rPr lang="uk-UA" i="1" u="sng" dirty="0">
                <a:latin typeface="Times New Roman" panose="02020603050405020304" pitchFamily="18" charset="0"/>
                <a:cs typeface="Times New Roman" panose="02020603050405020304" pitchFamily="18" charset="0"/>
                <a:hlinkClick r:id="rId3" tooltip="Про оренду землі; нормативно-правовий акт № 161-XIV від 06.10.1998, ВР України"/>
              </a:rPr>
              <a:t>ЗУ «Про оренду землі»</a:t>
            </a:r>
            <a:r>
              <a:rPr lang="uk-UA" i="1" dirty="0">
                <a:latin typeface="Times New Roman" panose="02020603050405020304" pitchFamily="18" charset="0"/>
                <a:cs typeface="Times New Roman" panose="02020603050405020304" pitchFamily="18" charset="0"/>
              </a:rPr>
              <a:t> щодо дострокового розірвання договору оренди землі та відповідних положень </a:t>
            </a:r>
            <a:r>
              <a:rPr lang="uk-UA" i="1" u="sng" dirty="0">
                <a:latin typeface="Times New Roman" panose="02020603050405020304" pitchFamily="18" charset="0"/>
                <a:cs typeface="Times New Roman" panose="02020603050405020304" pitchFamily="18" charset="0"/>
                <a:hlinkClick r:id="rId4" tooltip="Цивільний кодекс України; нормативно-правовий акт № 435-IV від 16.01.2003, ВР України"/>
              </a:rPr>
              <a:t>ЦК України</a:t>
            </a:r>
            <a:r>
              <a:rPr lang="uk-UA" i="1" dirty="0">
                <a:latin typeface="Times New Roman" panose="02020603050405020304" pitchFamily="18" charset="0"/>
                <a:cs typeface="Times New Roman" panose="02020603050405020304" pitchFamily="18" charset="0"/>
              </a:rPr>
              <a:t>, в тому числі й наявність підстав для стягнення з відповідача несплачену орендну плату за договором оренди від 20.03.2017.</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9242394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r>
              <a:rPr lang="uk-UA" b="1" dirty="0">
                <a:latin typeface="Times New Roman" panose="02020603050405020304" pitchFamily="18" charset="0"/>
                <a:cs typeface="Times New Roman" panose="02020603050405020304" pitchFamily="18" charset="0"/>
              </a:rPr>
              <a:t>31.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509/6282/23 від 05.06.2025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15 липня 2025 року</a:t>
            </a:r>
            <a:r>
              <a:rPr lang="uk-UA" b="1" dirty="0" smtClean="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Таким чином, починаючи із 25 травня 2007 року територіальна громада </a:t>
            </a:r>
            <a:r>
              <a:rPr lang="uk-UA" i="1" dirty="0" err="1">
                <a:latin typeface="Times New Roman" panose="02020603050405020304" pitchFamily="18" charset="0"/>
                <a:cs typeface="Times New Roman" panose="02020603050405020304" pitchFamily="18" charset="0"/>
              </a:rPr>
              <a:t>Молодіжненська</a:t>
            </a:r>
            <a:r>
              <a:rPr lang="uk-UA" i="1" dirty="0">
                <a:latin typeface="Times New Roman" panose="02020603050405020304" pitchFamily="18" charset="0"/>
                <a:cs typeface="Times New Roman" panose="02020603050405020304" pitchFamily="18" charset="0"/>
              </a:rPr>
              <a:t> сільська рада є власником спірної земельної ділянки і, як власник, мала право розпоряджатись спірними земельними ділянками, у тому числі шляхом виділення земельної ділянки в порядку </a:t>
            </a:r>
            <a:r>
              <a:rPr lang="uk-UA" i="1" u="sng" dirty="0">
                <a:latin typeface="Times New Roman" panose="02020603050405020304" pitchFamily="18" charset="0"/>
                <a:cs typeface="Times New Roman" panose="02020603050405020304" pitchFamily="18" charset="0"/>
                <a:hlinkClick r:id="rId3" tooltip="Земельний кодекс України; нормативно-правовий акт № 2768-III від 25.10.2001, ВР України"/>
              </a:rPr>
              <a:t>статті 118 ЗК України</a:t>
            </a:r>
            <a:r>
              <a:rPr lang="uk-UA" i="1" dirty="0">
                <a:latin typeface="Times New Roman" panose="02020603050405020304" pitchFamily="18" charset="0"/>
                <a:cs typeface="Times New Roman" panose="02020603050405020304" pitchFamily="18" charset="0"/>
              </a:rPr>
              <a:t>, до передачі у власність спірної земельної ділянки власником спірної земельної ділянки була саме територіальна громада </a:t>
            </a:r>
            <a:r>
              <a:rPr lang="uk-UA" i="1" dirty="0" err="1">
                <a:latin typeface="Times New Roman" panose="02020603050405020304" pitchFamily="18" charset="0"/>
                <a:cs typeface="Times New Roman" panose="02020603050405020304" pitchFamily="18" charset="0"/>
              </a:rPr>
              <a:t>Молодіжненської</a:t>
            </a:r>
            <a:r>
              <a:rPr lang="uk-UA" i="1" dirty="0">
                <a:latin typeface="Times New Roman" panose="02020603050405020304" pitchFamily="18" charset="0"/>
                <a:cs typeface="Times New Roman" panose="02020603050405020304" pitchFamily="18" charset="0"/>
              </a:rPr>
              <a:t> сільської ради, а не держава в особі Міністерства оборони України та КЕВ м. Одеси, а тому право не може бути порушено.</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Вимоги позивача до ОСОБА_2 є безпідставними, тому задоволенню не підлягають</a:t>
            </a:r>
            <a:r>
              <a:rPr lang="uk-UA" dirty="0">
                <a:latin typeface="Times New Roman" panose="02020603050405020304" pitchFamily="18" charset="0"/>
                <a:cs typeface="Times New Roman" panose="02020603050405020304" pitchFamily="18" charset="0"/>
              </a:rPr>
              <a:t>.</a:t>
            </a:r>
          </a:p>
          <a:p>
            <a:endParaRPr lang="uk-UA" dirty="0"/>
          </a:p>
        </p:txBody>
      </p:sp>
    </p:spTree>
    <p:extLst>
      <p:ext uri="{BB962C8B-B14F-4D97-AF65-F5344CB8AC3E}">
        <p14:creationId xmlns:p14="http://schemas.microsoft.com/office/powerpoint/2010/main" val="22786017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r>
              <a:rPr lang="uk-UA" b="1" dirty="0">
                <a:latin typeface="Times New Roman" panose="02020603050405020304" pitchFamily="18" charset="0"/>
                <a:cs typeface="Times New Roman" panose="02020603050405020304" pitchFamily="18" charset="0"/>
              </a:rPr>
              <a:t>32. Постанова Одеського апеляційного суду у </a:t>
            </a:r>
            <a:r>
              <a:rPr lang="uk-UA" b="1" dirty="0" smtClean="0">
                <a:latin typeface="Times New Roman" panose="02020603050405020304" pitchFamily="18" charset="0"/>
                <a:cs typeface="Times New Roman" panose="02020603050405020304" pitchFamily="18" charset="0"/>
              </a:rPr>
              <a:t>справі</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521/17837/22 від 29.09.2025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20 листопада 2025 року.</a:t>
            </a:r>
            <a:endParaRPr lang="uk-UA" dirty="0">
              <a:latin typeface="Times New Roman" panose="02020603050405020304" pitchFamily="18" charset="0"/>
              <a:cs typeface="Times New Roman" panose="02020603050405020304" pitchFamily="18" charset="0"/>
            </a:endParaRPr>
          </a:p>
          <a:p>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зауважує, що міська рада не виділяла земельну ділянку відповідачам під зведене нежитлове приміщення і що таку прибудову відповідачі зробили за рахунок зайняття земельної ділянки, яка належить територіальній громаді міста.</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Отже, у справі, що переглядається, достеменно встановлено, що вказаний об`єкт нерухомого майна споруджено на земельній ділянці, яка не була відведена для цієї мети та яка перебуває у комунальній власності.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Враховуючи зазначене, апеляційний суд дійшов висновку, що нежитлова будівля загальною площею 60,5 </a:t>
            </a:r>
            <a:r>
              <a:rPr lang="uk-UA" i="1" dirty="0" err="1">
                <a:latin typeface="Times New Roman" panose="02020603050405020304" pitchFamily="18" charset="0"/>
                <a:cs typeface="Times New Roman" panose="02020603050405020304" pitchFamily="18" charset="0"/>
              </a:rPr>
              <a:t>кв.м</a:t>
            </a:r>
            <a:r>
              <a:rPr lang="uk-UA" i="1" dirty="0">
                <a:latin typeface="Times New Roman" panose="02020603050405020304" pitchFamily="18" charset="0"/>
                <a:cs typeface="Times New Roman" panose="02020603050405020304" pitchFamily="18" charset="0"/>
              </a:rPr>
              <a:t>., розташована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АДРЕСА_1 , у розумінні положень </a:t>
            </a:r>
            <a:r>
              <a:rPr lang="uk-UA" i="1" u="sng"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статті 376 ЦК України</a:t>
            </a:r>
            <a:r>
              <a:rPr lang="uk-UA" i="1" dirty="0">
                <a:latin typeface="Times New Roman" panose="02020603050405020304" pitchFamily="18" charset="0"/>
                <a:cs typeface="Times New Roman" panose="02020603050405020304" pitchFamily="18" charset="0"/>
              </a:rPr>
              <a:t> є самочинним будівництвом.</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8327082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12713" y="1036320"/>
            <a:ext cx="12417426" cy="2595154"/>
          </a:xfrm>
        </p:spPr>
        <p:txBody>
          <a:bodyPr>
            <a:normAutofit/>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Таким чином, надання Одеською міською радою відповідачам рішення про розробку </a:t>
            </a:r>
            <a:r>
              <a:rPr lang="uk-UA" i="1" dirty="0" err="1">
                <a:latin typeface="Times New Roman" panose="02020603050405020304" pitchFamily="18" charset="0"/>
                <a:cs typeface="Times New Roman" panose="02020603050405020304" pitchFamily="18" charset="0"/>
              </a:rPr>
              <a:t>проєкту</a:t>
            </a:r>
            <a:r>
              <a:rPr lang="uk-UA" i="1" dirty="0">
                <a:latin typeface="Times New Roman" panose="02020603050405020304" pitchFamily="18" charset="0"/>
                <a:cs typeface="Times New Roman" panose="02020603050405020304" pitchFamily="18" charset="0"/>
              </a:rPr>
              <a:t> землеустрою не свідчить про надання земельної ділянки саме тієї земельної ділянки, на якій розташовано спірний об`єкт нерухомості.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Таким чином, судова колегія дійшла висновку, що суд першої інстанції неповно з`ясував обставини, що мають значення для справи, тому є підстави для скасування рішення суду першої інстанції та постановлення нового судового рішення про задоволення вимог позовної заяви.</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4594279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13211" y="165463"/>
            <a:ext cx="12078790" cy="4754880"/>
          </a:xfrm>
        </p:spPr>
        <p:txBody>
          <a:bodyPr>
            <a:normAutofit/>
          </a:bodyPr>
          <a:lstStyle/>
          <a:p>
            <a:pPr indent="457200"/>
            <a:r>
              <a:rPr lang="uk-UA" b="1" dirty="0">
                <a:latin typeface="Times New Roman" panose="02020603050405020304" pitchFamily="18" charset="0"/>
                <a:cs typeface="Times New Roman" panose="02020603050405020304" pitchFamily="18" charset="0"/>
              </a:rPr>
              <a:t>33.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pPr indent="457200"/>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511/2010/21 від 20.11.2025 </a:t>
            </a:r>
            <a:r>
              <a:rPr lang="uk-UA" b="1" dirty="0" smtClean="0">
                <a:latin typeface="Times New Roman" panose="02020603050405020304" pitchFamily="18" charset="0"/>
                <a:cs typeface="Times New Roman" panose="02020603050405020304" pitchFamily="18" charset="0"/>
              </a:rPr>
              <a:t>року,</a:t>
            </a:r>
          </a:p>
          <a:p>
            <a:pPr indent="457200"/>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касаційну скаргу повернуто скаржнику 02 березня 2026 року</a:t>
            </a:r>
            <a:r>
              <a:rPr lang="uk-UA" b="1" dirty="0" smtClean="0">
                <a:latin typeface="Times New Roman" panose="02020603050405020304" pitchFamily="18" charset="0"/>
                <a:cs typeface="Times New Roman" panose="02020603050405020304" pitchFamily="18" charset="0"/>
              </a:rPr>
              <a:t>.</a:t>
            </a:r>
          </a:p>
          <a:p>
            <a:pPr indent="457200" algn="just"/>
            <a:endParaRPr lang="uk-UA" dirty="0">
              <a:latin typeface="Times New Roman" panose="02020603050405020304" pitchFamily="18" charset="0"/>
              <a:cs typeface="Times New Roman" panose="02020603050405020304" pitchFamily="18" charset="0"/>
            </a:endParaRPr>
          </a:p>
          <a:p>
            <a:pPr marL="342900" indent="-3429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Щодо застосування у справі позовної давності.</a:t>
            </a:r>
            <a:endParaRPr lang="uk-UA" dirty="0">
              <a:latin typeface="Times New Roman" panose="02020603050405020304" pitchFamily="18" charset="0"/>
              <a:cs typeface="Times New Roman" panose="02020603050405020304" pitchFamily="18" charset="0"/>
            </a:endParaRPr>
          </a:p>
          <a:p>
            <a:pPr marL="342900" indent="-3429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Допоки особа є власником нерухомого майна (земельної ділянки), вона не може бути обмежена у праві звернутися до суду з позовом про усунення перешкод у здійсненні права користування та розпорядження цим майном, а тому </a:t>
            </a:r>
            <a:r>
              <a:rPr lang="uk-UA" i="1" dirty="0" err="1">
                <a:latin typeface="Times New Roman" panose="02020603050405020304" pitchFamily="18" charset="0"/>
                <a:cs typeface="Times New Roman" panose="02020603050405020304" pitchFamily="18" charset="0"/>
              </a:rPr>
              <a:t>негаторний</a:t>
            </a:r>
            <a:r>
              <a:rPr lang="uk-UA" i="1" dirty="0">
                <a:latin typeface="Times New Roman" panose="02020603050405020304" pitchFamily="18" charset="0"/>
                <a:cs typeface="Times New Roman" panose="02020603050405020304" pitchFamily="18" charset="0"/>
              </a:rPr>
              <a:t> позов може бути пред'явлений упродовж всього часу тривання відповідного правопорушення.</a:t>
            </a:r>
            <a:endParaRPr lang="uk-UA" dirty="0">
              <a:latin typeface="Times New Roman" panose="02020603050405020304" pitchFamily="18" charset="0"/>
              <a:cs typeface="Times New Roman" panose="02020603050405020304" pitchFamily="18" charset="0"/>
            </a:endParaRPr>
          </a:p>
          <a:p>
            <a:r>
              <a:rPr lang="uk-UA" b="1" dirty="0"/>
              <a:t> </a:t>
            </a:r>
            <a:endParaRPr lang="uk-UA" dirty="0"/>
          </a:p>
        </p:txBody>
      </p:sp>
    </p:spTree>
    <p:extLst>
      <p:ext uri="{BB962C8B-B14F-4D97-AF65-F5344CB8AC3E}">
        <p14:creationId xmlns:p14="http://schemas.microsoft.com/office/powerpoint/2010/main" val="5669479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13211" y="165463"/>
            <a:ext cx="12305211" cy="5338354"/>
          </a:xfrm>
        </p:spPr>
        <p:txBody>
          <a:bodyPr>
            <a:normAutofit fontScale="92500" lnSpcReduction="10000"/>
          </a:bodyPr>
          <a:lstStyle/>
          <a:p>
            <a:pPr marL="342900" indent="-3429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зазначала, що позивач, заявляючи вимоги про визнання недійсним рішення виконкому </a:t>
            </a:r>
            <a:r>
              <a:rPr lang="uk-UA" i="1" dirty="0" err="1">
                <a:latin typeface="Times New Roman" panose="02020603050405020304" pitchFamily="18" charset="0"/>
                <a:cs typeface="Times New Roman" panose="02020603050405020304" pitchFamily="18" charset="0"/>
              </a:rPr>
              <a:t>Роздільнянської</a:t>
            </a:r>
            <a:r>
              <a:rPr lang="uk-UA" i="1" dirty="0">
                <a:latin typeface="Times New Roman" panose="02020603050405020304" pitchFamily="18" charset="0"/>
                <a:cs typeface="Times New Roman" panose="02020603050405020304" pitchFamily="18" charset="0"/>
              </a:rPr>
              <a:t> міської ради від 12.10.2011 та Свідоцтва про право власності від 27.11.2011 №146, видане Олійнику С.О., а також скасування рішення державного реєстратора та державної реєстрації права власності на житловий будинок, який належить на праві власності Олійнику С.О., не довела яким чином порушені її права, так як даний об’єкт нерухомості перебуває на частині земельної ділянки Олійника С.О.</a:t>
            </a:r>
            <a:endParaRPr lang="uk-UA" dirty="0">
              <a:latin typeface="Times New Roman" panose="02020603050405020304" pitchFamily="18" charset="0"/>
              <a:cs typeface="Times New Roman" panose="02020603050405020304" pitchFamily="18" charset="0"/>
            </a:endParaRPr>
          </a:p>
          <a:p>
            <a:pPr marL="342900" indent="-3429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Крім того, колегія суддів зазначала, що задоволено позовні вимоги про усунення перешкоди </a:t>
            </a:r>
            <a:r>
              <a:rPr lang="uk-UA" i="1" dirty="0" err="1">
                <a:latin typeface="Times New Roman" panose="02020603050405020304" pitchFamily="18" charset="0"/>
                <a:cs typeface="Times New Roman" panose="02020603050405020304" pitchFamily="18" charset="0"/>
              </a:rPr>
              <a:t>Лохановій</a:t>
            </a:r>
            <a:r>
              <a:rPr lang="uk-UA" i="1" dirty="0">
                <a:latin typeface="Times New Roman" panose="02020603050405020304" pitchFamily="18" charset="0"/>
                <a:cs typeface="Times New Roman" panose="02020603050405020304" pitchFamily="18" charset="0"/>
              </a:rPr>
              <a:t> Тамарі Миколаївні у користуванні земельною ділянкою площею 1177,0 </a:t>
            </a:r>
            <a:r>
              <a:rPr lang="uk-UA" i="1" dirty="0" err="1">
                <a:latin typeface="Times New Roman" panose="02020603050405020304" pitchFamily="18" charset="0"/>
                <a:cs typeface="Times New Roman" panose="02020603050405020304" pitchFamily="18" charset="0"/>
              </a:rPr>
              <a:t>кв.м</a:t>
            </a:r>
            <a:r>
              <a:rPr lang="uk-UA" i="1" dirty="0">
                <a:latin typeface="Times New Roman" panose="02020603050405020304" pitchFamily="18" charset="0"/>
                <a:cs typeface="Times New Roman" panose="02020603050405020304" pitchFamily="18" charset="0"/>
              </a:rPr>
              <a:t>., якою вона володіє згідно з свідоцтва про право на спадщину за заповітом від 06.12.1994 р., та зобов’язання Олійника Сергія Олександровича звільнити самовільно зайняту частину земельної ділянки, визначену згідно варіанту ІІ відновлення меж земельної ділянки, який вказаний у Висновку експерта судової земельно-технічної та будівельно-технічної експертизи №23-296/297 від 06.03.2023 та письмових поясненнях до висновку № 23-296/297, а також зобов'язати його відновити межі земельної ділянки кадастровий номер та звільнити самовільно зайняту частину приватизованої земельної ділянки </a:t>
            </a:r>
            <a:r>
              <a:rPr lang="uk-UA" i="1" dirty="0" err="1">
                <a:latin typeface="Times New Roman" panose="02020603050405020304" pitchFamily="18" charset="0"/>
                <a:cs typeface="Times New Roman" panose="02020603050405020304" pitchFamily="18" charset="0"/>
              </a:rPr>
              <a:t>Лоханової</a:t>
            </a:r>
            <a:r>
              <a:rPr lang="uk-UA" i="1" dirty="0">
                <a:latin typeface="Times New Roman" panose="02020603050405020304" pitchFamily="18" charset="0"/>
                <a:cs typeface="Times New Roman" panose="02020603050405020304" pitchFamily="18" charset="0"/>
              </a:rPr>
              <a:t> Тамари Миколаївни площею 0,0056 га.</a:t>
            </a:r>
            <a:endParaRPr lang="uk-UA" dirty="0">
              <a:latin typeface="Times New Roman" panose="02020603050405020304" pitchFamily="18" charset="0"/>
              <a:cs typeface="Times New Roman" panose="02020603050405020304" pitchFamily="18" charset="0"/>
            </a:endParaRPr>
          </a:p>
          <a:p>
            <a:pPr marL="342900" indent="-3429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Варіант ІІ відновлення меж передбачає залишення будинку Олійника С.О. (на схемі під номером 18) йому на праві власності, а тому права </a:t>
            </a:r>
            <a:r>
              <a:rPr lang="uk-UA" i="1" dirty="0" err="1">
                <a:latin typeface="Times New Roman" panose="02020603050405020304" pitchFamily="18" charset="0"/>
                <a:cs typeface="Times New Roman" panose="02020603050405020304" pitchFamily="18" charset="0"/>
              </a:rPr>
              <a:t>Лоханової</a:t>
            </a:r>
            <a:r>
              <a:rPr lang="uk-UA" i="1" dirty="0">
                <a:latin typeface="Times New Roman" panose="02020603050405020304" pitchFamily="18" charset="0"/>
                <a:cs typeface="Times New Roman" panose="02020603050405020304" pitchFamily="18" charset="0"/>
              </a:rPr>
              <a:t> Т.М. у даному випадку не є порушеними, а тому у їх задоволенні необхідно відмовити.</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1447766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92500" lnSpcReduction="10000"/>
          </a:bodyPr>
          <a:lstStyle/>
          <a:p>
            <a:pPr fontAlgn="auto"/>
            <a:r>
              <a:rPr lang="uk-UA" b="1" dirty="0">
                <a:latin typeface="Times New Roman" panose="02020603050405020304" pitchFamily="18" charset="0"/>
                <a:cs typeface="Times New Roman" panose="02020603050405020304" pitchFamily="18" charset="0"/>
              </a:rPr>
              <a:t>34. Постанова Одеського апеляційного у справі </a:t>
            </a:r>
            <a:endParaRPr lang="uk-UA" b="1" dirty="0" smtClean="0">
              <a:latin typeface="Times New Roman" panose="02020603050405020304" pitchFamily="18" charset="0"/>
              <a:cs typeface="Times New Roman" panose="02020603050405020304" pitchFamily="18" charset="0"/>
            </a:endParaRPr>
          </a:p>
          <a:p>
            <a:pPr fontAlgn="auto"/>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509/3750/19 від </a:t>
            </a:r>
            <a:r>
              <a:rPr lang="uk-UA" b="1" dirty="0" smtClean="0">
                <a:latin typeface="Times New Roman" panose="02020603050405020304" pitchFamily="18" charset="0"/>
                <a:cs typeface="Times New Roman" panose="02020603050405020304" pitchFamily="18" charset="0"/>
              </a:rPr>
              <a:t>10.06.2025,</a:t>
            </a:r>
          </a:p>
          <a:p>
            <a:pPr fontAlgn="auto"/>
            <a:r>
              <a:rPr lang="uk-UA" b="1" dirty="0" smtClean="0">
                <a:latin typeface="Times New Roman" panose="02020603050405020304" pitchFamily="18" charset="0"/>
                <a:cs typeface="Times New Roman" panose="02020603050405020304" pitchFamily="18" charset="0"/>
              </a:rPr>
              <a:t> не оскаржувалась</a:t>
            </a:r>
            <a:endParaRPr lang="uk-UA" dirty="0" smtClean="0">
              <a:latin typeface="Times New Roman" panose="02020603050405020304" pitchFamily="18" charset="0"/>
              <a:cs typeface="Times New Roman" panose="02020603050405020304" pitchFamily="18" charset="0"/>
            </a:endParaRPr>
          </a:p>
          <a:p>
            <a:pPr fontAlgn="auto"/>
            <a:r>
              <a:rPr lang="uk-UA" b="1"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Враховуючи відсутність належної компетенції на передачу вказаних земель оборони, без згоди власника земель оборони – Кабінету Міністрів України, рішення </a:t>
            </a:r>
            <a:r>
              <a:rPr lang="uk-UA" i="1" dirty="0" err="1">
                <a:latin typeface="Times New Roman" panose="02020603050405020304" pitchFamily="18" charset="0"/>
                <a:cs typeface="Times New Roman" panose="02020603050405020304" pitchFamily="18" charset="0"/>
              </a:rPr>
              <a:t>Молодіжненської</a:t>
            </a:r>
            <a:r>
              <a:rPr lang="uk-UA" i="1" dirty="0">
                <a:latin typeface="Times New Roman" panose="02020603050405020304" pitchFamily="18" charset="0"/>
                <a:cs typeface="Times New Roman" panose="02020603050405020304" pitchFamily="18" charset="0"/>
              </a:rPr>
              <a:t> сільської ради від 17.07.2007 року № 774-V «Про вилучення із земель Міністерства оборони України КЕВ м. Одеса земельної ділянки, загальною площею 7,7330 га. та зарахування цієї земельної ділянки до земель запасу </a:t>
            </a:r>
            <a:r>
              <a:rPr lang="uk-UA" i="1" dirty="0" err="1">
                <a:latin typeface="Times New Roman" panose="02020603050405020304" pitchFamily="18" charset="0"/>
                <a:cs typeface="Times New Roman" panose="02020603050405020304" pitchFamily="18" charset="0"/>
              </a:rPr>
              <a:t>Молодіжненської</a:t>
            </a:r>
            <a:r>
              <a:rPr lang="uk-UA" i="1" dirty="0">
                <a:latin typeface="Times New Roman" panose="02020603050405020304" pitchFamily="18" charset="0"/>
                <a:cs typeface="Times New Roman" panose="02020603050405020304" pitchFamily="18" charset="0"/>
              </a:rPr>
              <a:t> сільської ради в межах с. Молодіжного» є незаконним</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Оскільки державні акти на право власності на земельні ділянки є документами, що посвідчують право власності і видаються на підставі відповідних рішень органів виконавчої влади або органів місцевого самоврядування у межах їх повноважень, то у спорах, пов`язаних із правом власності на земельні ділянки, недійсними можуть визнаватися як зазначені рішення, на підставі яких видано відповідні державні акти, так і самі акти на право власності на земельні ділянки.</a:t>
            </a:r>
          </a:p>
          <a:p>
            <a:endParaRPr lang="uk-UA" dirty="0"/>
          </a:p>
        </p:txBody>
      </p:sp>
    </p:spTree>
    <p:extLst>
      <p:ext uri="{BB962C8B-B14F-4D97-AF65-F5344CB8AC3E}">
        <p14:creationId xmlns:p14="http://schemas.microsoft.com/office/powerpoint/2010/main" val="2392217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pPr marL="342900" indent="5400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С</a:t>
            </a:r>
            <a:r>
              <a:rPr lang="uk-UA" i="1" dirty="0" smtClean="0">
                <a:latin typeface="Times New Roman" panose="02020603050405020304" pitchFamily="18" charset="0"/>
                <a:cs typeface="Times New Roman" panose="02020603050405020304" pitchFamily="18" charset="0"/>
              </a:rPr>
              <a:t>уд </a:t>
            </a:r>
            <a:r>
              <a:rPr lang="uk-UA" i="1" dirty="0">
                <a:latin typeface="Times New Roman" panose="02020603050405020304" pitchFamily="18" charset="0"/>
                <a:cs typeface="Times New Roman" panose="02020603050405020304" pitchFamily="18" charset="0"/>
              </a:rPr>
              <a:t>першої інстанції дійшов правильного висновку на наявність підстав у визнанні недійсним Державного </a:t>
            </a:r>
            <a:r>
              <a:rPr lang="uk-UA" i="1" dirty="0" err="1">
                <a:latin typeface="Times New Roman" panose="02020603050405020304" pitchFamily="18" charset="0"/>
                <a:cs typeface="Times New Roman" panose="02020603050405020304" pitchFamily="18" charset="0"/>
              </a:rPr>
              <a:t>акта</a:t>
            </a:r>
            <a:r>
              <a:rPr lang="uk-UA" i="1" dirty="0">
                <a:latin typeface="Times New Roman" panose="02020603050405020304" pitchFamily="18" charset="0"/>
                <a:cs typeface="Times New Roman" panose="02020603050405020304" pitchFamily="18" charset="0"/>
              </a:rPr>
              <a:t> серії ЯЛ № 726892 на право власності на земельну ділянку, кадастровий номер 5123782000:02:004:3958, на підставі якого громадянка Василенко О.В. незаконно отримала право власності на частину земельної ділянки військового містечка площею 0,0200 га. </a:t>
            </a:r>
            <a:endParaRPr lang="uk-UA" i="1" dirty="0" smtClean="0">
              <a:latin typeface="Times New Roman" panose="02020603050405020304" pitchFamily="18" charset="0"/>
              <a:cs typeface="Times New Roman" panose="02020603050405020304" pitchFamily="18" charset="0"/>
            </a:endParaRPr>
          </a:p>
          <a:p>
            <a:pPr marL="342900" indent="540000" algn="just">
              <a:buFont typeface="Wingdings" panose="05000000000000000000" pitchFamily="2" charset="2"/>
              <a:buChar char="Ø"/>
            </a:pPr>
            <a:endParaRPr lang="uk-UA" dirty="0" smtClean="0">
              <a:latin typeface="Times New Roman" panose="02020603050405020304" pitchFamily="18" charset="0"/>
              <a:cs typeface="Times New Roman" panose="02020603050405020304" pitchFamily="18" charset="0"/>
            </a:endParaRPr>
          </a:p>
          <a:p>
            <a:pPr marL="342900" indent="5400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 урахуванням наведених вимог закону і встановлених фактичних обставин справи, апеляційний суд вважає, що відповідно Василенко О.В. набула у власність земельну ділянку кадастровий номер 5123782000:02:004:3958, незаконно і вона не мала права відчужувати її Рудницькому М.М., тому ця ділянка вибула із земель державної власності поза волею належного розпорядника і позовні вимоги щодо її витребування є обґрунтованими та доведеними.</a:t>
            </a:r>
            <a:r>
              <a:rPr lang="uk-UA" dirty="0">
                <a:latin typeface="Times New Roman" panose="02020603050405020304" pitchFamily="18" charset="0"/>
                <a:cs typeface="Times New Roman" panose="02020603050405020304" pitchFamily="18" charset="0"/>
              </a:rPr>
              <a:t> </a:t>
            </a:r>
          </a:p>
          <a:p>
            <a:endParaRPr lang="uk-UA" dirty="0"/>
          </a:p>
        </p:txBody>
      </p:sp>
    </p:spTree>
    <p:extLst>
      <p:ext uri="{BB962C8B-B14F-4D97-AF65-F5344CB8AC3E}">
        <p14:creationId xmlns:p14="http://schemas.microsoft.com/office/powerpoint/2010/main" val="41352981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21919" y="165463"/>
            <a:ext cx="12313920" cy="5190308"/>
          </a:xfrm>
        </p:spPr>
        <p:txBody>
          <a:bodyPr>
            <a:normAutofit lnSpcReduction="10000"/>
          </a:bodyPr>
          <a:lstStyle/>
          <a:p>
            <a:r>
              <a:rPr lang="uk-UA" b="1" dirty="0">
                <a:latin typeface="Times New Roman" panose="02020603050405020304" pitchFamily="18" charset="0"/>
                <a:cs typeface="Times New Roman" panose="02020603050405020304" pitchFamily="18" charset="0"/>
              </a:rPr>
              <a:t>35.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947/20894/24 </a:t>
            </a:r>
            <a:r>
              <a:rPr lang="uk-UA" b="1" dirty="0" smtClean="0">
                <a:latin typeface="Times New Roman" panose="02020603050405020304" pitchFamily="18" charset="0"/>
                <a:cs typeface="Times New Roman" panose="02020603050405020304" pitchFamily="18" charset="0"/>
              </a:rPr>
              <a:t>від, </a:t>
            </a: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30 червня 2025 року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 огляду на викладене, слід дійти висновку про те, що не є дієвим способом захисту скасування права власності на вказаний будинок, про який зазначено судом в своєму рішенні, не є дієвим способом захисту скасування права власності, оскільки власник земельної ділянки не надавав згоди відповідачу </a:t>
            </a:r>
            <a:r>
              <a:rPr lang="uk-UA" i="1" dirty="0" err="1">
                <a:latin typeface="Times New Roman" panose="02020603050405020304" pitchFamily="18" charset="0"/>
                <a:cs typeface="Times New Roman" panose="02020603050405020304" pitchFamily="18" charset="0"/>
              </a:rPr>
              <a:t>Волошаненку</a:t>
            </a:r>
            <a:r>
              <a:rPr lang="uk-UA" i="1" dirty="0">
                <a:latin typeface="Times New Roman" panose="02020603050405020304" pitchFamily="18" charset="0"/>
                <a:cs typeface="Times New Roman" panose="02020603050405020304" pitchFamily="18" charset="0"/>
              </a:rPr>
              <a:t> О.М. на здійснення будівництва на ньому.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зазначала, що самочинне будівництво нерухомого майна особою, яка не є власником земельної ділянки, слід розглядати як порушення прав власника відповідної земельної ділянки, оскільки наявність самочинно побудованого спірного об'єкту нерухомості, розташованого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м. Одеса, вул. Ткачова, буд. 21-а, порушує права Міністерства Оборони України та розпорядження земельною ділянкою, на якій розміщений спірний об'єкт нерухомості.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53814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r>
              <a:rPr lang="uk-UA" b="1" dirty="0">
                <a:latin typeface="Times New Roman" panose="02020603050405020304" pitchFamily="18" charset="0"/>
                <a:cs typeface="Times New Roman" panose="02020603050405020304" pitchFamily="18" charset="0"/>
              </a:rPr>
              <a:t>36. Постанова Одеського апеляційного суду у </a:t>
            </a:r>
            <a:r>
              <a:rPr lang="uk-UA" b="1" dirty="0" smtClean="0">
                <a:latin typeface="Times New Roman" panose="02020603050405020304" pitchFamily="18" charset="0"/>
                <a:cs typeface="Times New Roman" panose="02020603050405020304" pitchFamily="18" charset="0"/>
              </a:rPr>
              <a:t>справі</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502/1185/21, від 22.05.2025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23 жовтня 2025 </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звертала увагу, що вищевказаний висновок КП «Центр інженерних досліджень» щодо можливості складання технічної документації з землеустрою ДНЗ «</a:t>
            </a:r>
            <a:r>
              <a:rPr lang="uk-UA" i="1" dirty="0" err="1">
                <a:latin typeface="Times New Roman" panose="02020603050405020304" pitchFamily="18" charset="0"/>
                <a:cs typeface="Times New Roman" panose="02020603050405020304" pitchFamily="18" charset="0"/>
              </a:rPr>
              <a:t>Кілійський</a:t>
            </a:r>
            <a:r>
              <a:rPr lang="uk-UA" i="1" dirty="0">
                <a:latin typeface="Times New Roman" panose="02020603050405020304" pitchFamily="18" charset="0"/>
                <a:cs typeface="Times New Roman" panose="02020603050405020304" pitchFamily="18" charset="0"/>
              </a:rPr>
              <a:t> професійний ліцей» містить суперечливі дані, а саме у висновку зазначено, що після вилучення земельних ділянок у користуванні позивача залишилась земельна ділянка площею 41,3332 га, що суперечить встановленим у справі обставинам, згідно з якими площа такої земельної ділянки складає 31,9 га землі.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Таким чином, позовні вимоги про визнання недійсним та скасування розпорядження </a:t>
            </a:r>
            <a:r>
              <a:rPr lang="uk-UA" dirty="0" err="1">
                <a:latin typeface="Times New Roman" panose="02020603050405020304" pitchFamily="18" charset="0"/>
                <a:cs typeface="Times New Roman" panose="02020603050405020304" pitchFamily="18" charset="0"/>
              </a:rPr>
              <a:t>Кілійської</a:t>
            </a:r>
            <a:r>
              <a:rPr lang="uk-UA" dirty="0">
                <a:latin typeface="Times New Roman" panose="02020603050405020304" pitchFamily="18" charset="0"/>
                <a:cs typeface="Times New Roman" panose="02020603050405020304" pitchFamily="18" charset="0"/>
              </a:rPr>
              <a:t> районної державної адміністрації № 651 від 29 жовтня 2012 року щодо передачі ОСОБА_5 , ОСОБА_9 , ОСОБА_8 , ОСОБА_10 , ОСОБА_11 земельних ділянок та визнання недійсними виданих їм державних актів на право власності на земельну ділянку є недоведеними та не підлягають задоволенню.</a:t>
            </a:r>
          </a:p>
          <a:p>
            <a:endParaRPr lang="uk-UA" dirty="0"/>
          </a:p>
        </p:txBody>
      </p:sp>
    </p:spTree>
    <p:extLst>
      <p:ext uri="{BB962C8B-B14F-4D97-AF65-F5344CB8AC3E}">
        <p14:creationId xmlns:p14="http://schemas.microsoft.com/office/powerpoint/2010/main" val="7411539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2" name="Заголовок 1"/>
          <p:cNvSpPr>
            <a:spLocks noGrp="1"/>
          </p:cNvSpPr>
          <p:nvPr>
            <p:ph type="ctrTitle"/>
          </p:nvPr>
        </p:nvSpPr>
        <p:spPr>
          <a:xfrm>
            <a:off x="439479" y="2486880"/>
            <a:ext cx="11313042" cy="1425981"/>
          </a:xfrm>
        </p:spPr>
        <p:txBody>
          <a:bodyPr>
            <a:normAutofit fontScale="90000"/>
          </a:bodyPr>
          <a:lstStyle/>
          <a:p>
            <a:r>
              <a:rPr lang="uk-UA" sz="3100" b="1" dirty="0">
                <a:latin typeface="Times New Roman" panose="02020603050405020304" pitchFamily="18" charset="0"/>
                <a:cs typeface="Times New Roman" panose="02020603050405020304" pitchFamily="18" charset="0"/>
              </a:rPr>
              <a:t>3. Постанова Одеського апеляційного суду у справі </a:t>
            </a:r>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sz="3100" b="1" dirty="0" smtClean="0">
                <a:latin typeface="Times New Roman" panose="02020603050405020304" pitchFamily="18" charset="0"/>
                <a:cs typeface="Times New Roman" panose="02020603050405020304" pitchFamily="18" charset="0"/>
              </a:rPr>
              <a:t>№ </a:t>
            </a:r>
            <a:r>
              <a:rPr lang="uk-UA" sz="3100" b="1" dirty="0">
                <a:latin typeface="Times New Roman" panose="02020603050405020304" pitchFamily="18" charset="0"/>
                <a:cs typeface="Times New Roman" panose="02020603050405020304" pitchFamily="18" charset="0"/>
              </a:rPr>
              <a:t>2-5637/11 від 16.01.2025 року не оскаржувалась. </a:t>
            </a:r>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sz="3100" b="1" dirty="0">
                <a:latin typeface="Times New Roman" panose="02020603050405020304" pitchFamily="18" charset="0"/>
                <a:cs typeface="Times New Roman" panose="02020603050405020304" pitchFamily="18" charset="0"/>
              </a:rPr>
              <a:t/>
            </a:r>
            <a:br>
              <a:rPr lang="uk-UA" sz="3100" b="1" dirty="0">
                <a:latin typeface="Times New Roman" panose="02020603050405020304" pitchFamily="18" charset="0"/>
                <a:cs typeface="Times New Roman" panose="02020603050405020304" pitchFamily="18" charset="0"/>
              </a:rPr>
            </a:br>
            <a:r>
              <a:rPr lang="uk-UA" sz="3100" i="1" dirty="0" smtClean="0">
                <a:latin typeface="Times New Roman" panose="02020603050405020304" pitchFamily="18" charset="0"/>
                <a:cs typeface="Times New Roman" panose="02020603050405020304" pitchFamily="18" charset="0"/>
              </a:rPr>
              <a:t>(</a:t>
            </a:r>
            <a:r>
              <a:rPr lang="uk-UA" sz="3100" i="1" dirty="0">
                <a:latin typeface="Times New Roman" panose="02020603050405020304" pitchFamily="18" charset="0"/>
                <a:cs typeface="Times New Roman" panose="02020603050405020304" pitchFamily="18" charset="0"/>
              </a:rPr>
              <a:t>Вимога про витребування земельної ділянки відповідає </a:t>
            </a:r>
            <a:r>
              <a:rPr lang="uk-UA" sz="3100" i="1" dirty="0" err="1">
                <a:latin typeface="Times New Roman" panose="02020603050405020304" pitchFamily="18" charset="0"/>
                <a:cs typeface="Times New Roman" panose="02020603050405020304" pitchFamily="18" charset="0"/>
              </a:rPr>
              <a:t>виндикаційному</a:t>
            </a:r>
            <a:r>
              <a:rPr lang="uk-UA" sz="3100" i="1" dirty="0">
                <a:latin typeface="Times New Roman" panose="02020603050405020304" pitchFamily="18" charset="0"/>
                <a:cs typeface="Times New Roman" panose="02020603050405020304" pitchFamily="18" charset="0"/>
              </a:rPr>
              <a:t> позову і не вимагає скасування державного акту на земельну ділянку)</a:t>
            </a:r>
            <a:r>
              <a:rPr lang="uk-UA" dirty="0"/>
              <a:t/>
            </a:r>
            <a:br>
              <a:rPr lang="uk-UA" dirty="0"/>
            </a:br>
            <a:endParaRPr lang="uk-UA" dirty="0"/>
          </a:p>
        </p:txBody>
      </p:sp>
    </p:spTree>
    <p:extLst>
      <p:ext uri="{BB962C8B-B14F-4D97-AF65-F5344CB8AC3E}">
        <p14:creationId xmlns:p14="http://schemas.microsoft.com/office/powerpoint/2010/main" val="11796439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69669" y="879566"/>
            <a:ext cx="12122331" cy="3213463"/>
          </a:xfrm>
        </p:spPr>
        <p:txBody>
          <a:bodyPr>
            <a:normAutofit lnSpcReduction="10000"/>
          </a:bodyPr>
          <a:lstStyle/>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Оскільки висновки суду першої інстанції не відповідають обставинам справи, судом порушено норми процесуального права, неправильно застосовано норми матеріального права, що призвело до неправильного вирішення справи, колегія суддів вважає, що рішення суду першої інстанції в частині задоволення позовних вимог про визнання недійсним та скасування розпорядження </a:t>
            </a:r>
            <a:r>
              <a:rPr lang="uk-UA" i="1" dirty="0" err="1">
                <a:latin typeface="Times New Roman" panose="02020603050405020304" pitchFamily="18" charset="0"/>
                <a:cs typeface="Times New Roman" panose="02020603050405020304" pitchFamily="18" charset="0"/>
              </a:rPr>
              <a:t>Кілійської</a:t>
            </a:r>
            <a:r>
              <a:rPr lang="uk-UA" i="1" dirty="0">
                <a:latin typeface="Times New Roman" panose="02020603050405020304" pitchFamily="18" charset="0"/>
                <a:cs typeface="Times New Roman" panose="02020603050405020304" pitchFamily="18" charset="0"/>
              </a:rPr>
              <a:t> районної державної адміністрації № 651 від 29 жовтня 2012 року щодо передачі ОСОБА_5 , ОСОБА_9 , ОСОБА_8 , ОСОБА_10 , ОСОБА_11 земельних ділянок та визнання недійсними виданих державних актів на право власності на земельні ділянки підлягає скасуванню з ухваленням нового судового рішення про відмову у задоволенні вищевказаних позовних вимог за вищевказаного обґрунтування.</a:t>
            </a:r>
            <a:endParaRPr lang="uk-UA"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uk-UA" dirty="0"/>
          </a:p>
        </p:txBody>
      </p:sp>
    </p:spTree>
    <p:extLst>
      <p:ext uri="{BB962C8B-B14F-4D97-AF65-F5344CB8AC3E}">
        <p14:creationId xmlns:p14="http://schemas.microsoft.com/office/powerpoint/2010/main" val="41228772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85000" lnSpcReduction="20000"/>
          </a:bodyPr>
          <a:lstStyle/>
          <a:p>
            <a:r>
              <a:rPr lang="uk-UA" dirty="0"/>
              <a:t> </a:t>
            </a:r>
          </a:p>
          <a:p>
            <a:pPr indent="457200"/>
            <a:r>
              <a:rPr lang="uk-UA" b="1" dirty="0" smtClean="0">
                <a:latin typeface="Times New Roman" panose="02020603050405020304" pitchFamily="18" charset="0"/>
                <a:cs typeface="Times New Roman" panose="02020603050405020304" pitchFamily="18" charset="0"/>
              </a:rPr>
              <a:t>37. Постанова Одеського апеляційного суду  у справі </a:t>
            </a:r>
          </a:p>
          <a:p>
            <a:pPr indent="457200"/>
            <a:r>
              <a:rPr lang="uk-UA" b="1" dirty="0" smtClean="0">
                <a:latin typeface="Times New Roman" panose="02020603050405020304" pitchFamily="18" charset="0"/>
                <a:cs typeface="Times New Roman" panose="02020603050405020304" pitchFamily="18" charset="0"/>
              </a:rPr>
              <a:t>№ 502/2547/23 від 18.11.2025, </a:t>
            </a:r>
          </a:p>
          <a:p>
            <a:pPr indent="457200"/>
            <a:r>
              <a:rPr lang="uk-UA" b="1" dirty="0" smtClean="0">
                <a:latin typeface="Times New Roman" panose="02020603050405020304" pitchFamily="18" charset="0"/>
                <a:cs typeface="Times New Roman" panose="02020603050405020304" pitchFamily="18" charset="0"/>
              </a:rPr>
              <a:t>відкрито касаційне провадження 12 лютого 2026</a:t>
            </a:r>
          </a:p>
          <a:p>
            <a:pPr marL="342900" indent="-342900" algn="just" fontAlgn="auto">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Задоволення вимоги прокурора про повернення земельної ділянки у державну власність не є правовою підставою для внесення до державного реєстру речових прав на нерухоме майно запису про припинення права власності на спірну земельну ділянку за ОСОБА_2 .</a:t>
            </a:r>
          </a:p>
          <a:p>
            <a:pPr marL="342900" indent="-342900" algn="just" fontAlgn="auto">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Отже при задоволенні </a:t>
            </a:r>
            <a:r>
              <a:rPr lang="uk-UA" dirty="0" err="1">
                <a:latin typeface="Times New Roman" panose="02020603050405020304" pitchFamily="18" charset="0"/>
                <a:cs typeface="Times New Roman" panose="02020603050405020304" pitchFamily="18" charset="0"/>
              </a:rPr>
              <a:t>негаторного</a:t>
            </a:r>
            <a:r>
              <a:rPr lang="uk-UA" dirty="0">
                <a:latin typeface="Times New Roman" panose="02020603050405020304" pitchFamily="18" charset="0"/>
                <a:cs typeface="Times New Roman" panose="02020603050405020304" pitchFamily="18" charset="0"/>
              </a:rPr>
              <a:t> позову прокурора вимога про скасування рішення про державну реєстрацію прав та їх обтяжень на спірну земельну ділянку відповідає ефективному способу захисту порушених прав держави.</a:t>
            </a:r>
          </a:p>
          <a:p>
            <a:pPr marL="342900" indent="-342900" algn="just" fontAlgn="auto">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Вказане відповідає правовій позиції, висловленій Верховним Судом у постанові від 11.10.2023 року у справі №734/1560/20.</a:t>
            </a:r>
          </a:p>
          <a:p>
            <a:pPr marL="342900" indent="-3429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Також ефективним є такий спосіб захисту, як скасування у Державному земельному кадастрі державну реєстрацію земельної ділянки площею 0,1 га, кадастровий номер 5122383000:01:001:1444 з одночасним закриттям Поземельної книги відносно цієї земельної ділянки, оскільки дана земельна ділянка входить до 40 кварталу філії «Ізмаїльське лісове господарство» ДП «Ліси України», який на даний час не сформований і відноситься до земель лісового фонду та входить до Дунайського біосферного заповідника, межі якого не встановлені в натурі.</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8234948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92500" lnSpcReduction="20000"/>
          </a:bodyPr>
          <a:lstStyle/>
          <a:p>
            <a:pPr fontAlgn="auto"/>
            <a:r>
              <a:rPr lang="uk-UA" dirty="0"/>
              <a:t> </a:t>
            </a:r>
          </a:p>
          <a:p>
            <a:pPr indent="457200" fontAlgn="auto"/>
            <a:r>
              <a:rPr lang="uk-UA" b="1" dirty="0">
                <a:latin typeface="Times New Roman" panose="02020603050405020304" pitchFamily="18" charset="0"/>
                <a:cs typeface="Times New Roman" panose="02020603050405020304" pitchFamily="18" charset="0"/>
              </a:rPr>
              <a:t>38. Постанова Одеського апеляційного </a:t>
            </a:r>
            <a:r>
              <a:rPr lang="uk-UA" b="1" dirty="0" smtClean="0">
                <a:latin typeface="Times New Roman" panose="02020603050405020304" pitchFamily="18" charset="0"/>
                <a:cs typeface="Times New Roman" panose="02020603050405020304" pitchFamily="18" charset="0"/>
              </a:rPr>
              <a:t>суду</a:t>
            </a:r>
          </a:p>
          <a:p>
            <a:pPr indent="457200" fontAlgn="auto"/>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495/10481/17 від 01.10.2025 року, </a:t>
            </a:r>
            <a:endParaRPr lang="uk-UA" b="1" dirty="0" smtClean="0">
              <a:latin typeface="Times New Roman" panose="02020603050405020304" pitchFamily="18" charset="0"/>
              <a:cs typeface="Times New Roman" panose="02020603050405020304" pitchFamily="18" charset="0"/>
            </a:endParaRPr>
          </a:p>
          <a:p>
            <a:pPr indent="457200" fontAlgn="auto"/>
            <a:r>
              <a:rPr lang="uk-UA" b="1" dirty="0" smtClean="0">
                <a:latin typeface="Times New Roman" panose="02020603050405020304" pitchFamily="18" charset="0"/>
                <a:cs typeface="Times New Roman" panose="02020603050405020304" pitchFamily="18" charset="0"/>
              </a:rPr>
              <a:t>касаційну </a:t>
            </a:r>
            <a:r>
              <a:rPr lang="uk-UA" b="1" dirty="0">
                <a:latin typeface="Times New Roman" panose="02020603050405020304" pitchFamily="18" charset="0"/>
                <a:cs typeface="Times New Roman" panose="02020603050405020304" pitchFamily="18" charset="0"/>
              </a:rPr>
              <a:t>скаргу повернуто 03 березня 2026 року.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Колегією суддів встановлено, що згідно з відомостями експлікації площа земельної ділянки має різні геометричні характеристики: загальна площа 874 </a:t>
            </a:r>
            <a:r>
              <a:rPr lang="uk-UA" i="1" dirty="0" err="1">
                <a:latin typeface="Times New Roman" panose="02020603050405020304" pitchFamily="18" charset="0"/>
                <a:cs typeface="Times New Roman" panose="02020603050405020304" pitchFamily="18" charset="0"/>
              </a:rPr>
              <a:t>кв.м</a:t>
            </a:r>
            <a:r>
              <a:rPr lang="uk-UA" i="1" dirty="0">
                <a:latin typeface="Times New Roman" panose="02020603050405020304" pitchFamily="18" charset="0"/>
                <a:cs typeface="Times New Roman" panose="02020603050405020304" pitchFamily="18" charset="0"/>
              </a:rPr>
              <a:t>., площа під будинком і господарськими спорудами 356 </a:t>
            </a:r>
            <a:r>
              <a:rPr lang="uk-UA" i="1" dirty="0" err="1">
                <a:latin typeface="Times New Roman" panose="02020603050405020304" pitchFamily="18" charset="0"/>
                <a:cs typeface="Times New Roman" panose="02020603050405020304" pitchFamily="18" charset="0"/>
              </a:rPr>
              <a:t>кв.м</a:t>
            </a:r>
            <a:r>
              <a:rPr lang="uk-UA" i="1" dirty="0">
                <a:latin typeface="Times New Roman" panose="02020603050405020304" pitchFamily="18" charset="0"/>
                <a:cs typeface="Times New Roman" panose="02020603050405020304" pitchFamily="18" charset="0"/>
              </a:rPr>
              <a:t>. (технічний паспорт 2015 року) та загальна площа 885 </a:t>
            </a:r>
            <a:r>
              <a:rPr lang="uk-UA" i="1" dirty="0" err="1">
                <a:latin typeface="Times New Roman" panose="02020603050405020304" pitchFamily="18" charset="0"/>
                <a:cs typeface="Times New Roman" panose="02020603050405020304" pitchFamily="18" charset="0"/>
              </a:rPr>
              <a:t>кв.м</a:t>
            </a:r>
            <a:r>
              <a:rPr lang="uk-UA" i="1" dirty="0">
                <a:latin typeface="Times New Roman" panose="02020603050405020304" pitchFamily="18" charset="0"/>
                <a:cs typeface="Times New Roman" panose="02020603050405020304" pitchFamily="18" charset="0"/>
              </a:rPr>
              <a:t>., площа під забудовою 404 </a:t>
            </a:r>
            <a:r>
              <a:rPr lang="uk-UA" i="1" dirty="0" err="1">
                <a:latin typeface="Times New Roman" panose="02020603050405020304" pitchFamily="18" charset="0"/>
                <a:cs typeface="Times New Roman" panose="02020603050405020304" pitchFamily="18" charset="0"/>
              </a:rPr>
              <a:t>кв.м</a:t>
            </a:r>
            <a:r>
              <a:rPr lang="uk-UA" i="1" dirty="0">
                <a:latin typeface="Times New Roman" panose="02020603050405020304" pitchFamily="18" charset="0"/>
                <a:cs typeface="Times New Roman" panose="02020603050405020304" pitchFamily="18" charset="0"/>
              </a:rPr>
              <a:t>. (технічний паспорт 2019 року).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Апеляційний суд зауважує, що дані технічні паспорти на садибний (індивідуальний) житловий будинок АДРЕСА_1 від 2015 року та 2019 року були покладені в основу висновку земельно-технічної експертизи, без надання оцінки різниці площі земельної ділянки, що суттєво впливає на висновки земельно-технічної експертизи.</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Враховуючи зазначене, висновок судової земельно-технічної експертизи є недопустимим доказом, а тому позовні вимоги є недоведеними, що є наслідком для відмови у задоволенні позовних вимог про встановлення (визначення) порядку користування земельною ділянкою та поділу житлового будинку в натурі між власниками (виділення частки).</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643750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r>
              <a:rPr lang="uk-UA" b="1" dirty="0">
                <a:latin typeface="Times New Roman" panose="02020603050405020304" pitchFamily="18" charset="0"/>
                <a:cs typeface="Times New Roman" panose="02020603050405020304" pitchFamily="18" charset="0"/>
              </a:rPr>
              <a:t>39.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512/560/23 від 07.10.2025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12 січня 2026 року.</a:t>
            </a:r>
            <a:endParaRPr lang="uk-UA" dirty="0">
              <a:latin typeface="Times New Roman" panose="02020603050405020304" pitchFamily="18" charset="0"/>
              <a:cs typeface="Times New Roman" panose="02020603050405020304" pitchFamily="18" charset="0"/>
            </a:endParaRPr>
          </a:p>
          <a:p>
            <a:pPr marL="342900" indent="5400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звертає увагу на те, що право на заповіт може бути здійснене протягом всього життя особи і включає в себе як право на складення заповіту або кількох заповітів, так і права на їх зміну чи скасування.</a:t>
            </a:r>
            <a:endParaRPr lang="uk-UA" dirty="0">
              <a:latin typeface="Times New Roman" panose="02020603050405020304" pitchFamily="18" charset="0"/>
              <a:cs typeface="Times New Roman" panose="02020603050405020304" pitchFamily="18" charset="0"/>
            </a:endParaRPr>
          </a:p>
          <a:p>
            <a:pPr marL="342900" indent="5400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Усі наведені правомочності заповідача в сукупності із засобами їх правової охорони та захисту є реалізацією свободи заповіту, яка є принципом спадкового права. Свобода заповіту охоплює особисте здійснення заповідачем права на заповіт шляхом вільного волевиявлення, яке, будучи належним чином вираженим, піддається правовій охороні і після смерті заповідача. Свобода заповіту як принцип спадкового права включає, серед інших елементів, також необхідність поваги до волі заповідача та обов`язковість її виконання.</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940841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 урахуванням встановлених обставин, колегія суддів приходить висновку про те, що посилання позивачки на те, що заповіт складений не уповноваженою на те особою, за відсутності відповідного рішення про покладання на сільську ради функцій на вчинення нотаріальних дій, не є правовою підставою для визнання заповіту нікчемним.</a:t>
            </a: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приходить висновку про те, що підстави для визнання заповіту нікчемним відсутні, а тому і підстав визнавати право власності на спадкове майно, залишене після смерті ОСОБА_3 за ОСОБА_2 немає.</a:t>
            </a: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endParaRPr lang="uk-UA" b="1" i="1" dirty="0" smtClean="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Колегія </a:t>
            </a:r>
            <a:r>
              <a:rPr lang="uk-UA" i="1" dirty="0">
                <a:latin typeface="Times New Roman" panose="02020603050405020304" pitchFamily="18" charset="0"/>
                <a:cs typeface="Times New Roman" panose="02020603050405020304" pitchFamily="18" charset="0"/>
              </a:rPr>
              <a:t>суддів вважала, що відповідно до </a:t>
            </a:r>
            <a:r>
              <a:rPr lang="uk-UA" i="1" dirty="0" err="1">
                <a:latin typeface="Times New Roman" panose="02020603050405020304" pitchFamily="18" charset="0"/>
                <a:cs typeface="Times New Roman" panose="02020603050405020304" pitchFamily="18" charset="0"/>
              </a:rPr>
              <a:t>п.п</a:t>
            </a:r>
            <a:r>
              <a:rPr lang="uk-UA" i="1" dirty="0">
                <a:latin typeface="Times New Roman" panose="02020603050405020304" pitchFamily="18" charset="0"/>
                <a:cs typeface="Times New Roman" panose="02020603050405020304" pitchFamily="18" charset="0"/>
              </a:rPr>
              <a:t>. 1, 4 ч. 1 </a:t>
            </a:r>
            <a:r>
              <a:rPr lang="uk-UA" i="1" u="sng" dirty="0">
                <a:latin typeface="Times New Roman" panose="02020603050405020304" pitchFamily="18" charset="0"/>
                <a:cs typeface="Times New Roman" panose="02020603050405020304" pitchFamily="18" charset="0"/>
                <a:hlinkClick r:id="rId3" tooltip="Цивільний процесуальний кодекс України; нормативно-правовий акт № 1618-IV від 18.03.2004, ВР України"/>
              </a:rPr>
              <a:t>ст. 376 ЦПК України</a:t>
            </a:r>
            <a:r>
              <a:rPr lang="uk-UA" i="1" dirty="0">
                <a:latin typeface="Times New Roman" panose="02020603050405020304" pitchFamily="18" charset="0"/>
                <a:cs typeface="Times New Roman" panose="02020603050405020304" pitchFamily="18" charset="0"/>
              </a:rPr>
              <a:t>, рішення суду першої інстанції про задоволення позову не відповідає матеріалам справи, оскільки ухвалене з неповним з`ясуванням обставин, що мають значення для справи, та з порушенням норм матеріального і процесуального права, а відтак, відповідно до вимог </a:t>
            </a:r>
            <a:r>
              <a:rPr lang="uk-UA" i="1" u="sng" dirty="0">
                <a:latin typeface="Times New Roman" panose="02020603050405020304" pitchFamily="18" charset="0"/>
                <a:cs typeface="Times New Roman" panose="02020603050405020304" pitchFamily="18" charset="0"/>
                <a:hlinkClick r:id="rId3" tooltip="Цивільний процесуальний кодекс України; нормативно-правовий акт № 1618-IV від 18.03.2004, ВР України"/>
              </a:rPr>
              <a:t>статті 376 ЦПК України</a:t>
            </a:r>
            <a:r>
              <a:rPr lang="uk-UA" i="1" dirty="0">
                <a:latin typeface="Times New Roman" panose="02020603050405020304" pitchFamily="18" charset="0"/>
                <a:cs typeface="Times New Roman" panose="02020603050405020304" pitchFamily="18" charset="0"/>
              </a:rPr>
              <a:t> підлягає скасуванню з ухваленням нового судового рішення про відмову у задоволенні позову ОСОБА_2 .</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195457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r>
              <a:rPr lang="uk-UA" b="1" dirty="0">
                <a:latin typeface="Times New Roman" panose="02020603050405020304" pitchFamily="18" charset="0"/>
                <a:cs typeface="Times New Roman" panose="02020603050405020304" pitchFamily="18" charset="0"/>
              </a:rPr>
              <a:t>40.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495/6560/24 від </a:t>
            </a:r>
            <a:r>
              <a:rPr lang="uk-UA" b="1" dirty="0" smtClean="0">
                <a:latin typeface="Times New Roman" panose="02020603050405020304" pitchFamily="18" charset="0"/>
                <a:cs typeface="Times New Roman" panose="02020603050405020304" pitchFamily="18" charset="0"/>
              </a:rPr>
              <a:t>25.11.2025, </a:t>
            </a:r>
          </a:p>
          <a:p>
            <a:r>
              <a:rPr lang="uk-UA" b="1" dirty="0" smtClean="0">
                <a:latin typeface="Times New Roman" panose="02020603050405020304" pitchFamily="18" charset="0"/>
                <a:cs typeface="Times New Roman" panose="02020603050405020304" pitchFamily="18" charset="0"/>
              </a:rPr>
              <a:t>у </a:t>
            </a:r>
            <a:r>
              <a:rPr lang="uk-UA" b="1" dirty="0">
                <a:latin typeface="Times New Roman" panose="02020603050405020304" pitchFamily="18" charset="0"/>
                <a:cs typeface="Times New Roman" panose="02020603050405020304" pitchFamily="18" charset="0"/>
              </a:rPr>
              <a:t>відкритті касаційного провадження відмовлено 03 лютого 2026 року</a:t>
            </a:r>
            <a:r>
              <a:rPr lang="uk-UA" b="1" dirty="0" smtClean="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Крім того, колегія суддів приймає до уваги додані до апеляційної скарги ОСОБА_1 докази, з яких вбачається, що відповідач залишив територію України у 2021 році, та станом на день подачі апеляційної скарги на Україну не повертався, що об`єктивно підтверджує неможливість відповідача укласти договори купівлі-продажу нерухомого майна.</a:t>
            </a: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Таким чином, колегія суддів дійшла висновку, що позивачем не надано жодного достовірного та достатнього доказу безповоротного ухилення відповідача від нотаріального посвідчення правочинів та втрати можливості з будь-яких причин його посвідчити, що є обов`язковими умовами для визнання правочину дійсним на підставі ч. 2 </a:t>
            </a:r>
            <a:r>
              <a:rPr lang="uk-UA" i="1" u="sng"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ст. 220 ЦК України</a:t>
            </a:r>
            <a:r>
              <a:rPr lang="uk-UA" i="1"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6025639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Також позивачем ОСОБА_2 не представлено апеляційному суду належних і допустимих документальних доказів на підтвердження його наміру нотаріально посвідчити вказані договори, вжиття ним будь-яких заходів для такого посвідчення, а також не надано доказів на підтвердження відсутності можливості нотаріально посвідчити договори у строк, встановлений договором 28.07.2023 року</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Встановивши, що спірні договори купівлі-продажу нерухомого майна були укладені без дотримання обов`язкових вимог законодавства щодо нотаріального їх посвідчення, при цьому відсутні докази ухилення відповідача від їх нотаріального посвідчення, колегія суддів доходить висновку про відсутність правових підстав для визнання таких договорів дійсними у судовому порядку та, відповідно, і для визнання права власності за позивачем на земельні ділянки, належні ОСОБА_1 .</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7090277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557349" y="287383"/>
            <a:ext cx="12897395" cy="4319451"/>
          </a:xfrm>
        </p:spPr>
        <p:txBody>
          <a:bodyPr>
            <a:normAutofit fontScale="92500" lnSpcReduction="20000"/>
          </a:bodyPr>
          <a:lstStyle/>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звертала увагу апелянта на те, що він не є законним представником інтересів ОСОБА_3 , а відтак, позбавлений передбачених законом прав та повноважень на захист її прав та інтересів у суді</a:t>
            </a:r>
            <a:r>
              <a:rPr lang="uk-UA" i="1" dirty="0" smtClean="0">
                <a:latin typeface="Times New Roman" panose="02020603050405020304" pitchFamily="18" charset="0"/>
                <a:cs typeface="Times New Roman" panose="02020603050405020304" pitchFamily="18" charset="0"/>
              </a:rPr>
              <a:t>.</a:t>
            </a:r>
          </a:p>
          <a:p>
            <a:pPr marL="342900" indent="457200" algn="just">
              <a:buFont typeface="Wingdings" panose="05000000000000000000" pitchFamily="2" charset="2"/>
              <a:buChar char="Ø"/>
            </a:pPr>
            <a:endParaRPr lang="uk-UA" i="1"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 свою чергу ОСОБА_3 , яка є повнолітньою дієздатною особою, до суду апеляційної інстанції із приводу оскарження рішення суду першої інстанції не зверталась, що свідчить про відсутність правових підстав для вирішення питання про порушення її прав та обов`язків</a:t>
            </a:r>
            <a:r>
              <a:rPr lang="uk-UA" i="1" dirty="0" smtClean="0">
                <a:latin typeface="Times New Roman" panose="02020603050405020304" pitchFamily="18" charset="0"/>
                <a:cs typeface="Times New Roman" panose="02020603050405020304" pitchFamily="18" charset="0"/>
              </a:rPr>
              <a:t>.</a:t>
            </a:r>
          </a:p>
          <a:p>
            <a:pPr marL="342900" indent="457200" algn="just">
              <a:buFont typeface="Wingdings" panose="05000000000000000000" pitchFamily="2" charset="2"/>
              <a:buChar char="Ø"/>
            </a:pPr>
            <a:endParaRPr lang="uk-UA" i="1" dirty="0" smtClean="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На підставі викладеного колегія суддів зазначає, що суд першої інстанції не з`ясував обставини справи, не визначився з характером спірних правовідносин, нормами матеріального та процесуального права, які підлягають застосуванню, що, відповідно, призвело до неправильного вирішення справи та є підставою для скасування рішення Білгород-Дністровського міськрайонного суду Одеської області від 25.07.2024 року в частині, яка переглядається, та постановлення у цій частині нового судового рішення про відмову у задоволенні позовних вимог ОСОБА_2 до ОСОБА_1 про визнання договорів купівлі-продажу дійсними та визнання права власності, з наведених вище підстав.</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endParaRPr lang="uk-UA" i="1"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5383615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a:bodyPr>
          <a:lstStyle/>
          <a:p>
            <a:pPr indent="457200"/>
            <a:r>
              <a:rPr lang="uk-UA" b="1" dirty="0">
                <a:latin typeface="Times New Roman" panose="02020603050405020304" pitchFamily="18" charset="0"/>
                <a:cs typeface="Times New Roman" panose="02020603050405020304" pitchFamily="18" charset="0"/>
              </a:rPr>
              <a:t>41. Постанова Одеського апеляційного суду у </a:t>
            </a:r>
            <a:r>
              <a:rPr lang="uk-UA" b="1" dirty="0" smtClean="0">
                <a:latin typeface="Times New Roman" panose="02020603050405020304" pitchFamily="18" charset="0"/>
                <a:cs typeface="Times New Roman" panose="02020603050405020304" pitchFamily="18" charset="0"/>
              </a:rPr>
              <a:t>справі</a:t>
            </a:r>
          </a:p>
          <a:p>
            <a:pPr indent="457200"/>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504/200/16-ц від 05.11.2025</a:t>
            </a:r>
            <a:r>
              <a:rPr lang="uk-UA" b="1" dirty="0" smtClean="0">
                <a:latin typeface="Times New Roman" panose="02020603050405020304" pitchFamily="18" charset="0"/>
                <a:cs typeface="Times New Roman" panose="02020603050405020304" pitchFamily="18" charset="0"/>
              </a:rPr>
              <a:t>,</a:t>
            </a:r>
          </a:p>
          <a:p>
            <a:pPr indent="457200"/>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не оскаржувалась.</a:t>
            </a: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Судом апеляційної інстанції встановлено та підтверджується матеріалами справи, що ОСОБА_1 звернувся до районної державної адміністрації з клопотанням про отримання земельної ділянки в межах безоплатної приватизації у порядку та на підставі частини шостої </a:t>
            </a:r>
            <a:r>
              <a:rPr lang="uk-UA" i="1" u="sng" dirty="0">
                <a:latin typeface="Times New Roman" panose="02020603050405020304" pitchFamily="18" charset="0"/>
                <a:cs typeface="Times New Roman" panose="02020603050405020304" pitchFamily="18" charset="0"/>
                <a:hlinkClick r:id="rId3" tooltip="Земельний кодекс України; нормативно-правовий акт № 2768-III від 25.10.2001, ВР України"/>
              </a:rPr>
              <a:t>статті 118 ЗК України</a:t>
            </a:r>
            <a:r>
              <a:rPr lang="uk-UA" i="1" dirty="0">
                <a:latin typeface="Times New Roman" panose="02020603050405020304" pitchFamily="18" charset="0"/>
                <a:cs typeface="Times New Roman" panose="02020603050405020304" pitchFamily="18" charset="0"/>
              </a:rPr>
              <a:t> в редакції, чинній на час виникнення правовідносин. Тобто, ОСОБА_1 набув право власності на спірну земельну ділянку в порядку та на підставах, визначених зазначеними вище правовими нормами.</a:t>
            </a:r>
            <a:endParaRPr lang="uk-UA"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 той же час, звертаючись з цим позовом, позивачкою не наведено встановлених законом підстав та доказів в обґрунтування наявності у неї прав на спірну земельну ділянку і позбавлення відповідача права власності.</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7138645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pPr marL="342900" indent="4572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Під час розгляду цієї справи судами не встановлено наявності у позивача ОСОБА_2 (первісного позивача) правовстановлюючих документів, які б підтверджували його право користування спірною земельною ділянкою, що розташована за </a:t>
            </a:r>
            <a:r>
              <a:rPr lang="uk-UA" i="1" dirty="0" err="1">
                <a:latin typeface="Times New Roman" panose="02020603050405020304" pitchFamily="18" charset="0"/>
                <a:cs typeface="Times New Roman" panose="02020603050405020304" pitchFamily="18" charset="0"/>
              </a:rPr>
              <a:t>адресою</a:t>
            </a:r>
            <a:r>
              <a:rPr lang="uk-UA" i="1" dirty="0">
                <a:latin typeface="Times New Roman" panose="02020603050405020304" pitchFamily="18" charset="0"/>
                <a:cs typeface="Times New Roman" panose="02020603050405020304" pitchFamily="18" charset="0"/>
              </a:rPr>
              <a:t>: АДРЕСА_1 на території СТ «</a:t>
            </a:r>
            <a:r>
              <a:rPr lang="uk-UA" i="1" dirty="0" err="1">
                <a:latin typeface="Times New Roman" panose="02020603050405020304" pitchFamily="18" charset="0"/>
                <a:cs typeface="Times New Roman" panose="02020603050405020304" pitchFamily="18" charset="0"/>
              </a:rPr>
              <a:t>Пограничник</a:t>
            </a:r>
            <a:r>
              <a:rPr lang="uk-UA" i="1" dirty="0">
                <a:latin typeface="Times New Roman" panose="02020603050405020304" pitchFamily="18" charset="0"/>
                <a:cs typeface="Times New Roman" panose="02020603050405020304" pitchFamily="18" charset="0"/>
              </a:rPr>
              <a:t>», </a:t>
            </a:r>
            <a:r>
              <a:rPr lang="uk-UA" i="1" dirty="0" err="1">
                <a:latin typeface="Times New Roman" panose="02020603050405020304" pitchFamily="18" charset="0"/>
                <a:cs typeface="Times New Roman" panose="02020603050405020304" pitchFamily="18" charset="0"/>
              </a:rPr>
              <a:t>Фонтанська</a:t>
            </a:r>
            <a:r>
              <a:rPr lang="uk-UA" i="1" dirty="0">
                <a:latin typeface="Times New Roman" panose="02020603050405020304" pitchFamily="18" charset="0"/>
                <a:cs typeface="Times New Roman" panose="02020603050405020304" pitchFamily="18" charset="0"/>
              </a:rPr>
              <a:t> сільська рада (за межами населеного пункту), Комінтернівського району Одеської області, про що ОСОБА_2 зазначив і в позовній заяві</a:t>
            </a:r>
            <a:r>
              <a:rPr lang="uk-UA" i="1" dirty="0" smtClean="0">
                <a:latin typeface="Times New Roman" panose="02020603050405020304" pitchFamily="18" charset="0"/>
                <a:cs typeface="Times New Roman" panose="02020603050405020304" pitchFamily="18" charset="0"/>
              </a:rPr>
              <a:t>.</a:t>
            </a:r>
          </a:p>
          <a:p>
            <a:pPr marL="342900" indent="457200" algn="just" fontAlgn="auto">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4572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Враховуючи викладене, апеляційний суд дійшов висновку, що заявляючи вимоги про позбавлення права власності іншої особи, що є крайнім заходом втручання у мирне володіння майном, позивач зобов`язаний не тільки зазначити, а й довести своє право на спірну земельну ділянку. Проте у цій справі позивачем та його правонаступником не доведено, а судами не встановлено наявності у нього майнових прав на земельну ділянку, яка належить відповідачу, тобто не встановлено порушеного суб`єктивного матеріального права або охоронюваного законом інтересу, на захист якого подано позов.</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41959699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261"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30628" y="391886"/>
            <a:ext cx="12139748" cy="5120640"/>
          </a:xfrm>
        </p:spPr>
        <p:txBody>
          <a:bodyPr>
            <a:normAutofit fontScale="92500" lnSpcReduction="10000"/>
          </a:bodyPr>
          <a:lstStyle/>
          <a:p>
            <a:pPr marL="342900" indent="457200" algn="just">
              <a:buFont typeface="Wingdings" panose="05000000000000000000" pitchFamily="2" charset="2"/>
              <a:buChar char="Ø"/>
            </a:pPr>
            <a:r>
              <a:rPr lang="uk-UA" sz="2200" i="1" dirty="0">
                <a:latin typeface="Times New Roman" panose="02020603050405020304" pitchFamily="18" charset="0"/>
                <a:cs typeface="Times New Roman" panose="02020603050405020304" pitchFamily="18" charset="0"/>
              </a:rPr>
              <a:t>Колегія суддів апеляційної інстанції погоджується з матеріально-правовою кваліфікацією спірних правовідносин наданою судом першої інстанції та з висновком щодо витребування земельної ділянки з володіння ОСОБА_1 , але не погоджується з висновком суду, щодо визнання незаконним та скасування державного акту на право власності на земельну ділянку серії ЯЖ № 719657</a:t>
            </a:r>
            <a:r>
              <a:rPr lang="uk-UA" sz="2200" i="1" dirty="0" smtClean="0">
                <a:latin typeface="Times New Roman" panose="02020603050405020304" pitchFamily="18" charset="0"/>
                <a:cs typeface="Times New Roman" panose="02020603050405020304" pitchFamily="18" charset="0"/>
              </a:rPr>
              <a:t>.</a:t>
            </a:r>
          </a:p>
          <a:p>
            <a:pPr marL="342900" indent="457200" algn="just">
              <a:buFont typeface="Wingdings" panose="05000000000000000000" pitchFamily="2" charset="2"/>
              <a:buChar char="Ø"/>
            </a:pPr>
            <a:endParaRPr lang="uk-UA" sz="2200" dirty="0">
              <a:latin typeface="Times New Roman" panose="02020603050405020304" pitchFamily="18" charset="0"/>
              <a:cs typeface="Times New Roman" panose="02020603050405020304" pitchFamily="18" charset="0"/>
            </a:endParaRPr>
          </a:p>
          <a:p>
            <a:pPr marL="342900" indent="457200" algn="just">
              <a:buFont typeface="Wingdings" panose="05000000000000000000" pitchFamily="2" charset="2"/>
              <a:buChar char="Ø"/>
            </a:pPr>
            <a:r>
              <a:rPr lang="uk-UA" sz="2200" i="1" dirty="0">
                <a:latin typeface="Times New Roman" panose="02020603050405020304" pitchFamily="18" charset="0"/>
                <a:cs typeface="Times New Roman" panose="02020603050405020304" pitchFamily="18" charset="0"/>
              </a:rPr>
              <a:t>Апеляційний суд звертає увагу на те, що Велика Палата Верховного Суду неодноразово наголошувала, що власник з дотриманням вимог </a:t>
            </a:r>
            <a:r>
              <a:rPr lang="uk-UA" sz="2200" i="1"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статті 388 ЦК України</a:t>
            </a:r>
            <a:r>
              <a:rPr lang="uk-UA" sz="2200" i="1" dirty="0">
                <a:latin typeface="Times New Roman" panose="02020603050405020304" pitchFamily="18" charset="0"/>
                <a:cs typeface="Times New Roman" panose="02020603050405020304" pitchFamily="18" charset="0"/>
              </a:rPr>
              <a:t> може витребувати належне йому майно від особи, яка є останнім його набувачем, незалежно від того, скільки разів це майно було відчужене до того, як воно потрапило у володіння останнього набувача. Для такого витребування оспорювання рішень органів державної влади чи місцевого самоврядування, ланцюга договорів, інших правочинів щодо спірного майна і документів, що посвідчують відповідне право, не є ефективним способом захисту права власника. У тих випадках, коли має бути застосована вимога про витребування майна з чужого незаконного володіння, вимога власника про визнання права власності чи інші його вимоги, спрямовані на уникнення застосування приписів статей </a:t>
            </a:r>
            <a:r>
              <a:rPr lang="uk-UA" sz="2200" i="1" dirty="0">
                <a:latin typeface="Times New Roman" panose="02020603050405020304" pitchFamily="18" charset="0"/>
                <a:cs typeface="Times New Roman" panose="02020603050405020304" pitchFamily="18" charset="0"/>
                <a:hlinkClick r:id="rId4" tooltip="Цивільний кодекс України; нормативно-правовий акт № 435-IV від 16.01.2003, ВР України"/>
              </a:rPr>
              <a:t>387</a:t>
            </a:r>
            <a:r>
              <a:rPr lang="uk-UA" sz="2200" i="1" dirty="0">
                <a:latin typeface="Times New Roman" panose="02020603050405020304" pitchFamily="18" charset="0"/>
                <a:cs typeface="Times New Roman" panose="02020603050405020304" pitchFamily="18" charset="0"/>
              </a:rPr>
              <a:t> і </a:t>
            </a:r>
            <a:r>
              <a:rPr lang="uk-UA" sz="2200" i="1"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388 ЦК України</a:t>
            </a:r>
            <a:r>
              <a:rPr lang="uk-UA" sz="2200" i="1" dirty="0">
                <a:latin typeface="Times New Roman" panose="02020603050405020304" pitchFamily="18" charset="0"/>
                <a:cs typeface="Times New Roman" panose="02020603050405020304" pitchFamily="18" charset="0"/>
              </a:rPr>
              <a:t>, є неефективними. Такі висновки сформульовані, зокрема, у постановах Великої Палати Верховного Суду від 14 листопада 2018 року у справі № 183/1617/16 (провадження № 14-208цс18, пункти 85, 86), від 21 серпня 2019 року у справі № 911/3681/17 (провадження № 12-97гс19, пункт 38), від 22 січня 2020 року у справі № 910/1809/18 (провадження № 12-148гс19, пункт 34), від 22 червня 2021 року у справі № 200/606/18 (провадження № 14-125цс20, пункт 74) та інших.</a:t>
            </a:r>
            <a:endParaRPr lang="uk-UA" sz="2200"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8210494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85000" lnSpcReduction="10000"/>
          </a:bodyPr>
          <a:lstStyle/>
          <a:p>
            <a:r>
              <a:rPr lang="uk-UA" b="1" dirty="0">
                <a:latin typeface="Times New Roman" panose="02020603050405020304" pitchFamily="18" charset="0"/>
                <a:cs typeface="Times New Roman" panose="02020603050405020304" pitchFamily="18" charset="0"/>
              </a:rPr>
              <a:t>42.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504/2166/17 від 10.12.2025</a:t>
            </a:r>
            <a:r>
              <a:rPr lang="uk-UA" b="1" dirty="0" smtClean="0">
                <a:latin typeface="Times New Roman" panose="02020603050405020304" pitchFamily="18" charset="0"/>
                <a:cs typeface="Times New Roman" panose="02020603050405020304" pitchFamily="18" charset="0"/>
              </a:rPr>
              <a:t>,</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відкрито касаційне провадження 16 лютого 2026 року</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Земельні ділянки не могли вибути з власності держави, так як знаходяться на відстані 85-291 метрів від </a:t>
            </a:r>
            <a:r>
              <a:rPr lang="uk-UA" i="1" dirty="0" err="1">
                <a:latin typeface="Times New Roman" panose="02020603050405020304" pitchFamily="18" charset="0"/>
                <a:cs typeface="Times New Roman" panose="02020603050405020304" pitchFamily="18" charset="0"/>
              </a:rPr>
              <a:t>урізу</a:t>
            </a:r>
            <a:r>
              <a:rPr lang="uk-UA" i="1" dirty="0">
                <a:latin typeface="Times New Roman" panose="02020603050405020304" pitchFamily="18" charset="0"/>
                <a:cs typeface="Times New Roman" panose="02020603050405020304" pitchFamily="18" charset="0"/>
              </a:rPr>
              <a:t> Чорного моря і є землями водного фонду з обмеженим правом набуття у приватну власність.</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 матеріалів справи вбачається, що спірна земельна ділянка за кадастровим номером 122755900:01:002:0021 була утворена внаслідок об`єднання земельних ділянок кадастровий номер 5122755900:01:003:0011 0019, що підтверджується інформацією з Державного реєстру речових прав на нерухоме майно.</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Враховуючи зазначене, оскільки спірна земельна ділянка (кадастровий номер 122755900:01:002:0021) утворилась за рахунок об`єднання земельних ділянок кадастровий номер 5122755900:01:003:0011 0019, які перебувають на відстані 85-291 метрів від </a:t>
            </a:r>
            <a:r>
              <a:rPr lang="uk-UA" i="1" dirty="0" err="1">
                <a:latin typeface="Times New Roman" panose="02020603050405020304" pitchFamily="18" charset="0"/>
                <a:cs typeface="Times New Roman" panose="02020603050405020304" pitchFamily="18" charset="0"/>
              </a:rPr>
              <a:t>урізу</a:t>
            </a:r>
            <a:r>
              <a:rPr lang="uk-UA" i="1" dirty="0">
                <a:latin typeface="Times New Roman" panose="02020603050405020304" pitchFamily="18" charset="0"/>
                <a:cs typeface="Times New Roman" panose="02020603050405020304" pitchFamily="18" charset="0"/>
              </a:rPr>
              <a:t> Чорного моря, то і спірна земельна ділянка перебуває в межах даної відстані.</a:t>
            </a: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Таким чином, колегія суддів доходить висновку, що позовні вимоги є доведеними і обґрунтованими, спірна земельна ділянка не могла вибувати із власності держави, а тому власник має право захисту свого порушеного права шляхом задоволення вимог </a:t>
            </a:r>
            <a:r>
              <a:rPr lang="uk-UA" i="1" dirty="0" err="1">
                <a:latin typeface="Times New Roman" panose="02020603050405020304" pitchFamily="18" charset="0"/>
                <a:cs typeface="Times New Roman" panose="02020603050405020304" pitchFamily="18" charset="0"/>
              </a:rPr>
              <a:t>негаторного</a:t>
            </a:r>
            <a:r>
              <a:rPr lang="uk-UA" i="1" dirty="0">
                <a:latin typeface="Times New Roman" panose="02020603050405020304" pitchFamily="18" charset="0"/>
                <a:cs typeface="Times New Roman" panose="02020603050405020304" pitchFamily="18" charset="0"/>
              </a:rPr>
              <a:t> характеру.</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70991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0" y="1105989"/>
            <a:ext cx="12192000" cy="2447108"/>
          </a:xfrm>
        </p:spPr>
        <p:txBody>
          <a:bodyPr>
            <a:normAutofit/>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зазначає, що питання правомірності вибуття земельної ділянки із власності держави входить в предмет доказування за </a:t>
            </a:r>
            <a:r>
              <a:rPr lang="uk-UA" i="1" dirty="0" err="1">
                <a:latin typeface="Times New Roman" panose="02020603050405020304" pitchFamily="18" charset="0"/>
                <a:cs typeface="Times New Roman" panose="02020603050405020304" pitchFamily="18" charset="0"/>
              </a:rPr>
              <a:t>негаторними</a:t>
            </a:r>
            <a:r>
              <a:rPr lang="uk-UA" i="1" dirty="0">
                <a:latin typeface="Times New Roman" panose="02020603050405020304" pitchFamily="18" charset="0"/>
                <a:cs typeface="Times New Roman" panose="02020603050405020304" pitchFamily="18" charset="0"/>
              </a:rPr>
              <a:t> позовними вимогами, і як вже було встановлено судом апеляційної інстанції, земельна ділянка за кадастровим номером 122755900:01:002:0014, загальною площею 2,00 га, та земельна ділянка за кадастровим номером 122755900:01:002:0016, загальною площею 2,00 га, перебувають на відстані 85-291 метрів від </a:t>
            </a:r>
            <a:r>
              <a:rPr lang="uk-UA" i="1" dirty="0" err="1">
                <a:latin typeface="Times New Roman" panose="02020603050405020304" pitchFamily="18" charset="0"/>
                <a:cs typeface="Times New Roman" panose="02020603050405020304" pitchFamily="18" charset="0"/>
              </a:rPr>
              <a:t>урізу</a:t>
            </a:r>
            <a:r>
              <a:rPr lang="uk-UA" i="1" dirty="0">
                <a:latin typeface="Times New Roman" panose="02020603050405020304" pitchFamily="18" charset="0"/>
                <a:cs typeface="Times New Roman" panose="02020603050405020304" pitchFamily="18" charset="0"/>
              </a:rPr>
              <a:t> Чорного моря і є землями водного фонду з обмеженим правом набуття у приватну власність</a:t>
            </a:r>
            <a:r>
              <a:rPr lang="uk-UA" i="1" dirty="0" smtClean="0">
                <a:latin typeface="Times New Roman" panose="02020603050405020304" pitchFamily="18" charset="0"/>
                <a:cs typeface="Times New Roman" panose="02020603050405020304" pitchFamily="18" charset="0"/>
              </a:rPr>
              <a:t>.</a:t>
            </a:r>
            <a:endParaRPr lang="uk-UA" dirty="0"/>
          </a:p>
        </p:txBody>
      </p:sp>
    </p:spTree>
    <p:extLst>
      <p:ext uri="{BB962C8B-B14F-4D97-AF65-F5344CB8AC3E}">
        <p14:creationId xmlns:p14="http://schemas.microsoft.com/office/powerpoint/2010/main" val="15477546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r>
              <a:rPr lang="uk-UA" b="1" dirty="0"/>
              <a:t> </a:t>
            </a:r>
            <a:endParaRPr lang="uk-UA" dirty="0"/>
          </a:p>
          <a:p>
            <a:r>
              <a:rPr lang="uk-UA" b="1" dirty="0">
                <a:latin typeface="Times New Roman" panose="02020603050405020304" pitchFamily="18" charset="0"/>
                <a:cs typeface="Times New Roman" panose="02020603050405020304" pitchFamily="18" charset="0"/>
              </a:rPr>
              <a:t>ЗМІНЕНІ </a:t>
            </a:r>
            <a:endParaRPr lang="uk-UA" dirty="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рішення суду першої інстанції в мотивуванні</a:t>
            </a:r>
            <a:endParaRPr lang="uk-UA" dirty="0" smtClean="0">
              <a:latin typeface="Times New Roman" panose="02020603050405020304" pitchFamily="18" charset="0"/>
              <a:cs typeface="Times New Roman" panose="02020603050405020304" pitchFamily="18" charset="0"/>
            </a:endParaRPr>
          </a:p>
          <a:p>
            <a:r>
              <a:rPr lang="uk-UA" dirty="0" smtClean="0">
                <a:latin typeface="Times New Roman" panose="02020603050405020304" pitchFamily="18" charset="0"/>
                <a:cs typeface="Times New Roman" panose="02020603050405020304" pitchFamily="18" charset="0"/>
              </a:rPr>
              <a:t> </a:t>
            </a:r>
          </a:p>
          <a:p>
            <a:pPr marL="342900"/>
            <a:r>
              <a:rPr lang="uk-UA" b="1" dirty="0" smtClean="0">
                <a:latin typeface="Times New Roman" panose="02020603050405020304" pitchFamily="18" charset="0"/>
                <a:cs typeface="Times New Roman" panose="02020603050405020304" pitchFamily="18" charset="0"/>
              </a:rPr>
              <a:t>1.Постанова Одеського апеляційного суду у справі</a:t>
            </a:r>
          </a:p>
          <a:p>
            <a:pPr marL="342900"/>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509/739/16-ц від 12.06.2025 </a:t>
            </a:r>
            <a:r>
              <a:rPr lang="uk-UA" b="1" dirty="0" smtClean="0">
                <a:latin typeface="Times New Roman" panose="02020603050405020304" pitchFamily="18" charset="0"/>
                <a:cs typeface="Times New Roman" panose="02020603050405020304" pitchFamily="18" charset="0"/>
              </a:rPr>
              <a:t>року</a:t>
            </a:r>
          </a:p>
          <a:p>
            <a:pPr marL="342900"/>
            <a:endParaRPr lang="uk-UA" b="1" dirty="0">
              <a:latin typeface="Times New Roman" panose="02020603050405020304" pitchFamily="18" charset="0"/>
              <a:cs typeface="Times New Roman" panose="02020603050405020304" pitchFamily="18" charset="0"/>
            </a:endParaRPr>
          </a:p>
          <a:p>
            <a:pPr marL="342900" indent="342900" algn="just" fontAlgn="auto">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Колегія суддів погодилась із висновком суду першої інстанції про необхідність відмови у задоволенні позову Лук’янова О.В., однак зазначає, що у задоволенні позовних вимог в частині витребування земельної ділянки з чужого незаконного володіння має бути відмовлено за недоведеністю, а позовні вимоги про визнання договору купівлі-продажу земельної ділянки недійсним та скасування записів про право власності не підлягають задоволенню, оскільки позивачем обрано неефективний спосіб захисту свого права.</a:t>
            </a:r>
          </a:p>
          <a:p>
            <a:endParaRPr lang="uk-UA" dirty="0"/>
          </a:p>
        </p:txBody>
      </p:sp>
    </p:spTree>
    <p:extLst>
      <p:ext uri="{BB962C8B-B14F-4D97-AF65-F5344CB8AC3E}">
        <p14:creationId xmlns:p14="http://schemas.microsoft.com/office/powerpoint/2010/main" val="17521373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644434"/>
            <a:ext cx="12296503" cy="3605348"/>
          </a:xfrm>
        </p:spPr>
        <p:txBody>
          <a:bodyPr>
            <a:normAutofit lnSpcReduction="10000"/>
          </a:bodyPr>
          <a:lstStyle/>
          <a:p>
            <a:pPr marL="342900" indent="-3429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Колегія суддів доходить висновку, що саме за перелічених вище правових підстав не підлягають задоволенню позовні вимоги Лук’янова О.В. про витребування земельної ділянки з чужого незаконного володіння, про визнання договору купівлі-продажу земельної ділянки недійсним, виселення та скасування записів про право власності</a:t>
            </a:r>
            <a:r>
              <a:rPr lang="uk-UA" i="1" dirty="0" smtClean="0">
                <a:latin typeface="Times New Roman" panose="02020603050405020304" pitchFamily="18" charset="0"/>
                <a:cs typeface="Times New Roman" panose="02020603050405020304" pitchFamily="18" charset="0"/>
              </a:rPr>
              <a:t>.</a:t>
            </a:r>
          </a:p>
          <a:p>
            <a:pPr marL="342900" indent="-342900" algn="just" fontAlgn="auto">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Одночасно, колегія суддів не може погодитись із доводами суду першої інстанції про те, що Лук’янов О.В. не є, та ніколи не був власником спірної земельної ділянки, оскільки відповідно до ст. ст. 2, 3, 4 Закону України «Про державну реєстрацію речових прав на нерухоме майно та їх обтяжень» право власності на нерухоме майно є речовим правом, яке підлягає реєстрації у Державному реєстрі речових прав на нерухоме майно, та виникає з моменту такої реєстрації.</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6437486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461555"/>
            <a:ext cx="12296503" cy="4397828"/>
          </a:xfrm>
        </p:spPr>
        <p:txBody>
          <a:bodyPr>
            <a:normAutofit fontScale="92500"/>
          </a:bodyPr>
          <a:lstStyle/>
          <a:p>
            <a:pPr marL="342900" indent="-3429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Необґрунтованим при цьому є доводи апеляційної скарги Лук’янова О.В. про те, що судом першої інстанції не було захищене порушене право власності Лук'янова О.В. на 1/2 частину незавершеного будівництвом житлового будинку, який знаходиться на спірній земельній ділянці, оскільки вказані обставини не є предметом даного позову, а відтак, у судів першої та апеляційної інстанцій відсутні повноваження щодо надання їм правової </a:t>
            </a:r>
            <a:r>
              <a:rPr lang="uk-UA" i="1" dirty="0" smtClean="0">
                <a:latin typeface="Times New Roman" panose="02020603050405020304" pitchFamily="18" charset="0"/>
                <a:cs typeface="Times New Roman" panose="02020603050405020304" pitchFamily="18" charset="0"/>
              </a:rPr>
              <a:t>оцінки.</a:t>
            </a:r>
          </a:p>
          <a:p>
            <a:pPr marL="342900" indent="-342900" algn="just" fontAlgn="auto">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При викладених обставинах, колегія суддів вважає, що суд першої інстанції дійшов вірного висновку про необхідність відмови у задоволенні позовних вимог Лук’янова О.В., однак неповно з’ясував обставини, що мають значення для справи, та неправильно застосував норми матеріального права, у зв’язку із чим рішення </a:t>
            </a:r>
            <a:r>
              <a:rPr lang="uk-UA" i="1" dirty="0" err="1">
                <a:latin typeface="Times New Roman" panose="02020603050405020304" pitchFamily="18" charset="0"/>
                <a:cs typeface="Times New Roman" panose="02020603050405020304" pitchFamily="18" charset="0"/>
              </a:rPr>
              <a:t>Овідіопольського</a:t>
            </a:r>
            <a:r>
              <a:rPr lang="uk-UA" i="1" dirty="0">
                <a:latin typeface="Times New Roman" panose="02020603050405020304" pitchFamily="18" charset="0"/>
                <a:cs typeface="Times New Roman" panose="02020603050405020304" pitchFamily="18" charset="0"/>
              </a:rPr>
              <a:t> районного суду Одеської області від 04 липня 2018 року підлягає зміні, із викладенням його мотивувальної частини у редакції цієї постанови. В іншій частині судове рішення має бути залишено без змін.</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9094315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r>
              <a:rPr lang="uk-UA" dirty="0">
                <a:latin typeface="Times New Roman" panose="02020603050405020304" pitchFamily="18" charset="0"/>
                <a:cs typeface="Times New Roman" panose="02020603050405020304" pitchFamily="18" charset="0"/>
              </a:rPr>
              <a:t>2. </a:t>
            </a:r>
            <a:r>
              <a:rPr lang="uk-UA" b="1" dirty="0">
                <a:latin typeface="Times New Roman" panose="02020603050405020304" pitchFamily="18" charset="0"/>
                <a:cs typeface="Times New Roman" panose="02020603050405020304" pitchFamily="18" charset="0"/>
              </a:rPr>
              <a:t>Постанова Одеського апеляційного суду у </a:t>
            </a:r>
            <a:r>
              <a:rPr lang="uk-UA" b="1" dirty="0" smtClean="0">
                <a:latin typeface="Times New Roman" panose="02020603050405020304" pitchFamily="18" charset="0"/>
                <a:cs typeface="Times New Roman" panose="02020603050405020304" pitchFamily="18" charset="0"/>
              </a:rPr>
              <a:t>справі</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495/835/21 від 30.01.2025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3 квітня 2025 року.</a:t>
            </a:r>
            <a:endParaRPr lang="uk-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marL="342900" indent="3600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Належним відповідачем за позовом про витребування від (стягнення з) особи земельної ділянки є особа, за якою зареєстроване право власності на таку ділянку. Якщо земельною ділянкою неправомірно (на думку позивача, який вважає себе власником) заволодів відповідач, то </a:t>
            </a:r>
            <a:r>
              <a:rPr lang="uk-UA" dirty="0" err="1">
                <a:latin typeface="Times New Roman" panose="02020603050405020304" pitchFamily="18" charset="0"/>
                <a:cs typeface="Times New Roman" panose="02020603050405020304" pitchFamily="18" charset="0"/>
              </a:rPr>
              <a:t>віндикаційний</a:t>
            </a:r>
            <a:r>
              <a:rPr lang="uk-UA" dirty="0">
                <a:latin typeface="Times New Roman" panose="02020603050405020304" pitchFamily="18" charset="0"/>
                <a:cs typeface="Times New Roman" panose="02020603050405020304" pitchFamily="18" charset="0"/>
              </a:rPr>
              <a:t> позов відповідає належному способу захисту прав позивача: власник має право витребувати своє майно від особи, яка незаконно, без відповідної правової підстави заволоділа ним (</a:t>
            </a:r>
            <a:r>
              <a:rPr lang="uk-UA" u="sng" dirty="0">
                <a:latin typeface="Times New Roman" panose="02020603050405020304" pitchFamily="18" charset="0"/>
                <a:cs typeface="Times New Roman" panose="02020603050405020304" pitchFamily="18" charset="0"/>
                <a:hlinkClick r:id="rId3" tooltip="Цивільний кодекс України; нормативно-правовий акт № 435-IV від 16.01.2003, ВР України"/>
              </a:rPr>
              <a:t>стаття 387 ЦК України</a:t>
            </a:r>
            <a:r>
              <a:rPr lang="uk-UA" dirty="0">
                <a:latin typeface="Times New Roman" panose="02020603050405020304" pitchFamily="18" charset="0"/>
                <a:cs typeface="Times New Roman" panose="02020603050405020304" pitchFamily="18" charset="0"/>
              </a:rPr>
              <a:t>).</a:t>
            </a:r>
          </a:p>
          <a:p>
            <a:pPr marL="342900" indent="3600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Отже, вимоги позову про визнання незаконним та скасування рішення органу місцевого самоврядування, визнання договорів купівлі-продажу земельної ділянки недійсними, припинення речового права на нерухоме майно та зобов`язання повернути земельну ділянку, не відповідають належному способу захисту.</a:t>
            </a:r>
          </a:p>
          <a:p>
            <a:endParaRPr lang="uk-UA" dirty="0"/>
          </a:p>
        </p:txBody>
      </p:sp>
    </p:spTree>
    <p:extLst>
      <p:ext uri="{BB962C8B-B14F-4D97-AF65-F5344CB8AC3E}">
        <p14:creationId xmlns:p14="http://schemas.microsoft.com/office/powerpoint/2010/main" val="35774497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0" y="661852"/>
            <a:ext cx="12192000" cy="4275908"/>
          </a:xfrm>
        </p:spPr>
        <p:txBody>
          <a:bodyPr>
            <a:normAutofit fontScale="85000" lnSpcReduction="2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Доводи скарги прокурора про те, що ним обрано правильний та ефективний спосіб захисту прав держави, оскільки наявність у діях власника волі на передачу майна іншій особі, як було встановлено з обставин цієї справи, унеможливлює витребування майна від добросовісного набувача, а земельна ділянка не вибувала із володіння селищної ради, не є підставою для скасування судових рішень</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 огляду на викладене, колегія суддів зазначає, що суд першої інстанції під час розгляду даної справи дійшов вірного висновку про відмову у задоволенні позовних вимог першого заступника керівника Білгород-Дністровської місцевої прокуратури про визнання незаконним та скасування рішення органу місцевого самоврядування, визнання договорів купівлі-продажу земельної ділянки недійсними, припинення речового права на нерухоме майно та зобов`язання повернути земельну ділянку, між тим мотиви такої відмови не в повній мірі відповідають приписам законодавства та їх тлумаченню судом касаційної інстанції</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Таким чином, оскільки рішення суду першої інстанції ухвалено з неправильним застосуванням норм матеріального права, без врахування актуальної практики Верховного Суду, колегія суддів вважає, що мотивувальна частина рішення суду першої інстанції в частині обґрунтування висновків щодо відмови у задоволенні позову, підлягає зміні, а саме - викладенню в редакції мотивувальної частини даної постанови.</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7671251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92500" lnSpcReduction="10000"/>
          </a:bodyPr>
          <a:lstStyle/>
          <a:p>
            <a:r>
              <a:rPr lang="uk-UA" b="1" dirty="0">
                <a:latin typeface="Times New Roman" panose="02020603050405020304" pitchFamily="18" charset="0"/>
                <a:cs typeface="Times New Roman" panose="02020603050405020304" pitchFamily="18" charset="0"/>
              </a:rPr>
              <a:t>3.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509/611/23 від 19.02.2026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відмовлено </a:t>
            </a:r>
            <a:r>
              <a:rPr lang="uk-UA" b="1" dirty="0">
                <a:latin typeface="Times New Roman" panose="02020603050405020304" pitchFamily="18" charset="0"/>
                <a:cs typeface="Times New Roman" panose="02020603050405020304" pitchFamily="18" charset="0"/>
              </a:rPr>
              <a:t>у відкритті касаційного провадження 12 січня 2026 року</a:t>
            </a:r>
            <a:r>
              <a:rPr lang="uk-UA" b="1" dirty="0" smtClean="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a:p>
            <a:pPr marL="342900" indent="4500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Отже, звернувшись до суду у лютому 2023 року, ОСОБА_1 пропустив встановлений законодавством строк звернення до суду з цим позовом, оскільки позивач про порушення своїх прав дізнався, або повинен був дізнатися, коли почалося розпаювання земель колишніх колгоспників.</a:t>
            </a:r>
            <a:endParaRPr lang="uk-UA" dirty="0">
              <a:latin typeface="Times New Roman" panose="02020603050405020304" pitchFamily="18" charset="0"/>
              <a:cs typeface="Times New Roman" panose="02020603050405020304" pitchFamily="18" charset="0"/>
            </a:endParaRPr>
          </a:p>
          <a:p>
            <a:pPr marL="342900" indent="4500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Водночас, колегія суддів зазначає, що позивач не набув права на отримання земельної частки (паю), а тому воно не підлягає захисту. Позов є недоведеним. І саме з цих підстав треба відмовити в його задоволенні. Тому, посилання суду першої інстанції також на пропуск строку позовної давності, як підставу відмови в задоволенні позову, необхідно виключити з мотивувальної частини рішення</a:t>
            </a:r>
            <a:r>
              <a:rPr lang="uk-UA" b="1" i="1"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r>
              <a:rPr lang="uk-UA" dirty="0"/>
              <a:t> </a:t>
            </a:r>
          </a:p>
          <a:p>
            <a:endParaRPr lang="uk-UA" dirty="0"/>
          </a:p>
        </p:txBody>
      </p:sp>
    </p:spTree>
    <p:extLst>
      <p:ext uri="{BB962C8B-B14F-4D97-AF65-F5344CB8AC3E}">
        <p14:creationId xmlns:p14="http://schemas.microsoft.com/office/powerpoint/2010/main" val="38773191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r>
              <a:rPr lang="uk-UA" b="1" dirty="0">
                <a:latin typeface="Times New Roman" panose="02020603050405020304" pitchFamily="18" charset="0"/>
                <a:cs typeface="Times New Roman" panose="02020603050405020304" pitchFamily="18" charset="0"/>
              </a:rPr>
              <a:t>4.</a:t>
            </a: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500/5781/17 від 27.02.2025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відкрито </a:t>
            </a:r>
            <a:r>
              <a:rPr lang="uk-UA" b="1" dirty="0">
                <a:latin typeface="Times New Roman" panose="02020603050405020304" pitchFamily="18" charset="0"/>
                <a:cs typeface="Times New Roman" panose="02020603050405020304" pitchFamily="18" charset="0"/>
              </a:rPr>
              <a:t>касаційне провадження 19 травня 2025 року.</a:t>
            </a:r>
            <a:endParaRPr lang="uk-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marL="342900" indent="4500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Встановивши обставини справи, дослідивши та оцінивши усі надані сторонами письмові докази й наведені доводи за своїм внутрішнім переконанням, яке ґрунтується на всебічному, повному, об`єктивному та безпосередньому дослідженні наявних у справі доказів, колегія суддів вважає, що суд першої інстанції дійшов обґрунтованого висновку про недоведеність позовних вимог ОСОБА_1 . Разом з тим, колегія суддів не погоджується з мотивуванням судом першої інстанції висновків про відмову в задоволенні позову. Так як перелік підстав для відмови у наданні дозволу на розроблення проекту землеустрою щодо відведення земельної ділянки у власність є вичерпним, відповідний орган у разі ухвалення рішення про відмову в наданні такого дозволу зобов`язаний належним чином мотивувати причини цієї відмови.</a:t>
            </a:r>
          </a:p>
          <a:p>
            <a:endParaRPr lang="uk-UA" dirty="0"/>
          </a:p>
        </p:txBody>
      </p:sp>
    </p:spTree>
    <p:extLst>
      <p:ext uri="{BB962C8B-B14F-4D97-AF65-F5344CB8AC3E}">
        <p14:creationId xmlns:p14="http://schemas.microsoft.com/office/powerpoint/2010/main" val="4042191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lnSpcReduction="10000"/>
          </a:bodyPr>
          <a:lstStyle/>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Таким чином не відповідають фактичним обставинам справи висновки суду першої інстанції в частині того, що позивачкою не надано належних доказів того, що земельна ділянка, яка перебуває в користуванні позивачки, не є сформованою</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Неповне з`ясування обставин, що мають значення для справи, порушення норм процесуального права та неправильне застосування норм матеріального права, відповідно до п. п. 1, 4 ч. 1ст.376</a:t>
            </a:r>
            <a:r>
              <a:rPr lang="uk-UA" i="1" u="sng" dirty="0">
                <a:latin typeface="Times New Roman" panose="02020603050405020304" pitchFamily="18" charset="0"/>
                <a:cs typeface="Times New Roman" panose="02020603050405020304" pitchFamily="18" charset="0"/>
                <a:hlinkClick r:id="rId3" tooltip="Цивільний процесуальний кодекс України; нормативно-правовий акт № 1618-IV від 18.03.2004, ВР України"/>
              </a:rPr>
              <a:t>ЦПК України</a:t>
            </a:r>
            <a:r>
              <a:rPr lang="uk-UA" i="1" dirty="0">
                <a:latin typeface="Times New Roman" panose="02020603050405020304" pitchFamily="18" charset="0"/>
                <a:cs typeface="Times New Roman" panose="02020603050405020304" pitchFamily="18" charset="0"/>
              </a:rPr>
              <a:t> є підставою для зміни рішення суду першої інстанції</a:t>
            </a:r>
            <a:r>
              <a:rPr lang="uk-UA" i="1"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Оскільки висновки суду першої інстанції не в повній мірі відповідають правовідносинам, які виникли між сторонами, колегія суддів вважає, що мотивувальна частина рішення суду першої інстанції підлягає зміні шляхом викладення мотивувальної частини рішення суду першої інстанції в редакції мотивувальної частини даної постанови. В решті рішення суду необхідно залишити без змін.</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520411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630156" y="1260823"/>
            <a:ext cx="11161249" cy="3267634"/>
          </a:xfrm>
        </p:spPr>
        <p:txBody>
          <a:bodyPr>
            <a:normAutofit/>
          </a:bodyPr>
          <a:lstStyle/>
          <a:p>
            <a:pPr indent="457200" algn="just"/>
            <a:r>
              <a:rPr lang="uk-UA" i="1" dirty="0">
                <a:latin typeface="Times New Roman" panose="02020603050405020304" pitchFamily="18" charset="0"/>
                <a:cs typeface="Times New Roman" panose="02020603050405020304" pitchFamily="18" charset="0"/>
              </a:rPr>
              <a:t>Проте, вимога прокурора про визнання недійсним державного акту не є необхідним для вирішення питання про належність права власності на земельну ділянку та для її витребування з чужого володіння, а тому в задоволенні цієї позовної вимоги слід відмовити (див. постанову Великої Палати Верховного Суду від 14 листопада 2018 року у справі № 183/1617/16 (провадження № 14-208цс18, пункт 94)).</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40487639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0" y="461554"/>
            <a:ext cx="12192000" cy="4458788"/>
          </a:xfrm>
        </p:spPr>
        <p:txBody>
          <a:bodyPr>
            <a:normAutofit fontScale="85000" lnSpcReduction="10000"/>
          </a:bodyPr>
          <a:lstStyle/>
          <a:p>
            <a:r>
              <a:rPr lang="uk-UA" b="1" dirty="0">
                <a:latin typeface="Times New Roman" panose="02020603050405020304" pitchFamily="18" charset="0"/>
                <a:cs typeface="Times New Roman" panose="02020603050405020304" pitchFamily="18" charset="0"/>
              </a:rPr>
              <a:t>5. Постанова Одеського апеляційного суду  у </a:t>
            </a:r>
            <a:r>
              <a:rPr lang="uk-UA" b="1" dirty="0" smtClean="0">
                <a:latin typeface="Times New Roman" panose="02020603050405020304" pitchFamily="18" charset="0"/>
                <a:cs typeface="Times New Roman" panose="02020603050405020304" pitchFamily="18" charset="0"/>
              </a:rPr>
              <a:t>справі</a:t>
            </a: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 523/20712/25 від 10.04.2025 року,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не </a:t>
            </a:r>
            <a:r>
              <a:rPr lang="uk-UA" b="1" dirty="0">
                <a:latin typeface="Times New Roman" panose="02020603050405020304" pitchFamily="18" charset="0"/>
                <a:cs typeface="Times New Roman" panose="02020603050405020304" pitchFamily="18" charset="0"/>
              </a:rPr>
              <a:t>оскаржувалась</a:t>
            </a:r>
            <a:endParaRPr lang="uk-UA" dirty="0">
              <a:latin typeface="Times New Roman" panose="02020603050405020304" pitchFamily="18" charset="0"/>
              <a:cs typeface="Times New Roman" panose="02020603050405020304" pitchFamily="18" charset="0"/>
            </a:endParaRPr>
          </a:p>
          <a:p>
            <a:pPr marL="342900" indent="4536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Колегія суддів зауважує, що помилкове зазначення судом першої інстанції про те, що електронні торги проведенні 18 серпня 2020 року, згідно Протоколу № 497870 проведення електронних торгів, дата завершення 18.08.2020 о 18 годині 07 хв., а позивач звернувся до суду за захистом свого порушеного права лише 19 січня 2023 року, з пропущеним строком позовної давності, не вплинуло на правильність висновку суду першої інстанції про відмову у задоволенні позову за необґрунтованістю.</a:t>
            </a:r>
          </a:p>
          <a:p>
            <a:pPr marL="342900" indent="4536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Колегія суддів зауважує, що частина вимог апеляційної скарги знаходиться поза межами підстав позову, зокрема: про те, що земельна ділянка відноситься до категорії земель сільськогосподарського призначення і не могла бути об`єктом цивільно-правових угод, зокрема купівлі-продажу 18.08.2020 року.</a:t>
            </a:r>
          </a:p>
          <a:p>
            <a:pPr marL="342900" indent="4536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Таке не узгоджується із приписами ч. 6</a:t>
            </a:r>
            <a:r>
              <a:rPr lang="uk-UA" u="sng" dirty="0">
                <a:latin typeface="Times New Roman" panose="02020603050405020304" pitchFamily="18" charset="0"/>
                <a:cs typeface="Times New Roman" panose="02020603050405020304" pitchFamily="18" charset="0"/>
                <a:hlinkClick r:id="rId3" tooltip="Цивільний процесуальний кодекс України; нормативно-правовий акт № 1618-IV від 18.03.2004, ВР України"/>
              </a:rPr>
              <a:t>ст. 367 ЦПК України</a:t>
            </a:r>
            <a:r>
              <a:rPr lang="uk-UA" dirty="0">
                <a:latin typeface="Times New Roman" panose="02020603050405020304" pitchFamily="18" charset="0"/>
                <a:cs typeface="Times New Roman" panose="02020603050405020304" pitchFamily="18" charset="0"/>
              </a:rPr>
              <a:t>, які передбачають, що в суді апеляційної інстанції не приймаються і не розглядаються позовні вимоги та підстави позову, що не були предметом розгляду в суді першої інстанції.</a:t>
            </a:r>
          </a:p>
          <a:p>
            <a:pPr marL="342900" indent="453600" algn="just">
              <a:buFont typeface="Wingdings" panose="05000000000000000000" pitchFamily="2" charset="2"/>
              <a:buChar char="Ø"/>
            </a:pPr>
            <a:endParaRPr lang="uk-UA" dirty="0"/>
          </a:p>
        </p:txBody>
      </p:sp>
    </p:spTree>
    <p:extLst>
      <p:ext uri="{BB962C8B-B14F-4D97-AF65-F5344CB8AC3E}">
        <p14:creationId xmlns:p14="http://schemas.microsoft.com/office/powerpoint/2010/main" val="22637445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69669" y="1149532"/>
            <a:ext cx="12192000" cy="1811383"/>
          </a:xfrm>
        </p:spPr>
        <p:txBody>
          <a:bodyPr>
            <a:normAutofit/>
          </a:bodyPr>
          <a:lstStyle/>
          <a:p>
            <a:pPr marL="342900" indent="4500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Ураховуючи викладені обставини, положення ч. 6 </a:t>
            </a:r>
            <a:r>
              <a:rPr lang="uk-UA" i="1" u="sng" dirty="0">
                <a:latin typeface="Times New Roman" panose="02020603050405020304" pitchFamily="18" charset="0"/>
                <a:cs typeface="Times New Roman" panose="02020603050405020304" pitchFamily="18" charset="0"/>
                <a:hlinkClick r:id="rId3" tooltip="Цивільний процесуальний кодекс України; нормативно-правовий акт № 1618-IV від 18.03.2004, ВР України"/>
              </a:rPr>
              <a:t>ст. 367 ЦПК України</a:t>
            </a:r>
            <a:r>
              <a:rPr lang="uk-UA" i="1" dirty="0">
                <a:latin typeface="Times New Roman" panose="02020603050405020304" pitchFamily="18" charset="0"/>
                <a:cs typeface="Times New Roman" panose="02020603050405020304" pitchFamily="18" charset="0"/>
              </a:rPr>
              <a:t>, колегія суддів не приймає до уваги доводи скаржника про те, що земельна ділянка відноситься до категорії земель сільськогосподарського призначення і не могла бути об`єктом цивільно-правових угод, зокрема купівлі-продажу 18.08.2020 року, оскільки вони знаходяться поза межами підстав позову</a:t>
            </a:r>
            <a:r>
              <a:rPr lang="uk-UA" dirty="0">
                <a:latin typeface="Times New Roman" panose="02020603050405020304" pitchFamily="18" charset="0"/>
                <a:cs typeface="Times New Roman" panose="02020603050405020304" pitchFamily="18" charset="0"/>
              </a:rPr>
              <a:t>.</a:t>
            </a:r>
          </a:p>
          <a:p>
            <a:endParaRPr lang="uk-UA" dirty="0"/>
          </a:p>
        </p:txBody>
      </p:sp>
    </p:spTree>
    <p:extLst>
      <p:ext uri="{BB962C8B-B14F-4D97-AF65-F5344CB8AC3E}">
        <p14:creationId xmlns:p14="http://schemas.microsoft.com/office/powerpoint/2010/main" val="36777578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04503" y="165463"/>
            <a:ext cx="12296503" cy="4902926"/>
          </a:xfrm>
        </p:spPr>
        <p:txBody>
          <a:bodyPr>
            <a:normAutofit fontScale="92500"/>
          </a:bodyPr>
          <a:lstStyle/>
          <a:p>
            <a:r>
              <a:rPr lang="uk-UA" b="1" dirty="0">
                <a:latin typeface="Times New Roman" panose="02020603050405020304" pitchFamily="18" charset="0"/>
                <a:cs typeface="Times New Roman" panose="02020603050405020304" pitchFamily="18" charset="0"/>
              </a:rPr>
              <a:t>6. Постанова Одеського апеляційного суду у справі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496/8/19 від 17.06.2025 році, </a:t>
            </a:r>
            <a:endParaRPr lang="uk-UA"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не </a:t>
            </a:r>
            <a:r>
              <a:rPr lang="uk-UA" b="1" dirty="0">
                <a:latin typeface="Times New Roman" panose="02020603050405020304" pitchFamily="18" charset="0"/>
                <a:cs typeface="Times New Roman" panose="02020603050405020304" pitchFamily="18" charset="0"/>
              </a:rPr>
              <a:t>оскаржувалась</a:t>
            </a:r>
            <a:endParaRPr lang="uk-UA" dirty="0">
              <a:latin typeface="Times New Roman" panose="02020603050405020304" pitchFamily="18" charset="0"/>
              <a:cs typeface="Times New Roman" panose="02020603050405020304" pitchFamily="18" charset="0"/>
            </a:endParaRPr>
          </a:p>
          <a:p>
            <a:pPr marL="342900" indent="450000" algn="just" fontAlgn="auto">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Колегія суддів не погоджується з висновком суду, в частині стягнення збитків у розмірі 45 796,92 грн. за 2015 рік, з огляду на наступне. </a:t>
            </a:r>
          </a:p>
          <a:p>
            <a:pPr marL="342900" indent="450000" algn="just">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Колегія суддів зазначає, що в силу приписів ч. 1 ст. 261 ЦК України позовна давність застосовується лише за наявності порушеного права особи (аналогічні висновки викладені Верховним Судом України у постановах від 09.11.2016 у справі № 6-1457цс16 та від 09.11.2016 № 6-2170цс16). У разі коли такі право чи інтерес не порушені, суд відмовляє в позові з підстав його необґрунтованості. У випадку якщо буде встановлено, що право або охоронюваний законом інтерес особи дійсно порушені, але позовна давність спливла і про це зроблено заяву іншою стороною у справі, суд відмовляє в позові у зв'язку зі </a:t>
            </a:r>
            <a:r>
              <a:rPr lang="uk-UA" dirty="0" err="1">
                <a:latin typeface="Times New Roman" panose="02020603050405020304" pitchFamily="18" charset="0"/>
                <a:cs typeface="Times New Roman" panose="02020603050405020304" pitchFamily="18" charset="0"/>
              </a:rPr>
              <a:t>спливом</a:t>
            </a:r>
            <a:r>
              <a:rPr lang="uk-UA" dirty="0">
                <a:latin typeface="Times New Roman" panose="02020603050405020304" pitchFamily="18" charset="0"/>
                <a:cs typeface="Times New Roman" panose="02020603050405020304" pitchFamily="18" charset="0"/>
              </a:rPr>
              <a:t> позовної давності - за відсутності наведених позивачем поважних причин її пропуску (постанова Касаційного господарського суду Верховним Судом від 26.03.2018 у справі № 922/273/17).</a:t>
            </a:r>
          </a:p>
          <a:p>
            <a:endParaRPr lang="uk-UA" dirty="0"/>
          </a:p>
        </p:txBody>
      </p:sp>
    </p:spTree>
    <p:extLst>
      <p:ext uri="{BB962C8B-B14F-4D97-AF65-F5344CB8AC3E}">
        <p14:creationId xmlns:p14="http://schemas.microsoft.com/office/powerpoint/2010/main" val="3475776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12713" y="879566"/>
            <a:ext cx="12417426" cy="3370217"/>
          </a:xfrm>
        </p:spPr>
        <p:txBody>
          <a:bodyPr>
            <a:normAutofit fontScale="92500" lnSpcReduction="10000"/>
          </a:bodyPr>
          <a:lstStyle/>
          <a:p>
            <a:pPr marL="342900" indent="4500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У заяві про зміну предмету позову заявлено вимогу про стягнення з відповідача безпідставно збереженої Фоменко О.О. орендної плати у розмірі 180 988,50 грн., отже предмет позову не змінився</a:t>
            </a:r>
            <a:r>
              <a:rPr lang="uk-UA" i="1" dirty="0" smtClean="0">
                <a:latin typeface="Times New Roman" panose="02020603050405020304" pitchFamily="18" charset="0"/>
                <a:cs typeface="Times New Roman" panose="02020603050405020304" pitchFamily="18" charset="0"/>
              </a:rPr>
              <a:t>.</a:t>
            </a:r>
          </a:p>
          <a:p>
            <a:pPr marL="342900" indent="450000" algn="just" fontAlgn="auto">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4500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Зміна предмету позову виникла в наслідок посилання позивача за первісним позовом на положення ст. 1212 ЦК України (норму матеріального права), при цьому обставини, на яких ґрунтується первісний позов не змінились</a:t>
            </a:r>
            <a:r>
              <a:rPr lang="uk-UA" i="1" dirty="0" smtClean="0">
                <a:latin typeface="Times New Roman" panose="02020603050405020304" pitchFamily="18" charset="0"/>
                <a:cs typeface="Times New Roman" panose="02020603050405020304" pitchFamily="18" charset="0"/>
              </a:rPr>
              <a:t>.</a:t>
            </a:r>
          </a:p>
          <a:p>
            <a:pPr marL="342900" indent="450000" algn="just" fontAlgn="auto">
              <a:buFont typeface="Wingdings" panose="05000000000000000000" pitchFamily="2" charset="2"/>
              <a:buChar char="Ø"/>
            </a:pPr>
            <a:endParaRPr lang="uk-UA" dirty="0">
              <a:latin typeface="Times New Roman" panose="02020603050405020304" pitchFamily="18" charset="0"/>
              <a:cs typeface="Times New Roman" panose="02020603050405020304" pitchFamily="18" charset="0"/>
            </a:endParaRPr>
          </a:p>
          <a:p>
            <a:pPr marL="342900" indent="450000" algn="just" fontAlgn="auto">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За таких обставин, доводи апелянта про те, що позивач за первісним позовом звертаючись із заявою про зміну предмету позову, фактично звернувся із новим позовом, є безпідставними.</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126541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757"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0" y="827315"/>
            <a:ext cx="11922034" cy="3274422"/>
          </a:xfrm>
        </p:spPr>
        <p:txBody>
          <a:bodyPr>
            <a:normAutofit/>
          </a:bodyPr>
          <a:lstStyle/>
          <a:p>
            <a:r>
              <a:rPr lang="uk-UA" b="1" dirty="0"/>
              <a:t> </a:t>
            </a:r>
            <a:r>
              <a:rPr lang="uk-UA" b="1" dirty="0">
                <a:latin typeface="Times New Roman" panose="02020603050405020304" pitchFamily="18" charset="0"/>
                <a:cs typeface="Times New Roman" panose="02020603050405020304" pitchFamily="18" charset="0"/>
              </a:rPr>
              <a:t>Постанови Одеського апеляційного суду  у </a:t>
            </a:r>
            <a:r>
              <a:rPr lang="uk-UA" b="1" dirty="0" smtClean="0">
                <a:latin typeface="Times New Roman" panose="02020603050405020304" pitchFamily="18" charset="0"/>
                <a:cs typeface="Times New Roman" panose="02020603050405020304" pitchFamily="18" charset="0"/>
              </a:rPr>
              <a:t>справах: </a:t>
            </a:r>
          </a:p>
          <a:p>
            <a:r>
              <a:rPr lang="uk-UA" dirty="0" smtClean="0">
                <a:latin typeface="Times New Roman" panose="02020603050405020304" pitchFamily="18" charset="0"/>
                <a:cs typeface="Times New Roman" panose="02020603050405020304" pitchFamily="18" charset="0"/>
              </a:rPr>
              <a:t>№ 496/276/23</a:t>
            </a:r>
          </a:p>
          <a:p>
            <a:r>
              <a:rPr lang="uk-UA" dirty="0" smtClean="0">
                <a:latin typeface="Times New Roman" panose="02020603050405020304" pitchFamily="18" charset="0"/>
                <a:cs typeface="Times New Roman" panose="02020603050405020304" pitchFamily="18" charset="0"/>
              </a:rPr>
              <a:t>№ 496/278/23 </a:t>
            </a:r>
          </a:p>
          <a:p>
            <a:r>
              <a:rPr lang="uk-UA" dirty="0" smtClean="0">
                <a:latin typeface="Times New Roman" panose="02020603050405020304" pitchFamily="18" charset="0"/>
                <a:cs typeface="Times New Roman" panose="02020603050405020304" pitchFamily="18" charset="0"/>
              </a:rPr>
              <a:t>№ 496/281/23 </a:t>
            </a:r>
          </a:p>
          <a:p>
            <a:r>
              <a:rPr lang="uk-UA" dirty="0" smtClean="0">
                <a:latin typeface="Times New Roman" panose="02020603050405020304" pitchFamily="18" charset="0"/>
                <a:cs typeface="Times New Roman" panose="02020603050405020304" pitchFamily="18" charset="0"/>
              </a:rPr>
              <a:t>№ 496/274/23</a:t>
            </a:r>
          </a:p>
          <a:p>
            <a:r>
              <a:rPr lang="uk-UA" b="1" dirty="0" smtClean="0">
                <a:latin typeface="Times New Roman" panose="02020603050405020304" pitchFamily="18" charset="0"/>
                <a:cs typeface="Times New Roman" panose="02020603050405020304" pitchFamily="18" charset="0"/>
              </a:rPr>
              <a:t> змінено </a:t>
            </a:r>
            <a:r>
              <a:rPr lang="uk-UA" b="1" dirty="0">
                <a:latin typeface="Times New Roman" panose="02020603050405020304" pitchFamily="18" charset="0"/>
                <a:cs typeface="Times New Roman" panose="02020603050405020304" pitchFamily="18" charset="0"/>
              </a:rPr>
              <a:t>в частині стягнення витрат на правову допомогу.</a:t>
            </a:r>
            <a:endParaRPr lang="uk-UA"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9034449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95795" y="653142"/>
            <a:ext cx="12400507" cy="4676503"/>
          </a:xfrm>
        </p:spPr>
        <p:txBody>
          <a:bodyPr>
            <a:normAutofit lnSpcReduction="10000"/>
          </a:bodyPr>
          <a:lstStyle/>
          <a:p>
            <a:pPr fontAlgn="auto"/>
            <a:r>
              <a:rPr lang="uk-UA" b="1" dirty="0"/>
              <a:t> </a:t>
            </a:r>
            <a:endParaRPr lang="uk-UA" dirty="0"/>
          </a:p>
          <a:p>
            <a:pPr fontAlgn="auto"/>
            <a:r>
              <a:rPr lang="uk-UA" b="1" dirty="0">
                <a:latin typeface="Times New Roman" panose="02020603050405020304" pitchFamily="18" charset="0"/>
                <a:cs typeface="Times New Roman" panose="02020603050405020304" pitchFamily="18" charset="0"/>
              </a:rPr>
              <a:t>ВИЗНАННЯ НЕЧИННИМИ СУДОВИХ РІШЕНЬ</a:t>
            </a:r>
            <a:endParaRPr lang="uk-UA" dirty="0">
              <a:latin typeface="Times New Roman" panose="02020603050405020304" pitchFamily="18" charset="0"/>
              <a:cs typeface="Times New Roman" panose="02020603050405020304" pitchFamily="18" charset="0"/>
            </a:endParaRPr>
          </a:p>
          <a:p>
            <a:pPr fontAlgn="auto"/>
            <a:r>
              <a:rPr lang="uk-UA" b="1"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marL="457200" lvl="0" indent="457200" algn="just" fontAlgn="auto">
              <a:buFont typeface="+mj-lt"/>
              <a:buAutoNum type="arabicPeriod"/>
            </a:pPr>
            <a:r>
              <a:rPr lang="uk-UA" dirty="0">
                <a:latin typeface="Times New Roman" panose="02020603050405020304" pitchFamily="18" charset="0"/>
                <a:cs typeface="Times New Roman" panose="02020603050405020304" pitchFamily="18" charset="0"/>
              </a:rPr>
              <a:t>Ухвалою Одеського апеляційного суду у справі № 506/307/20 від 30.01.2025 року затверджено мирову угоду, визнано не чинним рішення </a:t>
            </a:r>
            <a:r>
              <a:rPr lang="uk-UA" dirty="0" err="1">
                <a:latin typeface="Times New Roman" panose="02020603050405020304" pitchFamily="18" charset="0"/>
                <a:cs typeface="Times New Roman" panose="02020603050405020304" pitchFamily="18" charset="0"/>
              </a:rPr>
              <a:t>Красноокнянського</a:t>
            </a:r>
            <a:r>
              <a:rPr lang="uk-UA" dirty="0">
                <a:latin typeface="Times New Roman" panose="02020603050405020304" pitchFamily="18" charset="0"/>
                <a:cs typeface="Times New Roman" panose="02020603050405020304" pitchFamily="18" charset="0"/>
              </a:rPr>
              <a:t> районного суду Одеської області від24лютого 2023року та закрито провадження у даній справі</a:t>
            </a:r>
            <a:r>
              <a:rPr lang="uk-UA" dirty="0" smtClean="0">
                <a:latin typeface="Times New Roman" panose="02020603050405020304" pitchFamily="18" charset="0"/>
                <a:cs typeface="Times New Roman" panose="02020603050405020304" pitchFamily="18" charset="0"/>
              </a:rPr>
              <a:t>.</a:t>
            </a:r>
          </a:p>
          <a:p>
            <a:pPr marL="457200" lvl="0" indent="457200" algn="just" fontAlgn="auto">
              <a:buFont typeface="+mj-lt"/>
              <a:buAutoNum type="arabicPeriod"/>
            </a:pPr>
            <a:endParaRPr lang="uk-UA" dirty="0">
              <a:latin typeface="Times New Roman" panose="02020603050405020304" pitchFamily="18" charset="0"/>
              <a:cs typeface="Times New Roman" panose="02020603050405020304" pitchFamily="18" charset="0"/>
            </a:endParaRPr>
          </a:p>
          <a:p>
            <a:pPr marL="457200" lvl="0" indent="457200" algn="just" fontAlgn="auto">
              <a:buFont typeface="+mj-lt"/>
              <a:buAutoNum type="arabicPeriod"/>
            </a:pPr>
            <a:r>
              <a:rPr lang="uk-UA" dirty="0">
                <a:latin typeface="Times New Roman" panose="02020603050405020304" pitchFamily="18" charset="0"/>
                <a:cs typeface="Times New Roman" panose="02020603050405020304" pitchFamily="18" charset="0"/>
              </a:rPr>
              <a:t>Ухвалою Одеського апеляційного суду у справі № 504/3314/15-ц</a:t>
            </a:r>
            <a:r>
              <a:rPr lang="uk-UA"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затверджено мирову угоду, рішення Комінтернівського районного суду Одеської області від 20 червня 2017 року визнати нечинним та закрито провадження у даній справі.</a:t>
            </a:r>
          </a:p>
          <a:p>
            <a:pPr fontAlgn="auto"/>
            <a:r>
              <a:rPr lang="uk-UA" b="1" dirty="0"/>
              <a:t> </a:t>
            </a:r>
            <a:endParaRPr lang="uk-UA" dirty="0"/>
          </a:p>
          <a:p>
            <a:r>
              <a:rPr lang="uk-UA" b="1" dirty="0"/>
              <a:t> </a:t>
            </a:r>
            <a:endParaRPr lang="uk-UA" dirty="0"/>
          </a:p>
          <a:p>
            <a:endParaRPr lang="uk-UA" dirty="0"/>
          </a:p>
        </p:txBody>
      </p:sp>
    </p:spTree>
    <p:extLst>
      <p:ext uri="{BB962C8B-B14F-4D97-AF65-F5344CB8AC3E}">
        <p14:creationId xmlns:p14="http://schemas.microsoft.com/office/powerpoint/2010/main" val="19817366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13211" y="374468"/>
            <a:ext cx="12530637" cy="4850675"/>
          </a:xfrm>
        </p:spPr>
        <p:txBody>
          <a:bodyPr>
            <a:normAutofit/>
          </a:bodyPr>
          <a:lstStyle/>
          <a:p>
            <a:r>
              <a:rPr lang="uk-UA" sz="2800" b="1" dirty="0">
                <a:latin typeface="Times New Roman" panose="02020603050405020304" pitchFamily="18" charset="0"/>
                <a:cs typeface="Times New Roman" panose="02020603050405020304" pitchFamily="18" charset="0"/>
              </a:rPr>
              <a:t>Правові позиції Великої Палати Верховного Суду за 2025 </a:t>
            </a:r>
            <a:r>
              <a:rPr lang="uk-UA" sz="2800" b="1" dirty="0" smtClean="0">
                <a:latin typeface="Times New Roman" panose="02020603050405020304" pitchFamily="18" charset="0"/>
                <a:cs typeface="Times New Roman" panose="02020603050405020304" pitchFamily="18" charset="0"/>
              </a:rPr>
              <a:t>рік</a:t>
            </a:r>
          </a:p>
          <a:p>
            <a:endParaRPr lang="uk-UA" sz="2800" b="1"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 </a:t>
            </a:r>
          </a:p>
          <a:p>
            <a:pPr marL="457200" indent="457200">
              <a:buAutoNum type="arabicPeriod"/>
            </a:pPr>
            <a:r>
              <a:rPr lang="uk-UA" b="1" dirty="0" smtClean="0">
                <a:latin typeface="Times New Roman" panose="02020603050405020304" pitchFamily="18" charset="0"/>
                <a:cs typeface="Times New Roman" panose="02020603050405020304" pitchFamily="18" charset="0"/>
              </a:rPr>
              <a:t>Постанова </a:t>
            </a:r>
            <a:r>
              <a:rPr lang="uk-UA" b="1" dirty="0">
                <a:latin typeface="Times New Roman" panose="02020603050405020304" pitchFamily="18" charset="0"/>
                <a:cs typeface="Times New Roman" panose="02020603050405020304" pitchFamily="18" charset="0"/>
              </a:rPr>
              <a:t>Великої </a:t>
            </a:r>
            <a:r>
              <a:rPr lang="uk-UA" b="1" dirty="0" smtClean="0">
                <a:latin typeface="Times New Roman" panose="02020603050405020304" pitchFamily="18" charset="0"/>
                <a:cs typeface="Times New Roman" panose="02020603050405020304" pitchFamily="18" charset="0"/>
              </a:rPr>
              <a:t>Палати </a:t>
            </a:r>
            <a:r>
              <a:rPr lang="uk-UA" b="1" dirty="0">
                <a:latin typeface="Times New Roman" panose="02020603050405020304" pitchFamily="18" charset="0"/>
                <a:cs typeface="Times New Roman" panose="02020603050405020304" pitchFamily="18" charset="0"/>
              </a:rPr>
              <a:t>Верховного Суду від 02.07.2025 у справі №</a:t>
            </a:r>
            <a:r>
              <a:rPr lang="uk-UA" b="1" dirty="0" smtClean="0">
                <a:latin typeface="Times New Roman" panose="02020603050405020304" pitchFamily="18" charset="0"/>
                <a:cs typeface="Times New Roman" panose="02020603050405020304" pitchFamily="18" charset="0"/>
              </a:rPr>
              <a:t>902/122/24</a:t>
            </a:r>
          </a:p>
          <a:p>
            <a:pPr marL="457200" indent="457200">
              <a:buAutoNum type="arabicPeriod"/>
            </a:pPr>
            <a:endParaRPr lang="uk-UA" b="1" dirty="0" smtClean="0">
              <a:latin typeface="Times New Roman" panose="02020603050405020304" pitchFamily="18" charset="0"/>
              <a:cs typeface="Times New Roman" panose="02020603050405020304" pitchFamily="18" charset="0"/>
            </a:endParaRPr>
          </a:p>
          <a:p>
            <a:endParaRPr lang="uk-UA" dirty="0" smtClean="0">
              <a:latin typeface="Times New Roman" panose="02020603050405020304" pitchFamily="18" charset="0"/>
              <a:cs typeface="Times New Roman" panose="02020603050405020304" pitchFamily="18" charset="0"/>
            </a:endParaRPr>
          </a:p>
          <a:p>
            <a:r>
              <a:rPr lang="uk-UA" i="1" dirty="0" smtClean="0">
                <a:latin typeface="Times New Roman" panose="02020603050405020304" pitchFamily="18" charset="0"/>
                <a:cs typeface="Times New Roman" panose="02020603050405020304" pitchFamily="18" charset="0"/>
              </a:rPr>
              <a:t>земельні ділянки у межах прикордонної смуги, встановленої вздовж державного кордону України, належать до земель оборони, щодо яких встановлено спеціальний режим їх використання та які можуть перебувати лише у державній власності, тому не підлягають передачі до комунальної чи приватної власності. </a:t>
            </a:r>
            <a:endParaRPr lang="uk-UA"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57286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165462"/>
            <a:ext cx="12642852" cy="4920343"/>
          </a:xfrm>
        </p:spPr>
        <p:txBody>
          <a:bodyPr>
            <a:normAutofit/>
          </a:bodyPr>
          <a:lstStyle/>
          <a:p>
            <a:r>
              <a:rPr lang="uk-UA" b="1" dirty="0">
                <a:latin typeface="Times New Roman" panose="02020603050405020304" pitchFamily="18" charset="0"/>
                <a:cs typeface="Times New Roman" panose="02020603050405020304" pitchFamily="18" charset="0"/>
              </a:rPr>
              <a:t>2. Постанова Великої Палати Верховного Суду </a:t>
            </a:r>
            <a:endParaRPr lang="en-US"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16.07.2025 у справі №910/2389/23</a:t>
            </a:r>
            <a:r>
              <a:rPr lang="uk-UA"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про </a:t>
            </a:r>
            <a:r>
              <a:rPr lang="uk-UA" i="1" dirty="0">
                <a:latin typeface="Times New Roman" panose="02020603050405020304" pitchFamily="18" charset="0"/>
                <a:cs typeface="Times New Roman" panose="02020603050405020304" pitchFamily="18" charset="0"/>
              </a:rPr>
              <a:t>те, що належним способом захисту прав власника земельної ділянки після закінчення строку оренди є вимога про зобов'язання орендаря повернути земельну ділянку, а не оскарження правочинів чи реєстраційних дій. </a:t>
            </a:r>
            <a:endParaRPr lang="en-US" i="1"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позовні вимоги прокурора були визнані неналежними та неефективними. Зокрема, оспорюване рішення міської ради вичерпало свою дію виконанням і його скасування не відновить порушене право. Щодо позовних вимог про визнання недійсним договору, який припинився внаслідок закінчення строку дії, то прокурор не обґрунтував, яким чином їх задоволення за одночасного </a:t>
            </a:r>
            <a:r>
              <a:rPr lang="uk-UA" i="1" dirty="0" err="1">
                <a:latin typeface="Times New Roman" panose="02020603050405020304" pitchFamily="18" charset="0"/>
                <a:cs typeface="Times New Roman" panose="02020603050405020304" pitchFamily="18" charset="0"/>
              </a:rPr>
              <a:t>заявлення</a:t>
            </a:r>
            <a:r>
              <a:rPr lang="uk-UA" i="1" dirty="0">
                <a:latin typeface="Times New Roman" panose="02020603050405020304" pitchFamily="18" charset="0"/>
                <a:cs typeface="Times New Roman" panose="02020603050405020304" pitchFamily="18" charset="0"/>
              </a:rPr>
              <a:t> вимоги про зобов'язання ТОВ повернути земельну ділянку впливає на відновлення порушеного права.</a:t>
            </a:r>
            <a:endParaRPr lang="uk-UA"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26378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112713" y="740227"/>
            <a:ext cx="12417426" cy="2838995"/>
          </a:xfrm>
        </p:spPr>
        <p:txBody>
          <a:bodyPr>
            <a:normAutofit/>
          </a:bodyPr>
          <a:lstStyle/>
          <a:p>
            <a:r>
              <a:rPr lang="uk-UA" b="1" dirty="0">
                <a:latin typeface="Times New Roman" panose="02020603050405020304" pitchFamily="18" charset="0"/>
                <a:cs typeface="Times New Roman" panose="02020603050405020304" pitchFamily="18" charset="0"/>
              </a:rPr>
              <a:t>3. Постанова Великої Палати Верховного Суду </a:t>
            </a:r>
            <a:endParaRPr lang="en-US"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від </a:t>
            </a:r>
            <a:r>
              <a:rPr lang="uk-UA" b="1" dirty="0">
                <a:latin typeface="Times New Roman" panose="02020603050405020304" pitchFamily="18" charset="0"/>
                <a:cs typeface="Times New Roman" panose="02020603050405020304" pitchFamily="18" charset="0"/>
              </a:rPr>
              <a:t>03.09.2025 у справі </a:t>
            </a:r>
            <a:r>
              <a:rPr lang="uk-UA"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uk-UA" b="1" dirty="0" smtClean="0">
                <a:latin typeface="Times New Roman" panose="02020603050405020304" pitchFamily="18" charset="0"/>
                <a:cs typeface="Times New Roman" panose="02020603050405020304" pitchFamily="18" charset="0"/>
              </a:rPr>
              <a:t>911/906/23</a:t>
            </a:r>
            <a:r>
              <a:rPr lang="uk-UA"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uk-UA" i="1" dirty="0">
                <a:latin typeface="Times New Roman" panose="02020603050405020304" pitchFamily="18" charset="0"/>
                <a:cs typeface="Times New Roman" panose="02020603050405020304" pitchFamily="18" charset="0"/>
              </a:rPr>
              <a:t>Припинення права власності відповідача на новоутворену (об'єднану) земельну ділянку, скасування її державної реєстрації та прав на неї не позбавляє відповідача можливості зареєструвати нову земельну ділянку, щодо якої немає спору, тобто ділянку за винятком спірних ділянок.</a:t>
            </a:r>
            <a:r>
              <a:rPr lang="uk-UA" dirty="0">
                <a:latin typeface="Times New Roman" panose="02020603050405020304" pitchFamily="18" charset="0"/>
                <a:cs typeface="Times New Roman" panose="02020603050405020304" pitchFamily="18" charset="0"/>
              </a:rPr>
              <a:t> </a:t>
            </a:r>
          </a:p>
          <a:p>
            <a:endParaRPr lang="uk-UA" dirty="0"/>
          </a:p>
        </p:txBody>
      </p:sp>
    </p:spTree>
    <p:extLst>
      <p:ext uri="{BB962C8B-B14F-4D97-AF65-F5344CB8AC3E}">
        <p14:creationId xmlns:p14="http://schemas.microsoft.com/office/powerpoint/2010/main" val="18967786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426" y="-159488"/>
            <a:ext cx="12642852" cy="7017488"/>
          </a:xfrm>
          <a:prstGeom prst="rect">
            <a:avLst/>
          </a:prstGeom>
          <a:solidFill>
            <a:schemeClr val="accent2">
              <a:lumMod val="40000"/>
              <a:lumOff val="60000"/>
              <a:alpha val="0"/>
            </a:schemeClr>
          </a:solidFill>
        </p:spPr>
      </p:pic>
      <p:sp>
        <p:nvSpPr>
          <p:cNvPr id="3" name="Підзаголовок 2"/>
          <p:cNvSpPr>
            <a:spLocks noGrp="1"/>
          </p:cNvSpPr>
          <p:nvPr>
            <p:ph type="subTitle" idx="1"/>
          </p:nvPr>
        </p:nvSpPr>
        <p:spPr>
          <a:xfrm>
            <a:off x="-225426" y="823769"/>
            <a:ext cx="12417426" cy="2525487"/>
          </a:xfrm>
        </p:spPr>
        <p:txBody>
          <a:bodyPr>
            <a:normAutofit/>
          </a:bodyPr>
          <a:lstStyle/>
          <a:p>
            <a:r>
              <a:rPr lang="uk-UA" b="1" dirty="0">
                <a:latin typeface="Times New Roman" panose="02020603050405020304" pitchFamily="18" charset="0"/>
                <a:cs typeface="Times New Roman" panose="02020603050405020304" pitchFamily="18" charset="0"/>
              </a:rPr>
              <a:t>4. Постанова Великої Палати Верховного </a:t>
            </a:r>
            <a:r>
              <a:rPr lang="uk-UA" b="1" dirty="0" smtClean="0">
                <a:latin typeface="Times New Roman" panose="02020603050405020304" pitchFamily="18" charset="0"/>
                <a:cs typeface="Times New Roman" panose="02020603050405020304" pitchFamily="18" charset="0"/>
              </a:rPr>
              <a:t>Суду</a:t>
            </a:r>
            <a:endParaRPr lang="en-US" b="1" dirty="0" smtClean="0">
              <a:latin typeface="Times New Roman" panose="02020603050405020304" pitchFamily="18" charset="0"/>
              <a:cs typeface="Times New Roman" panose="02020603050405020304" pitchFamily="18" charset="0"/>
            </a:endParaRPr>
          </a:p>
          <a:p>
            <a:r>
              <a:rPr lang="uk-UA" b="1" dirty="0" smtClean="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від 15.10.2025 у справі №907/882/22</a:t>
            </a:r>
            <a:r>
              <a:rPr lang="uk-UA"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342900" indent="360000" algn="just">
              <a:buFont typeface="Wingdings" panose="05000000000000000000" pitchFamily="2" charset="2"/>
              <a:buChar char="Ø"/>
            </a:pPr>
            <a:r>
              <a:rPr lang="uk-UA" i="1" dirty="0" smtClean="0">
                <a:latin typeface="Times New Roman" panose="02020603050405020304" pitchFamily="18" charset="0"/>
                <a:cs typeface="Times New Roman" panose="02020603050405020304" pitchFamily="18" charset="0"/>
              </a:rPr>
              <a:t>про </a:t>
            </a:r>
            <a:r>
              <a:rPr lang="uk-UA" i="1" dirty="0">
                <a:latin typeface="Times New Roman" panose="02020603050405020304" pitchFamily="18" charset="0"/>
                <a:cs typeface="Times New Roman" panose="02020603050405020304" pitchFamily="18" charset="0"/>
              </a:rPr>
              <a:t>те, що зміна умов договору оренди землі, укладеного після 01.01.2013, за загальним правилом набирає чинності для сторін з моменту підписання додаткової угоди, а не з дати її державної </a:t>
            </a:r>
            <a:r>
              <a:rPr lang="uk-UA" i="1" dirty="0" smtClean="0">
                <a:latin typeface="Times New Roman" panose="02020603050405020304" pitchFamily="18" charset="0"/>
                <a:cs typeface="Times New Roman" panose="02020603050405020304" pitchFamily="18" charset="0"/>
              </a:rPr>
              <a:t>реєстрації</a:t>
            </a:r>
            <a:endParaRPr lang="uk-UA"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75899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8230</Words>
  <Application>Microsoft Office PowerPoint</Application>
  <PresentationFormat>Широкий екран</PresentationFormat>
  <Paragraphs>511</Paragraphs>
  <Slides>107</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107</vt:i4>
      </vt:variant>
    </vt:vector>
  </HeadingPairs>
  <TitlesOfParts>
    <vt:vector size="113" baseType="lpstr">
      <vt:lpstr>Arial</vt:lpstr>
      <vt:lpstr>Calibri</vt:lpstr>
      <vt:lpstr>Calibri Light</vt:lpstr>
      <vt:lpstr>Times New Roman</vt:lpstr>
      <vt:lpstr>Wingdings</vt:lpstr>
      <vt:lpstr>Тема Office</vt:lpstr>
      <vt:lpstr>«Актуальні питання застосування норм земельного законодавства». </vt:lpstr>
      <vt:lpstr> </vt:lpstr>
      <vt:lpstr> </vt:lpstr>
      <vt:lpstr> </vt:lpstr>
      <vt:lpstr> </vt:lpstr>
      <vt:lpstr> </vt:lpstr>
      <vt:lpstr>3. Постанова Одеського апеляційного суду у справі  № 2-5637/11 від 16.01.2025 року не оскаржувалась.   (Вимога про витребування земельної ділянки відповідає виндикаційному позову і не вимагає скасування державного акту на земельну ділянку) </vt:lpstr>
      <vt:lpstr>Презентація PowerPoint</vt:lpstr>
      <vt:lpstr>Презентація PowerPoint</vt:lpstr>
      <vt:lpstr>4. Постанова Одеського апеляційного суду у справі  № 498/402/19 від 15.04.2025 року,   наразі оскаржується у КЦС ВС 10 листопада 2025 року (відкрито провадження).   (З виділенням земельних часток (паїв) в натурі та видачею державних актів на право власності на земельні ділянки припинилось право на земельну частку (пай) в умовних кадастрових гектарах та виникло право власності на земельну ділянку як об`єкт нерухомого майна) </vt:lpstr>
      <vt:lpstr>Після видачі громадянам державних актів на право власності на земельні ділянки за наслідками виділення в натурі земельних часток (паїв) сертифікати на право на земельну частку (пай) підлягали поверненню до районної державної адміністрації, як наслідок, сертифікати про право на земельну частку (пай) не могли знаходитися у громадян, так як мали бути передані районній державній адміністрації взамін на державні акти на право власності на земельну ділянку.  З виділенням земельних часток (паїв) в натурі та видачею державних актів на право власності на земельні ділянки припинилось право на земельну частку (пай) в умовних кадастрових гектарах та виникло право власності на земельну ділянку як об`єкт нерухомого майна, що має встановлені розмір, межі, кадастровий номер, реєстраційний номер об`єкта нерухомого майна в державних реєстрах. </vt:lpstr>
      <vt:lpstr>6. Постанова Одеського апеляційного суду  № 947/23278/20 від 03.06.2025 року,  відкрито касаційне провадження 24.07.2025 року.  </vt:lpstr>
      <vt:lpstr>Для правильного вирішення справи не має значення твердження відповідачів про те, що Сертифікат ОД 002814 не визнаний жодним рішенням недійсним та твердження позивача про те, що такий виданий органом, який станом на дату видачі ще не існував, оскільки Велика Палата Верховного Суду у постанові від 15 листопада 2023 року у справі № 916/1174/22 звертає увагу, що стаття376 ЦК України розміщена у главі 27 "Право власності на землю (земельну ділянку)", тобто правовий режим самочинного будівництва пов`язаний з питаннями права власності на землю.   Отже, сама по собі наявність такого сертифікату за відсутності погодженої згоди власника земельної ділянки на відповідне будівництво не створює жодних правових наслідків для забудовника. </vt:lpstr>
      <vt:lpstr>Презентація PowerPoint</vt:lpstr>
      <vt:lpstr>7. Постанова Одеського апеляційного суду  у справі 520/14332/16-ц (не оскаржувалась).  </vt:lpstr>
      <vt:lpstr>8. Постанова Одеського апеляційного суду  у справі № 504/1225/20 від 03.07.2025 року  (не оскаржувалась). </vt:lpstr>
      <vt:lpstr>9. Постанова Одеського апеляційного суду у справі  № 504/3668/20 від 18.06.2025 року, постановою КЦС ВС від 29 жовтня 2025 року залишено без змін. </vt:lpstr>
      <vt:lpstr>Презентація PowerPoint</vt:lpstr>
      <vt:lpstr>10. Постанова Одеського апеляційного суду у справі  № 500/3342/16-ц від 27.10.2025 року  (не оскаржувалась). </vt:lpstr>
      <vt:lpstr>Презентація PowerPoint</vt:lpstr>
      <vt:lpstr>11. Постанова Одеського апеляційного суду у справі  № 947/23209/21 від 18.12.2025 року  (не оскаржувалось). </vt:lpstr>
      <vt:lpstr>Презентація PowerPoint</vt:lpstr>
      <vt:lpstr>12. Постанова Одеського апеляційного суду  у справі  № 502/419/21 від 30.01.2025 року  (не оскаржувалась). </vt:lpstr>
      <vt:lpstr>Презентація PowerPoint</vt:lpstr>
      <vt:lpstr>13. Постанова Одеського апеляційного суду  № 496/322/21 від 09.12.2025 року,  подано касаційну скаргу, яку ухвалою КЦС  залишено без руху 05.03.2026 року. </vt:lpstr>
      <vt:lpstr>Презентація PowerPoint</vt:lpstr>
      <vt:lpstr>Презентація PowerPoint</vt:lpstr>
      <vt:lpstr>  14. Постанова Одеського апеляційного суду  у справі № 523/7926/16-ц від 20.02.2025 року  (не оскаржувалась).</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OAC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«Актуальні питання застосування норм земельного законодавства». </dc:title>
  <dc:creator>Брага Аліна Анатоліївна</dc:creator>
  <cp:lastModifiedBy>Брага Аліна Анатоліївна</cp:lastModifiedBy>
  <cp:revision>30</cp:revision>
  <dcterms:created xsi:type="dcterms:W3CDTF">2026-04-22T06:34:51Z</dcterms:created>
  <dcterms:modified xsi:type="dcterms:W3CDTF">2026-04-22T10:58:53Z</dcterms:modified>
</cp:coreProperties>
</file>