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300" r:id="rId3"/>
    <p:sldId id="274" r:id="rId4"/>
    <p:sldId id="285" r:id="rId5"/>
    <p:sldId id="294" r:id="rId6"/>
    <p:sldId id="275" r:id="rId7"/>
    <p:sldId id="301" r:id="rId8"/>
    <p:sldId id="302" r:id="rId9"/>
    <p:sldId id="264" r:id="rId10"/>
    <p:sldId id="265" r:id="rId11"/>
    <p:sldId id="287" r:id="rId12"/>
  </p:sldIdLst>
  <p:sldSz cx="12192000" cy="6858000"/>
  <p:notesSz cx="6735763" cy="9866313"/>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6F86"/>
    <a:srgbClr val="6897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51"/>
  </p:normalViewPr>
  <p:slideViewPr>
    <p:cSldViewPr snapToGrid="0">
      <p:cViewPr varScale="1">
        <p:scale>
          <a:sx n="82" d="100"/>
          <a:sy n="82" d="100"/>
        </p:scale>
        <p:origin x="691"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Рисунок 7" descr="Изображение выглядит как текст, вешалка, лампа, векторная графика&#10;&#10;Автоматически созданное описание">
            <a:extLst>
              <a:ext uri="{FF2B5EF4-FFF2-40B4-BE49-F238E27FC236}">
                <a16:creationId xmlns:a16="http://schemas.microsoft.com/office/drawing/2014/main" id="{0F558159-12CC-636A-B792-E4EBD16F42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7323CC98-C3A6-E950-D2D3-0EC9C4F91C85}"/>
              </a:ext>
            </a:extLst>
          </p:cNvPr>
          <p:cNvSpPr>
            <a:spLocks noGrp="1"/>
          </p:cNvSpPr>
          <p:nvPr>
            <p:ph type="ctrTitle"/>
          </p:nvPr>
        </p:nvSpPr>
        <p:spPr>
          <a:xfrm>
            <a:off x="1062181" y="1122363"/>
            <a:ext cx="10086109" cy="2387600"/>
          </a:xfrm>
        </p:spPr>
        <p:txBody>
          <a:bodyPr anchor="b">
            <a:normAutofit/>
          </a:bodyPr>
          <a:lstStyle>
            <a:lvl1pPr algn="ctr">
              <a:defRPr sz="7200" b="1"/>
            </a:lvl1pPr>
          </a:lstStyle>
          <a:p>
            <a:r>
              <a:rPr lang="ru-RU" dirty="0"/>
              <a:t>Образец заголовка</a:t>
            </a:r>
            <a:endParaRPr lang="x-none" dirty="0"/>
          </a:p>
        </p:txBody>
      </p:sp>
      <p:sp>
        <p:nvSpPr>
          <p:cNvPr id="3" name="Подзаголовок 2">
            <a:extLst>
              <a:ext uri="{FF2B5EF4-FFF2-40B4-BE49-F238E27FC236}">
                <a16:creationId xmlns:a16="http://schemas.microsoft.com/office/drawing/2014/main" id="{0B28AD64-502D-1A66-A6DF-C94D88D8D7F3}"/>
              </a:ext>
            </a:extLst>
          </p:cNvPr>
          <p:cNvSpPr>
            <a:spLocks noGrp="1"/>
          </p:cNvSpPr>
          <p:nvPr>
            <p:ph type="subTitle" idx="1"/>
          </p:nvPr>
        </p:nvSpPr>
        <p:spPr>
          <a:xfrm>
            <a:off x="1062181" y="3602038"/>
            <a:ext cx="10086109" cy="1655762"/>
          </a:xfrm>
        </p:spPr>
        <p:txBody>
          <a:bodyPr/>
          <a:lstStyle>
            <a:lvl1pPr marL="0" indent="0" algn="ctr">
              <a:buNone/>
              <a:defRPr sz="2400" b="1">
                <a:solidFill>
                  <a:srgbClr val="466F8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a:t>Образец подзаголовка</a:t>
            </a:r>
            <a:endParaRPr lang="x-none" dirty="0"/>
          </a:p>
        </p:txBody>
      </p:sp>
      <p:sp>
        <p:nvSpPr>
          <p:cNvPr id="4" name="Дата 3">
            <a:extLst>
              <a:ext uri="{FF2B5EF4-FFF2-40B4-BE49-F238E27FC236}">
                <a16:creationId xmlns:a16="http://schemas.microsoft.com/office/drawing/2014/main" id="{A96CEA51-FD97-BC97-271A-84471772DF30}"/>
              </a:ext>
            </a:extLst>
          </p:cNvPr>
          <p:cNvSpPr>
            <a:spLocks noGrp="1"/>
          </p:cNvSpPr>
          <p:nvPr>
            <p:ph type="dt" sz="half" idx="10"/>
          </p:nvPr>
        </p:nvSpPr>
        <p:spPr/>
        <p:txBody>
          <a:bodyPr/>
          <a:lstStyle/>
          <a:p>
            <a:fld id="{5C472E9D-0DA1-462D-ADB3-D4E8934D88E0}" type="datetimeFigureOut">
              <a:rPr lang="x-none" smtClean="0"/>
              <a:t>04.11.2024</a:t>
            </a:fld>
            <a:endParaRPr lang="x-none"/>
          </a:p>
        </p:txBody>
      </p:sp>
      <p:sp>
        <p:nvSpPr>
          <p:cNvPr id="5" name="Нижний колонтитул 4">
            <a:extLst>
              <a:ext uri="{FF2B5EF4-FFF2-40B4-BE49-F238E27FC236}">
                <a16:creationId xmlns:a16="http://schemas.microsoft.com/office/drawing/2014/main" id="{BB0808E5-B408-E027-89DA-7BEF77441988}"/>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D95C4EFD-353C-9557-83F4-BB3759136803}"/>
              </a:ext>
            </a:extLst>
          </p:cNvPr>
          <p:cNvSpPr>
            <a:spLocks noGrp="1"/>
          </p:cNvSpPr>
          <p:nvPr>
            <p:ph type="sldNum" sz="quarter" idx="12"/>
          </p:nvPr>
        </p:nvSpPr>
        <p:spPr/>
        <p:txBody>
          <a:bodyPr/>
          <a:lstStyle/>
          <a:p>
            <a:fld id="{1FEA7DC2-A2E3-4F5B-BB48-E72879F28D67}" type="slidenum">
              <a:rPr lang="x-none" smtClean="0"/>
              <a:t>‹№›</a:t>
            </a:fld>
            <a:endParaRPr lang="x-none"/>
          </a:p>
        </p:txBody>
      </p:sp>
    </p:spTree>
    <p:extLst>
      <p:ext uri="{BB962C8B-B14F-4D97-AF65-F5344CB8AC3E}">
        <p14:creationId xmlns:p14="http://schemas.microsoft.com/office/powerpoint/2010/main" val="2909426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5CE3AF-915D-7F7C-1F46-232EA572C450}"/>
              </a:ext>
            </a:extLst>
          </p:cNvPr>
          <p:cNvSpPr>
            <a:spLocks noGrp="1"/>
          </p:cNvSpPr>
          <p:nvPr>
            <p:ph type="title"/>
          </p:nvPr>
        </p:nvSpPr>
        <p:spPr/>
        <p:txBody>
          <a:bodyPr/>
          <a:lstStyle/>
          <a:p>
            <a:r>
              <a:rPr lang="ru-RU"/>
              <a:t>Образец заголовка</a:t>
            </a:r>
            <a:endParaRPr lang="x-none"/>
          </a:p>
        </p:txBody>
      </p:sp>
      <p:sp>
        <p:nvSpPr>
          <p:cNvPr id="3" name="Вертикальный текст 2">
            <a:extLst>
              <a:ext uri="{FF2B5EF4-FFF2-40B4-BE49-F238E27FC236}">
                <a16:creationId xmlns:a16="http://schemas.microsoft.com/office/drawing/2014/main" id="{4DC17D87-C6EE-A6CA-F0C9-B234941F339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6799FA61-8E70-33DA-298B-9520D0C4F2D5}"/>
              </a:ext>
            </a:extLst>
          </p:cNvPr>
          <p:cNvSpPr>
            <a:spLocks noGrp="1"/>
          </p:cNvSpPr>
          <p:nvPr>
            <p:ph type="dt" sz="half" idx="10"/>
          </p:nvPr>
        </p:nvSpPr>
        <p:spPr/>
        <p:txBody>
          <a:bodyPr/>
          <a:lstStyle/>
          <a:p>
            <a:fld id="{5C472E9D-0DA1-462D-ADB3-D4E8934D88E0}" type="datetimeFigureOut">
              <a:rPr lang="x-none" smtClean="0"/>
              <a:t>04.11.2024</a:t>
            </a:fld>
            <a:endParaRPr lang="x-none"/>
          </a:p>
        </p:txBody>
      </p:sp>
      <p:sp>
        <p:nvSpPr>
          <p:cNvPr id="5" name="Нижний колонтитул 4">
            <a:extLst>
              <a:ext uri="{FF2B5EF4-FFF2-40B4-BE49-F238E27FC236}">
                <a16:creationId xmlns:a16="http://schemas.microsoft.com/office/drawing/2014/main" id="{FC14BE0B-3AEB-58CE-C766-AE833EF08496}"/>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30AAF53B-AFDF-AA28-0A2A-263AF1667EE8}"/>
              </a:ext>
            </a:extLst>
          </p:cNvPr>
          <p:cNvSpPr>
            <a:spLocks noGrp="1"/>
          </p:cNvSpPr>
          <p:nvPr>
            <p:ph type="sldNum" sz="quarter" idx="12"/>
          </p:nvPr>
        </p:nvSpPr>
        <p:spPr/>
        <p:txBody>
          <a:bodyPr/>
          <a:lstStyle/>
          <a:p>
            <a:fld id="{1FEA7DC2-A2E3-4F5B-BB48-E72879F28D67}" type="slidenum">
              <a:rPr lang="x-none" smtClean="0"/>
              <a:t>‹№›</a:t>
            </a:fld>
            <a:endParaRPr lang="x-none"/>
          </a:p>
        </p:txBody>
      </p:sp>
    </p:spTree>
    <p:extLst>
      <p:ext uri="{BB962C8B-B14F-4D97-AF65-F5344CB8AC3E}">
        <p14:creationId xmlns:p14="http://schemas.microsoft.com/office/powerpoint/2010/main" val="3800309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1752C52-C95F-E025-D8DB-9648B13CAD6B}"/>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x-none"/>
          </a:p>
        </p:txBody>
      </p:sp>
      <p:sp>
        <p:nvSpPr>
          <p:cNvPr id="3" name="Вертикальный текст 2">
            <a:extLst>
              <a:ext uri="{FF2B5EF4-FFF2-40B4-BE49-F238E27FC236}">
                <a16:creationId xmlns:a16="http://schemas.microsoft.com/office/drawing/2014/main" id="{EAED4AC1-2B4A-E82B-EA27-5A9A3109F6AA}"/>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08E9098C-94D9-EE4B-CBE8-122906BC9846}"/>
              </a:ext>
            </a:extLst>
          </p:cNvPr>
          <p:cNvSpPr>
            <a:spLocks noGrp="1"/>
          </p:cNvSpPr>
          <p:nvPr>
            <p:ph type="dt" sz="half" idx="10"/>
          </p:nvPr>
        </p:nvSpPr>
        <p:spPr/>
        <p:txBody>
          <a:bodyPr/>
          <a:lstStyle/>
          <a:p>
            <a:fld id="{5C472E9D-0DA1-462D-ADB3-D4E8934D88E0}" type="datetimeFigureOut">
              <a:rPr lang="x-none" smtClean="0"/>
              <a:t>04.11.2024</a:t>
            </a:fld>
            <a:endParaRPr lang="x-none"/>
          </a:p>
        </p:txBody>
      </p:sp>
      <p:sp>
        <p:nvSpPr>
          <p:cNvPr id="5" name="Нижний колонтитул 4">
            <a:extLst>
              <a:ext uri="{FF2B5EF4-FFF2-40B4-BE49-F238E27FC236}">
                <a16:creationId xmlns:a16="http://schemas.microsoft.com/office/drawing/2014/main" id="{B8FA2A01-705D-994C-8EE6-13C217DE2C1F}"/>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581AEC40-BCA5-6754-727F-A433B3C9CC2F}"/>
              </a:ext>
            </a:extLst>
          </p:cNvPr>
          <p:cNvSpPr>
            <a:spLocks noGrp="1"/>
          </p:cNvSpPr>
          <p:nvPr>
            <p:ph type="sldNum" sz="quarter" idx="12"/>
          </p:nvPr>
        </p:nvSpPr>
        <p:spPr/>
        <p:txBody>
          <a:bodyPr/>
          <a:lstStyle/>
          <a:p>
            <a:fld id="{1FEA7DC2-A2E3-4F5B-BB48-E72879F28D67}" type="slidenum">
              <a:rPr lang="x-none" smtClean="0"/>
              <a:t>‹№›</a:t>
            </a:fld>
            <a:endParaRPr lang="x-none"/>
          </a:p>
        </p:txBody>
      </p:sp>
    </p:spTree>
    <p:extLst>
      <p:ext uri="{BB962C8B-B14F-4D97-AF65-F5344CB8AC3E}">
        <p14:creationId xmlns:p14="http://schemas.microsoft.com/office/powerpoint/2010/main" val="3383854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35A8B7-4E30-6ACC-F31D-DF4485F1E9A6}"/>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a16="http://schemas.microsoft.com/office/drawing/2014/main" id="{60C019B5-2824-9901-D5DA-6910D6B838A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E3ACC1BE-F97D-64C7-2634-15ADD3CD233F}"/>
              </a:ext>
            </a:extLst>
          </p:cNvPr>
          <p:cNvSpPr>
            <a:spLocks noGrp="1"/>
          </p:cNvSpPr>
          <p:nvPr>
            <p:ph type="dt" sz="half" idx="10"/>
          </p:nvPr>
        </p:nvSpPr>
        <p:spPr/>
        <p:txBody>
          <a:bodyPr/>
          <a:lstStyle/>
          <a:p>
            <a:fld id="{5C472E9D-0DA1-462D-ADB3-D4E8934D88E0}" type="datetimeFigureOut">
              <a:rPr lang="x-none" smtClean="0"/>
              <a:t>04.11.2024</a:t>
            </a:fld>
            <a:endParaRPr lang="x-none"/>
          </a:p>
        </p:txBody>
      </p:sp>
      <p:sp>
        <p:nvSpPr>
          <p:cNvPr id="5" name="Нижний колонтитул 4">
            <a:extLst>
              <a:ext uri="{FF2B5EF4-FFF2-40B4-BE49-F238E27FC236}">
                <a16:creationId xmlns:a16="http://schemas.microsoft.com/office/drawing/2014/main" id="{3877FC68-B75F-6860-ACAA-41B750B0752D}"/>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4999BE66-B5BE-2CFF-21C6-AE5C2E213E27}"/>
              </a:ext>
            </a:extLst>
          </p:cNvPr>
          <p:cNvSpPr>
            <a:spLocks noGrp="1"/>
          </p:cNvSpPr>
          <p:nvPr>
            <p:ph type="sldNum" sz="quarter" idx="12"/>
          </p:nvPr>
        </p:nvSpPr>
        <p:spPr/>
        <p:txBody>
          <a:bodyPr/>
          <a:lstStyle/>
          <a:p>
            <a:fld id="{1FEA7DC2-A2E3-4F5B-BB48-E72879F28D67}" type="slidenum">
              <a:rPr lang="x-none" smtClean="0"/>
              <a:t>‹№›</a:t>
            </a:fld>
            <a:endParaRPr lang="x-none"/>
          </a:p>
        </p:txBody>
      </p:sp>
    </p:spTree>
    <p:extLst>
      <p:ext uri="{BB962C8B-B14F-4D97-AF65-F5344CB8AC3E}">
        <p14:creationId xmlns:p14="http://schemas.microsoft.com/office/powerpoint/2010/main" val="1930455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661E3A-50EC-FCCE-8CAB-A455237F065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x-none"/>
          </a:p>
        </p:txBody>
      </p:sp>
      <p:sp>
        <p:nvSpPr>
          <p:cNvPr id="3" name="Текст 2">
            <a:extLst>
              <a:ext uri="{FF2B5EF4-FFF2-40B4-BE49-F238E27FC236}">
                <a16:creationId xmlns:a16="http://schemas.microsoft.com/office/drawing/2014/main" id="{2B5FBFE2-2C14-0FDB-FA46-01A5E5A555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57FF3AB-547D-9C41-1356-E38B8C01F73A}"/>
              </a:ext>
            </a:extLst>
          </p:cNvPr>
          <p:cNvSpPr>
            <a:spLocks noGrp="1"/>
          </p:cNvSpPr>
          <p:nvPr>
            <p:ph type="dt" sz="half" idx="10"/>
          </p:nvPr>
        </p:nvSpPr>
        <p:spPr/>
        <p:txBody>
          <a:bodyPr/>
          <a:lstStyle/>
          <a:p>
            <a:fld id="{5C472E9D-0DA1-462D-ADB3-D4E8934D88E0}" type="datetimeFigureOut">
              <a:rPr lang="x-none" smtClean="0"/>
              <a:t>04.11.2024</a:t>
            </a:fld>
            <a:endParaRPr lang="x-none"/>
          </a:p>
        </p:txBody>
      </p:sp>
      <p:sp>
        <p:nvSpPr>
          <p:cNvPr id="5" name="Нижний колонтитул 4">
            <a:extLst>
              <a:ext uri="{FF2B5EF4-FFF2-40B4-BE49-F238E27FC236}">
                <a16:creationId xmlns:a16="http://schemas.microsoft.com/office/drawing/2014/main" id="{B06E4CC6-8DB4-F67E-10FF-3AB0F8CF6F40}"/>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830A6EA4-21EE-59A5-7C6B-2FD52FEBF012}"/>
              </a:ext>
            </a:extLst>
          </p:cNvPr>
          <p:cNvSpPr>
            <a:spLocks noGrp="1"/>
          </p:cNvSpPr>
          <p:nvPr>
            <p:ph type="sldNum" sz="quarter" idx="12"/>
          </p:nvPr>
        </p:nvSpPr>
        <p:spPr/>
        <p:txBody>
          <a:bodyPr/>
          <a:lstStyle/>
          <a:p>
            <a:fld id="{1FEA7DC2-A2E3-4F5B-BB48-E72879F28D67}" type="slidenum">
              <a:rPr lang="x-none" smtClean="0"/>
              <a:t>‹№›</a:t>
            </a:fld>
            <a:endParaRPr lang="x-none"/>
          </a:p>
        </p:txBody>
      </p:sp>
    </p:spTree>
    <p:extLst>
      <p:ext uri="{BB962C8B-B14F-4D97-AF65-F5344CB8AC3E}">
        <p14:creationId xmlns:p14="http://schemas.microsoft.com/office/powerpoint/2010/main" val="306894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9E9CBB-ED9D-F516-0701-BCE0E509D970}"/>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a16="http://schemas.microsoft.com/office/drawing/2014/main" id="{FA13EBBD-6B98-7644-3A90-0C62EF19F33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Объект 3">
            <a:extLst>
              <a:ext uri="{FF2B5EF4-FFF2-40B4-BE49-F238E27FC236}">
                <a16:creationId xmlns:a16="http://schemas.microsoft.com/office/drawing/2014/main" id="{9E970D5F-60D6-0F7F-6922-74325B1A5462}"/>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Дата 4">
            <a:extLst>
              <a:ext uri="{FF2B5EF4-FFF2-40B4-BE49-F238E27FC236}">
                <a16:creationId xmlns:a16="http://schemas.microsoft.com/office/drawing/2014/main" id="{825D9E6E-4BDA-0299-C546-1A195BED126B}"/>
              </a:ext>
            </a:extLst>
          </p:cNvPr>
          <p:cNvSpPr>
            <a:spLocks noGrp="1"/>
          </p:cNvSpPr>
          <p:nvPr>
            <p:ph type="dt" sz="half" idx="10"/>
          </p:nvPr>
        </p:nvSpPr>
        <p:spPr/>
        <p:txBody>
          <a:bodyPr/>
          <a:lstStyle/>
          <a:p>
            <a:fld id="{5C472E9D-0DA1-462D-ADB3-D4E8934D88E0}" type="datetimeFigureOut">
              <a:rPr lang="x-none" smtClean="0"/>
              <a:t>04.11.2024</a:t>
            </a:fld>
            <a:endParaRPr lang="x-none"/>
          </a:p>
        </p:txBody>
      </p:sp>
      <p:sp>
        <p:nvSpPr>
          <p:cNvPr id="6" name="Нижний колонтитул 5">
            <a:extLst>
              <a:ext uri="{FF2B5EF4-FFF2-40B4-BE49-F238E27FC236}">
                <a16:creationId xmlns:a16="http://schemas.microsoft.com/office/drawing/2014/main" id="{086C2084-3520-2341-31CD-419C52468E48}"/>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id="{7E4B1F19-EC94-573C-8E3D-8EF7F6877143}"/>
              </a:ext>
            </a:extLst>
          </p:cNvPr>
          <p:cNvSpPr>
            <a:spLocks noGrp="1"/>
          </p:cNvSpPr>
          <p:nvPr>
            <p:ph type="sldNum" sz="quarter" idx="12"/>
          </p:nvPr>
        </p:nvSpPr>
        <p:spPr/>
        <p:txBody>
          <a:bodyPr/>
          <a:lstStyle/>
          <a:p>
            <a:fld id="{1FEA7DC2-A2E3-4F5B-BB48-E72879F28D67}" type="slidenum">
              <a:rPr lang="x-none" smtClean="0"/>
              <a:t>‹№›</a:t>
            </a:fld>
            <a:endParaRPr lang="x-none"/>
          </a:p>
        </p:txBody>
      </p:sp>
    </p:spTree>
    <p:extLst>
      <p:ext uri="{BB962C8B-B14F-4D97-AF65-F5344CB8AC3E}">
        <p14:creationId xmlns:p14="http://schemas.microsoft.com/office/powerpoint/2010/main" val="168250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0B461B-408B-9DC3-B8CD-880C28C49F14}"/>
              </a:ext>
            </a:extLst>
          </p:cNvPr>
          <p:cNvSpPr>
            <a:spLocks noGrp="1"/>
          </p:cNvSpPr>
          <p:nvPr>
            <p:ph type="title"/>
          </p:nvPr>
        </p:nvSpPr>
        <p:spPr>
          <a:xfrm>
            <a:off x="839788" y="365125"/>
            <a:ext cx="10515600" cy="1325563"/>
          </a:xfrm>
        </p:spPr>
        <p:txBody>
          <a:bodyPr/>
          <a:lstStyle/>
          <a:p>
            <a:r>
              <a:rPr lang="ru-RU"/>
              <a:t>Образец заголовка</a:t>
            </a:r>
            <a:endParaRPr lang="x-none"/>
          </a:p>
        </p:txBody>
      </p:sp>
      <p:sp>
        <p:nvSpPr>
          <p:cNvPr id="3" name="Текст 2">
            <a:extLst>
              <a:ext uri="{FF2B5EF4-FFF2-40B4-BE49-F238E27FC236}">
                <a16:creationId xmlns:a16="http://schemas.microsoft.com/office/drawing/2014/main" id="{0FA92494-6FFF-69D5-13F6-4BD1BFA11B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A65975E-F327-C7A4-6E72-E9D98799B64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Текст 4">
            <a:extLst>
              <a:ext uri="{FF2B5EF4-FFF2-40B4-BE49-F238E27FC236}">
                <a16:creationId xmlns:a16="http://schemas.microsoft.com/office/drawing/2014/main" id="{F46B474C-B76C-F92D-E6BC-F5F1A00AA8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83AD327E-9243-5CC6-2D52-1B66C34289D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7" name="Дата 6">
            <a:extLst>
              <a:ext uri="{FF2B5EF4-FFF2-40B4-BE49-F238E27FC236}">
                <a16:creationId xmlns:a16="http://schemas.microsoft.com/office/drawing/2014/main" id="{6DDA96B3-0E84-3218-B845-C4D731897F88}"/>
              </a:ext>
            </a:extLst>
          </p:cNvPr>
          <p:cNvSpPr>
            <a:spLocks noGrp="1"/>
          </p:cNvSpPr>
          <p:nvPr>
            <p:ph type="dt" sz="half" idx="10"/>
          </p:nvPr>
        </p:nvSpPr>
        <p:spPr/>
        <p:txBody>
          <a:bodyPr/>
          <a:lstStyle/>
          <a:p>
            <a:fld id="{5C472E9D-0DA1-462D-ADB3-D4E8934D88E0}" type="datetimeFigureOut">
              <a:rPr lang="x-none" smtClean="0"/>
              <a:t>04.11.2024</a:t>
            </a:fld>
            <a:endParaRPr lang="x-none"/>
          </a:p>
        </p:txBody>
      </p:sp>
      <p:sp>
        <p:nvSpPr>
          <p:cNvPr id="8" name="Нижний колонтитул 7">
            <a:extLst>
              <a:ext uri="{FF2B5EF4-FFF2-40B4-BE49-F238E27FC236}">
                <a16:creationId xmlns:a16="http://schemas.microsoft.com/office/drawing/2014/main" id="{0A5355A0-85F1-77DE-972B-383021BBE84C}"/>
              </a:ext>
            </a:extLst>
          </p:cNvPr>
          <p:cNvSpPr>
            <a:spLocks noGrp="1"/>
          </p:cNvSpPr>
          <p:nvPr>
            <p:ph type="ftr" sz="quarter" idx="11"/>
          </p:nvPr>
        </p:nvSpPr>
        <p:spPr/>
        <p:txBody>
          <a:bodyPr/>
          <a:lstStyle/>
          <a:p>
            <a:endParaRPr lang="x-none"/>
          </a:p>
        </p:txBody>
      </p:sp>
      <p:sp>
        <p:nvSpPr>
          <p:cNvPr id="9" name="Номер слайда 8">
            <a:extLst>
              <a:ext uri="{FF2B5EF4-FFF2-40B4-BE49-F238E27FC236}">
                <a16:creationId xmlns:a16="http://schemas.microsoft.com/office/drawing/2014/main" id="{9AAC1579-66CF-3BED-3EEF-42498DBE2FE8}"/>
              </a:ext>
            </a:extLst>
          </p:cNvPr>
          <p:cNvSpPr>
            <a:spLocks noGrp="1"/>
          </p:cNvSpPr>
          <p:nvPr>
            <p:ph type="sldNum" sz="quarter" idx="12"/>
          </p:nvPr>
        </p:nvSpPr>
        <p:spPr/>
        <p:txBody>
          <a:bodyPr/>
          <a:lstStyle/>
          <a:p>
            <a:fld id="{1FEA7DC2-A2E3-4F5B-BB48-E72879F28D67}" type="slidenum">
              <a:rPr lang="x-none" smtClean="0"/>
              <a:t>‹№›</a:t>
            </a:fld>
            <a:endParaRPr lang="x-none"/>
          </a:p>
        </p:txBody>
      </p:sp>
    </p:spTree>
    <p:extLst>
      <p:ext uri="{BB962C8B-B14F-4D97-AF65-F5344CB8AC3E}">
        <p14:creationId xmlns:p14="http://schemas.microsoft.com/office/powerpoint/2010/main" val="286487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E8DD77-8C21-9C59-7009-26353637D1EF}"/>
              </a:ext>
            </a:extLst>
          </p:cNvPr>
          <p:cNvSpPr>
            <a:spLocks noGrp="1"/>
          </p:cNvSpPr>
          <p:nvPr>
            <p:ph type="title"/>
          </p:nvPr>
        </p:nvSpPr>
        <p:spPr/>
        <p:txBody>
          <a:bodyPr/>
          <a:lstStyle/>
          <a:p>
            <a:r>
              <a:rPr lang="ru-RU"/>
              <a:t>Образец заголовка</a:t>
            </a:r>
            <a:endParaRPr lang="x-none"/>
          </a:p>
        </p:txBody>
      </p:sp>
      <p:sp>
        <p:nvSpPr>
          <p:cNvPr id="3" name="Дата 2">
            <a:extLst>
              <a:ext uri="{FF2B5EF4-FFF2-40B4-BE49-F238E27FC236}">
                <a16:creationId xmlns:a16="http://schemas.microsoft.com/office/drawing/2014/main" id="{5348DD61-06D0-45B2-C21F-41928F1249D5}"/>
              </a:ext>
            </a:extLst>
          </p:cNvPr>
          <p:cNvSpPr>
            <a:spLocks noGrp="1"/>
          </p:cNvSpPr>
          <p:nvPr>
            <p:ph type="dt" sz="half" idx="10"/>
          </p:nvPr>
        </p:nvSpPr>
        <p:spPr/>
        <p:txBody>
          <a:bodyPr/>
          <a:lstStyle/>
          <a:p>
            <a:fld id="{5C472E9D-0DA1-462D-ADB3-D4E8934D88E0}" type="datetimeFigureOut">
              <a:rPr lang="x-none" smtClean="0"/>
              <a:t>04.11.2024</a:t>
            </a:fld>
            <a:endParaRPr lang="x-none"/>
          </a:p>
        </p:txBody>
      </p:sp>
      <p:sp>
        <p:nvSpPr>
          <p:cNvPr id="4" name="Нижний колонтитул 3">
            <a:extLst>
              <a:ext uri="{FF2B5EF4-FFF2-40B4-BE49-F238E27FC236}">
                <a16:creationId xmlns:a16="http://schemas.microsoft.com/office/drawing/2014/main" id="{9ECEBA6C-507B-8EB7-901B-74A04F530590}"/>
              </a:ext>
            </a:extLst>
          </p:cNvPr>
          <p:cNvSpPr>
            <a:spLocks noGrp="1"/>
          </p:cNvSpPr>
          <p:nvPr>
            <p:ph type="ftr" sz="quarter" idx="11"/>
          </p:nvPr>
        </p:nvSpPr>
        <p:spPr/>
        <p:txBody>
          <a:bodyPr/>
          <a:lstStyle/>
          <a:p>
            <a:endParaRPr lang="x-none"/>
          </a:p>
        </p:txBody>
      </p:sp>
      <p:sp>
        <p:nvSpPr>
          <p:cNvPr id="5" name="Номер слайда 4">
            <a:extLst>
              <a:ext uri="{FF2B5EF4-FFF2-40B4-BE49-F238E27FC236}">
                <a16:creationId xmlns:a16="http://schemas.microsoft.com/office/drawing/2014/main" id="{485E2274-DB90-75DA-1628-23F38840E291}"/>
              </a:ext>
            </a:extLst>
          </p:cNvPr>
          <p:cNvSpPr>
            <a:spLocks noGrp="1"/>
          </p:cNvSpPr>
          <p:nvPr>
            <p:ph type="sldNum" sz="quarter" idx="12"/>
          </p:nvPr>
        </p:nvSpPr>
        <p:spPr/>
        <p:txBody>
          <a:bodyPr/>
          <a:lstStyle/>
          <a:p>
            <a:fld id="{1FEA7DC2-A2E3-4F5B-BB48-E72879F28D67}" type="slidenum">
              <a:rPr lang="x-none" smtClean="0"/>
              <a:t>‹№›</a:t>
            </a:fld>
            <a:endParaRPr lang="x-none"/>
          </a:p>
        </p:txBody>
      </p:sp>
    </p:spTree>
    <p:extLst>
      <p:ext uri="{BB962C8B-B14F-4D97-AF65-F5344CB8AC3E}">
        <p14:creationId xmlns:p14="http://schemas.microsoft.com/office/powerpoint/2010/main" val="4060106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4C919BB-1B40-A963-4C3D-7815E2EF6C26}"/>
              </a:ext>
            </a:extLst>
          </p:cNvPr>
          <p:cNvSpPr>
            <a:spLocks noGrp="1"/>
          </p:cNvSpPr>
          <p:nvPr>
            <p:ph type="dt" sz="half" idx="10"/>
          </p:nvPr>
        </p:nvSpPr>
        <p:spPr/>
        <p:txBody>
          <a:bodyPr/>
          <a:lstStyle/>
          <a:p>
            <a:fld id="{5C472E9D-0DA1-462D-ADB3-D4E8934D88E0}" type="datetimeFigureOut">
              <a:rPr lang="x-none" smtClean="0"/>
              <a:t>04.11.2024</a:t>
            </a:fld>
            <a:endParaRPr lang="x-none"/>
          </a:p>
        </p:txBody>
      </p:sp>
      <p:sp>
        <p:nvSpPr>
          <p:cNvPr id="3" name="Нижний колонтитул 2">
            <a:extLst>
              <a:ext uri="{FF2B5EF4-FFF2-40B4-BE49-F238E27FC236}">
                <a16:creationId xmlns:a16="http://schemas.microsoft.com/office/drawing/2014/main" id="{5373C9C7-0B4B-E862-5058-00C5AB7345AD}"/>
              </a:ext>
            </a:extLst>
          </p:cNvPr>
          <p:cNvSpPr>
            <a:spLocks noGrp="1"/>
          </p:cNvSpPr>
          <p:nvPr>
            <p:ph type="ftr" sz="quarter" idx="11"/>
          </p:nvPr>
        </p:nvSpPr>
        <p:spPr/>
        <p:txBody>
          <a:bodyPr/>
          <a:lstStyle/>
          <a:p>
            <a:endParaRPr lang="x-none"/>
          </a:p>
        </p:txBody>
      </p:sp>
      <p:sp>
        <p:nvSpPr>
          <p:cNvPr id="4" name="Номер слайда 3">
            <a:extLst>
              <a:ext uri="{FF2B5EF4-FFF2-40B4-BE49-F238E27FC236}">
                <a16:creationId xmlns:a16="http://schemas.microsoft.com/office/drawing/2014/main" id="{9513C4EF-F317-BDB3-B32F-B791BF042084}"/>
              </a:ext>
            </a:extLst>
          </p:cNvPr>
          <p:cNvSpPr>
            <a:spLocks noGrp="1"/>
          </p:cNvSpPr>
          <p:nvPr>
            <p:ph type="sldNum" sz="quarter" idx="12"/>
          </p:nvPr>
        </p:nvSpPr>
        <p:spPr/>
        <p:txBody>
          <a:bodyPr/>
          <a:lstStyle/>
          <a:p>
            <a:fld id="{1FEA7DC2-A2E3-4F5B-BB48-E72879F28D67}" type="slidenum">
              <a:rPr lang="x-none" smtClean="0"/>
              <a:t>‹№›</a:t>
            </a:fld>
            <a:endParaRPr lang="x-none"/>
          </a:p>
        </p:txBody>
      </p:sp>
    </p:spTree>
    <p:extLst>
      <p:ext uri="{BB962C8B-B14F-4D97-AF65-F5344CB8AC3E}">
        <p14:creationId xmlns:p14="http://schemas.microsoft.com/office/powerpoint/2010/main" val="654046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7C6C11-80FB-1693-D39B-1B41292C8E9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Объект 2">
            <a:extLst>
              <a:ext uri="{FF2B5EF4-FFF2-40B4-BE49-F238E27FC236}">
                <a16:creationId xmlns:a16="http://schemas.microsoft.com/office/drawing/2014/main" id="{0F9BAAC6-3F5B-EDB6-1DDA-C946702AF4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Текст 3">
            <a:extLst>
              <a:ext uri="{FF2B5EF4-FFF2-40B4-BE49-F238E27FC236}">
                <a16:creationId xmlns:a16="http://schemas.microsoft.com/office/drawing/2014/main" id="{25AC7EF8-474E-9A5F-9140-4FF2CC6054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7C88D75-C1CF-A3E1-8489-D9CE30FAAAEC}"/>
              </a:ext>
            </a:extLst>
          </p:cNvPr>
          <p:cNvSpPr>
            <a:spLocks noGrp="1"/>
          </p:cNvSpPr>
          <p:nvPr>
            <p:ph type="dt" sz="half" idx="10"/>
          </p:nvPr>
        </p:nvSpPr>
        <p:spPr/>
        <p:txBody>
          <a:bodyPr/>
          <a:lstStyle/>
          <a:p>
            <a:fld id="{5C472E9D-0DA1-462D-ADB3-D4E8934D88E0}" type="datetimeFigureOut">
              <a:rPr lang="x-none" smtClean="0"/>
              <a:t>04.11.2024</a:t>
            </a:fld>
            <a:endParaRPr lang="x-none"/>
          </a:p>
        </p:txBody>
      </p:sp>
      <p:sp>
        <p:nvSpPr>
          <p:cNvPr id="6" name="Нижний колонтитул 5">
            <a:extLst>
              <a:ext uri="{FF2B5EF4-FFF2-40B4-BE49-F238E27FC236}">
                <a16:creationId xmlns:a16="http://schemas.microsoft.com/office/drawing/2014/main" id="{59E23BA9-C0B8-592F-535F-ED679CDD49E7}"/>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id="{0B42AE91-46D7-B3EB-B3DD-EE7D0668E465}"/>
              </a:ext>
            </a:extLst>
          </p:cNvPr>
          <p:cNvSpPr>
            <a:spLocks noGrp="1"/>
          </p:cNvSpPr>
          <p:nvPr>
            <p:ph type="sldNum" sz="quarter" idx="12"/>
          </p:nvPr>
        </p:nvSpPr>
        <p:spPr/>
        <p:txBody>
          <a:bodyPr/>
          <a:lstStyle/>
          <a:p>
            <a:fld id="{1FEA7DC2-A2E3-4F5B-BB48-E72879F28D67}" type="slidenum">
              <a:rPr lang="x-none" smtClean="0"/>
              <a:t>‹№›</a:t>
            </a:fld>
            <a:endParaRPr lang="x-none"/>
          </a:p>
        </p:txBody>
      </p:sp>
    </p:spTree>
    <p:extLst>
      <p:ext uri="{BB962C8B-B14F-4D97-AF65-F5344CB8AC3E}">
        <p14:creationId xmlns:p14="http://schemas.microsoft.com/office/powerpoint/2010/main" val="375707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44E61D-473A-5A88-AB7E-A4D731C849D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Рисунок 2">
            <a:extLst>
              <a:ext uri="{FF2B5EF4-FFF2-40B4-BE49-F238E27FC236}">
                <a16:creationId xmlns:a16="http://schemas.microsoft.com/office/drawing/2014/main" id="{B9F59467-E984-F792-D51E-956D5B58BB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Текст 3">
            <a:extLst>
              <a:ext uri="{FF2B5EF4-FFF2-40B4-BE49-F238E27FC236}">
                <a16:creationId xmlns:a16="http://schemas.microsoft.com/office/drawing/2014/main" id="{581646EF-5FE9-6899-BF66-B1D0E4086C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3EA2E40-7D1E-5D5A-6D75-FF9CFD4A57BA}"/>
              </a:ext>
            </a:extLst>
          </p:cNvPr>
          <p:cNvSpPr>
            <a:spLocks noGrp="1"/>
          </p:cNvSpPr>
          <p:nvPr>
            <p:ph type="dt" sz="half" idx="10"/>
          </p:nvPr>
        </p:nvSpPr>
        <p:spPr/>
        <p:txBody>
          <a:bodyPr/>
          <a:lstStyle/>
          <a:p>
            <a:fld id="{5C472E9D-0DA1-462D-ADB3-D4E8934D88E0}" type="datetimeFigureOut">
              <a:rPr lang="x-none" smtClean="0"/>
              <a:t>04.11.2024</a:t>
            </a:fld>
            <a:endParaRPr lang="x-none"/>
          </a:p>
        </p:txBody>
      </p:sp>
      <p:sp>
        <p:nvSpPr>
          <p:cNvPr id="6" name="Нижний колонтитул 5">
            <a:extLst>
              <a:ext uri="{FF2B5EF4-FFF2-40B4-BE49-F238E27FC236}">
                <a16:creationId xmlns:a16="http://schemas.microsoft.com/office/drawing/2014/main" id="{A1E64D46-361E-A89C-4A8B-2C5374C3C7A3}"/>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id="{B792A4DD-2897-2131-DE71-9ECB9AA9D800}"/>
              </a:ext>
            </a:extLst>
          </p:cNvPr>
          <p:cNvSpPr>
            <a:spLocks noGrp="1"/>
          </p:cNvSpPr>
          <p:nvPr>
            <p:ph type="sldNum" sz="quarter" idx="12"/>
          </p:nvPr>
        </p:nvSpPr>
        <p:spPr/>
        <p:txBody>
          <a:bodyPr/>
          <a:lstStyle/>
          <a:p>
            <a:fld id="{1FEA7DC2-A2E3-4F5B-BB48-E72879F28D67}" type="slidenum">
              <a:rPr lang="x-none" smtClean="0"/>
              <a:t>‹№›</a:t>
            </a:fld>
            <a:endParaRPr lang="x-none"/>
          </a:p>
        </p:txBody>
      </p:sp>
    </p:spTree>
    <p:extLst>
      <p:ext uri="{BB962C8B-B14F-4D97-AF65-F5344CB8AC3E}">
        <p14:creationId xmlns:p14="http://schemas.microsoft.com/office/powerpoint/2010/main" val="1727880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id="{0E7900A5-ABF7-1EF0-A50D-EECBDE3546C7}"/>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id="{E44A7245-B35D-9689-9B76-36BAEA7CCB8B}"/>
              </a:ext>
            </a:extLst>
          </p:cNvPr>
          <p:cNvSpPr>
            <a:spLocks noGrp="1"/>
          </p:cNvSpPr>
          <p:nvPr>
            <p:ph type="title"/>
          </p:nvPr>
        </p:nvSpPr>
        <p:spPr>
          <a:xfrm>
            <a:off x="514927" y="173469"/>
            <a:ext cx="10515600" cy="540039"/>
          </a:xfrm>
          <a:prstGeom prst="rect">
            <a:avLst/>
          </a:prstGeom>
        </p:spPr>
        <p:txBody>
          <a:bodyPr vert="horz" lIns="91440" tIns="45720" rIns="91440" bIns="45720" rtlCol="0" anchor="ctr">
            <a:normAutofit/>
          </a:bodyPr>
          <a:lstStyle/>
          <a:p>
            <a:r>
              <a:rPr lang="ru-RU" dirty="0"/>
              <a:t>Образец заголовка</a:t>
            </a:r>
            <a:endParaRPr lang="x-none" dirty="0"/>
          </a:p>
        </p:txBody>
      </p:sp>
      <p:sp>
        <p:nvSpPr>
          <p:cNvPr id="3" name="Текст 2">
            <a:extLst>
              <a:ext uri="{FF2B5EF4-FFF2-40B4-BE49-F238E27FC236}">
                <a16:creationId xmlns:a16="http://schemas.microsoft.com/office/drawing/2014/main" id="{C68F38FE-181F-4CB0-92A0-67F1B4FCD2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1CF08460-893B-F56D-678C-168A558DAC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72E9D-0DA1-462D-ADB3-D4E8934D88E0}" type="datetimeFigureOut">
              <a:rPr lang="x-none" smtClean="0"/>
              <a:t>04.11.2024</a:t>
            </a:fld>
            <a:endParaRPr lang="x-none"/>
          </a:p>
        </p:txBody>
      </p:sp>
      <p:sp>
        <p:nvSpPr>
          <p:cNvPr id="5" name="Нижний колонтитул 4">
            <a:extLst>
              <a:ext uri="{FF2B5EF4-FFF2-40B4-BE49-F238E27FC236}">
                <a16:creationId xmlns:a16="http://schemas.microsoft.com/office/drawing/2014/main" id="{D7C281E1-8B1C-DED6-BF4D-5399D7C12E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Номер слайда 5">
            <a:extLst>
              <a:ext uri="{FF2B5EF4-FFF2-40B4-BE49-F238E27FC236}">
                <a16:creationId xmlns:a16="http://schemas.microsoft.com/office/drawing/2014/main" id="{54A7FEC4-5E77-D2D7-D114-6AC10392E8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A7DC2-A2E3-4F5B-BB48-E72879F28D67}" type="slidenum">
              <a:rPr lang="x-none" smtClean="0"/>
              <a:t>‹№›</a:t>
            </a:fld>
            <a:endParaRPr lang="x-none"/>
          </a:p>
        </p:txBody>
      </p:sp>
    </p:spTree>
    <p:extLst>
      <p:ext uri="{BB962C8B-B14F-4D97-AF65-F5344CB8AC3E}">
        <p14:creationId xmlns:p14="http://schemas.microsoft.com/office/powerpoint/2010/main" val="4180119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091A63-6CAA-EED9-EB43-2C34CAA33310}"/>
              </a:ext>
            </a:extLst>
          </p:cNvPr>
          <p:cNvSpPr>
            <a:spLocks noGrp="1"/>
          </p:cNvSpPr>
          <p:nvPr>
            <p:ph type="ctrTitle"/>
          </p:nvPr>
        </p:nvSpPr>
        <p:spPr>
          <a:xfrm>
            <a:off x="956930" y="1520042"/>
            <a:ext cx="10451805" cy="2978749"/>
          </a:xfrm>
        </p:spPr>
        <p:txBody>
          <a:bodyPr>
            <a:normAutofit/>
          </a:bodyPr>
          <a:lstStyle/>
          <a:p>
            <a:pPr algn="ctr">
              <a:lnSpc>
                <a:spcPct val="107000"/>
              </a:lnSpc>
              <a:spcAft>
                <a:spcPts val="800"/>
              </a:spcAft>
            </a:pPr>
            <a:r>
              <a:rPr lang="uk-UA" sz="3200" dirty="0">
                <a:latin typeface="+mn-lt"/>
                <a:cs typeface="Times New Roman" panose="02020603050405020304" pitchFamily="18" charset="0"/>
              </a:rPr>
              <a:t>“</a:t>
            </a:r>
            <a:r>
              <a:rPr lang="uk-UA" sz="4000" b="1" kern="100" dirty="0">
                <a:effectLst/>
                <a:latin typeface="Times New Roman" panose="02020603050405020304" pitchFamily="18" charset="0"/>
                <a:ea typeface="Calibri" panose="020F0502020204030204" pitchFamily="34" charset="0"/>
                <a:cs typeface="Times New Roman" panose="02020603050405020304" pitchFamily="18" charset="0"/>
              </a:rPr>
              <a:t>Правила спілкування із людьми з інвалідністю</a:t>
            </a:r>
            <a:r>
              <a:rPr lang="uk-UA" sz="3200" dirty="0">
                <a:latin typeface="+mn-lt"/>
                <a:cs typeface="Times New Roman" panose="02020603050405020304" pitchFamily="18" charset="0"/>
              </a:rPr>
              <a:t>”</a:t>
            </a:r>
            <a:br>
              <a:rPr lang="uk-UA" sz="2400" dirty="0">
                <a:latin typeface="Times New Roman" panose="02020603050405020304" pitchFamily="18" charset="0"/>
                <a:cs typeface="Times New Roman" panose="02020603050405020304" pitchFamily="18" charset="0"/>
              </a:rPr>
            </a:b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1916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я 2">
            <a:extLst>
              <a:ext uri="{FF2B5EF4-FFF2-40B4-BE49-F238E27FC236}">
                <a16:creationId xmlns:a16="http://schemas.microsoft.com/office/drawing/2014/main" id="{81CBDFB3-0273-1935-AD51-35BC64F028DD}"/>
              </a:ext>
            </a:extLst>
          </p:cNvPr>
          <p:cNvGraphicFramePr>
            <a:graphicFrameLocks noGrp="1"/>
          </p:cNvGraphicFramePr>
          <p:nvPr>
            <p:extLst>
              <p:ext uri="{D42A27DB-BD31-4B8C-83A1-F6EECF244321}">
                <p14:modId xmlns:p14="http://schemas.microsoft.com/office/powerpoint/2010/main" val="1795464535"/>
              </p:ext>
            </p:extLst>
          </p:nvPr>
        </p:nvGraphicFramePr>
        <p:xfrm>
          <a:off x="643813" y="625151"/>
          <a:ext cx="10711542" cy="5868961"/>
        </p:xfrm>
        <a:graphic>
          <a:graphicData uri="http://schemas.openxmlformats.org/drawingml/2006/table">
            <a:tbl>
              <a:tblPr firstRow="1" firstCol="1" bandRow="1">
                <a:tableStyleId>{5C22544A-7EE6-4342-B048-85BDC9FD1C3A}</a:tableStyleId>
              </a:tblPr>
              <a:tblGrid>
                <a:gridCol w="5281126">
                  <a:extLst>
                    <a:ext uri="{9D8B030D-6E8A-4147-A177-3AD203B41FA5}">
                      <a16:colId xmlns:a16="http://schemas.microsoft.com/office/drawing/2014/main" val="1562619948"/>
                    </a:ext>
                  </a:extLst>
                </a:gridCol>
                <a:gridCol w="5430416">
                  <a:extLst>
                    <a:ext uri="{9D8B030D-6E8A-4147-A177-3AD203B41FA5}">
                      <a16:colId xmlns:a16="http://schemas.microsoft.com/office/drawing/2014/main" val="1833614808"/>
                    </a:ext>
                  </a:extLst>
                </a:gridCol>
              </a:tblGrid>
              <a:tr h="596377">
                <a:tc>
                  <a:txBody>
                    <a:bodyPr/>
                    <a:lstStyle/>
                    <a:p>
                      <a:pPr fontAlgn="base">
                        <a:lnSpc>
                          <a:spcPct val="107000"/>
                        </a:lnSpc>
                        <a:spcAft>
                          <a:spcPts val="800"/>
                        </a:spcAft>
                      </a:pPr>
                      <a:r>
                        <a:rPr lang="uk-UA" sz="1400" kern="0" dirty="0" err="1">
                          <a:solidFill>
                            <a:schemeClr val="tx1"/>
                          </a:solidFill>
                          <a:effectLst/>
                          <a:latin typeface="Times New Roman" panose="02020603050405020304" pitchFamily="18" charset="0"/>
                          <a:cs typeface="Times New Roman" panose="02020603050405020304" pitchFamily="18" charset="0"/>
                        </a:rPr>
                        <a:t>П̶с̶и̶х̶і̶ч̶н̶о</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х̶в̶о̶р̶и̶й</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б̶о̶ж̶е̶в̶і̶л̶ь̶н̶и̶й</a:t>
                      </a:r>
                      <a:r>
                        <a:rPr lang="uk-UA" sz="1400" kern="0" dirty="0">
                          <a:solidFill>
                            <a:schemeClr val="tx1"/>
                          </a:solidFill>
                          <a:effectLst/>
                          <a:latin typeface="Times New Roman" panose="02020603050405020304" pitchFamily="18" charset="0"/>
                          <a:cs typeface="Times New Roman" panose="02020603050405020304" pitchFamily="18" charset="0"/>
                        </a:rPr>
                        <a:t>̶</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uk-UA" sz="1400" kern="10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chemeClr val="accent4"/>
                    </a:solidFill>
                  </a:tcPr>
                </a:tc>
                <a:tc>
                  <a:txBody>
                    <a:bodyPr/>
                    <a:lstStyle/>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Особа з розумовими, психічними порушеннями</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uk-UA" sz="1400" kern="100" dirty="0">
                          <a:effectLst/>
                          <a:latin typeface="Times New Roman" panose="02020603050405020304" pitchFamily="18" charset="0"/>
                          <a:cs typeface="Times New Roman" panose="02020603050405020304" pitchFamily="18" charset="0"/>
                        </a:rPr>
                        <a:t> </a:t>
                      </a:r>
                      <a:endParaRPr lang="uk-UA"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rgbClr val="00B050"/>
                    </a:solidFill>
                  </a:tcPr>
                </a:tc>
                <a:extLst>
                  <a:ext uri="{0D108BD9-81ED-4DB2-BD59-A6C34878D82A}">
                    <a16:rowId xmlns:a16="http://schemas.microsoft.com/office/drawing/2014/main" val="1495073249"/>
                  </a:ext>
                </a:extLst>
              </a:tr>
              <a:tr h="847161">
                <a:tc>
                  <a:txBody>
                    <a:bodyPr/>
                    <a:lstStyle/>
                    <a:p>
                      <a:pPr fontAlgn="base">
                        <a:lnSpc>
                          <a:spcPct val="107000"/>
                        </a:lnSpc>
                        <a:spcAft>
                          <a:spcPts val="800"/>
                        </a:spcAft>
                      </a:pPr>
                      <a:r>
                        <a:rPr lang="uk-UA" sz="1400" kern="0" dirty="0" err="1">
                          <a:solidFill>
                            <a:schemeClr val="tx1"/>
                          </a:solidFill>
                          <a:effectLst/>
                          <a:latin typeface="Times New Roman" panose="02020603050405020304" pitchFamily="18" charset="0"/>
                          <a:cs typeface="Times New Roman" panose="02020603050405020304" pitchFamily="18" charset="0"/>
                        </a:rPr>
                        <a:t>Г̶л̶у̶х̶о̶н̶і̶м̶и̶й</a:t>
                      </a: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chemeClr val="accent4"/>
                    </a:solidFill>
                  </a:tcPr>
                </a:tc>
                <a:tc>
                  <a:txBody>
                    <a:bodyPr/>
                    <a:lstStyle/>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Людина з порушеннями слуху, спілкується жестовою мовою</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rgbClr val="00B050"/>
                    </a:solidFill>
                  </a:tcPr>
                </a:tc>
                <a:extLst>
                  <a:ext uri="{0D108BD9-81ED-4DB2-BD59-A6C34878D82A}">
                    <a16:rowId xmlns:a16="http://schemas.microsoft.com/office/drawing/2014/main" val="3070689803"/>
                  </a:ext>
                </a:extLst>
              </a:tr>
              <a:tr h="596377">
                <a:tc>
                  <a:txBody>
                    <a:bodyPr/>
                    <a:lstStyle/>
                    <a:p>
                      <a:pPr fontAlgn="base">
                        <a:lnSpc>
                          <a:spcPct val="107000"/>
                        </a:lnSpc>
                        <a:spcAft>
                          <a:spcPts val="800"/>
                        </a:spcAft>
                      </a:pPr>
                      <a:r>
                        <a:rPr lang="uk-UA" sz="1400" kern="0" dirty="0" err="1">
                          <a:solidFill>
                            <a:schemeClr val="tx1"/>
                          </a:solidFill>
                          <a:effectLst/>
                          <a:latin typeface="Times New Roman" panose="02020603050405020304" pitchFamily="18" charset="0"/>
                          <a:cs typeface="Times New Roman" panose="02020603050405020304" pitchFamily="18" charset="0"/>
                        </a:rPr>
                        <a:t>С̶л̶і̶п̶и̶й</a:t>
                      </a: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chemeClr val="accent4"/>
                    </a:solidFill>
                  </a:tcPr>
                </a:tc>
                <a:tc>
                  <a:txBody>
                    <a:bodyPr/>
                    <a:lstStyle/>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Незрячий; особа з порушеннями зору</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rgbClr val="00B050"/>
                    </a:solidFill>
                  </a:tcPr>
                </a:tc>
                <a:extLst>
                  <a:ext uri="{0D108BD9-81ED-4DB2-BD59-A6C34878D82A}">
                    <a16:rowId xmlns:a16="http://schemas.microsoft.com/office/drawing/2014/main" val="610671576"/>
                  </a:ext>
                </a:extLst>
              </a:tr>
              <a:tr h="847161">
                <a:tc>
                  <a:txBody>
                    <a:bodyPr/>
                    <a:lstStyle/>
                    <a:p>
                      <a:pPr fontAlgn="base">
                        <a:lnSpc>
                          <a:spcPct val="107000"/>
                        </a:lnSpc>
                        <a:spcAft>
                          <a:spcPts val="800"/>
                        </a:spcAft>
                      </a:pPr>
                      <a:r>
                        <a:rPr lang="uk-UA" sz="1400" kern="0" dirty="0" err="1">
                          <a:solidFill>
                            <a:schemeClr val="tx1"/>
                          </a:solidFill>
                          <a:effectLst/>
                          <a:latin typeface="Times New Roman" panose="02020603050405020304" pitchFamily="18" charset="0"/>
                          <a:cs typeface="Times New Roman" panose="02020603050405020304" pitchFamily="18" charset="0"/>
                        </a:rPr>
                        <a:t>Е̶п̶і̶л̶е̶п̶т̶и̶к</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д̶і̶а̶б̶е̶т̶и̶к</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д̶е̶п̶р̶е̶с̶и̶в̶н̶и̶й</a:t>
                      </a: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chemeClr val="accent4"/>
                    </a:solidFill>
                  </a:tcPr>
                </a:tc>
                <a:tc>
                  <a:txBody>
                    <a:bodyPr/>
                    <a:lstStyle/>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Особа з епілепсією/діабетом/депресією; особа, яка має епілепсію/діабет/депресію</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rgbClr val="00B050"/>
                    </a:solidFill>
                  </a:tcPr>
                </a:tc>
                <a:extLst>
                  <a:ext uri="{0D108BD9-81ED-4DB2-BD59-A6C34878D82A}">
                    <a16:rowId xmlns:a16="http://schemas.microsoft.com/office/drawing/2014/main" val="1682921018"/>
                  </a:ext>
                </a:extLst>
              </a:tr>
              <a:tr h="596377">
                <a:tc>
                  <a:txBody>
                    <a:bodyPr/>
                    <a:lstStyle/>
                    <a:p>
                      <a:pPr fontAlgn="base">
                        <a:lnSpc>
                          <a:spcPct val="107000"/>
                        </a:lnSpc>
                        <a:spcAft>
                          <a:spcPts val="800"/>
                        </a:spcAft>
                      </a:pPr>
                      <a:r>
                        <a:rPr lang="uk-UA" sz="1400" kern="0" dirty="0" err="1">
                          <a:solidFill>
                            <a:schemeClr val="tx1"/>
                          </a:solidFill>
                          <a:effectLst/>
                          <a:latin typeface="Times New Roman" panose="02020603050405020304" pitchFamily="18" charset="0"/>
                          <a:cs typeface="Times New Roman" panose="02020603050405020304" pitchFamily="18" charset="0"/>
                        </a:rPr>
                        <a:t>К̶а̶р̶л̶и̶к</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г̶н̶о̶м</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л̶і̶л̶і̶п̶у̶т</a:t>
                      </a: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chemeClr val="accent4"/>
                    </a:solidFill>
                  </a:tcPr>
                </a:tc>
                <a:tc>
                  <a:txBody>
                    <a:bodyPr/>
                    <a:lstStyle/>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Людина низького зросту, невисока</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rgbClr val="00B050"/>
                    </a:solidFill>
                  </a:tcPr>
                </a:tc>
                <a:extLst>
                  <a:ext uri="{0D108BD9-81ED-4DB2-BD59-A6C34878D82A}">
                    <a16:rowId xmlns:a16="http://schemas.microsoft.com/office/drawing/2014/main" val="1023151290"/>
                  </a:ext>
                </a:extLst>
              </a:tr>
              <a:tr h="596377">
                <a:tc>
                  <a:txBody>
                    <a:bodyPr/>
                    <a:lstStyle/>
                    <a:p>
                      <a:pPr fontAlgn="base">
                        <a:lnSpc>
                          <a:spcPct val="107000"/>
                        </a:lnSpc>
                        <a:spcAft>
                          <a:spcPts val="800"/>
                        </a:spcAft>
                      </a:pPr>
                      <a:r>
                        <a:rPr lang="uk-UA" sz="1400" kern="0" dirty="0" err="1">
                          <a:solidFill>
                            <a:schemeClr val="tx1"/>
                          </a:solidFill>
                          <a:effectLst/>
                          <a:latin typeface="Times New Roman" panose="02020603050405020304" pitchFamily="18" charset="0"/>
                          <a:cs typeface="Times New Roman" panose="02020603050405020304" pitchFamily="18" charset="0"/>
                        </a:rPr>
                        <a:t>Н̶а̶п̶а̶д</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я̶к̶о̶ї̶с̶ь</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х̶в̶о̶р̶о̶б̶и</a:t>
                      </a:r>
                      <a:r>
                        <a:rPr lang="uk-UA" sz="1400" kern="0" dirty="0">
                          <a:solidFill>
                            <a:schemeClr val="tx1"/>
                          </a:solidFill>
                          <a:effectLst/>
                          <a:latin typeface="Times New Roman" panose="02020603050405020304" pitchFamily="18" charset="0"/>
                          <a:cs typeface="Times New Roman" panose="02020603050405020304" pitchFamily="18" charset="0"/>
                        </a:rPr>
                        <a:t>̶)̶</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chemeClr val="accent4"/>
                    </a:solidFill>
                  </a:tcPr>
                </a:tc>
                <a:tc>
                  <a:txBody>
                    <a:bodyPr/>
                    <a:lstStyle/>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Приступ</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rgbClr val="00B050"/>
                    </a:solidFill>
                  </a:tcPr>
                </a:tc>
                <a:extLst>
                  <a:ext uri="{0D108BD9-81ED-4DB2-BD59-A6C34878D82A}">
                    <a16:rowId xmlns:a16="http://schemas.microsoft.com/office/drawing/2014/main" val="362383063"/>
                  </a:ext>
                </a:extLst>
              </a:tr>
              <a:tr h="596377">
                <a:tc>
                  <a:txBody>
                    <a:bodyPr/>
                    <a:lstStyle/>
                    <a:p>
                      <a:pPr fontAlgn="base">
                        <a:lnSpc>
                          <a:spcPct val="107000"/>
                        </a:lnSpc>
                        <a:spcAft>
                          <a:spcPts val="800"/>
                        </a:spcAft>
                      </a:pPr>
                      <a:r>
                        <a:rPr lang="uk-UA" sz="1400" kern="0" dirty="0" err="1">
                          <a:solidFill>
                            <a:schemeClr val="tx1"/>
                          </a:solidFill>
                          <a:effectLst/>
                          <a:latin typeface="Times New Roman" panose="02020603050405020304" pitchFamily="18" charset="0"/>
                          <a:cs typeface="Times New Roman" panose="02020603050405020304" pitchFamily="18" charset="0"/>
                        </a:rPr>
                        <a:t>А̶у̶т̶и̶к</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р̶а̶с̶п̶р̶е̶к̶р̶а̶с̶н̶и̶й</a:t>
                      </a:r>
                      <a:r>
                        <a:rPr lang="uk-UA" sz="1400" kern="0" dirty="0">
                          <a:solidFill>
                            <a:schemeClr val="tx1"/>
                          </a:solidFill>
                          <a:effectLst/>
                          <a:latin typeface="Times New Roman" panose="02020603050405020304" pitchFamily="18" charset="0"/>
                          <a:cs typeface="Times New Roman" panose="02020603050405020304" pitchFamily="18" charset="0"/>
                        </a:rPr>
                        <a:t>̶»̶</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chemeClr val="accent4"/>
                    </a:solidFill>
                  </a:tcPr>
                </a:tc>
                <a:tc>
                  <a:txBody>
                    <a:bodyPr/>
                    <a:lstStyle/>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Людина/дитина з аутизмом, з РАС</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rgbClr val="00B050"/>
                    </a:solidFill>
                  </a:tcPr>
                </a:tc>
                <a:extLst>
                  <a:ext uri="{0D108BD9-81ED-4DB2-BD59-A6C34878D82A}">
                    <a16:rowId xmlns:a16="http://schemas.microsoft.com/office/drawing/2014/main" val="3695110026"/>
                  </a:ext>
                </a:extLst>
              </a:tr>
              <a:tr h="596377">
                <a:tc>
                  <a:txBody>
                    <a:bodyPr/>
                    <a:lstStyle/>
                    <a:p>
                      <a:pPr fontAlgn="base">
                        <a:lnSpc>
                          <a:spcPct val="107000"/>
                        </a:lnSpc>
                        <a:spcAft>
                          <a:spcPts val="800"/>
                        </a:spcAft>
                      </a:pPr>
                      <a:r>
                        <a:rPr lang="uk-UA" sz="1400" kern="0" dirty="0" err="1">
                          <a:solidFill>
                            <a:schemeClr val="tx1"/>
                          </a:solidFill>
                          <a:effectLst/>
                          <a:latin typeface="Times New Roman" panose="02020603050405020304" pitchFamily="18" charset="0"/>
                          <a:cs typeface="Times New Roman" panose="02020603050405020304" pitchFamily="18" charset="0"/>
                        </a:rPr>
                        <a:t>О̶с̶о̶б̶л̶и̶в̶а</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д̶и̶т̶и̶н̶а</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о̶с̶о̶б̶я̶т̶к̶о</a:t>
                      </a:r>
                      <a:r>
                        <a:rPr lang="uk-UA" sz="1400" kern="0" dirty="0">
                          <a:solidFill>
                            <a:schemeClr val="tx1"/>
                          </a:solidFill>
                          <a:effectLst/>
                          <a:latin typeface="Times New Roman" panose="02020603050405020304" pitchFamily="18" charset="0"/>
                          <a:cs typeface="Times New Roman" panose="02020603050405020304" pitchFamily="18" charset="0"/>
                        </a:rPr>
                        <a:t>̶»̶,̶ ̶з̶ ̶</a:t>
                      </a:r>
                      <a:r>
                        <a:rPr lang="uk-UA" sz="1400" kern="0" dirty="0" err="1">
                          <a:solidFill>
                            <a:schemeClr val="tx1"/>
                          </a:solidFill>
                          <a:effectLst/>
                          <a:latin typeface="Times New Roman" panose="02020603050405020304" pitchFamily="18" charset="0"/>
                          <a:cs typeface="Times New Roman" panose="02020603050405020304" pitchFamily="18" charset="0"/>
                        </a:rPr>
                        <a:t>о̶с̶о̶б̶л̶и̶в̶и̶м̶и</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п̶о̶т̶р̶е̶б̶а̶м̶и</a:t>
                      </a: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chemeClr val="accent4"/>
                    </a:solidFill>
                  </a:tcPr>
                </a:tc>
                <a:tc>
                  <a:txBody>
                    <a:bodyPr/>
                    <a:lstStyle/>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Дитина з особливими освітніми потребами</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rgbClr val="00B050"/>
                    </a:solidFill>
                  </a:tcPr>
                </a:tc>
                <a:extLst>
                  <a:ext uri="{0D108BD9-81ED-4DB2-BD59-A6C34878D82A}">
                    <a16:rowId xmlns:a16="http://schemas.microsoft.com/office/drawing/2014/main" val="3427355669"/>
                  </a:ext>
                </a:extLst>
              </a:tr>
              <a:tr h="596377">
                <a:tc>
                  <a:txBody>
                    <a:bodyPr/>
                    <a:lstStyle/>
                    <a:p>
                      <a:pPr fontAlgn="base">
                        <a:lnSpc>
                          <a:spcPct val="107000"/>
                        </a:lnSpc>
                        <a:spcAft>
                          <a:spcPts val="800"/>
                        </a:spcAft>
                      </a:pPr>
                      <a:r>
                        <a:rPr lang="uk-UA" sz="1400" kern="0" dirty="0" err="1">
                          <a:solidFill>
                            <a:schemeClr val="tx1"/>
                          </a:solidFill>
                          <a:effectLst/>
                          <a:latin typeface="Times New Roman" panose="02020603050405020304" pitchFamily="18" charset="0"/>
                          <a:cs typeface="Times New Roman" panose="02020603050405020304" pitchFamily="18" charset="0"/>
                        </a:rPr>
                        <a:t>І̶н̶к̶л̶ю̶з̶и̶в̶н̶і</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д̶і̶т̶и</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і̶н̶к̶л̶ю̶з̶я̶т̶к̶о</a:t>
                      </a:r>
                      <a:r>
                        <a:rPr lang="uk-UA" sz="1400" kern="0" dirty="0">
                          <a:solidFill>
                            <a:schemeClr val="tx1"/>
                          </a:solidFill>
                          <a:effectLst/>
                          <a:latin typeface="Times New Roman" panose="02020603050405020304" pitchFamily="18" charset="0"/>
                          <a:cs typeface="Times New Roman" panose="02020603050405020304" pitchFamily="18" charset="0"/>
                        </a:rPr>
                        <a:t>̶</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chemeClr val="accent4"/>
                    </a:solidFill>
                  </a:tcPr>
                </a:tc>
                <a:tc>
                  <a:txBody>
                    <a:bodyPr/>
                    <a:lstStyle/>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Дитина з особливими освітніми потребами</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rgbClr val="00B050"/>
                    </a:solidFill>
                  </a:tcPr>
                </a:tc>
                <a:extLst>
                  <a:ext uri="{0D108BD9-81ED-4DB2-BD59-A6C34878D82A}">
                    <a16:rowId xmlns:a16="http://schemas.microsoft.com/office/drawing/2014/main" val="3493155121"/>
                  </a:ext>
                </a:extLst>
              </a:tr>
            </a:tbl>
          </a:graphicData>
        </a:graphic>
      </p:graphicFrame>
    </p:spTree>
    <p:extLst>
      <p:ext uri="{BB962C8B-B14F-4D97-AF65-F5344CB8AC3E}">
        <p14:creationId xmlns:p14="http://schemas.microsoft.com/office/powerpoint/2010/main" val="3878078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65919" y="1149787"/>
            <a:ext cx="7548466" cy="5170646"/>
          </a:xfrm>
          <a:prstGeom prst="rect">
            <a:avLst/>
          </a:prstGeom>
          <a:noFill/>
        </p:spPr>
        <p:txBody>
          <a:bodyPr wrap="square" rtlCol="0">
            <a:spAutoFit/>
          </a:bodyPr>
          <a:lstStyle/>
          <a:p>
            <a:r>
              <a:rPr lang="uk-UA" sz="6600" b="1" dirty="0"/>
              <a:t>Дякую за увагу!</a:t>
            </a:r>
          </a:p>
          <a:p>
            <a:endParaRPr lang="uk-UA" sz="6600" b="1" dirty="0"/>
          </a:p>
          <a:p>
            <a:endParaRPr lang="uk-UA" sz="6600" b="1" dirty="0"/>
          </a:p>
          <a:p>
            <a:endParaRPr lang="uk-UA" sz="6600" b="1" dirty="0"/>
          </a:p>
          <a:p>
            <a:r>
              <a:rPr lang="uk-UA" sz="6600" b="1" dirty="0"/>
              <a:t>Миру нам усім!</a:t>
            </a:r>
            <a:endParaRPr lang="en-US" sz="1200" b="1" dirty="0"/>
          </a:p>
        </p:txBody>
      </p:sp>
      <p:pic>
        <p:nvPicPr>
          <p:cNvPr id="1638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21216" b="13595"/>
          <a:stretch/>
        </p:blipFill>
        <p:spPr bwMode="auto">
          <a:xfrm>
            <a:off x="3443844" y="2505693"/>
            <a:ext cx="5023262" cy="275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8953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FC507BC-866C-6BC5-82EF-0E4DBF8B2C9B}"/>
              </a:ext>
            </a:extLst>
          </p:cNvPr>
          <p:cNvSpPr txBox="1"/>
          <p:nvPr/>
        </p:nvSpPr>
        <p:spPr>
          <a:xfrm>
            <a:off x="839756" y="1371601"/>
            <a:ext cx="6960636" cy="5868273"/>
          </a:xfrm>
          <a:prstGeom prst="rect">
            <a:avLst/>
          </a:prstGeom>
          <a:noFill/>
        </p:spPr>
        <p:txBody>
          <a:bodyPr wrap="square">
            <a:spAutoFit/>
          </a:bodyPr>
          <a:lstStyle/>
          <a:p>
            <a:pPr algn="just">
              <a:lnSpc>
                <a:spcPct val="107000"/>
              </a:lnSpc>
              <a:spcAft>
                <a:spcPts val="800"/>
              </a:spcAft>
            </a:pPr>
            <a:r>
              <a:rPr lang="ru-RU" sz="2000" kern="0"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16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Пам’ятайте, що незалежно від того, має людина інвалідність чи ні, усі люди різні, тому загальні правила не є однозначними, потрібно шукати окремий підхід до кожної особи.</a:t>
            </a:r>
            <a:endParaRPr lang="uk-UA" sz="1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16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У спілкуванні з людиною з інвалідністю необхідно враховувати не лише її індивідуальні особливості, стан здоров’я, але також умови зовнішнього середовища.</a:t>
            </a:r>
            <a:endParaRPr lang="uk-UA" sz="1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16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Намагайтеся розмовляти з такою людиною зрозумілою їй мовою.</a:t>
            </a:r>
            <a:endParaRPr lang="uk-UA" sz="1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16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Спілкування має бути збалансованим, тобто для встановлення дружніх та довірливих стосунків потрібно спілкуватись на різні теми, не обмежуючись лише робочими справами, поділяти спільні інтереси. Якщо планується спільне дозвілля, запрошуйте усіх та потурбуйтесь про те, щоб усі могли гарно відпочити та не мали проблем у спілкуванні.</a:t>
            </a:r>
            <a:endParaRPr lang="uk-UA" sz="1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16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Зважаючи на індивідуальні особливості людини та умови, у яких вона перебуває під час розмови, використовуйте різні форми спілкування з нею: усне та письмове. Таким чином, обидві сторони зможуть висловити свою думку та зрозуміти один одного.</a:t>
            </a:r>
            <a:endParaRPr lang="uk-UA" sz="1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16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Будьте уважними у спілкуванні, поважайте співрозмовника.</a:t>
            </a:r>
            <a:endParaRPr lang="uk-UA" sz="1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ru-RU" sz="2000" dirty="0"/>
          </a:p>
          <a:p>
            <a:endParaRPr lang="uk-UA" sz="2000" dirty="0"/>
          </a:p>
        </p:txBody>
      </p:sp>
      <p:pic>
        <p:nvPicPr>
          <p:cNvPr id="3" name="Рисунок 2">
            <a:extLst>
              <a:ext uri="{FF2B5EF4-FFF2-40B4-BE49-F238E27FC236}">
                <a16:creationId xmlns:a16="http://schemas.microsoft.com/office/drawing/2014/main" id="{FC28D7B5-702E-0B54-8037-DC24A6ED03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7633" y="1371600"/>
            <a:ext cx="3234611" cy="4170783"/>
          </a:xfrm>
          <a:prstGeom prst="rect">
            <a:avLst/>
          </a:prstGeom>
        </p:spPr>
      </p:pic>
    </p:spTree>
    <p:extLst>
      <p:ext uri="{BB962C8B-B14F-4D97-AF65-F5344CB8AC3E}">
        <p14:creationId xmlns:p14="http://schemas.microsoft.com/office/powerpoint/2010/main" val="3747880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3893" y="1471910"/>
            <a:ext cx="7725747" cy="400110"/>
          </a:xfrm>
          <a:prstGeom prst="rect">
            <a:avLst/>
          </a:prstGeom>
        </p:spPr>
        <p:txBody>
          <a:bodyPr wrap="square">
            <a:spAutoFit/>
          </a:bodyPr>
          <a:lstStyle/>
          <a:p>
            <a:pPr algn="just"/>
            <a:r>
              <a:rPr lang="uk-UA" sz="2000" b="1" dirty="0"/>
              <a:t>	</a:t>
            </a:r>
            <a:endParaRPr lang="uk-UA" dirty="0"/>
          </a:p>
        </p:txBody>
      </p:sp>
      <p:sp>
        <p:nvSpPr>
          <p:cNvPr id="4" name="TextBox 3">
            <a:extLst>
              <a:ext uri="{FF2B5EF4-FFF2-40B4-BE49-F238E27FC236}">
                <a16:creationId xmlns:a16="http://schemas.microsoft.com/office/drawing/2014/main" id="{48461401-BDF3-4E98-7810-AE9D225654CD}"/>
              </a:ext>
            </a:extLst>
          </p:cNvPr>
          <p:cNvSpPr txBox="1"/>
          <p:nvPr/>
        </p:nvSpPr>
        <p:spPr>
          <a:xfrm>
            <a:off x="653144" y="1471910"/>
            <a:ext cx="6428791" cy="5503879"/>
          </a:xfrm>
          <a:prstGeom prst="rect">
            <a:avLst/>
          </a:prstGeom>
          <a:noFill/>
        </p:spPr>
        <p:txBody>
          <a:bodyPr wrap="square">
            <a:spAutoFit/>
          </a:bodyPr>
          <a:lstStyle/>
          <a:p>
            <a:pPr algn="ctr" fontAlgn="base">
              <a:lnSpc>
                <a:spcPct val="107000"/>
              </a:lnSpc>
              <a:spcAft>
                <a:spcPts val="800"/>
              </a:spcAft>
            </a:pPr>
            <a:r>
              <a:rPr lang="uk-UA"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Основні правила комунікації</a:t>
            </a:r>
          </a:p>
          <a:p>
            <a:pPr marL="285750" indent="-285750" algn="just" fontAlgn="base">
              <a:lnSpc>
                <a:spcPct val="107000"/>
              </a:lnSpc>
              <a:spcAft>
                <a:spcPts val="800"/>
              </a:spcAft>
              <a:buFont typeface="Wingdings" panose="05000000000000000000" pitchFamily="2" charset="2"/>
              <a:buChar char="Ø"/>
            </a:pPr>
            <a:r>
              <a:rPr lang="uk-UA" sz="1800" kern="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Запитуйте, перш ніж допомогти</a:t>
            </a:r>
            <a:endParaRPr lang="uk-UA" sz="1800" kern="1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uk-UA"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Те, що хтось має інвалідність або порушення, не означає, що вона або він потребує допомоги.</a:t>
            </a:r>
            <a:endParaRPr lang="uk-UA"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uk-UA"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За звичайних обставин люди з інвалідністю, як правило, можуть прекрасно пересуватися. Дорослі з інвалідністю хочуть, щоб їх сприймали як дорослих, незалежних людей. Пропонуйте допомогу тільки якщо людина має в ній потребу. Людина з інвалідністю швидше за все повідомить, коли їй буде потрібна допомога. І якщо ви дійсно хочете допомогти, запитайте як, перш ніж діяти.</a:t>
            </a:r>
            <a:endParaRPr lang="uk-UA"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Якщо ж людина відмовилась від Вашої допомоги, поважайте її вибір, пам’ятайте, що особиста свобода важлива для кожного.</a:t>
            </a:r>
            <a:endParaRPr lang="uk-UA"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fontAlgn="base">
              <a:lnSpc>
                <a:spcPct val="107000"/>
              </a:lnSpc>
              <a:spcAft>
                <a:spcPts val="800"/>
              </a:spcAft>
            </a:pPr>
            <a:r>
              <a:rPr lang="uk-UA" sz="1800" kern="0" dirty="0">
                <a:solidFill>
                  <a:srgbClr val="000000"/>
                </a:solidFill>
                <a:effectLst/>
                <a:latin typeface="stk"/>
                <a:ea typeface="Times New Roman" panose="02020603050405020304" pitchFamily="18" charset="0"/>
                <a:cs typeface="Times New Roman" panose="02020603050405020304" pitchFamily="18" charset="0"/>
              </a:rPr>
              <a:t> </a:t>
            </a:r>
            <a:endParaRPr lang="uk-UA"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fontAlgn="base">
              <a:lnSpc>
                <a:spcPct val="107000"/>
              </a:lnSpc>
              <a:spcAft>
                <a:spcPts val="800"/>
              </a:spcAft>
            </a:pPr>
            <a:endParaRPr lang="uk-UA"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a:extLst>
              <a:ext uri="{FF2B5EF4-FFF2-40B4-BE49-F238E27FC236}">
                <a16:creationId xmlns:a16="http://schemas.microsoft.com/office/drawing/2014/main" id="{C49E536E-CA29-E6FE-7C02-55EB46961D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7596" y="2497034"/>
            <a:ext cx="3421989" cy="2889056"/>
          </a:xfrm>
          <a:prstGeom prst="rect">
            <a:avLst/>
          </a:prstGeom>
        </p:spPr>
      </p:pic>
    </p:spTree>
    <p:extLst>
      <p:ext uri="{BB962C8B-B14F-4D97-AF65-F5344CB8AC3E}">
        <p14:creationId xmlns:p14="http://schemas.microsoft.com/office/powerpoint/2010/main" val="3560249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57E4C1-900D-790F-D587-4E9DBCE02A2B}"/>
              </a:ext>
            </a:extLst>
          </p:cNvPr>
          <p:cNvSpPr txBox="1"/>
          <p:nvPr/>
        </p:nvSpPr>
        <p:spPr>
          <a:xfrm>
            <a:off x="6298163" y="1408922"/>
            <a:ext cx="4721290" cy="3943324"/>
          </a:xfrm>
          <a:prstGeom prst="rect">
            <a:avLst/>
          </a:prstGeom>
          <a:noFill/>
        </p:spPr>
        <p:txBody>
          <a:bodyPr wrap="square">
            <a:spAutoFit/>
          </a:bodyPr>
          <a:lstStyle/>
          <a:p>
            <a:pPr marL="285750" indent="-285750" algn="just" fontAlgn="base">
              <a:lnSpc>
                <a:spcPct val="107000"/>
              </a:lnSpc>
              <a:spcAft>
                <a:spcPts val="800"/>
              </a:spcAft>
              <a:buFont typeface="Wingdings" panose="05000000000000000000" pitchFamily="2" charset="2"/>
              <a:buChar char="Ø"/>
            </a:pPr>
            <a:r>
              <a:rPr lang="uk-UA" sz="1800" kern="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Будьте обережні щодо фізичного контакту</a:t>
            </a:r>
            <a:endParaRPr lang="uk-UA" sz="1800" kern="1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uk-UA"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Положення тіла деяких людей з порушеннями залежить від стану і положення їхніх рук. Захоплення рук, навіть якщо ваш намір полягає в тому, щоб допомогти, може порушити їхню рівновагу.</a:t>
            </a:r>
            <a:endParaRPr lang="uk-UA"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uk-UA"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Уникайте поплескування людини по голові або дотиків до її інвалідного візка, тростини. Люди з інвалідністю вважають свої реабілітаційні пристосування частиною свого особистого простору.</a:t>
            </a:r>
          </a:p>
          <a:p>
            <a:pPr fontAlgn="base">
              <a:lnSpc>
                <a:spcPct val="107000"/>
              </a:lnSpc>
              <a:spcAft>
                <a:spcPts val="800"/>
              </a:spcAft>
            </a:pPr>
            <a:endParaRPr lang="uk-UA"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a:extLst>
              <a:ext uri="{FF2B5EF4-FFF2-40B4-BE49-F238E27FC236}">
                <a16:creationId xmlns:a16="http://schemas.microsoft.com/office/drawing/2014/main" id="{336F96C3-3595-F48E-BDDD-4C811D3CCA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2547" y="1735494"/>
            <a:ext cx="4099249" cy="3415004"/>
          </a:xfrm>
          <a:prstGeom prst="rect">
            <a:avLst/>
          </a:prstGeom>
        </p:spPr>
      </p:pic>
    </p:spTree>
    <p:extLst>
      <p:ext uri="{BB962C8B-B14F-4D97-AF65-F5344CB8AC3E}">
        <p14:creationId xmlns:p14="http://schemas.microsoft.com/office/powerpoint/2010/main" val="1365173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4ACBF4-3650-04C1-B46C-FA0EF1D51C06}"/>
              </a:ext>
            </a:extLst>
          </p:cNvPr>
          <p:cNvSpPr txBox="1"/>
          <p:nvPr/>
        </p:nvSpPr>
        <p:spPr>
          <a:xfrm>
            <a:off x="5493243" y="623656"/>
            <a:ext cx="5965794" cy="369332"/>
          </a:xfrm>
          <a:prstGeom prst="rect">
            <a:avLst/>
          </a:prstGeom>
          <a:noFill/>
        </p:spPr>
        <p:txBody>
          <a:bodyPr wrap="square">
            <a:spAutoFit/>
          </a:bodyPr>
          <a:lstStyle/>
          <a:p>
            <a:pPr algn="just"/>
            <a:r>
              <a:rPr lang="uk-UA" b="0" i="0" dirty="0">
                <a:solidFill>
                  <a:srgbClr val="333333"/>
                </a:solidFill>
                <a:effectLst/>
                <a:latin typeface="Times New Roman" panose="02020603050405020304" pitchFamily="18" charset="0"/>
              </a:rPr>
              <a:t>	</a:t>
            </a:r>
            <a:endParaRPr lang="uk-UA" b="1" i="0" dirty="0">
              <a:solidFill>
                <a:srgbClr val="333333"/>
              </a:solidFill>
              <a:effectLst/>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3AB85BEB-B347-FE14-F8C3-EC4F9BF2E4E7}"/>
              </a:ext>
            </a:extLst>
          </p:cNvPr>
          <p:cNvSpPr txBox="1"/>
          <p:nvPr/>
        </p:nvSpPr>
        <p:spPr>
          <a:xfrm>
            <a:off x="4292082" y="1352939"/>
            <a:ext cx="7016620" cy="369332"/>
          </a:xfrm>
          <a:prstGeom prst="rect">
            <a:avLst/>
          </a:prstGeom>
          <a:noFill/>
        </p:spPr>
        <p:txBody>
          <a:bodyPr wrap="square">
            <a:spAutoFit/>
          </a:bodyPr>
          <a:lstStyle/>
          <a:p>
            <a:pPr algn="just"/>
            <a:r>
              <a:rPr lang="uk-UA" dirty="0"/>
              <a:t>	</a:t>
            </a:r>
            <a:endParaRPr lang="uk-UA" sz="1800" dirty="0"/>
          </a:p>
        </p:txBody>
      </p:sp>
      <p:sp>
        <p:nvSpPr>
          <p:cNvPr id="5" name="TextBox 4">
            <a:extLst>
              <a:ext uri="{FF2B5EF4-FFF2-40B4-BE49-F238E27FC236}">
                <a16:creationId xmlns:a16="http://schemas.microsoft.com/office/drawing/2014/main" id="{A788C665-B1A9-E1C7-2E3F-BDF084C23530}"/>
              </a:ext>
            </a:extLst>
          </p:cNvPr>
          <p:cNvSpPr txBox="1"/>
          <p:nvPr/>
        </p:nvSpPr>
        <p:spPr>
          <a:xfrm>
            <a:off x="1063690" y="1722271"/>
            <a:ext cx="9253479" cy="4102983"/>
          </a:xfrm>
          <a:prstGeom prst="rect">
            <a:avLst/>
          </a:prstGeom>
          <a:noFill/>
        </p:spPr>
        <p:txBody>
          <a:bodyPr wrap="square">
            <a:spAutoFit/>
          </a:bodyPr>
          <a:lstStyle/>
          <a:p>
            <a:pPr marL="285750" indent="-285750" algn="just" fontAlgn="base">
              <a:lnSpc>
                <a:spcPct val="107000"/>
              </a:lnSpc>
              <a:spcAft>
                <a:spcPts val="800"/>
              </a:spcAft>
              <a:buFont typeface="Wingdings" panose="05000000000000000000" pitchFamily="2" charset="2"/>
              <a:buChar char="Ø"/>
            </a:pPr>
            <a:r>
              <a:rPr lang="uk-UA" sz="2000" kern="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Думайте, перш ніж говорити</a:t>
            </a:r>
            <a:endParaRPr lang="uk-UA" sz="2000" kern="1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uk-UA"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Завжди говоріть безпосередньо з людиною з інвалідністю, а не з її супровідником, помічником або перекладачем жестової мови. Невелика бесіда з людиною з інвалідністю — це чудово, тільки говоріть з нею так, як ви б спілкувалися з будь-якою іншою людиною. Поважайте її приватне життя. Якщо ви питаєте людину про її недугу, вона може відчути, що вам більше цікаві її обмеження, ніж її особистість.</a:t>
            </a:r>
            <a:endParaRPr lang="uk-UA" sz="2000" kern="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fontAlgn="base">
              <a:lnSpc>
                <a:spcPct val="107000"/>
              </a:lnSpc>
              <a:spcAft>
                <a:spcPts val="800"/>
              </a:spcAft>
              <a:buFont typeface="Wingdings" panose="05000000000000000000" pitchFamily="2" charset="2"/>
              <a:buChar char="Ø"/>
            </a:pPr>
            <a:r>
              <a:rPr lang="uk-UA" sz="2000" kern="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Не робіть припущень</a:t>
            </a:r>
            <a:endParaRPr lang="uk-UA" sz="2000" kern="1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uk-UA"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Самі люди з інвалідністю — найкращі судді щодо того, що вони можуть або не можуть робити.</a:t>
            </a:r>
            <a:endParaRPr lang="uk-U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fontAlgn="base">
              <a:lnSpc>
                <a:spcPct val="107000"/>
              </a:lnSpc>
              <a:spcAft>
                <a:spcPts val="800"/>
              </a:spcAft>
              <a:buFont typeface="Wingdings" panose="05000000000000000000" pitchFamily="2" charset="2"/>
              <a:buChar char="Ø"/>
            </a:pPr>
            <a:r>
              <a:rPr lang="uk-UA" sz="2000" kern="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Відповідайте на прохання люб’язно</a:t>
            </a:r>
            <a:endParaRPr lang="uk-UA" sz="2000" kern="1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2425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0E7417-8510-D1B9-6447-312264943021}"/>
              </a:ext>
            </a:extLst>
          </p:cNvPr>
          <p:cNvSpPr txBox="1"/>
          <p:nvPr/>
        </p:nvSpPr>
        <p:spPr>
          <a:xfrm>
            <a:off x="662473" y="1521408"/>
            <a:ext cx="10170367" cy="5964966"/>
          </a:xfrm>
          <a:prstGeom prst="rect">
            <a:avLst/>
          </a:prstGeom>
          <a:noFill/>
        </p:spPr>
        <p:txBody>
          <a:bodyPr wrap="square">
            <a:spAutoFit/>
          </a:bodyPr>
          <a:lstStyle/>
          <a:p>
            <a:pPr algn="ctr"/>
            <a:r>
              <a:rPr lang="uk-UA"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Загальні правила етикету</a:t>
            </a:r>
          </a:p>
          <a:p>
            <a:pPr algn="ctr"/>
            <a:endParaRPr lang="uk-UA"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fontAlgn="base">
              <a:lnSpc>
                <a:spcPct val="107000"/>
              </a:lnSpc>
              <a:spcAft>
                <a:spcPts val="800"/>
              </a:spcAft>
              <a:buFont typeface="Wingdings" panose="05000000000000000000" pitchFamily="2" charset="2"/>
              <a:buChar char="v"/>
            </a:pPr>
            <a:r>
              <a:rPr lang="uk-UA"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Уникайте слів, які ображають: </a:t>
            </a:r>
            <a:r>
              <a:rPr lang="uk-UA"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жертва, прикутий, сліпий, каліка, неповноцінний, хворий</a:t>
            </a:r>
            <a:r>
              <a:rPr lang="uk-UA"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Натомість кажіть: </a:t>
            </a:r>
            <a:r>
              <a:rPr lang="uk-UA"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людина з інвалідністю, людина з травмою хребта, дитина з порушеннями зору, людина на візку.</a:t>
            </a:r>
            <a:endParaRPr lang="uk-UA"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fontAlgn="base">
              <a:lnSpc>
                <a:spcPct val="107000"/>
              </a:lnSpc>
              <a:spcAft>
                <a:spcPts val="800"/>
              </a:spcAft>
              <a:buFont typeface="Wingdings" panose="05000000000000000000" pitchFamily="2" charset="2"/>
              <a:buChar char="v"/>
            </a:pPr>
            <a:r>
              <a:rPr lang="uk-UA"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Коли вас знайомлять з людиною з інвалідністю, звертайтеся прямо до неї, а не до того, хто її супроводжує, не до перекладача жестової мови.</a:t>
            </a:r>
            <a:endParaRPr lang="uk-UA"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fontAlgn="base">
              <a:lnSpc>
                <a:spcPct val="107000"/>
              </a:lnSpc>
              <a:spcAft>
                <a:spcPts val="800"/>
              </a:spcAft>
              <a:buFont typeface="Wingdings" panose="05000000000000000000" pitchFamily="2" charset="2"/>
              <a:buChar char="v"/>
            </a:pPr>
            <a:r>
              <a:rPr lang="uk-UA"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Коли вас знайомлять з людиною з інвалідністю, цілком природно потиснути їй руку. Навіть той, кому важко рухати рукою, чи той, у кого протез, може потиснути руку — праву чи ліву — це припустимо.</a:t>
            </a:r>
          </a:p>
          <a:p>
            <a:pPr marL="285750" indent="-285750" algn="just" fontAlgn="base">
              <a:lnSpc>
                <a:spcPct val="107000"/>
              </a:lnSpc>
              <a:spcAft>
                <a:spcPts val="800"/>
              </a:spcAft>
              <a:buFont typeface="Wingdings" panose="05000000000000000000" pitchFamily="2" charset="2"/>
              <a:buChar char="v"/>
            </a:pPr>
            <a:r>
              <a:rPr lang="uk-UA"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Якщо ви пропонуєте допомогу, почекайте, доки її приймуть, а потім спитайте, що саме робити, коли та як.</a:t>
            </a:r>
            <a:endParaRPr lang="uk-UA"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fontAlgn="base">
              <a:lnSpc>
                <a:spcPct val="107000"/>
              </a:lnSpc>
              <a:spcAft>
                <a:spcPts val="800"/>
              </a:spcAft>
              <a:buFont typeface="Wingdings" panose="05000000000000000000" pitchFamily="2" charset="2"/>
              <a:buChar char="v"/>
            </a:pPr>
            <a:r>
              <a:rPr lang="uk-UA"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Коли ви зустрічаєтеся з людиною, яка погано або зовсім не бачить, обов’язково називайте себе і тих, хто прийшов з вами. Якщо розмова в групі — не забувайте пояснювати, до кого саме ви зараз звертаєтеся, назвіть себе.</a:t>
            </a:r>
            <a:endParaRPr lang="uk-UA"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800"/>
              </a:spcAft>
            </a:pPr>
            <a:endParaRPr lang="uk-U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sz="2400" dirty="0">
              <a:latin typeface="Times New Roman" panose="02020603050405020304" pitchFamily="18" charset="0"/>
              <a:cs typeface="Times New Roman" panose="02020603050405020304" pitchFamily="18" charset="0"/>
            </a:endParaRPr>
          </a:p>
        </p:txBody>
      </p:sp>
      <p:pic>
        <p:nvPicPr>
          <p:cNvPr id="3" name="Рисунок 2">
            <a:extLst>
              <a:ext uri="{FF2B5EF4-FFF2-40B4-BE49-F238E27FC236}">
                <a16:creationId xmlns:a16="http://schemas.microsoft.com/office/drawing/2014/main" id="{14487FB8-8F54-778F-0FF5-0875A49627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9576" y="730833"/>
            <a:ext cx="2857500" cy="1581150"/>
          </a:xfrm>
          <a:prstGeom prst="rect">
            <a:avLst/>
          </a:prstGeom>
        </p:spPr>
      </p:pic>
    </p:spTree>
    <p:extLst>
      <p:ext uri="{BB962C8B-B14F-4D97-AF65-F5344CB8AC3E}">
        <p14:creationId xmlns:p14="http://schemas.microsoft.com/office/powerpoint/2010/main" val="2059393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312025-145D-3067-CA5F-32ABED3AB98B}"/>
              </a:ext>
            </a:extLst>
          </p:cNvPr>
          <p:cNvSpPr txBox="1"/>
          <p:nvPr/>
        </p:nvSpPr>
        <p:spPr>
          <a:xfrm>
            <a:off x="1073020" y="2006082"/>
            <a:ext cx="10347649" cy="4173515"/>
          </a:xfrm>
          <a:prstGeom prst="rect">
            <a:avLst/>
          </a:prstGeom>
          <a:noFill/>
        </p:spPr>
        <p:txBody>
          <a:bodyPr wrap="square">
            <a:spAutoFit/>
          </a:bodyPr>
          <a:lstStyle/>
          <a:p>
            <a:pPr marL="285750" indent="-285750" algn="just" fontAlgn="base">
              <a:lnSpc>
                <a:spcPct val="107000"/>
              </a:lnSpc>
              <a:spcAft>
                <a:spcPts val="800"/>
              </a:spcAft>
              <a:buFont typeface="Wingdings" panose="05000000000000000000" pitchFamily="2" charset="2"/>
              <a:buChar char="v"/>
            </a:pPr>
            <a:r>
              <a:rPr lang="uk-UA" sz="1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Звертайтеся до дорослих людей з інвалідністю, як до дорослих. Звертайтеся на ім’я і на «ти», тільки якщо ви добре знайомі.</a:t>
            </a:r>
            <a:endParaRPr lang="uk-UA" sz="1600"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fontAlgn="base">
              <a:lnSpc>
                <a:spcPct val="107000"/>
              </a:lnSpc>
              <a:spcAft>
                <a:spcPts val="800"/>
              </a:spcAft>
              <a:buFont typeface="Wingdings" panose="05000000000000000000" pitchFamily="2" charset="2"/>
              <a:buChar char="v"/>
            </a:pPr>
            <a:r>
              <a:rPr lang="uk-UA" sz="1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Коли ви розмовляєте з людиною, яка має труднощі в спілкуванні, слухайте її уважно. Будьте терплячим, чекайте, коли співрозмовник сам закінчить фразу. Не виправляйте його і не доказуйте речень за нього. Ніколи не прикидайтеся, що ви щось розумієте, якщо це насправді не так. Скажіть, якщо не до кінця зрозуміли. Це допоможе співрозмовнику відповісти вам, а вам — зрозуміти його.</a:t>
            </a:r>
            <a:endParaRPr lang="uk-UA" sz="1600"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fontAlgn="base">
              <a:lnSpc>
                <a:spcPct val="107000"/>
              </a:lnSpc>
              <a:spcAft>
                <a:spcPts val="800"/>
              </a:spcAft>
              <a:buFont typeface="Wingdings" panose="05000000000000000000" pitchFamily="2" charset="2"/>
              <a:buChar char="v"/>
            </a:pPr>
            <a:r>
              <a:rPr lang="uk-UA" sz="1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Щоб привернути увагу людини, яка погано чує, помахайте їй рукою або поплескайте по плечу. Дивіться їй просто у вічі, говоріть чітко, але майте на увазі, що не всі люди, які погано чують, можуть читати по губах. Говорячи до когось, хто вміє читати по губах, розташуйтеся так, щоб на вас падало світло і вас було добре видно. Намагайтеся, щоб вам нічого не заважало (їжа, одяг, рухи, міміка).</a:t>
            </a:r>
            <a:endParaRPr lang="uk-UA" sz="1600"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fontAlgn="base">
              <a:lnSpc>
                <a:spcPct val="107000"/>
              </a:lnSpc>
              <a:spcAft>
                <a:spcPts val="800"/>
              </a:spcAft>
              <a:buFont typeface="Wingdings" panose="05000000000000000000" pitchFamily="2" charset="2"/>
              <a:buChar char="v"/>
            </a:pPr>
            <a:r>
              <a:rPr lang="uk-UA" sz="1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 знічуйтесь, якщо випадково обмовилися («Побачимося», «Ви чули про це?», «Ходімо»). Бо діти з порушеннями зору бачать руками, з порушеннями опорно-рухового апарату — ходять.</a:t>
            </a:r>
            <a:endParaRPr lang="uk-UA" sz="1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fontAlgn="base">
              <a:lnSpc>
                <a:spcPct val="107000"/>
              </a:lnSpc>
              <a:spcAft>
                <a:spcPts val="800"/>
              </a:spcAft>
              <a:buFont typeface="Wingdings" panose="05000000000000000000" pitchFamily="2" charset="2"/>
              <a:buChar char="v"/>
            </a:pPr>
            <a:r>
              <a:rPr lang="uk-UA" sz="1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Інвалідний візок — це частина недоторканого простору. Спиратися чи виснути на інвалідному візку означає спиратися і виснути на його власнику.</a:t>
            </a:r>
            <a:endParaRPr lang="uk-UA" sz="16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3619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87776C-37DF-89AE-CF3F-4CB036741619}"/>
              </a:ext>
            </a:extLst>
          </p:cNvPr>
          <p:cNvSpPr txBox="1"/>
          <p:nvPr/>
        </p:nvSpPr>
        <p:spPr>
          <a:xfrm>
            <a:off x="858416" y="1558212"/>
            <a:ext cx="10328988" cy="3833935"/>
          </a:xfrm>
          <a:prstGeom prst="rect">
            <a:avLst/>
          </a:prstGeom>
          <a:noFill/>
        </p:spPr>
        <p:txBody>
          <a:bodyPr wrap="square">
            <a:spAutoFit/>
          </a:bodyPr>
          <a:lstStyle/>
          <a:p>
            <a:pPr marL="285750" indent="-285750" algn="just" fontAlgn="base">
              <a:lnSpc>
                <a:spcPct val="107000"/>
              </a:lnSpc>
              <a:spcAft>
                <a:spcPts val="800"/>
              </a:spcAft>
              <a:buFont typeface="Wingdings" panose="05000000000000000000" pitchFamily="2" charset="2"/>
              <a:buChar char="v"/>
            </a:pPr>
            <a:r>
              <a:rPr lang="uk-UA"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Коли говорите з людиною, яка пересувається на візку чи на костурах, розташуйтеся так, щоб ваші та її очі були на одному рівні. Тоді вам буде легше розмовляти.</a:t>
            </a:r>
            <a:r>
              <a:rPr lang="uk-UA" kern="100" dirty="0">
                <a:latin typeface="Times New Roman" panose="02020603050405020304" pitchFamily="18" charset="0"/>
                <a:ea typeface="Times New Roman" panose="02020603050405020304" pitchFamily="18" charset="0"/>
                <a:cs typeface="Times New Roman" panose="02020603050405020304" pitchFamily="18" charset="0"/>
              </a:rPr>
              <a:t> </a:t>
            </a:r>
            <a:r>
              <a:rPr lang="uk-UA"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Пам’ятайте, що в людей із труднощами в пересуванні, як правило, немає проблем із зором, слухом та нюхом.</a:t>
            </a:r>
            <a:endParaRPr lang="uk-UA"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fontAlgn="base">
              <a:lnSpc>
                <a:spcPct val="107000"/>
              </a:lnSpc>
              <a:spcAft>
                <a:spcPts val="800"/>
              </a:spcAft>
              <a:buFont typeface="Wingdings" panose="05000000000000000000" pitchFamily="2" charset="2"/>
              <a:buChar char="v"/>
            </a:pPr>
            <a:r>
              <a:rPr lang="uk-UA"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 думайте, що необхідність користуватися інвалідним візком — трагедія. Це спосіб вільного (якщо немає архітектурних бар’єрів) пересування. Якщо люди, котрі їздять на візку, не втратили здатності ходити, вони можуть пересуватися, спираючись на костур, палицю тощо. Візки про­сто економлять сили і час.</a:t>
            </a:r>
            <a:endParaRPr lang="uk-UA"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fontAlgn="base">
              <a:lnSpc>
                <a:spcPct val="107000"/>
              </a:lnSpc>
              <a:spcAft>
                <a:spcPts val="800"/>
              </a:spcAft>
              <a:buFont typeface="Wingdings" panose="05000000000000000000" pitchFamily="2" charset="2"/>
              <a:buChar char="v"/>
            </a:pPr>
            <a:r>
              <a:rPr lang="uk-UA"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Якщо в чомусь сумніваєтесь — покладіться на здоровий глузд і співчуття. Будьте спокійними та привітними. Якщо не знаєте, що робити, — спитайте свого співрозмовника. Не бійтеся зачепити його цим, адже ви показуєте, що щиро зацікавлені у спілкуванні. Якщо хочете, щоб вас зрозуміли, — вас зрозуміють. Не бійтеся жартувати. Ставтеся до іншої людини як до себе. Поважайте її, і все буде гаразд.</a:t>
            </a:r>
            <a:endParaRPr lang="uk-UA"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9761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9609" y="1523931"/>
            <a:ext cx="5225903" cy="375552"/>
          </a:xfrm>
          <a:prstGeom prst="rect">
            <a:avLst/>
          </a:prstGeom>
        </p:spPr>
        <p:txBody>
          <a:bodyPr wrap="square">
            <a:spAutoFit/>
          </a:bodyPr>
          <a:lstStyle/>
          <a:p>
            <a:pPr algn="just" fontAlgn="base">
              <a:lnSpc>
                <a:spcPct val="107000"/>
              </a:lnSpc>
              <a:spcAft>
                <a:spcPts val="825"/>
              </a:spcAft>
            </a:pPr>
            <a:r>
              <a:rPr lang="uk-UA" b="1" dirty="0"/>
              <a:t>	</a:t>
            </a:r>
            <a:endParaRPr lang="uk-UA" sz="2000" kern="100" dirty="0">
              <a:effectLst/>
              <a:ea typeface="Calibri" panose="020F0502020204030204" pitchFamily="34" charset="0"/>
              <a:cs typeface="Times New Roman" panose="02020603050405020304" pitchFamily="18" charset="0"/>
            </a:endParaRPr>
          </a:p>
        </p:txBody>
      </p:sp>
      <p:graphicFrame>
        <p:nvGraphicFramePr>
          <p:cNvPr id="3" name="Таблиця 2">
            <a:extLst>
              <a:ext uri="{FF2B5EF4-FFF2-40B4-BE49-F238E27FC236}">
                <a16:creationId xmlns:a16="http://schemas.microsoft.com/office/drawing/2014/main" id="{271329BD-8688-F689-DEF5-69C7465E5433}"/>
              </a:ext>
            </a:extLst>
          </p:cNvPr>
          <p:cNvGraphicFramePr>
            <a:graphicFrameLocks noGrp="1"/>
          </p:cNvGraphicFramePr>
          <p:nvPr>
            <p:extLst>
              <p:ext uri="{D42A27DB-BD31-4B8C-83A1-F6EECF244321}">
                <p14:modId xmlns:p14="http://schemas.microsoft.com/office/powerpoint/2010/main" val="1436950886"/>
              </p:ext>
            </p:extLst>
          </p:nvPr>
        </p:nvGraphicFramePr>
        <p:xfrm>
          <a:off x="1867712" y="918071"/>
          <a:ext cx="8696526" cy="5182767"/>
        </p:xfrm>
        <a:graphic>
          <a:graphicData uri="http://schemas.openxmlformats.org/drawingml/2006/table">
            <a:tbl>
              <a:tblPr firstRow="1" firstCol="1" bandRow="1">
                <a:tableStyleId>{5C22544A-7EE6-4342-B048-85BDC9FD1C3A}</a:tableStyleId>
              </a:tblPr>
              <a:tblGrid>
                <a:gridCol w="4475747">
                  <a:extLst>
                    <a:ext uri="{9D8B030D-6E8A-4147-A177-3AD203B41FA5}">
                      <a16:colId xmlns:a16="http://schemas.microsoft.com/office/drawing/2014/main" val="2135220261"/>
                    </a:ext>
                  </a:extLst>
                </a:gridCol>
                <a:gridCol w="4220779">
                  <a:extLst>
                    <a:ext uri="{9D8B030D-6E8A-4147-A177-3AD203B41FA5}">
                      <a16:colId xmlns:a16="http://schemas.microsoft.com/office/drawing/2014/main" val="2194796152"/>
                    </a:ext>
                  </a:extLst>
                </a:gridCol>
              </a:tblGrid>
              <a:tr h="640241">
                <a:tc gridSpan="2">
                  <a:txBody>
                    <a:bodyPr/>
                    <a:lstStyle/>
                    <a:p>
                      <a:pPr algn="ctr" fontAlgn="base">
                        <a:lnSpc>
                          <a:spcPct val="107000"/>
                        </a:lnSpc>
                        <a:spcAft>
                          <a:spcPts val="800"/>
                        </a:spcAft>
                      </a:pPr>
                      <a:r>
                        <a:rPr lang="uk-UA" sz="2000" kern="0" dirty="0">
                          <a:solidFill>
                            <a:schemeClr val="tx1"/>
                          </a:solidFill>
                          <a:effectLst/>
                          <a:latin typeface="Times New Roman" panose="02020603050405020304" pitchFamily="18" charset="0"/>
                          <a:cs typeface="Times New Roman" panose="02020603050405020304" pitchFamily="18" charset="0"/>
                        </a:rPr>
                        <a:t>Вчимося говорити правильно</a:t>
                      </a:r>
                      <a:endParaRPr lang="uk-UA" sz="2000" kern="100"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uk-UA" sz="1400" kern="10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rgbClr val="00B050"/>
                    </a:solidFill>
                  </a:tcPr>
                </a:tc>
                <a:tc hMerge="1">
                  <a:txBody>
                    <a:bodyPr/>
                    <a:lstStyle/>
                    <a:p>
                      <a:endParaRPr lang="uk-UA"/>
                    </a:p>
                  </a:txBody>
                  <a:tcPr/>
                </a:tc>
                <a:extLst>
                  <a:ext uri="{0D108BD9-81ED-4DB2-BD59-A6C34878D82A}">
                    <a16:rowId xmlns:a16="http://schemas.microsoft.com/office/drawing/2014/main" val="3675028000"/>
                  </a:ext>
                </a:extLst>
              </a:tr>
              <a:tr h="666403">
                <a:tc>
                  <a:txBody>
                    <a:bodyPr/>
                    <a:lstStyle/>
                    <a:p>
                      <a:pPr fontAlgn="base">
                        <a:lnSpc>
                          <a:spcPct val="107000"/>
                        </a:lnSpc>
                        <a:spcAft>
                          <a:spcPts val="800"/>
                        </a:spcAft>
                      </a:pPr>
                      <a:r>
                        <a:rPr lang="uk-UA" sz="1400" kern="0" dirty="0" err="1">
                          <a:solidFill>
                            <a:schemeClr val="tx1"/>
                          </a:solidFill>
                          <a:effectLst/>
                          <a:latin typeface="Times New Roman" panose="02020603050405020304" pitchFamily="18" charset="0"/>
                          <a:cs typeface="Times New Roman" panose="02020603050405020304" pitchFamily="18" charset="0"/>
                        </a:rPr>
                        <a:t>Н̶е̶п̶о̶в̶н̶о̶с̶п̶р̶а̶в̶н̶і</a:t>
                      </a:r>
                      <a:r>
                        <a:rPr lang="uk-UA" sz="1400" kern="0" dirty="0">
                          <a:solidFill>
                            <a:schemeClr val="tx1"/>
                          </a:solidFill>
                          <a:effectLst/>
                          <a:latin typeface="Times New Roman" panose="02020603050405020304" pitchFamily="18" charset="0"/>
                          <a:cs typeface="Times New Roman" panose="02020603050405020304" pitchFamily="18" charset="0"/>
                        </a:rPr>
                        <a:t>̶/̶</a:t>
                      </a:r>
                      <a:r>
                        <a:rPr lang="uk-UA" sz="1400" kern="0" dirty="0" err="1">
                          <a:solidFill>
                            <a:schemeClr val="tx1"/>
                          </a:solidFill>
                          <a:effectLst/>
                          <a:latin typeface="Times New Roman" panose="02020603050405020304" pitchFamily="18" charset="0"/>
                          <a:cs typeface="Times New Roman" panose="02020603050405020304" pitchFamily="18" charset="0"/>
                        </a:rPr>
                        <a:t>і̶н̶в̶а̶л̶і̶д̶и</a:t>
                      </a:r>
                      <a:r>
                        <a:rPr lang="uk-UA" sz="1400" kern="0" dirty="0">
                          <a:solidFill>
                            <a:schemeClr val="tx1"/>
                          </a:solidFill>
                          <a:effectLst/>
                          <a:latin typeface="Times New Roman" panose="02020603050405020304" pitchFamily="18" charset="0"/>
                          <a:cs typeface="Times New Roman" panose="02020603050405020304" pitchFamily="18" charset="0"/>
                        </a:rPr>
                        <a:t>̶</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uk-UA" sz="1400" kern="10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chemeClr val="accent4"/>
                    </a:solidFill>
                  </a:tcPr>
                </a:tc>
                <a:tc>
                  <a:txBody>
                    <a:bodyPr/>
                    <a:lstStyle/>
                    <a:p>
                      <a:pPr fontAlgn="base">
                        <a:lnSpc>
                          <a:spcPct val="107000"/>
                        </a:lnSpc>
                        <a:spcAft>
                          <a:spcPts val="800"/>
                        </a:spcAft>
                      </a:pPr>
                      <a:r>
                        <a:rPr lang="uk-UA" sz="1400" kern="0">
                          <a:solidFill>
                            <a:schemeClr val="tx1"/>
                          </a:solidFill>
                          <a:effectLst/>
                          <a:latin typeface="Times New Roman" panose="02020603050405020304" pitchFamily="18" charset="0"/>
                          <a:cs typeface="Times New Roman" panose="02020603050405020304" pitchFamily="18" charset="0"/>
                        </a:rPr>
                        <a:t>Люди з інвалідністю</a:t>
                      </a:r>
                      <a:endParaRPr lang="uk-UA" sz="1400" kern="10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uk-UA" sz="1400" kern="100">
                          <a:solidFill>
                            <a:schemeClr val="tx1"/>
                          </a:solidFill>
                          <a:effectLst/>
                          <a:latin typeface="Times New Roman" panose="02020603050405020304" pitchFamily="18" charset="0"/>
                          <a:cs typeface="Times New Roman" panose="02020603050405020304" pitchFamily="18" charset="0"/>
                        </a:rPr>
                        <a:t> </a:t>
                      </a:r>
                      <a:endParaRPr lang="uk-UA" sz="1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rgbClr val="00B050"/>
                    </a:solidFill>
                  </a:tcPr>
                </a:tc>
                <a:extLst>
                  <a:ext uri="{0D108BD9-81ED-4DB2-BD59-A6C34878D82A}">
                    <a16:rowId xmlns:a16="http://schemas.microsoft.com/office/drawing/2014/main" val="3216263405"/>
                  </a:ext>
                </a:extLst>
              </a:tr>
              <a:tr h="666403">
                <a:tc>
                  <a:txBody>
                    <a:bodyPr/>
                    <a:lstStyle/>
                    <a:p>
                      <a:pPr fontAlgn="base">
                        <a:lnSpc>
                          <a:spcPct val="107000"/>
                        </a:lnSpc>
                        <a:spcAft>
                          <a:spcPts val="800"/>
                        </a:spcAft>
                      </a:pPr>
                      <a:r>
                        <a:rPr lang="uk-UA" sz="1400" kern="0" dirty="0" err="1">
                          <a:solidFill>
                            <a:schemeClr val="tx1"/>
                          </a:solidFill>
                          <a:effectLst/>
                          <a:latin typeface="Times New Roman" panose="02020603050405020304" pitchFamily="18" charset="0"/>
                          <a:cs typeface="Times New Roman" panose="02020603050405020304" pitchFamily="18" charset="0"/>
                        </a:rPr>
                        <a:t>С̶т̶р̶а̶ж̶д̶а̶є</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в̶і̶д</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х̶в̶о̶р̶и̶й</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н̶а</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ж̶е̶р̶т̶в̶а</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ч̶о̶г̶о̶с̶ь</a:t>
                      </a:r>
                      <a:r>
                        <a:rPr lang="uk-UA" sz="1400" kern="0" dirty="0">
                          <a:solidFill>
                            <a:schemeClr val="tx1"/>
                          </a:solidFill>
                          <a:effectLst/>
                          <a:latin typeface="Times New Roman" panose="02020603050405020304" pitchFamily="18" charset="0"/>
                          <a:cs typeface="Times New Roman" panose="02020603050405020304" pitchFamily="18" charset="0"/>
                        </a:rPr>
                        <a:t>̶)̶</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uk-UA" sz="1400" kern="10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chemeClr val="accent4"/>
                    </a:solidFill>
                  </a:tcPr>
                </a:tc>
                <a:tc>
                  <a:txBody>
                    <a:bodyPr/>
                    <a:lstStyle/>
                    <a:p>
                      <a:pPr>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Має (назва порушення стану здоров’я, хвороби)</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rgbClr val="00B050"/>
                    </a:solidFill>
                  </a:tcPr>
                </a:tc>
                <a:extLst>
                  <a:ext uri="{0D108BD9-81ED-4DB2-BD59-A6C34878D82A}">
                    <a16:rowId xmlns:a16="http://schemas.microsoft.com/office/drawing/2014/main" val="242339607"/>
                  </a:ext>
                </a:extLst>
              </a:tr>
              <a:tr h="666403">
                <a:tc>
                  <a:txBody>
                    <a:bodyPr/>
                    <a:lstStyle/>
                    <a:p>
                      <a:pPr fontAlgn="base">
                        <a:lnSpc>
                          <a:spcPct val="107000"/>
                        </a:lnSpc>
                        <a:spcAft>
                          <a:spcPts val="800"/>
                        </a:spcAft>
                      </a:pPr>
                      <a:r>
                        <a:rPr lang="uk-UA" sz="1400" kern="0" dirty="0" err="1">
                          <a:solidFill>
                            <a:schemeClr val="tx1"/>
                          </a:solidFill>
                          <a:effectLst/>
                          <a:latin typeface="Times New Roman" panose="02020603050405020304" pitchFamily="18" charset="0"/>
                          <a:cs typeface="Times New Roman" panose="02020603050405020304" pitchFamily="18" charset="0"/>
                        </a:rPr>
                        <a:t>П̶р̶и̶к̶у̶т̶и̶й</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д̶о</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і̶н̶в̶а̶л̶і̶д̶н̶о̶г̶о</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в̶і̶з̶к̶а</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в̶і̶з̶о̶ч̶н̶и̶к</a:t>
                      </a:r>
                      <a:r>
                        <a:rPr lang="uk-UA" sz="1400" kern="0" dirty="0">
                          <a:solidFill>
                            <a:schemeClr val="tx1"/>
                          </a:solidFill>
                          <a:effectLst/>
                          <a:latin typeface="Times New Roman" panose="02020603050405020304" pitchFamily="18" charset="0"/>
                          <a:cs typeface="Times New Roman" panose="02020603050405020304" pitchFamily="18" charset="0"/>
                        </a:rPr>
                        <a:t>̶</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uk-UA" sz="1400" kern="10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chemeClr val="accent4"/>
                    </a:solidFill>
                  </a:tcPr>
                </a:tc>
                <a:tc>
                  <a:txBody>
                    <a:bodyPr/>
                    <a:lstStyle/>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Користувач візка; той, хто користується візком</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uk-UA" sz="1400" kern="10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rgbClr val="00B050"/>
                    </a:solidFill>
                  </a:tcPr>
                </a:tc>
                <a:extLst>
                  <a:ext uri="{0D108BD9-81ED-4DB2-BD59-A6C34878D82A}">
                    <a16:rowId xmlns:a16="http://schemas.microsoft.com/office/drawing/2014/main" val="2549868568"/>
                  </a:ext>
                </a:extLst>
              </a:tr>
              <a:tr h="938220">
                <a:tc>
                  <a:txBody>
                    <a:bodyPr/>
                    <a:lstStyle/>
                    <a:p>
                      <a:pPr fontAlgn="base">
                        <a:lnSpc>
                          <a:spcPct val="107000"/>
                        </a:lnSpc>
                        <a:spcAft>
                          <a:spcPts val="800"/>
                        </a:spcAft>
                      </a:pPr>
                      <a:r>
                        <a:rPr lang="uk-UA" sz="1400" kern="0" dirty="0" err="1">
                          <a:solidFill>
                            <a:schemeClr val="tx1"/>
                          </a:solidFill>
                          <a:effectLst/>
                          <a:latin typeface="Times New Roman" panose="02020603050405020304" pitchFamily="18" charset="0"/>
                          <a:cs typeface="Times New Roman" panose="02020603050405020304" pitchFamily="18" charset="0"/>
                        </a:rPr>
                        <a:t>Ро̶з̶у̶м̶о̶в̶о</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в̶і̶д̶с̶т̶а̶л̶и̶й</a:t>
                      </a:r>
                      <a:r>
                        <a:rPr lang="uk-UA" sz="1400" kern="0" dirty="0">
                          <a:solidFill>
                            <a:schemeClr val="tx1"/>
                          </a:solidFill>
                          <a:effectLst/>
                          <a:latin typeface="Times New Roman" panose="02020603050405020304" pitchFamily="18" charset="0"/>
                          <a:cs typeface="Times New Roman" panose="02020603050405020304" pitchFamily="18" charset="0"/>
                        </a:rPr>
                        <a:t>̶,̶ ̶з̶ ̶</a:t>
                      </a:r>
                      <a:r>
                        <a:rPr lang="uk-UA" sz="1400" kern="0" dirty="0" err="1">
                          <a:solidFill>
                            <a:schemeClr val="tx1"/>
                          </a:solidFill>
                          <a:effectLst/>
                          <a:latin typeface="Times New Roman" panose="02020603050405020304" pitchFamily="18" charset="0"/>
                          <a:cs typeface="Times New Roman" panose="02020603050405020304" pitchFamily="18" charset="0"/>
                        </a:rPr>
                        <a:t>р̶о̶з̶у̶м̶о̶в̶и̶м̶и</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в̶і̶д̶х̶и̶л̶е̶н̶н̶я̶м̶и</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з̶а̶г̶а̶л̶ь̶м̶о̶в̶а̶н̶и̶й</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н̶е̶н̶о̶р̶м̶а̶л̶ь̶н̶и̶й</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д̶е̶б̶і̶л</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і̶м̶б̶е̶ц̶и̶л</a:t>
                      </a: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marR="2226310" fontAlgn="base">
                        <a:lnSpc>
                          <a:spcPct val="107000"/>
                        </a:lnSpc>
                        <a:spcAft>
                          <a:spcPts val="800"/>
                        </a:spcAft>
                      </a:pPr>
                      <a:r>
                        <a:rPr lang="uk-UA" sz="1400" kern="10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chemeClr val="accent4"/>
                    </a:solidFill>
                  </a:tcPr>
                </a:tc>
                <a:tc>
                  <a:txBody>
                    <a:bodyPr/>
                    <a:lstStyle/>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Людина з психічними/ інтелектуальними порушеннями</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uk-UA" sz="1400" kern="10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rgbClr val="00B050"/>
                    </a:solidFill>
                  </a:tcPr>
                </a:tc>
                <a:extLst>
                  <a:ext uri="{0D108BD9-81ED-4DB2-BD59-A6C34878D82A}">
                    <a16:rowId xmlns:a16="http://schemas.microsoft.com/office/drawing/2014/main" val="1907199655"/>
                  </a:ext>
                </a:extLst>
              </a:tr>
              <a:tr h="666403">
                <a:tc>
                  <a:txBody>
                    <a:bodyPr/>
                    <a:lstStyle/>
                    <a:p>
                      <a:pPr fontAlgn="base">
                        <a:lnSpc>
                          <a:spcPct val="107000"/>
                        </a:lnSpc>
                        <a:spcAft>
                          <a:spcPts val="800"/>
                        </a:spcAft>
                      </a:pPr>
                      <a:r>
                        <a:rPr lang="uk-UA" sz="1400" kern="0" dirty="0" err="1">
                          <a:solidFill>
                            <a:schemeClr val="tx1"/>
                          </a:solidFill>
                          <a:effectLst/>
                          <a:latin typeface="Times New Roman" panose="02020603050405020304" pitchFamily="18" charset="0"/>
                          <a:cs typeface="Times New Roman" panose="02020603050405020304" pitchFamily="18" charset="0"/>
                        </a:rPr>
                        <a:t>К̶а̶л̶і̶к̶а</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н̶е̶д̶і̶є̶з̶д̶а̶т̶н̶и̶й</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н̶е̶м̶і̶ч̶н̶и̶й</a:t>
                      </a: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uk-UA" sz="1400" kern="10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chemeClr val="accent4"/>
                    </a:solidFill>
                  </a:tcPr>
                </a:tc>
                <a:tc>
                  <a:txBody>
                    <a:bodyPr/>
                    <a:lstStyle/>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Людина з інвалідністю</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uk-UA" sz="1400" kern="10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rgbClr val="00B050"/>
                    </a:solidFill>
                  </a:tcPr>
                </a:tc>
                <a:extLst>
                  <a:ext uri="{0D108BD9-81ED-4DB2-BD59-A6C34878D82A}">
                    <a16:rowId xmlns:a16="http://schemas.microsoft.com/office/drawing/2014/main" val="1129553944"/>
                  </a:ext>
                </a:extLst>
              </a:tr>
              <a:tr h="938220">
                <a:tc>
                  <a:txBody>
                    <a:bodyPr/>
                    <a:lstStyle/>
                    <a:p>
                      <a:pPr fontAlgn="base">
                        <a:lnSpc>
                          <a:spcPct val="107000"/>
                        </a:lnSpc>
                        <a:spcAft>
                          <a:spcPts val="800"/>
                        </a:spcAft>
                      </a:pPr>
                      <a:r>
                        <a:rPr lang="uk-UA" sz="1400" kern="0" dirty="0" err="1">
                          <a:solidFill>
                            <a:schemeClr val="tx1"/>
                          </a:solidFill>
                          <a:effectLst/>
                          <a:latin typeface="Times New Roman" panose="02020603050405020304" pitchFamily="18" charset="0"/>
                          <a:cs typeface="Times New Roman" panose="02020603050405020304" pitchFamily="18" charset="0"/>
                        </a:rPr>
                        <a:t>С̶п̶а̶з̶м̶а̶т̶и̶ч̶н̶и̶й</a:t>
                      </a:r>
                      <a:r>
                        <a:rPr lang="uk-UA" sz="1400" kern="0" dirty="0">
                          <a:solidFill>
                            <a:schemeClr val="tx1"/>
                          </a:solidFill>
                          <a:effectLst/>
                          <a:latin typeface="Times New Roman" panose="02020603050405020304" pitchFamily="18" charset="0"/>
                          <a:cs typeface="Times New Roman" panose="02020603050405020304" pitchFamily="18" charset="0"/>
                        </a:rPr>
                        <a:t>̶ ̶(̶</a:t>
                      </a:r>
                      <a:r>
                        <a:rPr lang="uk-UA" sz="1400" kern="0" dirty="0" err="1">
                          <a:solidFill>
                            <a:schemeClr val="tx1"/>
                          </a:solidFill>
                          <a:effectLst/>
                          <a:latin typeface="Times New Roman" panose="02020603050405020304" pitchFamily="18" charset="0"/>
                          <a:cs typeface="Times New Roman" panose="02020603050405020304" pitchFamily="18" charset="0"/>
                        </a:rPr>
                        <a:t>с̶п̶а̶з̶м̶а̶т̶и̶к</a:t>
                      </a:r>
                      <a:r>
                        <a:rPr lang="uk-UA" sz="1400" kern="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uk-UA" sz="1400" kern="10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chemeClr val="accent4"/>
                    </a:solidFill>
                  </a:tcPr>
                </a:tc>
                <a:tc>
                  <a:txBody>
                    <a:bodyPr/>
                    <a:lstStyle/>
                    <a:p>
                      <a:pPr fontAlgn="base">
                        <a:lnSpc>
                          <a:spcPct val="107000"/>
                        </a:lnSpc>
                        <a:spcAft>
                          <a:spcPts val="800"/>
                        </a:spcAft>
                      </a:pPr>
                      <a:r>
                        <a:rPr lang="uk-UA" sz="1400" kern="0" dirty="0">
                          <a:solidFill>
                            <a:schemeClr val="tx1"/>
                          </a:solidFill>
                          <a:effectLst/>
                          <a:latin typeface="Times New Roman" panose="02020603050405020304" pitchFamily="18" charset="0"/>
                          <a:cs typeface="Times New Roman" panose="02020603050405020304" pitchFamily="18" charset="0"/>
                        </a:rPr>
                        <a:t>Людина з церебральним паралічем, з порушеннями опорно-рухового апарату</a:t>
                      </a:r>
                      <a:endParaRPr lang="uk-UA" sz="1400" kern="100"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uk-UA" sz="1400" kern="100" dirty="0">
                          <a:solidFill>
                            <a:schemeClr val="tx1"/>
                          </a:solidFill>
                          <a:effectLst/>
                          <a:latin typeface="Times New Roman" panose="02020603050405020304" pitchFamily="18" charset="0"/>
                          <a:cs typeface="Times New Roman" panose="02020603050405020304" pitchFamily="18" charset="0"/>
                        </a:rPr>
                        <a:t> </a:t>
                      </a:r>
                      <a:endParaRPr lang="uk-UA"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469" marR="32469" marT="0" marB="0">
                    <a:solidFill>
                      <a:srgbClr val="00B050"/>
                    </a:solidFill>
                  </a:tcPr>
                </a:tc>
                <a:extLst>
                  <a:ext uri="{0D108BD9-81ED-4DB2-BD59-A6C34878D82A}">
                    <a16:rowId xmlns:a16="http://schemas.microsoft.com/office/drawing/2014/main" val="4013775899"/>
                  </a:ext>
                </a:extLst>
              </a:tr>
            </a:tbl>
          </a:graphicData>
        </a:graphic>
      </p:graphicFrame>
      <p:sp>
        <p:nvSpPr>
          <p:cNvPr id="4" name="Rectangle 1">
            <a:extLst>
              <a:ext uri="{FF2B5EF4-FFF2-40B4-BE49-F238E27FC236}">
                <a16:creationId xmlns:a16="http://schemas.microsoft.com/office/drawing/2014/main" id="{DF39798A-2B2F-5B6A-8317-CA55D9E5D749}"/>
              </a:ext>
            </a:extLst>
          </p:cNvPr>
          <p:cNvSpPr>
            <a:spLocks noChangeArrowheads="1"/>
          </p:cNvSpPr>
          <p:nvPr/>
        </p:nvSpPr>
        <p:spPr bwMode="auto">
          <a:xfrm>
            <a:off x="4648200" y="12303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12972841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1688</TotalTime>
  <Words>2114</Words>
  <Application>Microsoft Office PowerPoint</Application>
  <PresentationFormat>Широкий екран</PresentationFormat>
  <Paragraphs>106</Paragraphs>
  <Slides>11</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11</vt:i4>
      </vt:variant>
    </vt:vector>
  </HeadingPairs>
  <TitlesOfParts>
    <vt:vector size="18" baseType="lpstr">
      <vt:lpstr>Arial</vt:lpstr>
      <vt:lpstr>Calibri</vt:lpstr>
      <vt:lpstr>Calibri Light</vt:lpstr>
      <vt:lpstr>stk</vt:lpstr>
      <vt:lpstr>Times New Roman</vt:lpstr>
      <vt:lpstr>Wingdings</vt:lpstr>
      <vt:lpstr>Тема Office</vt:lpstr>
      <vt:lpstr>“Правила спілкування із людьми з інвалідністю”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Марина Маркасьян</dc:creator>
  <cp:lastModifiedBy>Тетяна Потапчук</cp:lastModifiedBy>
  <cp:revision>35</cp:revision>
  <cp:lastPrinted>2024-09-25T06:58:20Z</cp:lastPrinted>
  <dcterms:created xsi:type="dcterms:W3CDTF">2023-02-11T07:57:32Z</dcterms:created>
  <dcterms:modified xsi:type="dcterms:W3CDTF">2024-11-04T06:06:32Z</dcterms:modified>
</cp:coreProperties>
</file>