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4"/>
  </p:sldMasterIdLst>
  <p:notesMasterIdLst>
    <p:notesMasterId r:id="rId17"/>
  </p:notesMasterIdLst>
  <p:handoutMasterIdLst>
    <p:handoutMasterId r:id="rId18"/>
  </p:handoutMasterIdLst>
  <p:sldIdLst>
    <p:sldId id="279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</p:sldIdLst>
  <p:sldSz cx="12188825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0112DFEF-45BF-48AA-AEC7-8DCDC9FD221A}">
          <p14:sldIdLst>
            <p14:sldId id="279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</p14:sldIdLst>
        </p14:section>
        <p14:section name="Розділ без заголовка" id="{9398415F-CFF2-480D-8B5D-504567625ED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Чорна-Гаража" initials="Ч" lastIdx="2" clrIdx="0">
    <p:extLst>
      <p:ext uri="{19B8F6BF-5375-455C-9EA6-DF929625EA0E}">
        <p15:presenceInfo xmlns:p15="http://schemas.microsoft.com/office/powerpoint/2012/main" userId="Чорна-Гаража" providerId="None"/>
      </p:ext>
    </p:extLst>
  </p:cmAuthor>
  <p:cmAuthor id="2" name="Пользователь" initials="П" lastIdx="1" clrIdx="1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7ACD"/>
    <a:srgbClr val="1979CB"/>
    <a:srgbClr val="FFFF00"/>
    <a:srgbClr val="F0F3F9"/>
    <a:srgbClr val="95BFE6"/>
    <a:srgbClr val="33ACE0"/>
    <a:srgbClr val="969696"/>
    <a:srgbClr val="E5F329"/>
    <a:srgbClr val="2AA6DD"/>
    <a:srgbClr val="2C8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706" autoAdjust="0"/>
  </p:normalViewPr>
  <p:slideViewPr>
    <p:cSldViewPr showGuides="1">
      <p:cViewPr varScale="1">
        <p:scale>
          <a:sx n="108" d="100"/>
          <a:sy n="108" d="100"/>
        </p:scale>
        <p:origin x="780" y="11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F85-4496-A1D6-8AD6B427BA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F85-4496-A1D6-8AD6B427BA3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F85-4496-A1D6-8AD6B427BA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F85-4496-A1D6-8AD6B427BA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F85-4496-A1D6-8AD6B427BA3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F85-4496-A1D6-8AD6B427BA3F}"/>
              </c:ext>
            </c:extLst>
          </c:dPt>
          <c:dPt>
            <c:idx val="6"/>
            <c:bubble3D val="0"/>
            <c:spPr>
              <a:solidFill>
                <a:schemeClr val="bg2">
                  <a:lumMod val="9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6494-40F7-94C5-2E2350124DF3}"/>
              </c:ext>
            </c:extLst>
          </c:dPt>
          <c:dLbls>
            <c:dLbl>
              <c:idx val="5"/>
              <c:layout>
                <c:manualLayout>
                  <c:x val="8.5039152760754983E-3"/>
                  <c:y val="1.091123631767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F85-4496-A1D6-8AD6B427BA3F}"/>
                </c:ext>
              </c:extLst>
            </c:dLbl>
            <c:dLbl>
              <c:idx val="6"/>
              <c:layout>
                <c:manualLayout>
                  <c:x val="1.3898454560116938E-2"/>
                  <c:y val="1.2441001264018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494-40F7-94C5-2E2350124D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Особисто (з рук в руки) - 50</c:v>
                </c:pt>
                <c:pt idx="1">
                  <c:v>Через уповноважену особу - 45</c:v>
                </c:pt>
                <c:pt idx="2">
                  <c:v>Електронною поштою - 42</c:v>
                </c:pt>
                <c:pt idx="3">
                  <c:v>Поштовим зв'язком - 31</c:v>
                </c:pt>
                <c:pt idx="4">
                  <c:v>Особистий прийом керівництвом суду - 16</c:v>
                </c:pt>
                <c:pt idx="5">
                  <c:v>Соціальними мережами - 2</c:v>
                </c:pt>
                <c:pt idx="6">
                  <c:v>Від інших органів, установ, організацій - 1 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0.27</c:v>
                </c:pt>
                <c:pt idx="1">
                  <c:v>0.24</c:v>
                </c:pt>
                <c:pt idx="2">
                  <c:v>0.22</c:v>
                </c:pt>
                <c:pt idx="3">
                  <c:v>0.17</c:v>
                </c:pt>
                <c:pt idx="4">
                  <c:v>0.08</c:v>
                </c:pt>
                <c:pt idx="5">
                  <c:v>0.01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75-4D34-8AD6-33A9F2FC6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649248835173869"/>
          <c:w val="0.94752474341182635"/>
          <c:h val="0.2035075116482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890021733072428E-2"/>
          <c:y val="8.0805277706327963E-2"/>
          <c:w val="0.93188696515045988"/>
          <c:h val="0.7977056758528995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7B8-4F92-9AA6-31061F5DBD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7B8-4F92-9AA6-31061F5DBD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Кількість звернень громадян у  2025 року - 187</c:v>
                </c:pt>
                <c:pt idx="1">
                  <c:v>Кількість звернень громадян у  2024 року - 154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06-4795-A978-2EE8B69EE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71403004756746"/>
          <c:w val="0.92906232128389066"/>
          <c:h val="0.112859699524325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D0C-4ADF-9705-C7A9DFC7E79E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D0C-4ADF-9705-C7A9DFC7E7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Первинне - 180</c:v>
                </c:pt>
                <c:pt idx="1">
                  <c:v>Повторне - 7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E-41F9-BB89-8EDE1B1BE8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26933400679526109"/>
          <c:y val="0.9079891195350589"/>
          <c:w val="0.43248387578716113"/>
          <c:h val="9.2010880464941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1B7AC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867-468A-8002-BF7319D0D76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867-468A-8002-BF7319D0D7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Заяви (клопотання) - 111</c:v>
                </c:pt>
                <c:pt idx="1">
                  <c:v>Скарги - 76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2-4674-A354-AF65BFEE0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26F-4F78-A347-A2B561FABC8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26F-4F78-A347-A2B561FABC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26F-4F78-A347-A2B561FABC84}"/>
              </c:ext>
            </c:extLst>
          </c:dPt>
          <c:dLbls>
            <c:dLbl>
              <c:idx val="2"/>
              <c:layout>
                <c:manualLayout>
                  <c:x val="1.1701074363177468E-2"/>
                  <c:y val="4.8853714269401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6F-4F78-A347-A2B561FABC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Індивідуальні - 175</c:v>
                </c:pt>
                <c:pt idx="1">
                  <c:v>Колективні - 11</c:v>
                </c:pt>
                <c:pt idx="2">
                  <c:v>Анонімні -1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0.93</c:v>
                </c:pt>
                <c:pt idx="1">
                  <c:v>0.06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65-4F7A-A78E-FDABE51A7E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285847428432979E-2"/>
          <c:y val="0.88127371353583361"/>
          <c:w val="0.96670647830482759"/>
          <c:h val="0.118726286464166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33F-41FF-916E-0A111CC9D04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33F-41FF-916E-0A111CC9D0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Чоловіча - 154</c:v>
                </c:pt>
                <c:pt idx="1">
                  <c:v>Жіноча - 33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EC-49B6-AC51-AA51BC60B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902666185704793"/>
          <c:y val="0.86601993701310387"/>
          <c:w val="0.45815736105885596"/>
          <c:h val="0.133980062986896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68D-4C4F-8004-EAAC3FB281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68D-4C4F-8004-EAAC3FB281B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68D-4C4F-8004-EAAC3FB281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Листи - 126</c:v>
                </c:pt>
                <c:pt idx="1">
                  <c:v>Електронні звернення - 42</c:v>
                </c:pt>
                <c:pt idx="2">
                  <c:v>Усні - 19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0.67</c:v>
                </c:pt>
                <c:pt idx="1">
                  <c:v>0.22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AE-4464-8293-3F706C5C7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539855463272567E-2"/>
          <c:y val="0.88983439608962933"/>
          <c:w val="0.91722165893646856"/>
          <c:h val="0.110165603910370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218555247867623E-2"/>
          <c:y val="5.1693931554502588E-2"/>
          <c:w val="0.88268859283804035"/>
          <c:h val="0.801593473741012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D02-462A-B738-344375AF45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D02-462A-B738-344375AF45E8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2-462A-B738-344375AF45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2-462A-B738-344375AF45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Інші категорії - 155</c:v>
                </c:pt>
                <c:pt idx="1">
                  <c:v>Особи, що позбавленні волі - 24</c:v>
                </c:pt>
                <c:pt idx="2">
                  <c:v>Пенсіонери - 8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0.83</c:v>
                </c:pt>
                <c:pt idx="1">
                  <c:v>0.13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A2-46AE-B21E-355B72333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027254859199463"/>
          <c:w val="0.92343005229767627"/>
          <c:h val="0.15972745140800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29823128305845E-2"/>
          <c:y val="3.8074466972653383E-2"/>
          <c:w val="0.89307139966989968"/>
          <c:h val="0.743916182438925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A39-4C22-AA0F-B472278B0D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A39-4C22-AA0F-B472278B0D1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A39-4C22-AA0F-B472278B0D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A39-4C22-AA0F-B472278B0D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A39-4C22-AA0F-B472278B0D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A39-4C22-AA0F-B472278B0D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Вирішено позитивно (у тому числі частково) - 57</c:v>
                </c:pt>
                <c:pt idx="1">
                  <c:v>Відмовлено у задоволенні (дано роз'яснення) - 74</c:v>
                </c:pt>
                <c:pt idx="2">
                  <c:v>Звернення, що надіслано за належністю - 42</c:v>
                </c:pt>
                <c:pt idx="3">
                  <c:v>Звернення, що не підлягає розгляду  - 9</c:v>
                </c:pt>
                <c:pt idx="4">
                  <c:v>Звернення, що повернуто авторові - 5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0.3</c:v>
                </c:pt>
                <c:pt idx="1">
                  <c:v>0.4</c:v>
                </c:pt>
                <c:pt idx="2">
                  <c:v>0.22</c:v>
                </c:pt>
                <c:pt idx="3">
                  <c:v>0.05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59-4FAF-9F25-6BDEEDF24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1169889465616007"/>
          <c:w val="0.98651265933176857"/>
          <c:h val="0.188301105343839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148585879147195E-2"/>
          <c:y val="2.9694349568351128E-2"/>
          <c:w val="0.887249979211575"/>
          <c:h val="0.7601338313207650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5B9-4F75-A90C-B208054380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5B9-4F75-A90C-B2080543805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5B9-4F75-A90C-B2080543805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5B9-4F75-A90C-B2080543805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5B9-4F75-A90C-B2080543805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5B9-4F75-A90C-B2080543805B}"/>
              </c:ext>
            </c:extLst>
          </c:dPt>
          <c:dLbls>
            <c:dLbl>
              <c:idx val="4"/>
              <c:layout>
                <c:manualLayout>
                  <c:x val="9.4689864918507498E-3"/>
                  <c:y val="4.7539062340487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B9-4F75-A90C-B208054380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Поштовим зв'язком - 108</c:v>
                </c:pt>
                <c:pt idx="1">
                  <c:v>Електронною поштою  - 41</c:v>
                </c:pt>
                <c:pt idx="2">
                  <c:v>Доставлено наручно - 20</c:v>
                </c:pt>
                <c:pt idx="3">
                  <c:v>Усна відповідь - 17</c:v>
                </c:pt>
                <c:pt idx="4">
                  <c:v>Отримано особисто - 1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0.56999999999999995</c:v>
                </c:pt>
                <c:pt idx="1">
                  <c:v>0.22</c:v>
                </c:pt>
                <c:pt idx="2">
                  <c:v>0.11</c:v>
                </c:pt>
                <c:pt idx="3">
                  <c:v>0.09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D-4771-B1E5-091FD31430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662392190406274"/>
          <c:w val="0.89726191045061399"/>
          <c:h val="0.183376078095937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D3186A-9ECD-4E3E-AF58-32E2FFB9810B}" type="datetime1">
              <a:rPr lang="uk-UA" smtClean="0"/>
              <a:t>14.01.2026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AF6198-9EC1-44D2-8112-100108D56542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08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8B5E9D-B199-47EB-A5C8-3D4C726523F4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92902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8512685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6822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331681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3383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51322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DF74C2C-6E2D-406A-8179-8BA6A9501D45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2651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B930DAE-E17C-48FD-9A0B-E17336683ACC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336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0293489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66504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5705175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D00ADE1-5949-422F-AFDB-956EF55F5896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471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23E3F6-AACD-473A-A7DB-A488FF1FC95F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248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7767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1873116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6708636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41273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77788" y="1645256"/>
            <a:ext cx="9289032" cy="4088000"/>
          </a:xfrm>
        </p:spPr>
        <p:txBody>
          <a:bodyPr rtlCol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роботи </a:t>
            </a:r>
            <a:b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Вінницького апеляційного суду з виконання вимог Закону України</a:t>
            </a:r>
            <a:b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 2 жовтня 1996 року № 393/96-ВР «Про звернення громадян» </a:t>
            </a:r>
            <a:b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2025 рік</a:t>
            </a:r>
            <a:b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uk-UA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uk-UA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звітний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апеляційного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надійшло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187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відсоткове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наведена в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FAE99D-CF00-4F57-9F00-FB44A3D1F206}"/>
              </a:ext>
            </a:extLst>
          </p:cNvPr>
          <p:cNvSpPr txBox="1"/>
          <p:nvPr/>
        </p:nvSpPr>
        <p:spPr>
          <a:xfrm>
            <a:off x="0" y="116632"/>
            <a:ext cx="9478788" cy="152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ПОГОДЖЕНО</a:t>
            </a:r>
            <a:r>
              <a:rPr lang="uk-UA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                 	                                                                              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Розмістити в «Підсумки роботи»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олова суду </a:t>
            </a: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 апеляційного суду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/підпис/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Сергій МЕДВЕЦЬКИЙ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«13 січня</a:t>
            </a:r>
            <a:r>
              <a:rPr lang="uk-UA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 року                 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8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0505F-7DFF-4B05-8CE7-85296D090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124744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способом </a:t>
            </a:r>
            <a:r>
              <a:rPr lang="ru-RU" sz="3200" dirty="0" err="1"/>
              <a:t>отримання</a:t>
            </a:r>
            <a:r>
              <a:rPr lang="ru-RU" sz="3200" dirty="0"/>
              <a:t> </a:t>
            </a:r>
            <a:r>
              <a:rPr lang="ru-RU" sz="3200" dirty="0" err="1"/>
              <a:t>відповіді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5110FB-D9C1-44B9-98D0-F1657ECEA18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9732548C-2054-48D3-873B-AAC1A9370B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41820"/>
              </p:ext>
            </p:extLst>
          </p:nvPr>
        </p:nvGraphicFramePr>
        <p:xfrm>
          <a:off x="-98276" y="980728"/>
          <a:ext cx="1063091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829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2328A-47B2-474E-9987-1B6AF37D7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484784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Порівняльна</a:t>
            </a:r>
            <a:r>
              <a:rPr lang="ru-RU" dirty="0"/>
              <a:t> </a:t>
            </a:r>
            <a:r>
              <a:rPr lang="ru-RU" dirty="0" err="1"/>
              <a:t>діаграма</a:t>
            </a:r>
            <a:r>
              <a:rPr lang="ru-RU" dirty="0"/>
              <a:t> з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звітному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 2025 року з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періодом</a:t>
            </a:r>
            <a:r>
              <a:rPr lang="ru-RU" dirty="0"/>
              <a:t> 2024 року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225779"/>
              </p:ext>
            </p:extLst>
          </p:nvPr>
        </p:nvGraphicFramePr>
        <p:xfrm>
          <a:off x="66144" y="1196752"/>
          <a:ext cx="10492764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5110FB-D9C1-44B9-98D0-F1657ECEA18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37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56FE2-7767-4B5A-AC3F-979B4F4F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20688"/>
            <a:ext cx="8594429" cy="345638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Упродовж звітного періоду оскарження до суду рішень, ухвалених Вінницьким апеляційним судом за результатами розгляду звернень громадян, не встановлено.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71FEC0B-D937-4935-86E6-50D57349C1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1096" y="5157192"/>
            <a:ext cx="7023101" cy="1512888"/>
            <a:chOff x="482" y="3294"/>
            <a:chExt cx="4424" cy="953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4FD00D0D-D1FF-4166-9DC5-8A0E602ACC9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82" y="3294"/>
              <a:ext cx="4355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B5866D-F13C-452A-87B0-D2B411B88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294"/>
              <a:ext cx="2056" cy="1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5B2E0F7-983C-4853-806C-60166ECF8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305"/>
              <a:ext cx="207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Начальник відділу діловодства та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B85C4CF-BA82-42E7-B2F3-EAD10867E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8" y="3305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048229-8219-4EBB-A917-4F57BFB99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466"/>
              <a:ext cx="2341" cy="1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3F8B4F4-FEA6-40A7-B260-0D1DC8203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476"/>
              <a:ext cx="1643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обліку звернень громадян 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4A71554-DD94-4813-9DAB-0B02FA05A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3476"/>
              <a:ext cx="12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3FDF111-9F6A-48D8-B2B8-01BA3036A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3476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C10EEE2-68A5-4216-A1E5-827407448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" y="3476"/>
              <a:ext cx="71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канцелярії 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4C54DC0-1887-4605-B068-4AB78C64A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3476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EF2B4B1-D2EF-461D-B12D-3F5E31D86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637"/>
              <a:ext cx="4335" cy="1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0A68E09-4E99-454B-A070-ACDAE2695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648"/>
              <a:ext cx="258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Вінницького апеляційного суду        </a:t>
              </a: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/підпис/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15D24F-F755-4D1C-AD64-A1EC0B0B2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4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42AC74-ACC1-4879-A04E-0C791A5E9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8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8C0B825-585F-4E8E-A09A-FBF55D2CE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A1AF51-FB8F-4CEA-8F3E-ED4FAAA05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4E6247-DF15-4526-B81B-ADA4C427C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9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5BB6252-61C4-4D1B-9107-0BA44B4BB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8" y="3648"/>
              <a:ext cx="47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Тетяна</a:t>
              </a: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3F4FED5-7F9E-4EE5-964E-3E119B9C9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236E62-FB22-4099-BD28-CD1D3772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2" y="3648"/>
              <a:ext cx="156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О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87191FB-9AE6-4E43-A649-34FA9CAAC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3648"/>
              <a:ext cx="525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ЛІЙНИК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99C9F41-CBAD-46EB-A578-D14918AD9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7" y="3648"/>
              <a:ext cx="89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544A58-809F-4400-84B4-90D2F5D7E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3814"/>
              <a:ext cx="8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2CA268-2A85-4DCC-AE24-9220F11DC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4036"/>
              <a:ext cx="75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altLang="uk-UA" sz="1200" dirty="0"/>
                <a:t>13</a:t>
              </a:r>
              <a:r>
                <a:rPr kumimoji="0" lang="uk-UA" altLang="uk-UA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.01.2026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F8A493F-1BDB-4990-A7EF-90D79948A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207D74-8A9E-49ED-8DEE-0E915F73F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24C2D2C-0940-4CB7-A34B-E459D3D07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60A0A96-EB2F-46A5-87A1-E8666A2C3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" y="403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616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190EC-25CF-4E2D-A5EA-534EC7675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8902724" cy="1196752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формою </a:t>
            </a:r>
            <a:r>
              <a:rPr lang="ru-RU" sz="3200" dirty="0" err="1"/>
              <a:t>надходження</a:t>
            </a:r>
            <a:endParaRPr lang="ru-RU" sz="32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0BD6C67-896C-485E-A3F8-24AC6ECD8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491402"/>
              </p:ext>
            </p:extLst>
          </p:nvPr>
        </p:nvGraphicFramePr>
        <p:xfrm>
          <a:off x="-5173" y="908720"/>
          <a:ext cx="10348057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3736502-A381-41AD-99D0-3F0C82BAE29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67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6D993-3C77-4E6E-B689-A59CD9953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052736"/>
          </a:xfrm>
        </p:spPr>
        <p:txBody>
          <a:bodyPr>
            <a:no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</a:t>
            </a:r>
            <a:r>
              <a:rPr lang="ru-RU" sz="3200" dirty="0" err="1"/>
              <a:t>ознакою</a:t>
            </a:r>
            <a:r>
              <a:rPr lang="ru-RU" sz="3200" dirty="0"/>
              <a:t> </a:t>
            </a:r>
            <a:r>
              <a:rPr lang="ru-RU" sz="3200" dirty="0" err="1"/>
              <a:t>надходження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41B0392-488D-4659-B35A-D84D02778F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697962"/>
              </p:ext>
            </p:extLst>
          </p:nvPr>
        </p:nvGraphicFramePr>
        <p:xfrm>
          <a:off x="-54157" y="908720"/>
          <a:ext cx="9685279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2469D92-1822-45A0-87B3-E39872D3A79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4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9B1AA-6BAC-465F-ABE6-D7DF548F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692696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видами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01F5FBF-C774-4685-8BC6-6D6EB3092F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334737"/>
              </p:ext>
            </p:extLst>
          </p:nvPr>
        </p:nvGraphicFramePr>
        <p:xfrm>
          <a:off x="0" y="620688"/>
          <a:ext cx="9766819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3259F7-AA20-4B7F-9DE1-EEEDB6A9896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293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8200F-1A21-484E-949D-2750C3DF4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692696"/>
          </a:xfrm>
        </p:spPr>
        <p:txBody>
          <a:bodyPr>
            <a:normAutofit/>
          </a:bodyPr>
          <a:lstStyle/>
          <a:p>
            <a:r>
              <a:rPr lang="uk-UA" sz="3200" dirty="0"/>
              <a:t>Класифікація звернень громадян за суб’єктом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23AA895-F203-40C7-B238-F06C87DD2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513191"/>
              </p:ext>
            </p:extLst>
          </p:nvPr>
        </p:nvGraphicFramePr>
        <p:xfrm>
          <a:off x="0" y="692696"/>
          <a:ext cx="9982844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658B83-F3E5-46EF-B9C7-031875100AE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4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7B26F-4CBB-41FF-A795-180BE320A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2" y="-14917"/>
            <a:ext cx="9271587" cy="923637"/>
          </a:xfrm>
        </p:spPr>
        <p:txBody>
          <a:bodyPr>
            <a:no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</a:t>
            </a:r>
            <a:r>
              <a:rPr lang="ru-RU" sz="3200" dirty="0" err="1"/>
              <a:t>статтю</a:t>
            </a:r>
            <a:r>
              <a:rPr lang="ru-RU" sz="3200" dirty="0"/>
              <a:t> </a:t>
            </a:r>
            <a:r>
              <a:rPr lang="ru-RU" sz="3200" dirty="0" err="1"/>
              <a:t>авторів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4075DB8-9EF0-47FF-818A-BBDD95B10C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562090"/>
              </p:ext>
            </p:extLst>
          </p:nvPr>
        </p:nvGraphicFramePr>
        <p:xfrm>
          <a:off x="0" y="764704"/>
          <a:ext cx="10054851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598FEB-0A96-4F4C-9E0A-88C5063DD7F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276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E4243-95A6-45F8-99D0-8CDDD443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08720"/>
          </a:xfrm>
        </p:spPr>
        <p:txBody>
          <a:bodyPr>
            <a:normAutofit/>
          </a:bodyPr>
          <a:lstStyle/>
          <a:p>
            <a:r>
              <a:rPr lang="uk-UA" sz="3200" dirty="0"/>
              <a:t>Класифікація звернень громадян за їх типом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652BE25-11CB-4128-AF0E-55C657EA63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90758"/>
              </p:ext>
            </p:extLst>
          </p:nvPr>
        </p:nvGraphicFramePr>
        <p:xfrm>
          <a:off x="1" y="1052736"/>
          <a:ext cx="9271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2669BC-6958-4EF7-B5A4-CEA13219689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26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50AAA-D039-4920-852F-F9E772E3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052736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Класифікація звернень громадян за їх соціальним станом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528EBD9-D6FF-4935-8A15-1D27370E8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555193"/>
              </p:ext>
            </p:extLst>
          </p:nvPr>
        </p:nvGraphicFramePr>
        <p:xfrm>
          <a:off x="0" y="908720"/>
          <a:ext cx="9951685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6A11EC-51AD-48F0-984E-2435C2E373E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6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158DA-4570-4714-B386-D6A310470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268760"/>
          </a:xfrm>
        </p:spPr>
        <p:txBody>
          <a:bodyPr>
            <a:normAutofit/>
          </a:bodyPr>
          <a:lstStyle/>
          <a:p>
            <a:r>
              <a:rPr lang="ru-RU" sz="3200" dirty="0" err="1"/>
              <a:t>Класифікація</a:t>
            </a:r>
            <a:r>
              <a:rPr lang="ru-RU" sz="3200" dirty="0"/>
              <a:t> </a:t>
            </a:r>
            <a:r>
              <a:rPr lang="ru-RU" sz="3200" dirty="0" err="1"/>
              <a:t>звернень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за результатами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розгляду</a:t>
            </a:r>
            <a:endParaRPr lang="ru-RU" sz="32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B408790-91CE-47B6-98E2-836948C55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037725"/>
              </p:ext>
            </p:extLst>
          </p:nvPr>
        </p:nvGraphicFramePr>
        <p:xfrm>
          <a:off x="0" y="908720"/>
          <a:ext cx="10342884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50A73E-1D87-4EF0-B5FC-C4F60FF03BA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-99392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85832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і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20E13-D325-4A9E-AA7A-0D1409275EB9}">
  <ds:schemaRefs>
    <ds:schemaRef ds:uri="http://schemas.microsoft.com/office/2006/metadata/properties"/>
    <ds:schemaRef ds:uri="40262f94-9f35-4ac3-9a90-690165a166b7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4334</TotalTime>
  <Words>208</Words>
  <Application>Microsoft Office PowerPoint</Application>
  <PresentationFormat>Довільний</PresentationFormat>
  <Paragraphs>38</Paragraphs>
  <Slides>12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Medium</vt:lpstr>
      <vt:lpstr>Times New Roman</vt:lpstr>
      <vt:lpstr>Trebuchet MS</vt:lpstr>
      <vt:lpstr>Wingdings 3</vt:lpstr>
      <vt:lpstr>Грань</vt:lpstr>
      <vt:lpstr>Аналіз роботи  Вінницького апеляційного суду з виконання вимог Закону України від 2 жовтня 1996 року № 393/96-ВР «Про звернення громадян»  за 2025 рік   За звітний період до Вінницького апеляційного суду надійшло 187 звернень громадян, відсоткове значення та класифікація яких наведена в презентації:</vt:lpstr>
      <vt:lpstr>Класифікація звернень громадян за формою надходження</vt:lpstr>
      <vt:lpstr>Класифікація звернень громадян за ознакою надходження</vt:lpstr>
      <vt:lpstr>Класифікація звернень громадян за видами</vt:lpstr>
      <vt:lpstr>Класифікація звернень громадян за суб’єктом</vt:lpstr>
      <vt:lpstr>Класифікація звернень громадян за статтю авторів звернень</vt:lpstr>
      <vt:lpstr>Класифікація звернень громадян за їх типом</vt:lpstr>
      <vt:lpstr>Класифікація звернень громадян за їх соціальним станом</vt:lpstr>
      <vt:lpstr>Класифікація звернень громадян за результатами їх розгляду</vt:lpstr>
      <vt:lpstr>Класифікація звернень громадян за способом отримання відповіді</vt:lpstr>
      <vt:lpstr>Порівняльна діаграма з надходження звернень громадян у звітному періоді 2025 року з відповідним періодом 2024 року</vt:lpstr>
      <vt:lpstr>Упродовж звітного періоду оскарження до суду рішень, ухвалених Вінницьким апеляційним судом за результатами розгляду звернень громадян, не встановлено.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Підсумки діяльності Вінницького апеляційного суду</dc:title>
  <dc:creator>Чорна-Гаража</dc:creator>
  <cp:lastModifiedBy>Олійник Тетяна Павлівна</cp:lastModifiedBy>
  <cp:revision>856</cp:revision>
  <cp:lastPrinted>2022-07-12T12:52:36Z</cp:lastPrinted>
  <dcterms:created xsi:type="dcterms:W3CDTF">2021-01-13T07:10:30Z</dcterms:created>
  <dcterms:modified xsi:type="dcterms:W3CDTF">2026-01-14T13:06:18Z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