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7"/>
  </p:notesMasterIdLst>
  <p:handoutMasterIdLst>
    <p:handoutMasterId r:id="rId18"/>
  </p:handoutMasterIdLst>
  <p:sldIdLst>
    <p:sldId id="279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</p:sldIdLst>
  <p:sldSz cx="12188825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  <p:cmAuthor id="2" name="Пользователь" initials="П" lastIdx="1" clrIdx="1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ACD"/>
    <a:srgbClr val="1979CB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4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85-4496-A1D6-8AD6B427BA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85-4496-A1D6-8AD6B427BA3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F85-4496-A1D6-8AD6B427BA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F85-4496-A1D6-8AD6B427BA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F85-4496-A1D6-8AD6B427BA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F85-4496-A1D6-8AD6B427BA3F}"/>
              </c:ext>
            </c:extLst>
          </c:dPt>
          <c:dPt>
            <c:idx val="6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6494-40F7-94C5-2E2350124DF3}"/>
              </c:ext>
            </c:extLst>
          </c:dPt>
          <c:dLbls>
            <c:dLbl>
              <c:idx val="5"/>
              <c:layout>
                <c:manualLayout>
                  <c:x val="1.5867568182123464E-2"/>
                  <c:y val="5.1470766210364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85-4496-A1D6-8AD6B427BA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Поштовим зв'язком - 40</c:v>
                </c:pt>
                <c:pt idx="1">
                  <c:v>Особисто (з рук в руки) - 39</c:v>
                </c:pt>
                <c:pt idx="2">
                  <c:v>Електронною поштою - 25</c:v>
                </c:pt>
                <c:pt idx="3">
                  <c:v>Через уповноважену особу - 22 </c:v>
                </c:pt>
                <c:pt idx="4">
                  <c:v>Особистий прийом керівництвом суду - 20</c:v>
                </c:pt>
                <c:pt idx="5">
                  <c:v>"Гаряча лінія" - 4</c:v>
                </c:pt>
                <c:pt idx="6">
                  <c:v>Соціальні мережі - 4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0.26</c:v>
                </c:pt>
                <c:pt idx="1">
                  <c:v>0.25</c:v>
                </c:pt>
                <c:pt idx="2">
                  <c:v>0.16</c:v>
                </c:pt>
                <c:pt idx="3">
                  <c:v>0.14000000000000001</c:v>
                </c:pt>
                <c:pt idx="4">
                  <c:v>0.13</c:v>
                </c:pt>
                <c:pt idx="5">
                  <c:v>0.03</c:v>
                </c:pt>
                <c:pt idx="6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5-4D34-8AD6-33A9F2FC6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649248835173869"/>
          <c:w val="0.94752474341182635"/>
          <c:h val="0.2035075116482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890021733072428E-2"/>
          <c:y val="8.0805277706327963E-2"/>
          <c:w val="0.93188696515045988"/>
          <c:h val="0.79770567585289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B8-4F92-9AA6-31061F5DBD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B8-4F92-9AA6-31061F5DBD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звернень громадян у 2024 року - 154</c:v>
                </c:pt>
                <c:pt idx="1">
                  <c:v>Кількість звернень громадян у 2023 року - 105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6-4795-A978-2EE8B69EE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71403004756746"/>
          <c:w val="0.92906232128389066"/>
          <c:h val="0.11285969952432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0C-4ADF-9705-C7A9DFC7E79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0C-4ADF-9705-C7A9DFC7E7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Первинне - 154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E-41F9-BB89-8EDE1B1BE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.33883127194317464"/>
          <c:y val="0.93318471150264348"/>
          <c:w val="0.32233735247673068"/>
          <c:h val="6.681528849735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1B7AC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67-468A-8002-BF7319D0D76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67-468A-8002-BF7319D0D7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Заяви (клопотання) - 98</c:v>
                </c:pt>
                <c:pt idx="1">
                  <c:v>Скарги - 56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2-4674-A354-AF65BFEE0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6F-4F78-A347-A2B561FABC8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6F-4F78-A347-A2B561FABC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6F-4F78-A347-A2B561FABC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Індивідуальні - 139</c:v>
                </c:pt>
                <c:pt idx="1">
                  <c:v>Колективні - 11</c:v>
                </c:pt>
                <c:pt idx="2">
                  <c:v>Анонімні - 4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7.0000000000000007E-2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65-4F7A-A78E-FDABE51A7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85847428432979E-2"/>
          <c:y val="0.88127371353583361"/>
          <c:w val="0.96670647830482759"/>
          <c:h val="0.118726286464166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33F-41FF-916E-0A111CC9D04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33F-41FF-916E-0A111CC9D0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Чоловіча - 123</c:v>
                </c:pt>
                <c:pt idx="1">
                  <c:v>Жіноча - 31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9B6-AC51-AA51BC60B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02666185704793"/>
          <c:y val="0.86601993701310387"/>
          <c:w val="0.45815736105885596"/>
          <c:h val="0.133980062986896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8D-4C4F-8004-EAAC3FB281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8D-4C4F-8004-EAAC3FB281BD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8D-4C4F-8004-EAAC3FB281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Листи - 104</c:v>
                </c:pt>
                <c:pt idx="1">
                  <c:v>Усні - 28</c:v>
                </c:pt>
                <c:pt idx="2">
                  <c:v>Електронні звернення - 22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</c:v>
                </c:pt>
                <c:pt idx="1">
                  <c:v>0.18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E-4464-8293-3F706C5C7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539855463272567E-2"/>
          <c:y val="0.88983439608962933"/>
          <c:w val="0.91722165893646856"/>
          <c:h val="0.11016560391037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218555247867623E-2"/>
          <c:y val="5.1693931554502588E-2"/>
          <c:w val="0.88268859283804035"/>
          <c:h val="0.801593473741012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2-462A-B738-344375AF45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2-462A-B738-344375AF45E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2-462A-B738-344375AF45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2-462A-B738-344375AF45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Інші категорії - 108</c:v>
                </c:pt>
                <c:pt idx="1">
                  <c:v>Пенсіонери - 22</c:v>
                </c:pt>
                <c:pt idx="2">
                  <c:v>Особи, що позбавленні волі - 13</c:v>
                </c:pt>
                <c:pt idx="3">
                  <c:v>Особи з інвалідністю - 11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</c:v>
                </c:pt>
                <c:pt idx="1">
                  <c:v>0.14000000000000001</c:v>
                </c:pt>
                <c:pt idx="2">
                  <c:v>0.09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A2-46AE-B21E-355B72333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769169728374306"/>
          <c:w val="0.99615572249966833"/>
          <c:h val="0.14230830271625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229823128305845E-2"/>
          <c:y val="3.8074466972653383E-2"/>
          <c:w val="0.89307139966989968"/>
          <c:h val="0.74391618243892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A39-4C22-AA0F-B472278B0D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A39-4C22-AA0F-B472278B0D1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A39-4C22-AA0F-B472278B0D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A39-4C22-AA0F-B472278B0D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A39-4C22-AA0F-B472278B0D1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A39-4C22-AA0F-B472278B0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Вирішено позитивно (у тому числі частково) - 46</c:v>
                </c:pt>
                <c:pt idx="1">
                  <c:v>Відмовлено у задоволенні (дано роз'яснення) - 79</c:v>
                </c:pt>
                <c:pt idx="2">
                  <c:v>Звернення, що не підлягає розгляду  - 14 </c:v>
                </c:pt>
                <c:pt idx="3">
                  <c:v>Звернення, що повернуто авторові - 10</c:v>
                </c:pt>
                <c:pt idx="4">
                  <c:v>Звернення, що надіслано за належністю - 4</c:v>
                </c:pt>
                <c:pt idx="5">
                  <c:v>Перебуває на розгляді - 1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</c:v>
                </c:pt>
                <c:pt idx="1">
                  <c:v>0.51</c:v>
                </c:pt>
                <c:pt idx="2">
                  <c:v>0.09</c:v>
                </c:pt>
                <c:pt idx="3">
                  <c:v>0.06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59-4FAF-9F25-6BDEEDF24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1169889465616007"/>
          <c:w val="0.98651265933176857"/>
          <c:h val="0.18830110534383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148585879147195E-2"/>
          <c:y val="2.9694349568351128E-2"/>
          <c:w val="0.887249979211575"/>
          <c:h val="0.760133831320765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B9-4F75-A90C-B208054380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B9-4F75-A90C-B2080543805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5B9-4F75-A90C-B208054380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5B9-4F75-A90C-B2080543805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5B9-4F75-A90C-B208054380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5B9-4F75-A90C-B208054380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Поштовим зв'язком - 100</c:v>
                </c:pt>
                <c:pt idx="1">
                  <c:v>Усна відповідь -24</c:v>
                </c:pt>
                <c:pt idx="2">
                  <c:v>Електронною поштою  - 24</c:v>
                </c:pt>
                <c:pt idx="3">
                  <c:v>Доставлено наручно - 4</c:v>
                </c:pt>
                <c:pt idx="4">
                  <c:v>Перебуває на розгляді - 1</c:v>
                </c:pt>
                <c:pt idx="5">
                  <c:v>Визнано анонімним -1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0.65</c:v>
                </c:pt>
                <c:pt idx="1">
                  <c:v>0.15</c:v>
                </c:pt>
                <c:pt idx="2">
                  <c:v>0.15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D-4771-B1E5-091FD3143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662392190406274"/>
          <c:w val="0.93129180966155689"/>
          <c:h val="0.18337607809593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16.01.2025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77788" y="1645256"/>
            <a:ext cx="9289032" cy="4088000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Аналіз роботи 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Вінницького апеляційного суду з виконання вимог Закону України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 2 жовтня 1996 року № 393/96-ВР «Про звернення громадян» 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 рік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154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звернень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наведена в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презентації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FAE99D-CF00-4F57-9F00-FB44A3D1F206}"/>
              </a:ext>
            </a:extLst>
          </p:cNvPr>
          <p:cNvSpPr txBox="1"/>
          <p:nvPr/>
        </p:nvSpPr>
        <p:spPr>
          <a:xfrm>
            <a:off x="0" y="116632"/>
            <a:ext cx="9478788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</a:t>
            </a:r>
            <a:r>
              <a:rPr lang="uk-UA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                 	                                                                             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олова суду </a:t>
            </a: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«15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січня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року                 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0505F-7DFF-4B05-8CE7-85296D09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124744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способом </a:t>
            </a:r>
            <a:r>
              <a:rPr lang="ru-RU" sz="3200" dirty="0" err="1"/>
              <a:t>отримання</a:t>
            </a:r>
            <a:r>
              <a:rPr lang="ru-RU" sz="3200" dirty="0"/>
              <a:t> </a:t>
            </a:r>
            <a:r>
              <a:rPr lang="ru-RU" sz="3200" dirty="0" err="1"/>
              <a:t>відповіді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9732548C-2054-48D3-873B-AAC1A9370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427379"/>
              </p:ext>
            </p:extLst>
          </p:nvPr>
        </p:nvGraphicFramePr>
        <p:xfrm>
          <a:off x="0" y="908720"/>
          <a:ext cx="1063091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829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2328A-47B2-474E-9987-1B6AF37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48478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Порівняльна</a:t>
            </a:r>
            <a:r>
              <a:rPr lang="ru-RU" dirty="0"/>
              <a:t> </a:t>
            </a:r>
            <a:r>
              <a:rPr lang="ru-RU" dirty="0" err="1"/>
              <a:t>діаграма</a:t>
            </a:r>
            <a:r>
              <a:rPr lang="ru-RU" dirty="0"/>
              <a:t> з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звітному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2024 року 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2023 року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367971"/>
              </p:ext>
            </p:extLst>
          </p:nvPr>
        </p:nvGraphicFramePr>
        <p:xfrm>
          <a:off x="66144" y="1196752"/>
          <a:ext cx="1049276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7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A56FE2-7767-4B5A-AC3F-979B4F4F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8" y="620688"/>
            <a:ext cx="8594429" cy="345638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71FEC0B-D937-4935-86E6-50D57349C1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1096" y="5157192"/>
            <a:ext cx="7023101" cy="1512888"/>
            <a:chOff x="482" y="3294"/>
            <a:chExt cx="4424" cy="95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4FD00D0D-D1FF-4166-9DC5-8A0E602ACC9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82" y="3294"/>
              <a:ext cx="4355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7B5866D-F13C-452A-87B0-D2B411B88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294"/>
              <a:ext cx="2056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5B2E0F7-983C-4853-806C-60166ECF8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305"/>
              <a:ext cx="207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Начальник відділу діловодства та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85C4CF-BA82-42E7-B2F3-EAD10867E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3305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4048229-8219-4EBB-A917-4F57BFB99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66"/>
              <a:ext cx="2341" cy="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8B4F4-FEA6-40A7-B260-0D1DC8203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76"/>
              <a:ext cx="164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обліку звернень громадян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A71554-DD94-4813-9DAB-0B02FA05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3476"/>
              <a:ext cx="12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FDF111-9F6A-48D8-B2B8-01BA3036A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C10EEE2-68A5-4216-A1E5-827407448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3" y="3476"/>
              <a:ext cx="71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канцелярії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4C54DC0-1887-4605-B068-4AB78C64A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EF2B4B1-D2EF-461D-B12D-3F5E31D86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637"/>
              <a:ext cx="4335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A68E09-4E99-454B-A070-ACDAE2695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648"/>
              <a:ext cx="189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Вінницького апеляційного суду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15D24F-F755-4D1C-AD64-A1EC0B0B2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42AC74-ACC1-4879-A04E-0C791A5E9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C0B825-585F-4E8E-A09A-FBF55D2CE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A1AF51-FB8F-4CEA-8F3E-ED4FAAA05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648"/>
              <a:ext cx="49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/підпис/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4E6247-DF15-4526-B81B-ADA4C427C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5BB6252-61C4-4D1B-9107-0BA44B4BB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" y="3648"/>
              <a:ext cx="47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Тетяна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3F4FED5-7F9E-4EE5-964E-3E119B9C9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236E62-FB22-4099-BD28-CD1D3772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2" y="3648"/>
              <a:ext cx="1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87191FB-9AE6-4E43-A649-34FA9CAAC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3648"/>
              <a:ext cx="52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ЛІЙНИК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99C9F41-CBAD-46EB-A578-D14918AD9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544A58-809F-4400-84B4-90D2F5D7E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814"/>
              <a:ext cx="8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02CA268-2A85-4DCC-AE24-9220F11DC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4036"/>
              <a:ext cx="75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1200" dirty="0"/>
                <a:t>15</a:t>
              </a:r>
              <a:r>
                <a:rPr kumimoji="0" lang="uk-UA" altLang="uk-UA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.01.2025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8A493F-1BDB-4990-A7EF-90D79948A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7207D74-8A9E-49ED-8DEE-0E915F73F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24C2D2C-0940-4CB7-A34B-E459D3D07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60A0A96-EB2F-46A5-87A1-E8666A2C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16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190EC-25CF-4E2D-A5EA-534EC767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8902724" cy="1196752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формою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0BD6C67-896C-485E-A3F8-24AC6ECD8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159638"/>
              </p:ext>
            </p:extLst>
          </p:nvPr>
        </p:nvGraphicFramePr>
        <p:xfrm>
          <a:off x="-5173" y="908720"/>
          <a:ext cx="10348057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736502-A381-41AD-99D0-3F0C82BAE29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6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D993-3C77-4E6E-B689-A59CD995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ознакою</a:t>
            </a:r>
            <a:r>
              <a:rPr lang="ru-RU" sz="3200" dirty="0"/>
              <a:t>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41B0392-488D-4659-B35A-D84D02778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696669"/>
              </p:ext>
            </p:extLst>
          </p:nvPr>
        </p:nvGraphicFramePr>
        <p:xfrm>
          <a:off x="117748" y="1196752"/>
          <a:ext cx="9685279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469D92-1822-45A0-87B3-E39872D3A79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4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9B1AA-6BAC-465F-ABE6-D7DF548F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видами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01F5FBF-C774-4685-8BC6-6D6EB3092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663042"/>
              </p:ext>
            </p:extLst>
          </p:nvPr>
        </p:nvGraphicFramePr>
        <p:xfrm>
          <a:off x="0" y="620688"/>
          <a:ext cx="9766819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3259F7-AA20-4B7F-9DE1-EEEDB6A9896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9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8200F-1A21-484E-949D-2750C3DF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суб’єктом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F23AA895-F203-40C7-B238-F06C87DD2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836221"/>
              </p:ext>
            </p:extLst>
          </p:nvPr>
        </p:nvGraphicFramePr>
        <p:xfrm>
          <a:off x="0" y="692696"/>
          <a:ext cx="9982844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658B83-F3E5-46EF-B9C7-031875100AE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4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7B26F-4CBB-41FF-A795-180BE320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" y="-14917"/>
            <a:ext cx="9271587" cy="923637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статтю</a:t>
            </a:r>
            <a:r>
              <a:rPr lang="ru-RU" sz="3200" dirty="0"/>
              <a:t> </a:t>
            </a:r>
            <a:r>
              <a:rPr lang="ru-RU" sz="3200" dirty="0" err="1"/>
              <a:t>авторів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4075DB8-9EF0-47FF-818A-BBDD95B10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686320"/>
              </p:ext>
            </p:extLst>
          </p:nvPr>
        </p:nvGraphicFramePr>
        <p:xfrm>
          <a:off x="0" y="764704"/>
          <a:ext cx="10054851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598FEB-0A96-4F4C-9E0A-88C5063DD7F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E4243-95A6-45F8-99D0-8CDDD443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їх типом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652BE25-11CB-4128-AF0E-55C657EA63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163544"/>
              </p:ext>
            </p:extLst>
          </p:nvPr>
        </p:nvGraphicFramePr>
        <p:xfrm>
          <a:off x="1" y="1052736"/>
          <a:ext cx="9271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2669BC-6958-4EF7-B5A4-CEA13219689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2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50AAA-D039-4920-852F-F9E772E3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Класифікація звернень громадян за їх соціальним станом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528EBD9-D6FF-4935-8A15-1D27370E8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799509"/>
              </p:ext>
            </p:extLst>
          </p:nvPr>
        </p:nvGraphicFramePr>
        <p:xfrm>
          <a:off x="40850" y="908720"/>
          <a:ext cx="9910835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6A11EC-51AD-48F0-984E-2435C2E373E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6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158DA-4570-4714-B386-D6A31047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268760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результатами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розгляду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B408790-91CE-47B6-98E2-836948C556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22922"/>
              </p:ext>
            </p:extLst>
          </p:nvPr>
        </p:nvGraphicFramePr>
        <p:xfrm>
          <a:off x="0" y="908720"/>
          <a:ext cx="1034288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50A73E-1D87-4EF0-B5FC-C4F60FF03BA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583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20E13-D325-4A9E-AA7A-0D1409275EB9}">
  <ds:schemaRefs>
    <ds:schemaRef ds:uri="http://schemas.microsoft.com/office/2006/metadata/properties"/>
    <ds:schemaRef ds:uri="40262f94-9f35-4ac3-9a90-690165a166b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3980</TotalTime>
  <Words>208</Words>
  <Application>Microsoft Office PowerPoint</Application>
  <PresentationFormat>Довільний</PresentationFormat>
  <Paragraphs>39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Аналіз роботи  Вінницького апеляційного суду з виконання вимог Закону України від 2 жовтня 1996 року № 393/96-ВР «Про звернення громадян»  за 2024 рік   За звітний період до Вінницького апеляційного суду надійшло 154 звернень громадян, відсоткове значення та класифікація яких наведена в презентації:</vt:lpstr>
      <vt:lpstr>Класифікація звернень громадян за формою надходження</vt:lpstr>
      <vt:lpstr>Класифікація звернень громадян за ознакою надходження</vt:lpstr>
      <vt:lpstr>Класифікація звернень громадян за видами</vt:lpstr>
      <vt:lpstr>Класифікація звернень громадян за суб’єктом</vt:lpstr>
      <vt:lpstr>Класифікація звернень громадян за статтю авторів звернень</vt:lpstr>
      <vt:lpstr>Класифікація звернень громадян за їх типом</vt:lpstr>
      <vt:lpstr>Класифікація звернень громадян за їх соціальним станом</vt:lpstr>
      <vt:lpstr>Класифікація звернень громадян за результатами їх розгляду</vt:lpstr>
      <vt:lpstr>Класифікація звернень громадян за способом отримання відповіді</vt:lpstr>
      <vt:lpstr>Порівняльна діаграма з надходження звернень громадян у звітному періоді 2024 року з відповідним періодом 2023 року</vt:lpstr>
      <vt:lpstr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845</cp:revision>
  <cp:lastPrinted>2022-07-12T12:52:36Z</cp:lastPrinted>
  <dcterms:created xsi:type="dcterms:W3CDTF">2021-01-13T07:10:30Z</dcterms:created>
  <dcterms:modified xsi:type="dcterms:W3CDTF">2025-01-16T07:09:10Z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