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Через уповноважену особу - 22 </c:v>
                </c:pt>
                <c:pt idx="1">
                  <c:v>Особисто (з рук в руки) - 21</c:v>
                </c:pt>
                <c:pt idx="2">
                  <c:v>Електронною поштою - 15</c:v>
                </c:pt>
                <c:pt idx="3">
                  <c:v>Поштовим зв'язком - 12</c:v>
                </c:pt>
                <c:pt idx="4">
                  <c:v>Особистий прийом керівництвом суду -3</c:v>
                </c:pt>
                <c:pt idx="5">
                  <c:v>"Гаряча лінія" - 1</c:v>
                </c:pt>
                <c:pt idx="6">
                  <c:v>Соціальні мережі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0.28000000000000003</c:v>
                </c:pt>
                <c:pt idx="2">
                  <c:v>0.2</c:v>
                </c:pt>
                <c:pt idx="3">
                  <c:v>0.17</c:v>
                </c:pt>
                <c:pt idx="4">
                  <c:v>0.04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ІІ півріччі  2024 року - 75</c:v>
                </c:pt>
                <c:pt idx="1">
                  <c:v>Кількість звернень громадян у ІІ півріччі 2023 року - 52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Первинне - 74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- 35</c:v>
                </c:pt>
                <c:pt idx="1">
                  <c:v>Скарги - 40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- 66</c:v>
                </c:pt>
                <c:pt idx="1">
                  <c:v>Колективні - 8</c:v>
                </c:pt>
                <c:pt idx="2">
                  <c:v>Анонімні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0.88</c:v>
                </c:pt>
                <c:pt idx="1">
                  <c:v>0.11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- 61</c:v>
                </c:pt>
                <c:pt idx="1">
                  <c:v>Жіноча - 14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- 57</c:v>
                </c:pt>
                <c:pt idx="1">
                  <c:v>Електронні звернення - 13</c:v>
                </c:pt>
                <c:pt idx="2">
                  <c:v>Усні - 5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0.76</c:v>
                </c:pt>
                <c:pt idx="1">
                  <c:v>0.17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Інші категорії - 65</c:v>
                </c:pt>
                <c:pt idx="1">
                  <c:v>Пенсіонери - 5</c:v>
                </c:pt>
                <c:pt idx="2">
                  <c:v>Особи, що позбавленні волі - 5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</c:v>
                </c:pt>
                <c:pt idx="1">
                  <c:v>7.0000000000000007E-2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769169728374306"/>
          <c:w val="0.99615572249966833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Вирішено позитивно (у тому числі частково) - 29 </c:v>
                </c:pt>
                <c:pt idx="1">
                  <c:v>Відмовлено у задоволенні (дано роз'яснення) - 30</c:v>
                </c:pt>
                <c:pt idx="2">
                  <c:v>Звернення, що не підлягає розгляду  - 12 </c:v>
                </c:pt>
                <c:pt idx="3">
                  <c:v>Звернення, що надіслано за належністю - 2</c:v>
                </c:pt>
                <c:pt idx="4">
                  <c:v>Звернення, що повернуто авторові - 1</c:v>
                </c:pt>
                <c:pt idx="5">
                  <c:v>Перебуває на розгляді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0.39</c:v>
                </c:pt>
                <c:pt idx="1">
                  <c:v>0.4</c:v>
                </c:pt>
                <c:pt idx="2">
                  <c:v>0.16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1169889465616007"/>
          <c:w val="0.98651265933176857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Поштовим зв'язком - 53</c:v>
                </c:pt>
                <c:pt idx="1">
                  <c:v>Усна відповідь -5</c:v>
                </c:pt>
                <c:pt idx="2">
                  <c:v>Електронною поштою  - 13</c:v>
                </c:pt>
                <c:pt idx="3">
                  <c:v>Доставлено наручно - 2</c:v>
                </c:pt>
                <c:pt idx="4">
                  <c:v>Перебуває на розгляді - 1</c:v>
                </c:pt>
                <c:pt idx="5">
                  <c:v>Визнано анонімним -1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</c:v>
                </c:pt>
                <c:pt idx="1">
                  <c:v>7.0000000000000007E-2</c:v>
                </c:pt>
                <c:pt idx="2">
                  <c:v>0.18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662392190406274"/>
          <c:w val="0.93129180966155689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16.01.2025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«15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24309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2024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2023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694685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1096" y="5157192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49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/підпис/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7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200" dirty="0"/>
                <a:t>15</a:t>
              </a:r>
              <a:r>
                <a:rPr kumimoji="0" lang="uk-UA" altLang="uk-U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.01.2025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527275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952474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51686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358034"/>
              </p:ext>
            </p:extLst>
          </p:nvPr>
        </p:nvGraphicFramePr>
        <p:xfrm>
          <a:off x="0" y="692696"/>
          <a:ext cx="998284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078054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234092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16455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19014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3948</TotalTime>
  <Words>208</Words>
  <Application>Microsoft Office PowerPoint</Application>
  <PresentationFormat>Довільний</PresentationFormat>
  <Paragraphs>38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ІІ півріччі 2024 року   За звітний період до Вінницького апеляційного суду надійшло 75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2024 року з відповідним періодом 2023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841</cp:revision>
  <cp:lastPrinted>2022-07-12T12:52:36Z</cp:lastPrinted>
  <dcterms:created xsi:type="dcterms:W3CDTF">2021-01-13T07:10:30Z</dcterms:created>
  <dcterms:modified xsi:type="dcterms:W3CDTF">2025-01-16T07:08:17Z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