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2"/>
  </p:notesMasterIdLst>
  <p:handoutMasterIdLst>
    <p:handoutMasterId r:id="rId13"/>
  </p:handoutMasterIdLst>
  <p:sldIdLst>
    <p:sldId id="279" r:id="rId5"/>
    <p:sldId id="365" r:id="rId6"/>
    <p:sldId id="366" r:id="rId7"/>
    <p:sldId id="367" r:id="rId8"/>
    <p:sldId id="368" r:id="rId9"/>
    <p:sldId id="371" r:id="rId10"/>
    <p:sldId id="372" r:id="rId11"/>
  </p:sldIdLst>
  <p:sldSz cx="12188825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67"/>
            <p14:sldId id="368"/>
            <p14:sldId id="371"/>
            <p14:sldId id="372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9CB"/>
    <a:srgbClr val="1B7ACD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2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EB-45D3-A9E3-8C86271339D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EB-45D3-A9E3-8C86271339D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EB-45D3-A9E3-8C86271339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EB-45D3-A9E3-8C86271339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Електронною поштою - 33</c:v>
                </c:pt>
                <c:pt idx="1">
                  <c:v>Особисто (з рук в руки) - 12</c:v>
                </c:pt>
                <c:pt idx="2">
                  <c:v>Поштовим зв'язком - 11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0.59</c:v>
                </c:pt>
                <c:pt idx="1">
                  <c:v>0.21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F-4C42-97AA-B5430FAF4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60199495732371E-2"/>
          <c:y val="2.4499592637855051E-2"/>
          <c:w val="0.86811688776251283"/>
          <c:h val="0.720228616573467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1E-4077-A5D7-C08D426D79D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1E-4077-A5D7-C08D426D79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B75-4B26-90B4-B0B542FB16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Фізичні особи - 46</c:v>
                </c:pt>
                <c:pt idx="1">
                  <c:v>Юридичні особи - 7</c:v>
                </c:pt>
                <c:pt idx="2">
                  <c:v>Об'єднання громадян без статусу юридичної особи - 3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0.82</c:v>
                </c:pt>
                <c:pt idx="1">
                  <c:v>0.13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F-4F71-9562-B9C444834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F5-4B41-82E5-1A391B145AD7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F5-4B41-82E5-1A391B145A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F5-4B41-82E5-1A391B145A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F5-4B41-82E5-1A391B145A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Задоволено (у тому числі частково) - 41 </c:v>
                </c:pt>
                <c:pt idx="1">
                  <c:v>Відмовлено - 9</c:v>
                </c:pt>
                <c:pt idx="2">
                  <c:v>Направлено за належністю - 6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0.73</c:v>
                </c:pt>
                <c:pt idx="1">
                  <c:v>0.16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C-45DE-BFDE-B63B84830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534428000429785E-2"/>
          <c:y val="5.5522369660600875E-2"/>
          <c:w val="0.90493114399914043"/>
          <c:h val="0.738656892004389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AC-4506-BEFC-15159D028A8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AC-4506-BEFC-15159D028A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AC-4506-BEFC-15159D028A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AC-4506-BEFC-15159D028A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AC-4506-BEFC-15159D028A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Електронною поштою  - 41</c:v>
                </c:pt>
                <c:pt idx="1">
                  <c:v>Поштовим зв'язком - 11</c:v>
                </c:pt>
                <c:pt idx="2">
                  <c:v>Наручно - 4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0.73</c:v>
                </c:pt>
                <c:pt idx="1">
                  <c:v>0.2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D-40CE-9D92-DC74527F2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892032916501106E-2"/>
          <c:y val="0.89036550139415405"/>
          <c:w val="0.84326289311221458"/>
          <c:h val="9.67294284374906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62541535779678E-2"/>
          <c:y val="4.7366745575277959E-2"/>
          <c:w val="0.91384964449250994"/>
          <c:h val="0.815083794108347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46-4DBC-A388-2D06FE1FFA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46-4DBC-A388-2D06FE1FFA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запитів на інформацію в 2023 році - 78</c:v>
                </c:pt>
                <c:pt idx="1">
                  <c:v>Кількість запитів на інформацію в  2024 році - 56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0.57999999999999996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F1-43FA-9551-A3BA0C475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16.01.2025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40" y="1124744"/>
            <a:ext cx="9361040" cy="5256584"/>
          </a:xfrm>
        </p:spPr>
        <p:txBody>
          <a:bodyPr rtlCol="0"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br>
              <a:rPr lang="uk-UA" sz="4400" b="1" dirty="0"/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роботи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 виконання вимог Закону України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13 січня 2011 року №2939-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 доступ до публічної інформації»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2024 рік</a:t>
            </a: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отримано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опрацьовано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56 (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п’ятдесят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шість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подана </a:t>
            </a:r>
            <a:r>
              <a:rPr lang="ru-RU" sz="18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BFAA8-38C7-4434-8543-45E56B7DF546}"/>
              </a:ext>
            </a:extLst>
          </p:cNvPr>
          <p:cNvSpPr txBox="1"/>
          <p:nvPr/>
        </p:nvSpPr>
        <p:spPr>
          <a:xfrm>
            <a:off x="45740" y="0"/>
            <a:ext cx="9361040" cy="1550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	 				                                                                                    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Голова Вінницького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/підпис/ Сергій МЕДВЕЦЬКИЙ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січня 2025 року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03772-8361-4999-8669-26B69BCA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за формою </a:t>
            </a:r>
            <a:r>
              <a:rPr lang="ru-RU" sz="2800" dirty="0" err="1"/>
              <a:t>надходження</a:t>
            </a:r>
            <a:endParaRPr lang="ru-RU" sz="2800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14303A20-FEF6-48E2-A3C8-98C6D893D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492850"/>
              </p:ext>
            </p:extLst>
          </p:nvPr>
        </p:nvGraphicFramePr>
        <p:xfrm>
          <a:off x="45741" y="980728"/>
          <a:ext cx="92252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4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6EBE5-5B4F-4C98-922B-8027FE07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622804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</a:t>
            </a:r>
            <a:r>
              <a:rPr lang="ru-RU" sz="2800" dirty="0" err="1"/>
              <a:t>суб'єктів</a:t>
            </a:r>
            <a:r>
              <a:rPr lang="ru-RU" sz="2800" dirty="0"/>
              <a:t> </a:t>
            </a:r>
            <a:r>
              <a:rPr lang="ru-RU" sz="2800" dirty="0" err="1"/>
              <a:t>відносин</a:t>
            </a:r>
            <a:r>
              <a:rPr lang="ru-RU" sz="2800" dirty="0"/>
              <a:t> у </a:t>
            </a:r>
            <a:r>
              <a:rPr lang="ru-RU" sz="2800" dirty="0" err="1"/>
              <a:t>сфері</a:t>
            </a:r>
            <a:r>
              <a:rPr lang="ru-RU" sz="2800" dirty="0"/>
              <a:t> доступу до </a:t>
            </a:r>
            <a:r>
              <a:rPr lang="ru-RU" sz="2800" dirty="0" err="1"/>
              <a:t>публічної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endParaRPr lang="ru-RU" sz="28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6D5AA05-FACD-4FEE-9B4D-B1EB6C362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038618"/>
              </p:ext>
            </p:extLst>
          </p:nvPr>
        </p:nvGraphicFramePr>
        <p:xfrm>
          <a:off x="45740" y="980728"/>
          <a:ext cx="928903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9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4DD03-F276-4130-9920-12FDBAD4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за результатами </a:t>
            </a:r>
            <a:r>
              <a:rPr lang="ru-RU" sz="2800" dirty="0" err="1"/>
              <a:t>розгляду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0D398AE-408C-4618-89CC-198E520B64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9988"/>
              </p:ext>
            </p:extLst>
          </p:nvPr>
        </p:nvGraphicFramePr>
        <p:xfrm>
          <a:off x="0" y="836712"/>
          <a:ext cx="933477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9866D-8B6A-4758-901B-DF33C589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за способом </a:t>
            </a:r>
            <a:r>
              <a:rPr lang="ru-RU" sz="2800" dirty="0" err="1"/>
              <a:t>отримання</a:t>
            </a:r>
            <a:r>
              <a:rPr lang="ru-RU" sz="2800" dirty="0"/>
              <a:t> </a:t>
            </a:r>
            <a:r>
              <a:rPr lang="ru-RU" sz="2800" dirty="0" err="1"/>
              <a:t>відповіді</a:t>
            </a:r>
            <a:r>
              <a:rPr lang="ru-RU" sz="2800" dirty="0"/>
              <a:t> на </a:t>
            </a:r>
            <a:r>
              <a:rPr lang="ru-RU" sz="2800" dirty="0" err="1"/>
              <a:t>запити</a:t>
            </a:r>
            <a:r>
              <a:rPr lang="ru-RU" sz="2800" dirty="0"/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6AF3B9C-CD44-430F-8791-2EC183D8D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714451"/>
              </p:ext>
            </p:extLst>
          </p:nvPr>
        </p:nvGraphicFramePr>
        <p:xfrm>
          <a:off x="0" y="836712"/>
          <a:ext cx="9334771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5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AB7CE-2CEA-42F1-999B-29004684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340768"/>
          </a:xfrm>
        </p:spPr>
        <p:txBody>
          <a:bodyPr>
            <a:noAutofit/>
          </a:bodyPr>
          <a:lstStyle/>
          <a:p>
            <a:r>
              <a:rPr lang="ru-RU" sz="2800" dirty="0" err="1"/>
              <a:t>Порівняльна</a:t>
            </a:r>
            <a:r>
              <a:rPr lang="ru-RU" sz="2800" dirty="0"/>
              <a:t> </a:t>
            </a:r>
            <a:r>
              <a:rPr lang="ru-RU" sz="2800" dirty="0" err="1"/>
              <a:t>діаграма</a:t>
            </a:r>
            <a:r>
              <a:rPr lang="ru-RU" sz="2800" dirty="0"/>
              <a:t> з </a:t>
            </a:r>
            <a:r>
              <a:rPr lang="ru-RU" sz="2800" dirty="0" err="1"/>
              <a:t>надходження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у </a:t>
            </a:r>
            <a:r>
              <a:rPr lang="ru-RU" sz="2800" dirty="0" err="1"/>
              <a:t>звітному</a:t>
            </a:r>
            <a:r>
              <a:rPr lang="ru-RU" sz="2800" dirty="0"/>
              <a:t> </a:t>
            </a:r>
            <a:r>
              <a:rPr lang="ru-RU" sz="2800" dirty="0" err="1"/>
              <a:t>періоді</a:t>
            </a:r>
            <a:r>
              <a:rPr lang="ru-RU" sz="2800" dirty="0"/>
              <a:t> 2024 року з </a:t>
            </a:r>
            <a:r>
              <a:rPr lang="ru-RU" sz="2800" dirty="0" err="1"/>
              <a:t>відповідним</a:t>
            </a:r>
            <a:r>
              <a:rPr lang="ru-RU" sz="2800" dirty="0"/>
              <a:t> </a:t>
            </a:r>
            <a:r>
              <a:rPr lang="ru-RU" sz="2800" dirty="0" err="1"/>
              <a:t>періодом</a:t>
            </a:r>
            <a:r>
              <a:rPr lang="ru-RU" sz="2800" dirty="0"/>
              <a:t> 2023 року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F3D7B54-5ED1-4F79-BB81-F5810832A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697061"/>
              </p:ext>
            </p:extLst>
          </p:nvPr>
        </p:nvGraphicFramePr>
        <p:xfrm>
          <a:off x="59166" y="1268760"/>
          <a:ext cx="915325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3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B93AA5-2640-4793-8A3E-17A7B1F50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6" y="404665"/>
            <a:ext cx="9217024" cy="6430828"/>
          </a:xfrm>
        </p:spPr>
        <p:txBody>
          <a:bodyPr>
            <a:normAutofit/>
          </a:bodyPr>
          <a:lstStyle/>
          <a:p>
            <a:pPr lvl="0" indent="0" algn="just">
              <a:lnSpc>
                <a:spcPct val="115000"/>
              </a:lnSpc>
              <a:spcAft>
                <a:spcPts val="800"/>
              </a:spcAft>
              <a:buClr>
                <a:srgbClr val="0F6FC6"/>
              </a:buClr>
              <a:buNone/>
            </a:pP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В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Вінницьким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апеляційним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судом доступ до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забезпечувався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шляхом оперативного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оприлюднення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офіційному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суду,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мережах,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стендах в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та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запитами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0" algn="just">
              <a:lnSpc>
                <a:spcPct val="115000"/>
              </a:lnSpc>
              <a:spcAft>
                <a:spcPts val="800"/>
              </a:spcAft>
              <a:buClr>
                <a:srgbClr val="0F6FC6"/>
              </a:buClr>
              <a:buNone/>
            </a:pPr>
            <a:r>
              <a:rPr lang="uk-UA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Упродовж звітного періоду оскарження рішень, дій чи бездіяльності Вінницького апеляційного суду, як розпорядника публічної інформації - не встановлено.</a:t>
            </a:r>
            <a:endParaRPr lang="ru-RU" sz="2600" dirty="0">
              <a:solidFill>
                <a:srgbClr val="17406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buClr>
                <a:srgbClr val="0F6FC6"/>
              </a:buClr>
            </a:pPr>
            <a:endParaRPr lang="ru-RU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0F6FC6"/>
              </a:buClr>
              <a:buNone/>
            </a:pP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</a:t>
            </a:r>
            <a:r>
              <a:rPr lang="ru-RU" sz="1200" dirty="0">
                <a:solidFill>
                  <a:prstClr val="black"/>
                </a:solidFill>
              </a:rPr>
              <a:t>Начальник </a:t>
            </a:r>
            <a:r>
              <a:rPr lang="ru-RU" sz="1200" dirty="0" err="1">
                <a:solidFill>
                  <a:prstClr val="black"/>
                </a:solidFill>
              </a:rPr>
              <a:t>відділу</a:t>
            </a:r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200" dirty="0" err="1">
                <a:solidFill>
                  <a:prstClr val="black"/>
                </a:solidFill>
              </a:rPr>
              <a:t>діловодства</a:t>
            </a:r>
            <a:r>
              <a:rPr lang="ru-RU" sz="1200" dirty="0">
                <a:solidFill>
                  <a:prstClr val="black"/>
                </a:solidFill>
              </a:rPr>
              <a:t> та </a:t>
            </a:r>
          </a:p>
          <a:p>
            <a:pPr marL="0" lvl="0" indent="0">
              <a:buClr>
                <a:srgbClr val="0F6FC6"/>
              </a:buClr>
              <a:buNone/>
            </a:pPr>
            <a:r>
              <a:rPr lang="ru-RU" sz="1200" dirty="0">
                <a:solidFill>
                  <a:prstClr val="black"/>
                </a:solidFill>
              </a:rPr>
              <a:t>        </a:t>
            </a:r>
            <a:r>
              <a:rPr lang="ru-RU" sz="1200" dirty="0" err="1">
                <a:solidFill>
                  <a:prstClr val="black"/>
                </a:solidFill>
              </a:rPr>
              <a:t>обліку</a:t>
            </a:r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200" dirty="0" err="1">
                <a:solidFill>
                  <a:prstClr val="black"/>
                </a:solidFill>
              </a:rPr>
              <a:t>зверннь</a:t>
            </a:r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200" dirty="0" err="1">
                <a:solidFill>
                  <a:prstClr val="black"/>
                </a:solidFill>
              </a:rPr>
              <a:t>громадян</a:t>
            </a:r>
            <a:r>
              <a:rPr lang="ru-RU" sz="1200" dirty="0">
                <a:solidFill>
                  <a:prstClr val="black"/>
                </a:solidFill>
              </a:rPr>
              <a:t> – </a:t>
            </a:r>
            <a:r>
              <a:rPr lang="ru-RU" sz="1200" dirty="0" err="1">
                <a:solidFill>
                  <a:prstClr val="black"/>
                </a:solidFill>
              </a:rPr>
              <a:t>канцелярії</a:t>
            </a:r>
            <a:endParaRPr lang="ru-RU" sz="1200" dirty="0">
              <a:solidFill>
                <a:prstClr val="black"/>
              </a:solidFill>
            </a:endParaRPr>
          </a:p>
          <a:p>
            <a:pPr marL="0" lvl="0" indent="0">
              <a:buClr>
                <a:srgbClr val="0F6FC6"/>
              </a:buClr>
              <a:buNone/>
            </a:pPr>
            <a:r>
              <a:rPr lang="ru-RU" sz="1200" dirty="0">
                <a:solidFill>
                  <a:prstClr val="black"/>
                </a:solidFill>
              </a:rPr>
              <a:t>        </a:t>
            </a:r>
            <a:r>
              <a:rPr lang="ru-RU" sz="1200" dirty="0" err="1">
                <a:solidFill>
                  <a:prstClr val="black"/>
                </a:solidFill>
              </a:rPr>
              <a:t>Вінницького</a:t>
            </a:r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200" dirty="0" err="1">
                <a:solidFill>
                  <a:prstClr val="black"/>
                </a:solidFill>
              </a:rPr>
              <a:t>апеляційного</a:t>
            </a:r>
            <a:r>
              <a:rPr lang="ru-RU" sz="1200" dirty="0">
                <a:solidFill>
                  <a:prstClr val="black"/>
                </a:solidFill>
              </a:rPr>
              <a:t> суду                                            /</a:t>
            </a:r>
            <a:r>
              <a:rPr lang="ru-RU" sz="1200" dirty="0" err="1">
                <a:solidFill>
                  <a:prstClr val="black"/>
                </a:solidFill>
              </a:rPr>
              <a:t>підпис</a:t>
            </a:r>
            <a:r>
              <a:rPr lang="ru-RU" sz="1200" dirty="0">
                <a:solidFill>
                  <a:prstClr val="black"/>
                </a:solidFill>
              </a:rPr>
              <a:t>/                            Тетяна ОЛІЙНИК</a:t>
            </a:r>
          </a:p>
          <a:p>
            <a:pPr marL="0" lvl="0" indent="0">
              <a:buClr>
                <a:srgbClr val="0F6FC6"/>
              </a:buClr>
              <a:buNone/>
            </a:pPr>
            <a:r>
              <a:rPr lang="ru-RU" sz="1200" dirty="0">
                <a:solidFill>
                  <a:prstClr val="black"/>
                </a:solidFill>
              </a:rPr>
              <a:t>        15 </a:t>
            </a:r>
            <a:r>
              <a:rPr lang="ru-RU" sz="1200" dirty="0" err="1">
                <a:solidFill>
                  <a:prstClr val="black"/>
                </a:solidFill>
              </a:rPr>
              <a:t>січня</a:t>
            </a:r>
            <a:r>
              <a:rPr lang="ru-RU" sz="1200" dirty="0">
                <a:solidFill>
                  <a:prstClr val="black"/>
                </a:solidFill>
              </a:rPr>
              <a:t> 2025 року</a:t>
            </a:r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32496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0E13-D325-4A9E-AA7A-0D1409275EB9}">
  <ds:schemaRefs>
    <ds:schemaRef ds:uri="a4f35948-e619-41b3-aa29-22878b09cfd2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40262f94-9f35-4ac3-9a90-690165a166b7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3297</TotalTime>
  <Words>228</Words>
  <Application>Microsoft Office PowerPoint</Application>
  <PresentationFormat>Довільний</PresentationFormat>
  <Paragraphs>19</Paragraphs>
  <Slides>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 Аналіз роботи  Вінницького апеляційного суду з  виконання вимог Закону України  від 13 січня 2011 року №2939-VI  «Про доступ до публічної інформації»  за 2024 рік  За звітний період отримано та опрацьовано 56 (п’ятдесят шість) запитів на отримання публічної інформації, відсоткове значення та класифікація яких подана нижче: </vt:lpstr>
      <vt:lpstr>Класифікація запитів на інформацію за формою надходження</vt:lpstr>
      <vt:lpstr>Класифікація суб'єктів відносин у сфері доступу до публічної інформації</vt:lpstr>
      <vt:lpstr>Класифікація за результатами розгляду запитів на інформацію </vt:lpstr>
      <vt:lpstr>Класифікація за способом отримання відповіді на запити </vt:lpstr>
      <vt:lpstr>Порівняльна діаграма з надходження запитів на інформацію у звітному періоді 2024 року з відповідним періодом 2023 року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Олійник Тетяна Павлівна</cp:lastModifiedBy>
  <cp:revision>799</cp:revision>
  <cp:lastPrinted>2021-01-26T08:33:19Z</cp:lastPrinted>
  <dcterms:created xsi:type="dcterms:W3CDTF">2021-01-13T07:10:30Z</dcterms:created>
  <dcterms:modified xsi:type="dcterms:W3CDTF">2025-01-16T07:07:33Z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