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2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Електронною поштою - 33</c:v>
                </c:pt>
                <c:pt idx="1">
                  <c:v>Особисто (з рук в руки) - 12</c:v>
                </c:pt>
                <c:pt idx="2">
                  <c:v>Поштовим зв'язком - 11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0.59</c:v>
                </c:pt>
                <c:pt idx="1">
                  <c:v>0.21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86811688776251283"/>
          <c:h val="0.720228616573467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B75-4B26-90B4-B0B542FB16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Фізичні особи - 46</c:v>
                </c:pt>
                <c:pt idx="1">
                  <c:v>Юридичні особи - 7</c:v>
                </c:pt>
                <c:pt idx="2">
                  <c:v>Об'єднання громадян без статусу юридичної особи - 3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0.82</c:v>
                </c:pt>
                <c:pt idx="1">
                  <c:v>0.13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Задоволено (у тому числі частково) - 41 </c:v>
                </c:pt>
                <c:pt idx="1">
                  <c:v>Відмовлено - 9</c:v>
                </c:pt>
                <c:pt idx="2">
                  <c:v>Направлено за належністю - 6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0.73</c:v>
                </c:pt>
                <c:pt idx="1">
                  <c:v>0.16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Електронною поштою  - 41</c:v>
                </c:pt>
                <c:pt idx="1">
                  <c:v>Поштовим зв'язком - 11</c:v>
                </c:pt>
                <c:pt idx="2">
                  <c:v>Наручно - 4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0.73</c:v>
                </c:pt>
                <c:pt idx="1">
                  <c:v>0.2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892032916501106E-2"/>
          <c:y val="0.89036550139415405"/>
          <c:w val="0.84326289311221458"/>
          <c:h val="9.67294284374906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2023 році - 78</c:v>
                </c:pt>
                <c:pt idx="1">
                  <c:v>Кількість запитів на інформацію в  2024 році - 56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16.01.2025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40" y="1124744"/>
            <a:ext cx="9361040" cy="5256584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br>
              <a:rPr lang="uk-UA" sz="4400" b="1" dirty="0"/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2024 рік</a:t>
            </a: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опрацьовано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56 (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п’ятдесят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8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Вінницького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/підпис/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січня 2025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за формою </a:t>
            </a:r>
            <a:r>
              <a:rPr lang="ru-RU" sz="2800" dirty="0" err="1"/>
              <a:t>надходження</a:t>
            </a:r>
            <a:endParaRPr lang="ru-RU" sz="2800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492850"/>
              </p:ext>
            </p:extLst>
          </p:nvPr>
        </p:nvGraphicFramePr>
        <p:xfrm>
          <a:off x="45741" y="980728"/>
          <a:ext cx="92252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суб'єктів</a:t>
            </a:r>
            <a:r>
              <a:rPr lang="ru-RU" sz="2800" dirty="0"/>
              <a:t> </a:t>
            </a:r>
            <a:r>
              <a:rPr lang="ru-RU" sz="2800" dirty="0" err="1"/>
              <a:t>відносин</a:t>
            </a:r>
            <a:r>
              <a:rPr lang="ru-RU" sz="2800" dirty="0"/>
              <a:t> у </a:t>
            </a:r>
            <a:r>
              <a:rPr lang="ru-RU" sz="2800" dirty="0" err="1"/>
              <a:t>сфері</a:t>
            </a:r>
            <a:r>
              <a:rPr lang="ru-RU" sz="2800" dirty="0"/>
              <a:t> доступу до </a:t>
            </a:r>
            <a:r>
              <a:rPr lang="ru-RU" sz="2800" dirty="0" err="1"/>
              <a:t>публічної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endParaRPr lang="ru-RU" sz="2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038618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результатами </a:t>
            </a:r>
            <a:r>
              <a:rPr lang="ru-RU" sz="2800" dirty="0" err="1"/>
              <a:t>розгляду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9988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способом </a:t>
            </a:r>
            <a:r>
              <a:rPr lang="ru-RU" sz="2800" dirty="0" err="1"/>
              <a:t>отримання</a:t>
            </a:r>
            <a:r>
              <a:rPr lang="ru-RU" sz="2800" dirty="0"/>
              <a:t> </a:t>
            </a:r>
            <a:r>
              <a:rPr lang="ru-RU" sz="2800" dirty="0" err="1"/>
              <a:t>відповіді</a:t>
            </a:r>
            <a:r>
              <a:rPr lang="ru-RU" sz="2800" dirty="0"/>
              <a:t> на </a:t>
            </a:r>
            <a:r>
              <a:rPr lang="ru-RU" sz="2800" dirty="0" err="1"/>
              <a:t>запити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714451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/>
              <a:t>Порівняльна</a:t>
            </a:r>
            <a:r>
              <a:rPr lang="ru-RU" sz="2800" dirty="0"/>
              <a:t> </a:t>
            </a:r>
            <a:r>
              <a:rPr lang="ru-RU" sz="2800" dirty="0" err="1"/>
              <a:t>діаграма</a:t>
            </a:r>
            <a:r>
              <a:rPr lang="ru-RU" sz="2800" dirty="0"/>
              <a:t> з </a:t>
            </a:r>
            <a:r>
              <a:rPr lang="ru-RU" sz="2800" dirty="0" err="1"/>
              <a:t>надходження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у </a:t>
            </a:r>
            <a:r>
              <a:rPr lang="ru-RU" sz="2800" dirty="0" err="1"/>
              <a:t>звітному</a:t>
            </a:r>
            <a:r>
              <a:rPr lang="ru-RU" sz="2800" dirty="0"/>
              <a:t> </a:t>
            </a:r>
            <a:r>
              <a:rPr lang="ru-RU" sz="2800" dirty="0" err="1"/>
              <a:t>періоді</a:t>
            </a:r>
            <a:r>
              <a:rPr lang="ru-RU" sz="2800" dirty="0"/>
              <a:t> 2024 року з </a:t>
            </a:r>
            <a:r>
              <a:rPr lang="ru-RU" sz="2800" dirty="0" err="1"/>
              <a:t>відповідним</a:t>
            </a:r>
            <a:r>
              <a:rPr lang="ru-RU" sz="2800" dirty="0"/>
              <a:t> </a:t>
            </a:r>
            <a:r>
              <a:rPr lang="ru-RU" sz="2800" dirty="0" err="1"/>
              <a:t>періодом</a:t>
            </a:r>
            <a:r>
              <a:rPr lang="ru-RU" sz="2800" dirty="0"/>
              <a:t> 2023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697061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404665"/>
            <a:ext cx="9217024" cy="6430828"/>
          </a:xfrm>
        </p:spPr>
        <p:txBody>
          <a:bodyPr>
            <a:normAutofit/>
          </a:bodyPr>
          <a:lstStyle/>
          <a:p>
            <a:pPr lvl="0" indent="0" algn="just">
              <a:lnSpc>
                <a:spcPct val="115000"/>
              </a:lnSpc>
              <a:spcAft>
                <a:spcPts val="800"/>
              </a:spcAft>
              <a:buClr>
                <a:srgbClr val="0F6FC6"/>
              </a:buClr>
              <a:buNone/>
            </a:pP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В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Вінницьким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апеляційним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судом доступ до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забезпечувався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оперативного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стендах в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та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0" algn="just">
              <a:lnSpc>
                <a:spcPct val="115000"/>
              </a:lnSpc>
              <a:spcAft>
                <a:spcPts val="800"/>
              </a:spcAft>
              <a:buClr>
                <a:srgbClr val="0F6FC6"/>
              </a:buClr>
              <a:buNone/>
            </a:pPr>
            <a:r>
              <a:rPr lang="uk-UA" sz="2600" dirty="0">
                <a:solidFill>
                  <a:srgbClr val="17406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Упродовж звітного періоду оскарження рішень, дій чи бездіяльності Вінницького апеляційного суду, як розпорядника публічної інформації - не встановлено.</a:t>
            </a:r>
            <a:endParaRPr lang="ru-RU" sz="2600" dirty="0">
              <a:solidFill>
                <a:srgbClr val="17406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buClr>
                <a:srgbClr val="0F6FC6"/>
              </a:buClr>
            </a:pPr>
            <a:endParaRPr lang="ru-RU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</a:t>
            </a:r>
            <a:r>
              <a:rPr lang="ru-RU" sz="1200" dirty="0">
                <a:solidFill>
                  <a:prstClr val="black"/>
                </a:solidFill>
              </a:rPr>
              <a:t>Начальник </a:t>
            </a:r>
            <a:r>
              <a:rPr lang="ru-RU" sz="1200" dirty="0" err="1">
                <a:solidFill>
                  <a:prstClr val="black"/>
                </a:solidFill>
              </a:rPr>
              <a:t>відділу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діловодства</a:t>
            </a:r>
            <a:r>
              <a:rPr lang="ru-RU" sz="1200" dirty="0">
                <a:solidFill>
                  <a:prstClr val="black"/>
                </a:solidFill>
              </a:rPr>
              <a:t> та </a:t>
            </a: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/>
                </a:solidFill>
              </a:rPr>
              <a:t>        </a:t>
            </a:r>
            <a:r>
              <a:rPr lang="ru-RU" sz="1200" dirty="0" err="1">
                <a:solidFill>
                  <a:prstClr val="black"/>
                </a:solidFill>
              </a:rPr>
              <a:t>обліку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зверннь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громадян</a:t>
            </a:r>
            <a:r>
              <a:rPr lang="ru-RU" sz="1200" dirty="0">
                <a:solidFill>
                  <a:prstClr val="black"/>
                </a:solidFill>
              </a:rPr>
              <a:t> – </a:t>
            </a:r>
            <a:r>
              <a:rPr lang="ru-RU" sz="1200" dirty="0" err="1">
                <a:solidFill>
                  <a:prstClr val="black"/>
                </a:solidFill>
              </a:rPr>
              <a:t>канцелярії</a:t>
            </a:r>
            <a:endParaRPr lang="ru-RU" sz="1200" dirty="0">
              <a:solidFill>
                <a:prstClr val="black"/>
              </a:solidFill>
            </a:endParaRP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/>
                </a:solidFill>
              </a:rPr>
              <a:t>        </a:t>
            </a:r>
            <a:r>
              <a:rPr lang="ru-RU" sz="1200" dirty="0" err="1">
                <a:solidFill>
                  <a:prstClr val="black"/>
                </a:solidFill>
              </a:rPr>
              <a:t>Вінницького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апеляційного</a:t>
            </a:r>
            <a:r>
              <a:rPr lang="ru-RU" sz="1200" dirty="0">
                <a:solidFill>
                  <a:prstClr val="black"/>
                </a:solidFill>
              </a:rPr>
              <a:t> суду                                            /</a:t>
            </a:r>
            <a:r>
              <a:rPr lang="ru-RU" sz="1200" dirty="0" err="1">
                <a:solidFill>
                  <a:prstClr val="black"/>
                </a:solidFill>
              </a:rPr>
              <a:t>підпис</a:t>
            </a:r>
            <a:r>
              <a:rPr lang="ru-RU" sz="1200" dirty="0">
                <a:solidFill>
                  <a:prstClr val="black"/>
                </a:solidFill>
              </a:rPr>
              <a:t>/                            Тетяна ОЛІЙНИК</a:t>
            </a:r>
          </a:p>
          <a:p>
            <a:pPr marL="0" lvl="0" indent="0">
              <a:buClr>
                <a:srgbClr val="0F6FC6"/>
              </a:buClr>
              <a:buNone/>
            </a:pPr>
            <a:r>
              <a:rPr lang="ru-RU" sz="1200" dirty="0">
                <a:solidFill>
                  <a:prstClr val="black"/>
                </a:solidFill>
              </a:rPr>
              <a:t>        15 </a:t>
            </a:r>
            <a:r>
              <a:rPr lang="ru-RU" sz="1200" dirty="0" err="1">
                <a:solidFill>
                  <a:prstClr val="black"/>
                </a:solidFill>
              </a:rPr>
              <a:t>січня</a:t>
            </a:r>
            <a:r>
              <a:rPr lang="ru-RU" sz="1200" dirty="0">
                <a:solidFill>
                  <a:prstClr val="black"/>
                </a:solidFill>
              </a:rPr>
              <a:t> 2025 року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a4f35948-e619-41b3-aa29-22878b09cfd2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40262f94-9f35-4ac3-9a90-690165a166b7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3297</TotalTime>
  <Words>228</Words>
  <Application>Microsoft Office PowerPoint</Application>
  <PresentationFormat>Довільний</PresentationFormat>
  <Paragraphs>19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2024 рік  За звітний період отримано та опрацьовано 56 (п’ятдесят шість) запитів на отримання публічної інформації, відсоткове значення та класифікація яких подана нижче: 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2024 року з відповідним періодом 2023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799</cp:revision>
  <cp:lastPrinted>2021-01-26T08:33:19Z</cp:lastPrinted>
  <dcterms:created xsi:type="dcterms:W3CDTF">2021-01-13T07:10:30Z</dcterms:created>
  <dcterms:modified xsi:type="dcterms:W3CDTF">2025-01-16T07:07:33Z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