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2"/>
  </p:notesMasterIdLst>
  <p:handoutMasterIdLst>
    <p:handoutMasterId r:id="rId13"/>
  </p:handoutMasterIdLst>
  <p:sldIdLst>
    <p:sldId id="279" r:id="rId5"/>
    <p:sldId id="365" r:id="rId6"/>
    <p:sldId id="366" r:id="rId7"/>
    <p:sldId id="367" r:id="rId8"/>
    <p:sldId id="368" r:id="rId9"/>
    <p:sldId id="371" r:id="rId10"/>
    <p:sldId id="372" r:id="rId11"/>
  </p:sldIdLst>
  <p:sldSz cx="12188825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71"/>
            <p14:sldId id="372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9CB"/>
    <a:srgbClr val="1B7ACD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EB-45D3-A9E3-8C86271339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EB-45D3-A9E3-8C86271339D1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EB-45D3-A9E3-8C86271339D1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EB-45D3-A9E3-8C86271339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Електронною поштою - 14</c:v>
                </c:pt>
                <c:pt idx="1">
                  <c:v>Особисто (з рук в руки) - 4</c:v>
                </c:pt>
                <c:pt idx="2">
                  <c:v>Поштовим зв'язком - 2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F-4C42-97AA-B5430FAF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279267581379848"/>
          <c:w val="1"/>
          <c:h val="0.1239796272636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60199495732371E-2"/>
          <c:y val="2.4499592637855051E-2"/>
          <c:w val="0.94729730718981264"/>
          <c:h val="0.786367139762248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E-4077-A5D7-C08D426D79D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E-4077-A5D7-C08D426D79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DCA-43D3-AAA3-755D5D594B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Фізичні особи  (у тому числі надіслані  ДСА України в порядку частини 3 статті 22 Закону України) - 13</c:v>
                </c:pt>
                <c:pt idx="1">
                  <c:v>Юридичні особи - 4</c:v>
                </c:pt>
                <c:pt idx="2">
                  <c:v>Об'єднання громадян без статусу юридичної особи - 3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0.65</c:v>
                </c:pt>
                <c:pt idx="1">
                  <c:v>0.2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F71-9562-B9C44483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1154142595267198"/>
          <c:w val="1"/>
          <c:h val="0.188458574047328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50000"/>
            </a:lnSpc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F5-4B41-82E5-1A391B145AD7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F5-4B41-82E5-1A391B145A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F5-4B41-82E5-1A391B145A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F5-4B41-82E5-1A391B145A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Задоволено (у тому числі частково) - 12</c:v>
                </c:pt>
                <c:pt idx="1">
                  <c:v>Відмовлено - 4</c:v>
                </c:pt>
                <c:pt idx="2">
                  <c:v>Направлено за належністю -4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C-45DE-BFDE-B63B84830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13919591590094"/>
          <c:w val="0.99281610734573911"/>
          <c:h val="0.13386080408409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34428000429785E-2"/>
          <c:y val="5.5522369660600875E-2"/>
          <c:w val="0.90493114399914043"/>
          <c:h val="0.738656892004389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AC-4506-BEFC-15159D028A8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AC-4506-BEFC-15159D028A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AC-4506-BEFC-15159D028A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AC-4506-BEFC-15159D028A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AC-4506-BEFC-15159D028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Електронною поштою - 17</c:v>
                </c:pt>
                <c:pt idx="1">
                  <c:v>Поштовим зв'язком - 3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0.85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D-40CE-9D92-DC74527F2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13919591590094"/>
          <c:w val="0.95374283954046635"/>
          <c:h val="0.13386080408409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62541535779678E-2"/>
          <c:y val="4.7366745575277959E-2"/>
          <c:w val="0.91384964449250994"/>
          <c:h val="0.8150837941083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46-4DBC-A388-2D06FE1FFA3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46-4DBC-A388-2D06FE1FF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запитів на інформацію в 2024 році - 20</c:v>
                </c:pt>
                <c:pt idx="1">
                  <c:v>Кількість запитів на інформацію в  2023 році - 30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3FA-9551-A3BA0C475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220982747882091E-2"/>
          <c:y val="0.8654177313631819"/>
          <c:w val="0.98677901725211792"/>
          <c:h val="0.12028205574755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16.01.2025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39" y="1196752"/>
            <a:ext cx="9838929" cy="5661248"/>
          </a:xfrm>
        </p:spPr>
        <p:txBody>
          <a:bodyPr rtlCol="0">
            <a:no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</a:pPr>
            <a:b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роботи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 виконання вимог Закону України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13 січня 2011 року №2939-</a:t>
            </a:r>
            <a:r>
              <a:rPr lang="en-US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(далі – Закон)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 доступ до публічної інформації»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І</a:t>
            </a:r>
            <a:r>
              <a:rPr lang="en-US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квартал 2024 року</a:t>
            </a:r>
            <a:b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опрацьовано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(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двадцять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400" dirty="0">
                <a:solidFill>
                  <a:schemeClr val="tx1"/>
                </a:solidFill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BFAA8-38C7-4434-8543-45E56B7DF546}"/>
              </a:ext>
            </a:extLst>
          </p:cNvPr>
          <p:cNvSpPr txBox="1"/>
          <p:nvPr/>
        </p:nvSpPr>
        <p:spPr>
          <a:xfrm>
            <a:off x="45740" y="0"/>
            <a:ext cx="9361040" cy="1550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	 				                                                                                    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олова суду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/підпис/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«15» січня 2025 року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03772-8361-4999-8669-26B69BCA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за формою </a:t>
            </a:r>
            <a:r>
              <a:rPr lang="ru-RU" sz="2800" dirty="0" err="1">
                <a:solidFill>
                  <a:schemeClr val="tx2"/>
                </a:solidFill>
              </a:rPr>
              <a:t>надходження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303A20-FEF6-48E2-A3C8-98C6D893D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845433"/>
              </p:ext>
            </p:extLst>
          </p:nvPr>
        </p:nvGraphicFramePr>
        <p:xfrm>
          <a:off x="45741" y="980728"/>
          <a:ext cx="92252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суб'єктів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відносин</a:t>
            </a:r>
            <a:r>
              <a:rPr lang="ru-RU" sz="2800" dirty="0">
                <a:solidFill>
                  <a:schemeClr val="tx2"/>
                </a:solidFill>
              </a:rPr>
              <a:t> у </a:t>
            </a:r>
            <a:r>
              <a:rPr lang="ru-RU" sz="2800" dirty="0" err="1">
                <a:solidFill>
                  <a:schemeClr val="tx2"/>
                </a:solidFill>
              </a:rPr>
              <a:t>сфері</a:t>
            </a:r>
            <a:r>
              <a:rPr lang="ru-RU" sz="2800" dirty="0">
                <a:solidFill>
                  <a:schemeClr val="tx2"/>
                </a:solidFill>
              </a:rPr>
              <a:t> доступу до </a:t>
            </a:r>
            <a:r>
              <a:rPr lang="ru-RU" sz="2800" dirty="0" err="1">
                <a:solidFill>
                  <a:schemeClr val="tx2"/>
                </a:solidFill>
              </a:rPr>
              <a:t>публічної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інформації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D5AA05-FACD-4FEE-9B4D-B1EB6C362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000950"/>
              </p:ext>
            </p:extLst>
          </p:nvPr>
        </p:nvGraphicFramePr>
        <p:xfrm>
          <a:off x="45740" y="980728"/>
          <a:ext cx="928903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DD03-F276-4130-9920-12FDBAD4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за результатами </a:t>
            </a:r>
            <a:r>
              <a:rPr lang="ru-RU" sz="2800" dirty="0" err="1">
                <a:solidFill>
                  <a:schemeClr val="tx2"/>
                </a:solidFill>
              </a:rPr>
              <a:t>розгляду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0D398AE-408C-4618-89CC-198E520B6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475285"/>
              </p:ext>
            </p:extLst>
          </p:nvPr>
        </p:nvGraphicFramePr>
        <p:xfrm>
          <a:off x="0" y="836712"/>
          <a:ext cx="93347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9866D-8B6A-4758-901B-DF33C58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за способом </a:t>
            </a:r>
            <a:r>
              <a:rPr lang="ru-RU" sz="2800" dirty="0" err="1">
                <a:solidFill>
                  <a:schemeClr val="tx2"/>
                </a:solidFill>
              </a:rPr>
              <a:t>отримання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відповіді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запити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AF3B9C-CD44-430F-8791-2EC183D8D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47976"/>
              </p:ext>
            </p:extLst>
          </p:nvPr>
        </p:nvGraphicFramePr>
        <p:xfrm>
          <a:off x="0" y="836712"/>
          <a:ext cx="933477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AB7CE-2CEA-42F1-999B-29004684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340768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Порівняльна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діаграма</a:t>
            </a:r>
            <a:r>
              <a:rPr lang="ru-RU" sz="2800" dirty="0">
                <a:solidFill>
                  <a:schemeClr val="tx2"/>
                </a:solidFill>
              </a:rPr>
              <a:t> з </a:t>
            </a:r>
            <a:r>
              <a:rPr lang="ru-RU" sz="2800" dirty="0" err="1">
                <a:solidFill>
                  <a:schemeClr val="tx2"/>
                </a:solidFill>
              </a:rPr>
              <a:t>надходження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у </a:t>
            </a:r>
            <a:r>
              <a:rPr lang="ru-RU" sz="2800" dirty="0" err="1">
                <a:solidFill>
                  <a:schemeClr val="tx2"/>
                </a:solidFill>
              </a:rPr>
              <a:t>звітному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періоді</a:t>
            </a:r>
            <a:r>
              <a:rPr lang="ru-RU" sz="2800" dirty="0">
                <a:solidFill>
                  <a:schemeClr val="tx2"/>
                </a:solidFill>
              </a:rPr>
              <a:t> 2024 року з </a:t>
            </a:r>
            <a:r>
              <a:rPr lang="ru-RU" sz="2800" dirty="0" err="1">
                <a:solidFill>
                  <a:schemeClr val="tx2"/>
                </a:solidFill>
              </a:rPr>
              <a:t>відповідним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періодом</a:t>
            </a:r>
            <a:r>
              <a:rPr lang="ru-RU" sz="2800" dirty="0">
                <a:solidFill>
                  <a:schemeClr val="tx2"/>
                </a:solidFill>
              </a:rPr>
              <a:t> 2023 року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D7B54-5ED1-4F79-BB81-F5810832A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832688"/>
              </p:ext>
            </p:extLst>
          </p:nvPr>
        </p:nvGraphicFramePr>
        <p:xfrm>
          <a:off x="59166" y="1268760"/>
          <a:ext cx="915325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3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3AA5-2640-4793-8A3E-17A7B1F50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692696"/>
            <a:ext cx="9577064" cy="6142797"/>
          </a:xfrm>
        </p:spPr>
        <p:txBody>
          <a:bodyPr>
            <a:normAutofit fontScale="85000" lnSpcReduction="10000"/>
          </a:bodyPr>
          <a:lstStyle/>
          <a:p>
            <a:pPr lv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В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Вінницьким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апеляційним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судом доступ до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забезпечувався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шляхом оперативного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мережах,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стендах в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та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запитами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3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Упродовж звітного періоду оскарження рішень, дій чи бездіяльності Вінницького апеляційного суду, як розпорядника публічної інформації - не встановлено.</a:t>
            </a:r>
            <a:endParaRPr lang="ru-RU" sz="3100" dirty="0">
              <a:solidFill>
                <a:schemeClr val="tx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>
              <a:buNone/>
            </a:pPr>
            <a:r>
              <a:rPr lang="ru-RU" sz="1400" dirty="0"/>
              <a:t>        </a:t>
            </a:r>
            <a:r>
              <a:rPr lang="ru-RU" sz="1400" dirty="0">
                <a:solidFill>
                  <a:schemeClr val="tx1"/>
                </a:solidFill>
              </a:rPr>
              <a:t>Начальник </a:t>
            </a:r>
            <a:r>
              <a:rPr lang="ru-RU" sz="1400" dirty="0" err="1">
                <a:solidFill>
                  <a:schemeClr val="tx1"/>
                </a:solidFill>
              </a:rPr>
              <a:t>відділу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діловодства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</a:t>
            </a:r>
            <a:r>
              <a:rPr lang="ru-RU" sz="1400" dirty="0" err="1">
                <a:solidFill>
                  <a:schemeClr val="tx1"/>
                </a:solidFill>
              </a:rPr>
              <a:t>обліку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зверннь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громадян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dirty="0" err="1">
                <a:solidFill>
                  <a:schemeClr val="tx1"/>
                </a:solidFill>
              </a:rPr>
              <a:t>канцелярії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</a:t>
            </a:r>
            <a:r>
              <a:rPr lang="ru-RU" sz="1400" dirty="0" err="1">
                <a:solidFill>
                  <a:schemeClr val="tx1"/>
                </a:solidFill>
              </a:rPr>
              <a:t>Вінницького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апеляційного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>
                <a:solidFill>
                  <a:schemeClr val="tx1"/>
                </a:solidFill>
              </a:rPr>
              <a:t>суду                                    </a:t>
            </a:r>
            <a:r>
              <a:rPr lang="ru-RU" sz="1400" dirty="0">
                <a:solidFill>
                  <a:schemeClr val="tx1"/>
                </a:solidFill>
              </a:rPr>
              <a:t>/</a:t>
            </a:r>
            <a:r>
              <a:rPr lang="ru-RU" sz="1400" dirty="0" err="1">
                <a:solidFill>
                  <a:schemeClr val="tx1"/>
                </a:solidFill>
              </a:rPr>
              <a:t>підпис</a:t>
            </a:r>
            <a:r>
              <a:rPr lang="ru-RU" sz="1400" dirty="0">
                <a:solidFill>
                  <a:schemeClr val="tx1"/>
                </a:solidFill>
              </a:rPr>
              <a:t>/                         Тетяна ОЛІЙНИК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15 </a:t>
            </a:r>
            <a:r>
              <a:rPr lang="ru-RU" sz="1400" dirty="0" err="1">
                <a:solidFill>
                  <a:schemeClr val="tx1"/>
                </a:solidFill>
              </a:rPr>
              <a:t>січня</a:t>
            </a:r>
            <a:r>
              <a:rPr lang="ru-RU" sz="1400" dirty="0">
                <a:solidFill>
                  <a:schemeClr val="tx1"/>
                </a:solidFill>
              </a:rPr>
              <a:t> 2025 року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249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a4f35948-e619-41b3-aa29-22878b09cfd2"/>
    <ds:schemaRef ds:uri="http://purl.org/dc/terms/"/>
    <ds:schemaRef ds:uri="40262f94-9f35-4ac3-9a90-690165a166b7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3782</TotalTime>
  <Words>238</Words>
  <Application>Microsoft Office PowerPoint</Application>
  <PresentationFormat>Довільний</PresentationFormat>
  <Paragraphs>20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 Аналіз роботи  Вінницького апеляційного суду з  виконання вимог Закону України  від 13 січня 2011 року №2939-VI (далі – Закон) «Про доступ до публічної інформації»  за ІV квартал 2024 року    За звітний період отримано та опрацьовано 20 (двадцять) запитів на отримання публічної інформації, відсоткове значення та класифікація яких подана нижче:  </vt:lpstr>
      <vt:lpstr>Класифікація запитів на інформацію за формою надходження</vt:lpstr>
      <vt:lpstr>Класифікація суб'єктів відносин у сфері доступу до публічної інформації</vt:lpstr>
      <vt:lpstr>Класифікація за результатами розгляду запитів на інформацію </vt:lpstr>
      <vt:lpstr>Класифікація за способом отримання відповіді на запити </vt:lpstr>
      <vt:lpstr>Порівняльна діаграма з надходження запитів на інформацію у звітному періоді 2024 року з відповідним періодом 2023 року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830</cp:revision>
  <cp:lastPrinted>2021-01-26T08:33:19Z</cp:lastPrinted>
  <dcterms:created xsi:type="dcterms:W3CDTF">2021-01-13T07:10:30Z</dcterms:created>
  <dcterms:modified xsi:type="dcterms:W3CDTF">2025-01-16T07:07:02Z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