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7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2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9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1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0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7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5D690-208E-4D5E-AD61-EF65718EF070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52" y="120066"/>
            <a:ext cx="3631200" cy="2050200"/>
          </a:xfrm>
          <a:prstGeom prst="rect">
            <a:avLst/>
          </a:prstGeom>
        </p:spPr>
      </p:pic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6794068" y="3121569"/>
            <a:ext cx="4881260" cy="3491104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94068" y="3121569"/>
            <a:ext cx="4758281" cy="3491104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/>
              <a:t>Інше:</a:t>
            </a:r>
          </a:p>
          <a:p>
            <a:r>
              <a:rPr lang="uk-UA" dirty="0"/>
              <a:t>Основними джерелами інформації, яка використовувалася при проведенні аналітичної роботи, були:</a:t>
            </a:r>
          </a:p>
          <a:p>
            <a:r>
              <a:rPr lang="ru-RU" dirty="0"/>
              <a:t>-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про стан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правосуддя</a:t>
            </a:r>
            <a:r>
              <a:rPr lang="ru-RU" dirty="0"/>
              <a:t> </a:t>
            </a:r>
            <a:r>
              <a:rPr lang="uk-UA" dirty="0" err="1"/>
              <a:t>Красноокнянським</a:t>
            </a:r>
            <a:r>
              <a:rPr lang="uk-UA" dirty="0"/>
              <a:t> </a:t>
            </a:r>
            <a:r>
              <a:rPr lang="ru-RU" dirty="0" err="1"/>
              <a:t>районним</a:t>
            </a:r>
            <a:r>
              <a:rPr lang="ru-RU" dirty="0"/>
              <a:t> судом </a:t>
            </a:r>
            <a:r>
              <a:rPr lang="uk-UA" dirty="0"/>
              <a:t>Одеської області за </a:t>
            </a:r>
            <a:r>
              <a:rPr lang="uk-UA" dirty="0" smtClean="0"/>
              <a:t>202</a:t>
            </a:r>
            <a:r>
              <a:rPr lang="uk-UA" dirty="0"/>
              <a:t>4</a:t>
            </a:r>
            <a:r>
              <a:rPr lang="uk-UA" dirty="0" smtClean="0"/>
              <a:t> </a:t>
            </a:r>
            <a:r>
              <a:rPr lang="uk-UA" dirty="0"/>
              <a:t>р.;</a:t>
            </a:r>
          </a:p>
          <a:p>
            <a:r>
              <a:rPr lang="uk-UA" dirty="0"/>
              <a:t>         - комп’ютерна система «Д-3».</a:t>
            </a:r>
            <a:r>
              <a:rPr lang="ru-RU" dirty="0"/>
              <a:t> </a:t>
            </a:r>
            <a:endParaRPr lang="uk-UA" dirty="0"/>
          </a:p>
          <a:p>
            <a:r>
              <a:rPr lang="uk-UA" dirty="0"/>
              <a:t>         Згідно зі штатним розписом кількість суддів </a:t>
            </a:r>
            <a:r>
              <a:rPr lang="uk-UA" dirty="0" err="1"/>
              <a:t>Красноокнянського</a:t>
            </a:r>
            <a:r>
              <a:rPr lang="uk-UA" dirty="0"/>
              <a:t> районного суду Одеської області становить 3,  фактично станом на кінець року правосуддя </a:t>
            </a:r>
            <a:r>
              <a:rPr lang="uk-UA" dirty="0" smtClean="0"/>
              <a:t>здійснювал</a:t>
            </a:r>
            <a:r>
              <a:rPr lang="uk-UA" dirty="0"/>
              <a:t>и</a:t>
            </a:r>
            <a:r>
              <a:rPr lang="uk-UA" dirty="0" smtClean="0"/>
              <a:t> </a:t>
            </a:r>
            <a:r>
              <a:rPr lang="uk-UA" dirty="0"/>
              <a:t>двоє суддів: </a:t>
            </a:r>
            <a:r>
              <a:rPr lang="uk-UA" dirty="0" err="1" smtClean="0"/>
              <a:t>Бурдинюк</a:t>
            </a:r>
            <a:r>
              <a:rPr lang="uk-UA" dirty="0" smtClean="0"/>
              <a:t> </a:t>
            </a:r>
            <a:r>
              <a:rPr lang="uk-UA"/>
              <a:t>Олена </a:t>
            </a:r>
            <a:r>
              <a:rPr lang="uk-UA" smtClean="0"/>
              <a:t>Сергіївна</a:t>
            </a:r>
            <a:r>
              <a:rPr lang="uk-UA" dirty="0"/>
              <a:t>  </a:t>
            </a:r>
          </a:p>
          <a:p>
            <a:r>
              <a:rPr lang="uk-UA" dirty="0" smtClean="0"/>
              <a:t>          </a:t>
            </a:r>
            <a:r>
              <a:rPr lang="uk-UA" dirty="0" err="1" smtClean="0"/>
              <a:t>Чеботаренко</a:t>
            </a:r>
            <a:r>
              <a:rPr lang="uk-UA" dirty="0" smtClean="0"/>
              <a:t> </a:t>
            </a:r>
            <a:r>
              <a:rPr lang="uk-UA" dirty="0"/>
              <a:t>Оксана Леонідівна 	</a:t>
            </a:r>
            <a:endParaRPr lang="uk-UA" sz="1400" b="1" dirty="0" smtClean="0"/>
          </a:p>
        </p:txBody>
      </p:sp>
      <p:sp>
        <p:nvSpPr>
          <p:cNvPr id="7" name="Овал 6"/>
          <p:cNvSpPr/>
          <p:nvPr/>
        </p:nvSpPr>
        <p:spPr>
          <a:xfrm>
            <a:off x="2792578" y="4918074"/>
            <a:ext cx="2882685" cy="1839950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84227" y="5312911"/>
            <a:ext cx="2099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uk-UA" b="1" dirty="0" smtClean="0"/>
              <a:t>1002</a:t>
            </a:r>
            <a:r>
              <a:rPr lang="ru-RU" b="1" dirty="0" smtClean="0"/>
              <a:t> </a:t>
            </a:r>
            <a:r>
              <a:rPr lang="ru-RU" b="1" dirty="0" err="1" smtClean="0"/>
              <a:t>справи</a:t>
            </a:r>
            <a:r>
              <a:rPr lang="ru-RU" b="1" dirty="0" smtClean="0"/>
              <a:t> </a:t>
            </a:r>
            <a:r>
              <a:rPr lang="ru-RU" b="1" dirty="0"/>
              <a:t>про </a:t>
            </a:r>
            <a:r>
              <a:rPr lang="ru-RU" b="1" dirty="0" err="1"/>
              <a:t>адміністративні</a:t>
            </a:r>
            <a:r>
              <a:rPr lang="ru-RU" b="1" dirty="0"/>
              <a:t> </a:t>
            </a:r>
            <a:r>
              <a:rPr lang="ru-RU" b="1" dirty="0" err="1"/>
              <a:t>правопорушення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26947" y="4590927"/>
            <a:ext cx="2357992" cy="2081943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17099" y="5031733"/>
            <a:ext cx="2177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uk-UA" b="1" dirty="0" smtClean="0"/>
              <a:t>350 </a:t>
            </a:r>
            <a:r>
              <a:rPr lang="ru-RU" b="1" dirty="0" err="1" smtClean="0"/>
              <a:t>цивільних</a:t>
            </a:r>
            <a:r>
              <a:rPr lang="ru-RU" b="1" dirty="0" smtClean="0"/>
              <a:t> </a:t>
            </a:r>
            <a:r>
              <a:rPr lang="ru-RU" b="1" dirty="0"/>
              <a:t>та </a:t>
            </a:r>
            <a:r>
              <a:rPr lang="ru-RU" b="1" dirty="0" err="1"/>
              <a:t>адміністративних</a:t>
            </a:r>
            <a:r>
              <a:rPr lang="ru-RU" b="1" dirty="0"/>
              <a:t> справ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77296" y="3062877"/>
            <a:ext cx="2382590" cy="1424354"/>
          </a:xfrm>
          <a:prstGeom prst="roundRect">
            <a:avLst/>
          </a:prstGeom>
          <a:solidFill>
            <a:srgbClr val="F781AB"/>
          </a:solidFill>
          <a:effectLst>
            <a:glow rad="139700">
              <a:srgbClr val="F781AB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477296" y="3121569"/>
            <a:ext cx="23825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До ЄДРСР направлено </a:t>
            </a:r>
            <a:r>
              <a:rPr lang="uk-UA" b="1" smtClean="0"/>
              <a:t>2627</a:t>
            </a:r>
            <a:r>
              <a:rPr lang="ru-RU" b="1" smtClean="0"/>
              <a:t> </a:t>
            </a:r>
            <a:r>
              <a:rPr lang="ru-RU" b="1" dirty="0" err="1" smtClean="0"/>
              <a:t>електронних</a:t>
            </a:r>
            <a:r>
              <a:rPr lang="ru-RU" b="1" dirty="0" smtClean="0"/>
              <a:t> </a:t>
            </a:r>
            <a:r>
              <a:rPr lang="ru-RU" b="1" dirty="0" err="1" smtClean="0"/>
              <a:t>копій</a:t>
            </a:r>
            <a:r>
              <a:rPr lang="ru-RU" b="1" dirty="0" smtClean="0"/>
              <a:t> </a:t>
            </a:r>
            <a:r>
              <a:rPr lang="ru-RU" b="1" dirty="0" err="1" smtClean="0"/>
              <a:t>судових</a:t>
            </a:r>
            <a:r>
              <a:rPr lang="ru-RU" b="1" dirty="0" smtClean="0"/>
              <a:t> </a:t>
            </a:r>
            <a:r>
              <a:rPr lang="ru-RU" b="1" dirty="0" err="1"/>
              <a:t>рішень</a:t>
            </a:r>
            <a:endParaRPr lang="ru-RU" b="1" dirty="0"/>
          </a:p>
        </p:txBody>
      </p:sp>
      <p:sp>
        <p:nvSpPr>
          <p:cNvPr id="17" name="Овал 16"/>
          <p:cNvSpPr/>
          <p:nvPr/>
        </p:nvSpPr>
        <p:spPr>
          <a:xfrm>
            <a:off x="268742" y="2474134"/>
            <a:ext cx="2528546" cy="1779892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98808" y="2663213"/>
            <a:ext cx="22684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uk-UA" b="1" dirty="0" smtClean="0"/>
              <a:t>123 </a:t>
            </a:r>
            <a:r>
              <a:rPr lang="ru-RU" b="1" dirty="0" err="1" smtClean="0"/>
              <a:t>кримінальних</a:t>
            </a:r>
            <a:r>
              <a:rPr lang="ru-RU" b="1" dirty="0" smtClean="0"/>
              <a:t> </a:t>
            </a:r>
            <a:r>
              <a:rPr lang="ru-RU" b="1" dirty="0" err="1"/>
              <a:t>проваджень</a:t>
            </a:r>
            <a:r>
              <a:rPr lang="ru-RU" b="1" dirty="0"/>
              <a:t> та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матеріалів</a:t>
            </a:r>
            <a:r>
              <a:rPr lang="ru-RU" b="1" dirty="0"/>
              <a:t> в порядку КПК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67223" y="316523"/>
            <a:ext cx="849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                 </a:t>
            </a:r>
            <a:r>
              <a:rPr lang="ru-RU" b="1" dirty="0" err="1" smtClean="0">
                <a:solidFill>
                  <a:srgbClr val="FF0000"/>
                </a:solidFill>
              </a:rPr>
              <a:t>Підсумки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роботи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Красноокнянського районного </a:t>
            </a:r>
            <a:r>
              <a:rPr lang="ru-RU" b="1" dirty="0">
                <a:solidFill>
                  <a:srgbClr val="FF0000"/>
                </a:solidFill>
              </a:rPr>
              <a:t>суду </a:t>
            </a:r>
            <a:r>
              <a:rPr lang="ru-RU" b="1" dirty="0" err="1">
                <a:solidFill>
                  <a:srgbClr val="FF0000"/>
                </a:solidFill>
              </a:rPr>
              <a:t>Одеської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області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за 202</a:t>
            </a:r>
            <a:r>
              <a:rPr lang="uk-UA" b="1" dirty="0">
                <a:solidFill>
                  <a:srgbClr val="FF0000"/>
                </a:solidFill>
              </a:rPr>
              <a:t>4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рік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504724" y="1723292"/>
            <a:ext cx="2145327" cy="112580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740203" y="1723292"/>
            <a:ext cx="1869371" cy="112580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723550" y="1723292"/>
            <a:ext cx="1545464" cy="956437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384146" y="804039"/>
            <a:ext cx="3291182" cy="6152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586717" y="834324"/>
            <a:ext cx="342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Перебувало</a:t>
            </a:r>
            <a:r>
              <a:rPr lang="ru-RU" b="1" dirty="0" smtClean="0"/>
              <a:t> в </a:t>
            </a:r>
            <a:r>
              <a:rPr lang="ru-RU" b="1" dirty="0" err="1" smtClean="0"/>
              <a:t>провадженні</a:t>
            </a:r>
            <a:r>
              <a:rPr lang="ru-RU" b="1" dirty="0" smtClean="0"/>
              <a:t> </a:t>
            </a:r>
            <a:endParaRPr lang="en-US" b="1" dirty="0" smtClean="0"/>
          </a:p>
          <a:p>
            <a:r>
              <a:rPr lang="uk-UA" b="1" dirty="0" smtClean="0"/>
              <a:t>1633</a:t>
            </a:r>
            <a:r>
              <a:rPr lang="en-US" b="1" dirty="0" smtClean="0"/>
              <a:t> </a:t>
            </a:r>
            <a:r>
              <a:rPr lang="ru-RU" b="1" dirty="0" smtClean="0"/>
              <a:t>справ та </a:t>
            </a:r>
            <a:r>
              <a:rPr lang="ru-RU" b="1" dirty="0" err="1" smtClean="0"/>
              <a:t>матеріалів</a:t>
            </a:r>
            <a:endParaRPr lang="ru-RU" b="1" dirty="0"/>
          </a:p>
        </p:txBody>
      </p:sp>
      <p:cxnSp>
        <p:nvCxnSpPr>
          <p:cNvPr id="26" name="Прямая со стрелкой 25"/>
          <p:cNvCxnSpPr>
            <a:stCxn id="23" idx="2"/>
          </p:cNvCxnSpPr>
          <p:nvPr/>
        </p:nvCxnSpPr>
        <p:spPr>
          <a:xfrm flipH="1">
            <a:off x="6794068" y="1419296"/>
            <a:ext cx="3235669" cy="3039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4" idx="2"/>
            <a:endCxn id="21" idx="0"/>
          </p:cNvCxnSpPr>
          <p:nvPr/>
        </p:nvCxnSpPr>
        <p:spPr>
          <a:xfrm flipH="1">
            <a:off x="8674889" y="1480655"/>
            <a:ext cx="1626047" cy="242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4" idx="2"/>
            <a:endCxn id="22" idx="0"/>
          </p:cNvCxnSpPr>
          <p:nvPr/>
        </p:nvCxnSpPr>
        <p:spPr>
          <a:xfrm>
            <a:off x="10300936" y="1480655"/>
            <a:ext cx="195346" cy="242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75262" y="1861785"/>
            <a:ext cx="1871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</a:t>
            </a:r>
            <a:r>
              <a:rPr lang="uk-UA" sz="1400" b="1" dirty="0" smtClean="0"/>
              <a:t>61</a:t>
            </a:r>
            <a:r>
              <a:rPr lang="ru-RU" sz="1400" b="1" dirty="0" smtClean="0"/>
              <a:t> </a:t>
            </a:r>
            <a:r>
              <a:rPr lang="ru-RU" sz="1400" b="1" dirty="0" err="1"/>
              <a:t>кримінальних</a:t>
            </a:r>
            <a:r>
              <a:rPr lang="ru-RU" sz="1400" b="1" dirty="0"/>
              <a:t> </a:t>
            </a:r>
            <a:r>
              <a:rPr lang="ru-RU" sz="1400" b="1" dirty="0" err="1"/>
              <a:t>проваджень</a:t>
            </a:r>
            <a:r>
              <a:rPr lang="ru-RU" sz="1400" b="1" dirty="0"/>
              <a:t> та </a:t>
            </a:r>
            <a:r>
              <a:rPr lang="ru-RU" sz="1400" b="1" dirty="0" err="1"/>
              <a:t>інших</a:t>
            </a:r>
            <a:r>
              <a:rPr lang="ru-RU" sz="1400" b="1" dirty="0"/>
              <a:t> </a:t>
            </a:r>
            <a:r>
              <a:rPr lang="ru-RU" sz="1400" b="1" dirty="0" err="1"/>
              <a:t>матеріалів</a:t>
            </a:r>
            <a:r>
              <a:rPr lang="ru-RU" sz="1400" b="1" dirty="0"/>
              <a:t> в порядку КПК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740204" y="1861785"/>
            <a:ext cx="16930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458 </a:t>
            </a:r>
            <a:r>
              <a:rPr lang="ru-RU" sz="1400" b="1" dirty="0" err="1" smtClean="0"/>
              <a:t>цивільних</a:t>
            </a:r>
            <a:r>
              <a:rPr lang="ru-RU" sz="1400" b="1" dirty="0" smtClean="0"/>
              <a:t> </a:t>
            </a:r>
            <a:r>
              <a:rPr lang="ru-RU" sz="1400" b="1" dirty="0"/>
              <a:t>та </a:t>
            </a:r>
            <a:r>
              <a:rPr lang="ru-RU" sz="1400" b="1" dirty="0" err="1"/>
              <a:t>адміністративних</a:t>
            </a:r>
            <a:r>
              <a:rPr lang="ru-RU" sz="1400" b="1" dirty="0"/>
              <a:t> </a:t>
            </a:r>
            <a:r>
              <a:rPr lang="ru-RU" sz="1400" b="1" dirty="0" smtClean="0"/>
              <a:t>справ та </a:t>
            </a:r>
            <a:r>
              <a:rPr lang="ru-RU" sz="1400" b="1" dirty="0" err="1" smtClean="0"/>
              <a:t>матеріалів</a:t>
            </a:r>
            <a:endParaRPr lang="ru-RU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9723550" y="1838930"/>
            <a:ext cx="1545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1014</a:t>
            </a:r>
            <a:r>
              <a:rPr lang="ru-RU" sz="1400" b="1" dirty="0" smtClean="0"/>
              <a:t> </a:t>
            </a:r>
            <a:r>
              <a:rPr lang="ru-RU" sz="1400" b="1" dirty="0"/>
              <a:t>справ про </a:t>
            </a:r>
            <a:r>
              <a:rPr lang="ru-RU" sz="1400" b="1" dirty="0" err="1"/>
              <a:t>адміністративні</a:t>
            </a:r>
            <a:r>
              <a:rPr lang="ru-RU" sz="1400" b="1" dirty="0"/>
              <a:t> </a:t>
            </a:r>
            <a:r>
              <a:rPr lang="ru-RU" sz="1400" b="1" dirty="0" err="1"/>
              <a:t>правопорушення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020726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103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ADMIN-PC</dc:creator>
  <cp:lastModifiedBy>Керап</cp:lastModifiedBy>
  <cp:revision>36</cp:revision>
  <cp:lastPrinted>2025-02-25T08:06:58Z</cp:lastPrinted>
  <dcterms:created xsi:type="dcterms:W3CDTF">2017-11-02T09:58:20Z</dcterms:created>
  <dcterms:modified xsi:type="dcterms:W3CDTF">2025-02-25T08:09:41Z</dcterms:modified>
</cp:coreProperties>
</file>