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25603200" cy="9144000"/>
  <p:notesSz cx="6858000" cy="9144000"/>
  <p:embeddedFontLst>
    <p:embeddedFont>
      <p:font typeface="Montserrat Bold" charset="1" panose="00000800000000000000"/>
      <p:regular r:id="rId16"/>
    </p:embeddedFont>
    <p:embeddedFont>
      <p:font typeface="Montserrat Medium" charset="1" panose="00000600000000000000"/>
      <p:regular r:id="rId17"/>
    </p:embeddedFont>
    <p:embeddedFont>
      <p:font typeface="Montserrat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notesMasters/notesMaster1.xml" Type="http://schemas.openxmlformats.org/officeDocument/2006/relationships/notesMaster"/><Relationship Id="rId14" Target="theme/theme2.xml" Type="http://schemas.openxmlformats.org/officeDocument/2006/relationships/theme"/><Relationship Id="rId15" Target="notesSlides/notesSlide1.xml" Type="http://schemas.openxmlformats.org/officeDocument/2006/relationships/notes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notesSlides/notesSlide2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notesSlides/notesSlide5.xml" Type="http://schemas.openxmlformats.org/officeDocument/2006/relationships/notesSlide"/><Relationship Id="rId23" Target="notesSlides/notesSlide6.xml" Type="http://schemas.openxmlformats.org/officeDocument/2006/relationships/notesSlide"/><Relationship Id="rId24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pn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6.png" Type="http://schemas.openxmlformats.org/officeDocument/2006/relationships/image"/><Relationship Id="rId4" Target="../media/image1.pn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png" Type="http://schemas.openxmlformats.org/officeDocument/2006/relationships/image"/><Relationship Id="rId8" Target="../media/image5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4.pn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6.png" Type="http://schemas.openxmlformats.org/officeDocument/2006/relationships/image"/><Relationship Id="rId4" Target="../media/image1.pn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png" Type="http://schemas.openxmlformats.org/officeDocument/2006/relationships/image"/><Relationship Id="rId8" Target="../media/image5.png" Type="http://schemas.openxmlformats.org/officeDocument/2006/relationships/image"/><Relationship Id="rId9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155"/>
            <a:ext cx="4038394" cy="4952281"/>
          </a:xfrm>
          <a:custGeom>
            <a:avLst/>
            <a:gdLst/>
            <a:ahLst/>
            <a:cxnLst/>
            <a:rect r="r" b="b" t="t" l="l"/>
            <a:pathLst>
              <a:path h="4952281" w="4038394">
                <a:moveTo>
                  <a:pt x="0" y="0"/>
                </a:moveTo>
                <a:lnTo>
                  <a:pt x="4038394" y="0"/>
                </a:lnTo>
                <a:lnTo>
                  <a:pt x="4038394" y="4952282"/>
                </a:lnTo>
                <a:lnTo>
                  <a:pt x="0" y="49522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274852"/>
            <a:ext cx="3322104" cy="4952281"/>
          </a:xfrm>
          <a:custGeom>
            <a:avLst/>
            <a:gdLst/>
            <a:ahLst/>
            <a:cxnLst/>
            <a:rect r="r" b="b" t="t" l="l"/>
            <a:pathLst>
              <a:path h="4952281" w="3322104">
                <a:moveTo>
                  <a:pt x="0" y="0"/>
                </a:moveTo>
                <a:lnTo>
                  <a:pt x="3322104" y="0"/>
                </a:lnTo>
                <a:lnTo>
                  <a:pt x="3322104" y="4952282"/>
                </a:lnTo>
                <a:lnTo>
                  <a:pt x="0" y="49522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27925" y="-3155"/>
            <a:ext cx="4155717" cy="4680585"/>
          </a:xfrm>
          <a:custGeom>
            <a:avLst/>
            <a:gdLst/>
            <a:ahLst/>
            <a:cxnLst/>
            <a:rect r="r" b="b" t="t" l="l"/>
            <a:pathLst>
              <a:path h="4680585" w="4155717">
                <a:moveTo>
                  <a:pt x="0" y="0"/>
                </a:moveTo>
                <a:lnTo>
                  <a:pt x="4155717" y="0"/>
                </a:lnTo>
                <a:lnTo>
                  <a:pt x="4155717" y="4680585"/>
                </a:lnTo>
                <a:lnTo>
                  <a:pt x="0" y="46805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234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606817" y="2074771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03" y="8570781"/>
            <a:ext cx="4507687" cy="790389"/>
          </a:xfrm>
          <a:custGeom>
            <a:avLst/>
            <a:gdLst/>
            <a:ahLst/>
            <a:cxnLst/>
            <a:rect r="r" b="b" t="t" l="l"/>
            <a:pathLst>
              <a:path h="790389" w="4507687">
                <a:moveTo>
                  <a:pt x="0" y="0"/>
                </a:moveTo>
                <a:lnTo>
                  <a:pt x="4507687" y="0"/>
                </a:lnTo>
                <a:lnTo>
                  <a:pt x="4507687" y="790389"/>
                </a:lnTo>
                <a:lnTo>
                  <a:pt x="0" y="7903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007053" y="-108585"/>
            <a:ext cx="7595145" cy="9361170"/>
          </a:xfrm>
          <a:custGeom>
            <a:avLst/>
            <a:gdLst/>
            <a:ahLst/>
            <a:cxnLst/>
            <a:rect r="r" b="b" t="t" l="l"/>
            <a:pathLst>
              <a:path h="9361170" w="7595145">
                <a:moveTo>
                  <a:pt x="0" y="0"/>
                </a:moveTo>
                <a:lnTo>
                  <a:pt x="7595144" y="0"/>
                </a:lnTo>
                <a:lnTo>
                  <a:pt x="7595144" y="9361170"/>
                </a:lnTo>
                <a:lnTo>
                  <a:pt x="0" y="93611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984034" y="5977317"/>
            <a:ext cx="1679577" cy="1309082"/>
          </a:xfrm>
          <a:custGeom>
            <a:avLst/>
            <a:gdLst/>
            <a:ahLst/>
            <a:cxnLst/>
            <a:rect r="r" b="b" t="t" l="l"/>
            <a:pathLst>
              <a:path h="1309082" w="1679577">
                <a:moveTo>
                  <a:pt x="0" y="0"/>
                </a:moveTo>
                <a:lnTo>
                  <a:pt x="1679576" y="0"/>
                </a:lnTo>
                <a:lnTo>
                  <a:pt x="1679576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1094510" y="8570781"/>
            <a:ext cx="4507687" cy="790389"/>
          </a:xfrm>
          <a:custGeom>
            <a:avLst/>
            <a:gdLst/>
            <a:ahLst/>
            <a:cxnLst/>
            <a:rect r="r" b="b" t="t" l="l"/>
            <a:pathLst>
              <a:path h="790389" w="4507687">
                <a:moveTo>
                  <a:pt x="0" y="0"/>
                </a:moveTo>
                <a:lnTo>
                  <a:pt x="4507687" y="0"/>
                </a:lnTo>
                <a:lnTo>
                  <a:pt x="4507687" y="790389"/>
                </a:lnTo>
                <a:lnTo>
                  <a:pt x="0" y="7903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17271" y="7736624"/>
            <a:ext cx="4168659" cy="985952"/>
          </a:xfrm>
          <a:custGeom>
            <a:avLst/>
            <a:gdLst/>
            <a:ahLst/>
            <a:cxnLst/>
            <a:rect r="r" b="b" t="t" l="l"/>
            <a:pathLst>
              <a:path h="985952" w="4168659">
                <a:moveTo>
                  <a:pt x="0" y="0"/>
                </a:moveTo>
                <a:lnTo>
                  <a:pt x="4168658" y="0"/>
                </a:lnTo>
                <a:lnTo>
                  <a:pt x="4168658" y="985952"/>
                </a:lnTo>
                <a:lnTo>
                  <a:pt x="0" y="9859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667" t="-63108" r="-5447" b="-61854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495960" y="3585623"/>
            <a:ext cx="4420807" cy="4985158"/>
          </a:xfrm>
          <a:custGeom>
            <a:avLst/>
            <a:gdLst/>
            <a:ahLst/>
            <a:cxnLst/>
            <a:rect r="r" b="b" t="t" l="l"/>
            <a:pathLst>
              <a:path h="4985158" w="4420807">
                <a:moveTo>
                  <a:pt x="0" y="0"/>
                </a:moveTo>
                <a:lnTo>
                  <a:pt x="4420806" y="0"/>
                </a:lnTo>
                <a:lnTo>
                  <a:pt x="4420806" y="4985158"/>
                </a:lnTo>
                <a:lnTo>
                  <a:pt x="0" y="49851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9000"/>
            </a:blip>
            <a:stretch>
              <a:fillRect l="-5416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384284" y="2545971"/>
            <a:ext cx="14253860" cy="3708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62"/>
              </a:lnSpc>
            </a:pPr>
            <a:r>
              <a:rPr lang="en-US" b="true" sz="5478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Виправдувальний вирок як складова правосуддя: про баланс, незалежність і довіру до суду</a:t>
            </a:r>
          </a:p>
          <a:p>
            <a:pPr algn="l">
              <a:lnSpc>
                <a:spcPts val="5862"/>
              </a:lnSpc>
            </a:pPr>
          </a:p>
          <a:p>
            <a:pPr algn="l">
              <a:lnSpc>
                <a:spcPts val="5862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6384284" y="4910562"/>
            <a:ext cx="11333968" cy="106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19" b="true">
                <a:solidFill>
                  <a:srgbClr val="1E30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Чому ефектив</a:t>
            </a:r>
            <a:r>
              <a:rPr lang="en-US" b="true" sz="2419">
                <a:solidFill>
                  <a:srgbClr val="1E30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ність антикорупційної юстиції вимірюється не кількістю обвинувальних вироків, а здатністю суду ухвалювати рішення відповідно до закону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1056548" y="0"/>
            <a:ext cx="7623798" cy="9361170"/>
          </a:xfrm>
          <a:custGeom>
            <a:avLst/>
            <a:gdLst/>
            <a:ahLst/>
            <a:cxnLst/>
            <a:rect r="r" b="b" t="t" l="l"/>
            <a:pathLst>
              <a:path h="9361170" w="7623798">
                <a:moveTo>
                  <a:pt x="7623798" y="0"/>
                </a:moveTo>
                <a:lnTo>
                  <a:pt x="0" y="0"/>
                </a:lnTo>
                <a:lnTo>
                  <a:pt x="0" y="9361170"/>
                </a:lnTo>
                <a:lnTo>
                  <a:pt x="7623798" y="9361170"/>
                </a:lnTo>
                <a:lnTo>
                  <a:pt x="7623798" y="0"/>
                </a:lnTo>
                <a:close/>
              </a:path>
            </a:pathLst>
          </a:custGeom>
          <a:blipFill>
            <a:blip r:embed="rId3"/>
            <a:stretch>
              <a:fillRect l="0" t="-188" r="0" b="-1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555561" y="1461753"/>
            <a:ext cx="5715930" cy="769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6"/>
              </a:lnSpc>
            </a:pPr>
            <a:r>
              <a:rPr lang="en-US" b="true" sz="4932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Вступна частина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632697" y="3566429"/>
            <a:ext cx="16704546" cy="2931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7"/>
              </a:lnSpc>
            </a:pPr>
            <a:r>
              <a:rPr lang="en-US" sz="2424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Але ефект</a:t>
            </a:r>
            <a:r>
              <a:rPr lang="en-US" sz="2424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ивність кримінальної юстиції не може означати результативність будь-якою ціною. </a:t>
            </a:r>
          </a:p>
          <a:p>
            <a:pPr algn="l">
              <a:lnSpc>
                <a:spcPts val="3927"/>
              </a:lnSpc>
            </a:pPr>
            <a:r>
              <a:rPr lang="en-US" sz="2424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Саме тому презумпція невинуватості, стандарт доказування поза розумним сумнівом, вимоги до допустимості доказів та заборона провокації злочину - це не формальності і не перешкоди для правосуддя.</a:t>
            </a:r>
          </a:p>
          <a:p>
            <a:pPr algn="l">
              <a:lnSpc>
                <a:spcPts val="3927"/>
              </a:lnSpc>
            </a:pPr>
            <a:r>
              <a:rPr lang="en-US" sz="2424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386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670797" y="5769267"/>
            <a:ext cx="17292955" cy="244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1"/>
              </a:lnSpc>
            </a:pPr>
            <a:r>
              <a:rPr lang="en-US" sz="2444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Завдання суду перш за все встановити, чи доведено обвинувачення належними, допустимими та достовірними доказами, і на цій підставі ухвалити законне, обґрунтоване та неупереджене рішення.</a:t>
            </a:r>
          </a:p>
          <a:p>
            <a:pPr algn="l">
              <a:lnSpc>
                <a:spcPts val="3901"/>
              </a:lnSpc>
            </a:pPr>
            <a:r>
              <a:rPr lang="en-US" sz="2444" b="true">
                <a:solidFill>
                  <a:srgbClr val="1E306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Виправдувальний вирок - це однин із передбачених законом результатів судового розгляду.</a:t>
            </a:r>
          </a:p>
          <a:p>
            <a:pPr algn="l">
              <a:lnSpc>
                <a:spcPts val="3901"/>
              </a:lnSpc>
            </a:pPr>
          </a:p>
          <a:p>
            <a:pPr algn="l">
              <a:lnSpc>
                <a:spcPts val="3901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5451064" y="5683900"/>
            <a:ext cx="42850" cy="1738040"/>
            <a:chOff x="0" y="0"/>
            <a:chExt cx="45148" cy="18312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5212" cy="1831340"/>
            </a:xfrm>
            <a:custGeom>
              <a:avLst/>
              <a:gdLst/>
              <a:ahLst/>
              <a:cxnLst/>
              <a:rect r="r" b="b" t="t" l="l"/>
              <a:pathLst>
                <a:path h="1831340" w="45212">
                  <a:moveTo>
                    <a:pt x="0" y="22606"/>
                  </a:moveTo>
                  <a:cubicBezTo>
                    <a:pt x="0" y="10160"/>
                    <a:pt x="10160" y="0"/>
                    <a:pt x="22606" y="0"/>
                  </a:cubicBezTo>
                  <a:cubicBezTo>
                    <a:pt x="35052" y="0"/>
                    <a:pt x="45212" y="10160"/>
                    <a:pt x="45212" y="22606"/>
                  </a:cubicBezTo>
                  <a:lnTo>
                    <a:pt x="45212" y="1808734"/>
                  </a:lnTo>
                  <a:cubicBezTo>
                    <a:pt x="45212" y="1821180"/>
                    <a:pt x="35052" y="1831340"/>
                    <a:pt x="22606" y="1831340"/>
                  </a:cubicBezTo>
                  <a:cubicBezTo>
                    <a:pt x="10160" y="1831340"/>
                    <a:pt x="0" y="1821180"/>
                    <a:pt x="0" y="1808734"/>
                  </a:cubicBezTo>
                  <a:close/>
                </a:path>
              </a:pathLst>
            </a:custGeom>
            <a:solidFill>
              <a:srgbClr val="84C1FA"/>
            </a:solidFill>
          </p:spPr>
        </p:sp>
      </p:grpSp>
      <p:sp>
        <p:nvSpPr>
          <p:cNvPr name="Freeform 8" id="8"/>
          <p:cNvSpPr/>
          <p:nvPr/>
        </p:nvSpPr>
        <p:spPr>
          <a:xfrm flipH="true" flipV="false" rot="0">
            <a:off x="21620953" y="0"/>
            <a:ext cx="4038394" cy="4952281"/>
          </a:xfrm>
          <a:custGeom>
            <a:avLst/>
            <a:gdLst/>
            <a:ahLst/>
            <a:cxnLst/>
            <a:rect r="r" b="b" t="t" l="l"/>
            <a:pathLst>
              <a:path h="4952281" w="4038394">
                <a:moveTo>
                  <a:pt x="4038394" y="0"/>
                </a:moveTo>
                <a:lnTo>
                  <a:pt x="0" y="0"/>
                </a:lnTo>
                <a:lnTo>
                  <a:pt x="0" y="4952281"/>
                </a:lnTo>
                <a:lnTo>
                  <a:pt x="4038394" y="4952281"/>
                </a:lnTo>
                <a:lnTo>
                  <a:pt x="403839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22337243" y="0"/>
            <a:ext cx="3322104" cy="4952281"/>
          </a:xfrm>
          <a:custGeom>
            <a:avLst/>
            <a:gdLst/>
            <a:ahLst/>
            <a:cxnLst/>
            <a:rect r="r" b="b" t="t" l="l"/>
            <a:pathLst>
              <a:path h="4952281" w="3322104">
                <a:moveTo>
                  <a:pt x="3322104" y="0"/>
                </a:moveTo>
                <a:lnTo>
                  <a:pt x="0" y="0"/>
                </a:lnTo>
                <a:lnTo>
                  <a:pt x="0" y="4952281"/>
                </a:lnTo>
                <a:lnTo>
                  <a:pt x="3322104" y="4952281"/>
                </a:lnTo>
                <a:lnTo>
                  <a:pt x="3322104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20378220" y="-108585"/>
            <a:ext cx="6409561" cy="4680585"/>
          </a:xfrm>
          <a:custGeom>
            <a:avLst/>
            <a:gdLst/>
            <a:ahLst/>
            <a:cxnLst/>
            <a:rect r="r" b="b" t="t" l="l"/>
            <a:pathLst>
              <a:path h="4680585" w="6409561">
                <a:moveTo>
                  <a:pt x="6409561" y="0"/>
                </a:moveTo>
                <a:lnTo>
                  <a:pt x="0" y="0"/>
                </a:lnTo>
                <a:lnTo>
                  <a:pt x="0" y="4680585"/>
                </a:lnTo>
                <a:lnTo>
                  <a:pt x="6409561" y="4680585"/>
                </a:lnTo>
                <a:lnTo>
                  <a:pt x="6409561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2503393" y="1344916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03" y="8570781"/>
            <a:ext cx="4507687" cy="790389"/>
          </a:xfrm>
          <a:custGeom>
            <a:avLst/>
            <a:gdLst/>
            <a:ahLst/>
            <a:cxnLst/>
            <a:rect r="r" b="b" t="t" l="l"/>
            <a:pathLst>
              <a:path h="790389" w="4507687">
                <a:moveTo>
                  <a:pt x="0" y="0"/>
                </a:moveTo>
                <a:lnTo>
                  <a:pt x="4507687" y="0"/>
                </a:lnTo>
                <a:lnTo>
                  <a:pt x="4507687" y="790389"/>
                </a:lnTo>
                <a:lnTo>
                  <a:pt x="0" y="7903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79769" y="6160482"/>
            <a:ext cx="1679577" cy="1309082"/>
          </a:xfrm>
          <a:custGeom>
            <a:avLst/>
            <a:gdLst/>
            <a:ahLst/>
            <a:cxnLst/>
            <a:rect r="r" b="b" t="t" l="l"/>
            <a:pathLst>
              <a:path h="1309082" w="1679577">
                <a:moveTo>
                  <a:pt x="0" y="0"/>
                </a:moveTo>
                <a:lnTo>
                  <a:pt x="1679576" y="0"/>
                </a:lnTo>
                <a:lnTo>
                  <a:pt x="1679576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1095513" y="8353611"/>
            <a:ext cx="4507687" cy="790389"/>
          </a:xfrm>
          <a:custGeom>
            <a:avLst/>
            <a:gdLst/>
            <a:ahLst/>
            <a:cxnLst/>
            <a:rect r="r" b="b" t="t" l="l"/>
            <a:pathLst>
              <a:path h="790389" w="4507687">
                <a:moveTo>
                  <a:pt x="0" y="0"/>
                </a:moveTo>
                <a:lnTo>
                  <a:pt x="4507687" y="0"/>
                </a:lnTo>
                <a:lnTo>
                  <a:pt x="4507687" y="790389"/>
                </a:lnTo>
                <a:lnTo>
                  <a:pt x="0" y="7903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5555561" y="2263295"/>
            <a:ext cx="16704546" cy="1446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7"/>
              </a:lnSpc>
            </a:pPr>
            <a:r>
              <a:rPr lang="en-US" sz="2424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Корупція завдає шкод</a:t>
            </a:r>
            <a:r>
              <a:rPr lang="en-US" sz="2424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и державі, суспільству, довірі громадян до інституцій, тому держава повинна мати дієві механізми її виявлення, розслідування та притягнення винних до відповідальності.</a:t>
            </a:r>
          </a:p>
          <a:p>
            <a:pPr algn="l">
              <a:lnSpc>
                <a:spcPts val="3869"/>
              </a:lnSpc>
            </a:pPr>
          </a:p>
        </p:txBody>
      </p:sp>
    </p:spTree>
  </p:cSld>
  <p:clrMapOvr>
    <a:masterClrMapping/>
  </p:clrMapOvr>
  <p:transition spd="fast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64126" y="4229819"/>
            <a:ext cx="4038394" cy="4952281"/>
          </a:xfrm>
          <a:custGeom>
            <a:avLst/>
            <a:gdLst/>
            <a:ahLst/>
            <a:cxnLst/>
            <a:rect r="r" b="b" t="t" l="l"/>
            <a:pathLst>
              <a:path h="4952281" w="4038394">
                <a:moveTo>
                  <a:pt x="4038394" y="0"/>
                </a:moveTo>
                <a:lnTo>
                  <a:pt x="0" y="0"/>
                </a:lnTo>
                <a:lnTo>
                  <a:pt x="0" y="4952281"/>
                </a:lnTo>
                <a:lnTo>
                  <a:pt x="4038394" y="4952281"/>
                </a:lnTo>
                <a:lnTo>
                  <a:pt x="4038394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64126" y="4229819"/>
            <a:ext cx="3322104" cy="4952281"/>
          </a:xfrm>
          <a:custGeom>
            <a:avLst/>
            <a:gdLst/>
            <a:ahLst/>
            <a:cxnLst/>
            <a:rect r="r" b="b" t="t" l="l"/>
            <a:pathLst>
              <a:path h="4952281" w="3322104">
                <a:moveTo>
                  <a:pt x="3322104" y="0"/>
                </a:moveTo>
                <a:lnTo>
                  <a:pt x="0" y="0"/>
                </a:lnTo>
                <a:lnTo>
                  <a:pt x="0" y="4952281"/>
                </a:lnTo>
                <a:lnTo>
                  <a:pt x="3322104" y="4952281"/>
                </a:lnTo>
                <a:lnTo>
                  <a:pt x="332210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10800000">
            <a:off x="-475504" y="4572000"/>
            <a:ext cx="6409561" cy="4680585"/>
          </a:xfrm>
          <a:custGeom>
            <a:avLst/>
            <a:gdLst/>
            <a:ahLst/>
            <a:cxnLst/>
            <a:rect r="r" b="b" t="t" l="l"/>
            <a:pathLst>
              <a:path h="4680585" w="6409561">
                <a:moveTo>
                  <a:pt x="6409561" y="0"/>
                </a:moveTo>
                <a:lnTo>
                  <a:pt x="0" y="0"/>
                </a:lnTo>
                <a:lnTo>
                  <a:pt x="0" y="4680585"/>
                </a:lnTo>
                <a:lnTo>
                  <a:pt x="6409561" y="4680585"/>
                </a:lnTo>
                <a:lnTo>
                  <a:pt x="6409561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928753" y="6454858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555571" y="1340397"/>
            <a:ext cx="15304437" cy="421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232" b="true">
                <a:solidFill>
                  <a:srgbClr val="1E30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5 вересня 2019 року - 31 серпня 2026 року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0800000">
            <a:off x="22525711" y="-394682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4" y="0"/>
                </a:lnTo>
                <a:lnTo>
                  <a:pt x="1197934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23856995" y="-394682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882140" y="3940809"/>
            <a:ext cx="10361243" cy="2514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82"/>
              </a:lnSpc>
            </a:pPr>
            <a:r>
              <a:rPr lang="en-US" b="true" sz="424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431 вироків постановлено ВАКС:</a:t>
            </a:r>
          </a:p>
          <a:p>
            <a:pPr algn="l">
              <a:lnSpc>
                <a:spcPts val="6782"/>
              </a:lnSpc>
            </a:pPr>
            <a:r>
              <a:rPr lang="en-US" b="true" sz="424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• 397 обвинувальних (92.1%) </a:t>
            </a:r>
          </a:p>
          <a:p>
            <a:pPr algn="l">
              <a:lnSpc>
                <a:spcPts val="6782"/>
              </a:lnSpc>
            </a:pPr>
            <a:r>
              <a:rPr lang="en-US" b="true" sz="424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• 34 виправдувальних (7.9%)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55561" y="608543"/>
            <a:ext cx="5939730" cy="77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6"/>
              </a:lnSpc>
            </a:pPr>
            <a:r>
              <a:rPr lang="en-US" b="true" sz="4932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Статистика ВАКС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4854733" y="1281666"/>
            <a:ext cx="7285968" cy="84099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64126" y="4229819"/>
            <a:ext cx="4038394" cy="4952281"/>
          </a:xfrm>
          <a:custGeom>
            <a:avLst/>
            <a:gdLst/>
            <a:ahLst/>
            <a:cxnLst/>
            <a:rect r="r" b="b" t="t" l="l"/>
            <a:pathLst>
              <a:path h="4952281" w="4038394">
                <a:moveTo>
                  <a:pt x="4038394" y="0"/>
                </a:moveTo>
                <a:lnTo>
                  <a:pt x="0" y="0"/>
                </a:lnTo>
                <a:lnTo>
                  <a:pt x="0" y="4952281"/>
                </a:lnTo>
                <a:lnTo>
                  <a:pt x="4038394" y="4952281"/>
                </a:lnTo>
                <a:lnTo>
                  <a:pt x="4038394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64126" y="4229819"/>
            <a:ext cx="3322104" cy="4952281"/>
          </a:xfrm>
          <a:custGeom>
            <a:avLst/>
            <a:gdLst/>
            <a:ahLst/>
            <a:cxnLst/>
            <a:rect r="r" b="b" t="t" l="l"/>
            <a:pathLst>
              <a:path h="4952281" w="3322104">
                <a:moveTo>
                  <a:pt x="3322104" y="0"/>
                </a:moveTo>
                <a:lnTo>
                  <a:pt x="0" y="0"/>
                </a:lnTo>
                <a:lnTo>
                  <a:pt x="0" y="4952281"/>
                </a:lnTo>
                <a:lnTo>
                  <a:pt x="3322104" y="4952281"/>
                </a:lnTo>
                <a:lnTo>
                  <a:pt x="332210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10800000">
            <a:off x="-475504" y="4572000"/>
            <a:ext cx="6409561" cy="4680585"/>
          </a:xfrm>
          <a:custGeom>
            <a:avLst/>
            <a:gdLst/>
            <a:ahLst/>
            <a:cxnLst/>
            <a:rect r="r" b="b" t="t" l="l"/>
            <a:pathLst>
              <a:path h="4680585" w="6409561">
                <a:moveTo>
                  <a:pt x="6409561" y="0"/>
                </a:moveTo>
                <a:lnTo>
                  <a:pt x="0" y="0"/>
                </a:lnTo>
                <a:lnTo>
                  <a:pt x="0" y="4680585"/>
                </a:lnTo>
                <a:lnTo>
                  <a:pt x="6409561" y="4680585"/>
                </a:lnTo>
                <a:lnTo>
                  <a:pt x="6409561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928753" y="6454858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555571" y="1340397"/>
            <a:ext cx="15304437" cy="421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3"/>
              </a:lnSpc>
            </a:pPr>
            <a:r>
              <a:rPr lang="en-US" sz="2232" b="true">
                <a:solidFill>
                  <a:srgbClr val="1E30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5 вересня 2019 року - 31 серпня 2026 року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0800000">
            <a:off x="22525711" y="-394682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4" y="0"/>
                </a:lnTo>
                <a:lnTo>
                  <a:pt x="1197934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23856995" y="-394682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078061" y="3131742"/>
            <a:ext cx="13765395" cy="4230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10"/>
              </a:lnSpc>
            </a:pPr>
            <a:r>
              <a:rPr lang="en-US" b="true" sz="3014">
                <a:solidFill>
                  <a:srgbClr val="003CA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 </a:t>
            </a:r>
            <a:r>
              <a:rPr lang="en-US" b="true" sz="3014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37 переглянутих виправдувальних вироків </a:t>
            </a:r>
            <a:r>
              <a:rPr lang="en-US" b="true" sz="3014">
                <a:solidFill>
                  <a:srgbClr val="003CA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першої інстанції ВАКС та інших судів </a:t>
            </a:r>
            <a:r>
              <a:rPr lang="en-US" b="true" sz="3014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 14 справах</a:t>
            </a:r>
            <a:r>
              <a:rPr lang="en-US" b="true" sz="3014">
                <a:solidFill>
                  <a:srgbClr val="003CA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АП ВАКС залишила виправдувальні вироки в силі. </a:t>
            </a:r>
          </a:p>
          <a:p>
            <a:pPr algn="l">
              <a:lnSpc>
                <a:spcPts val="4810"/>
              </a:lnSpc>
            </a:pPr>
          </a:p>
          <a:p>
            <a:pPr algn="l">
              <a:lnSpc>
                <a:spcPts val="4810"/>
              </a:lnSpc>
            </a:pPr>
            <a:r>
              <a:rPr lang="en-US" b="true" sz="3014">
                <a:solidFill>
                  <a:srgbClr val="003CA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Окрім того, переглядаючи обвинувальні вироки, Апеляційна палата ухвалила власних </a:t>
            </a:r>
            <a:r>
              <a:rPr lang="en-US" b="true" sz="3014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 виправдувальних</a:t>
            </a:r>
            <a:r>
              <a:rPr lang="en-US" b="true" sz="3014">
                <a:solidFill>
                  <a:srgbClr val="003CA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вироків. </a:t>
            </a:r>
          </a:p>
          <a:p>
            <a:pPr algn="l">
              <a:lnSpc>
                <a:spcPts val="481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5555561" y="608543"/>
            <a:ext cx="7709567" cy="77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6"/>
              </a:lnSpc>
            </a:pPr>
            <a:r>
              <a:rPr lang="en-US" sz="4932" b="true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Апеляційній перегляд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3000613" y="1149899"/>
            <a:ext cx="7584778" cy="6844203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4212629" y="7200111"/>
            <a:ext cx="1678105" cy="513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8"/>
              </a:lnSpc>
            </a:pPr>
            <a:r>
              <a:rPr lang="en-US" sz="16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виправдвальні </a:t>
            </a:r>
          </a:p>
          <a:p>
            <a:pPr algn="ctr">
              <a:lnSpc>
                <a:spcPts val="2038"/>
              </a:lnSpc>
              <a:spcBef>
                <a:spcPct val="0"/>
              </a:spcBef>
            </a:pPr>
            <a:r>
              <a:rPr lang="en-US" sz="16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вироки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476728" y="7167967"/>
            <a:ext cx="1152606" cy="513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8"/>
              </a:lnSpc>
            </a:pPr>
            <a:r>
              <a:rPr lang="en-US" sz="16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залишено </a:t>
            </a:r>
          </a:p>
          <a:p>
            <a:pPr algn="ctr">
              <a:lnSpc>
                <a:spcPts val="2038"/>
              </a:lnSpc>
              <a:spcBef>
                <a:spcPct val="0"/>
              </a:spcBef>
            </a:pPr>
            <a:r>
              <a:rPr lang="en-US" sz="16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силі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00214" y="7200111"/>
            <a:ext cx="1991997" cy="771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8"/>
              </a:lnSpc>
            </a:pPr>
            <a:r>
              <a:rPr lang="en-US" sz="16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ухвалено власних </a:t>
            </a:r>
          </a:p>
          <a:p>
            <a:pPr algn="ctr">
              <a:lnSpc>
                <a:spcPts val="2038"/>
              </a:lnSpc>
            </a:pPr>
            <a:r>
              <a:rPr lang="en-US" sz="16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виправдувальних </a:t>
            </a:r>
          </a:p>
          <a:p>
            <a:pPr algn="ctr">
              <a:lnSpc>
                <a:spcPts val="2038"/>
              </a:lnSpc>
              <a:spcBef>
                <a:spcPct val="0"/>
              </a:spcBef>
            </a:pPr>
            <a:r>
              <a:rPr lang="en-US" sz="16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вироків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425374" y="2542713"/>
            <a:ext cx="1252616" cy="450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  <a:spcBef>
                <a:spcPct val="0"/>
              </a:spcBef>
            </a:pPr>
            <a:r>
              <a:rPr lang="en-US" sz="291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37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376718" y="5488189"/>
            <a:ext cx="1252616" cy="450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  <a:spcBef>
                <a:spcPct val="0"/>
              </a:spcBef>
            </a:pPr>
            <a:r>
              <a:rPr lang="en-US" sz="291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369904" y="6224749"/>
            <a:ext cx="1252616" cy="450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  <a:spcBef>
                <a:spcPct val="0"/>
              </a:spcBef>
            </a:pPr>
            <a:r>
              <a:rPr lang="en-US" sz="291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64126" y="4229819"/>
            <a:ext cx="4038394" cy="4952281"/>
          </a:xfrm>
          <a:custGeom>
            <a:avLst/>
            <a:gdLst/>
            <a:ahLst/>
            <a:cxnLst/>
            <a:rect r="r" b="b" t="t" l="l"/>
            <a:pathLst>
              <a:path h="4952281" w="4038394">
                <a:moveTo>
                  <a:pt x="4038394" y="0"/>
                </a:moveTo>
                <a:lnTo>
                  <a:pt x="0" y="0"/>
                </a:lnTo>
                <a:lnTo>
                  <a:pt x="0" y="4952281"/>
                </a:lnTo>
                <a:lnTo>
                  <a:pt x="4038394" y="4952281"/>
                </a:lnTo>
                <a:lnTo>
                  <a:pt x="4038394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64126" y="4229819"/>
            <a:ext cx="3322104" cy="4952281"/>
          </a:xfrm>
          <a:custGeom>
            <a:avLst/>
            <a:gdLst/>
            <a:ahLst/>
            <a:cxnLst/>
            <a:rect r="r" b="b" t="t" l="l"/>
            <a:pathLst>
              <a:path h="4952281" w="3322104">
                <a:moveTo>
                  <a:pt x="3322104" y="0"/>
                </a:moveTo>
                <a:lnTo>
                  <a:pt x="0" y="0"/>
                </a:lnTo>
                <a:lnTo>
                  <a:pt x="0" y="4952281"/>
                </a:lnTo>
                <a:lnTo>
                  <a:pt x="3322104" y="4952281"/>
                </a:lnTo>
                <a:lnTo>
                  <a:pt x="332210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10800000">
            <a:off x="-2111114" y="4572000"/>
            <a:ext cx="6409561" cy="4680585"/>
          </a:xfrm>
          <a:custGeom>
            <a:avLst/>
            <a:gdLst/>
            <a:ahLst/>
            <a:cxnLst/>
            <a:rect r="r" b="b" t="t" l="l"/>
            <a:pathLst>
              <a:path h="4680585" w="6409561">
                <a:moveTo>
                  <a:pt x="6409561" y="0"/>
                </a:moveTo>
                <a:lnTo>
                  <a:pt x="0" y="0"/>
                </a:lnTo>
                <a:lnTo>
                  <a:pt x="0" y="4680585"/>
                </a:lnTo>
                <a:lnTo>
                  <a:pt x="6409561" y="4680585"/>
                </a:lnTo>
                <a:lnTo>
                  <a:pt x="6409561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451045" y="7437821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22525711" y="-394682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4" y="0"/>
                </a:lnTo>
                <a:lnTo>
                  <a:pt x="1197934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23856995" y="-394682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66910" y="2401590"/>
            <a:ext cx="2241611" cy="1210470"/>
          </a:xfrm>
          <a:custGeom>
            <a:avLst/>
            <a:gdLst/>
            <a:ahLst/>
            <a:cxnLst/>
            <a:rect r="r" b="b" t="t" l="l"/>
            <a:pathLst>
              <a:path h="1210470" w="2241611">
                <a:moveTo>
                  <a:pt x="0" y="0"/>
                </a:moveTo>
                <a:lnTo>
                  <a:pt x="2241611" y="0"/>
                </a:lnTo>
                <a:lnTo>
                  <a:pt x="2241611" y="1210469"/>
                </a:lnTo>
                <a:lnTo>
                  <a:pt x="0" y="12104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191247" y="555999"/>
            <a:ext cx="16559969" cy="77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6"/>
              </a:lnSpc>
            </a:pPr>
            <a:r>
              <a:rPr lang="en-US" sz="4932" b="true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Виправдувальні вироки: порівняння показників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91390" y="2621454"/>
            <a:ext cx="9207057" cy="990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0"/>
              </a:lnSpc>
              <a:spcBef>
                <a:spcPct val="0"/>
              </a:spcBef>
            </a:pPr>
            <a:r>
              <a:rPr lang="en-US" sz="3133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Загальнонаціональний показник становить менше 2 %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888782" y="4327564"/>
            <a:ext cx="3709819" cy="2003302"/>
          </a:xfrm>
          <a:custGeom>
            <a:avLst/>
            <a:gdLst/>
            <a:ahLst/>
            <a:cxnLst/>
            <a:rect r="r" b="b" t="t" l="l"/>
            <a:pathLst>
              <a:path h="2003302" w="3709819">
                <a:moveTo>
                  <a:pt x="0" y="0"/>
                </a:moveTo>
                <a:lnTo>
                  <a:pt x="3709819" y="0"/>
                </a:lnTo>
                <a:lnTo>
                  <a:pt x="3709819" y="2003303"/>
                </a:lnTo>
                <a:lnTo>
                  <a:pt x="0" y="20033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146900" y="5109791"/>
            <a:ext cx="4207100" cy="467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5"/>
              </a:lnSpc>
              <a:spcBef>
                <a:spcPct val="0"/>
              </a:spcBef>
            </a:pPr>
            <a:r>
              <a:rPr lang="en-US" sz="3033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 ВАКС — близько 8 %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5831758" y="6887525"/>
            <a:ext cx="2956394" cy="1596453"/>
          </a:xfrm>
          <a:custGeom>
            <a:avLst/>
            <a:gdLst/>
            <a:ahLst/>
            <a:cxnLst/>
            <a:rect r="r" b="b" t="t" l="l"/>
            <a:pathLst>
              <a:path h="1596453" w="2956394">
                <a:moveTo>
                  <a:pt x="0" y="0"/>
                </a:moveTo>
                <a:lnTo>
                  <a:pt x="2956394" y="0"/>
                </a:lnTo>
                <a:lnTo>
                  <a:pt x="2956394" y="1596453"/>
                </a:lnTo>
                <a:lnTo>
                  <a:pt x="0" y="1596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302506" y="7370866"/>
            <a:ext cx="7773563" cy="467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5"/>
              </a:lnSpc>
              <a:spcBef>
                <a:spcPct val="0"/>
              </a:spcBef>
            </a:pPr>
            <a:r>
              <a:rPr lang="en-US" sz="3033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Після</a:t>
            </a:r>
            <a:r>
              <a:rPr lang="en-US" sz="3033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 апеляційного перегляду —  4,8%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719552" y="3116757"/>
            <a:ext cx="6280911" cy="3965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5"/>
              </a:lnSpc>
              <a:spcBef>
                <a:spcPct val="0"/>
              </a:spcBef>
            </a:pPr>
            <a:r>
              <a:rPr lang="en-US" sz="359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Об’єк</a:t>
            </a:r>
            <a:r>
              <a:rPr lang="en-US" sz="359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тивний показник для суду апеляційної інстанції, який має здійснювати реальний, а не формальний судовий контроль за обвинуваченням.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64126" y="4229819"/>
            <a:ext cx="4038394" cy="4952281"/>
          </a:xfrm>
          <a:custGeom>
            <a:avLst/>
            <a:gdLst/>
            <a:ahLst/>
            <a:cxnLst/>
            <a:rect r="r" b="b" t="t" l="l"/>
            <a:pathLst>
              <a:path h="4952281" w="4038394">
                <a:moveTo>
                  <a:pt x="4038394" y="0"/>
                </a:moveTo>
                <a:lnTo>
                  <a:pt x="0" y="0"/>
                </a:lnTo>
                <a:lnTo>
                  <a:pt x="0" y="4952281"/>
                </a:lnTo>
                <a:lnTo>
                  <a:pt x="4038394" y="4952281"/>
                </a:lnTo>
                <a:lnTo>
                  <a:pt x="4038394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64126" y="4229819"/>
            <a:ext cx="3322104" cy="4952281"/>
          </a:xfrm>
          <a:custGeom>
            <a:avLst/>
            <a:gdLst/>
            <a:ahLst/>
            <a:cxnLst/>
            <a:rect r="r" b="b" t="t" l="l"/>
            <a:pathLst>
              <a:path h="4952281" w="3322104">
                <a:moveTo>
                  <a:pt x="3322104" y="0"/>
                </a:moveTo>
                <a:lnTo>
                  <a:pt x="0" y="0"/>
                </a:lnTo>
                <a:lnTo>
                  <a:pt x="0" y="4952281"/>
                </a:lnTo>
                <a:lnTo>
                  <a:pt x="3322104" y="4952281"/>
                </a:lnTo>
                <a:lnTo>
                  <a:pt x="332210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315433" y="7365644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4" y="0"/>
                </a:lnTo>
                <a:lnTo>
                  <a:pt x="1197934" y="1309081"/>
                </a:lnTo>
                <a:lnTo>
                  <a:pt x="0" y="1309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22525711" y="-394682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4" y="0"/>
                </a:lnTo>
                <a:lnTo>
                  <a:pt x="1197934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23856995" y="-394682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409723" y="2166067"/>
            <a:ext cx="18108790" cy="6885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19"/>
              </a:lnSpc>
              <a:spcBef>
                <a:spcPct val="0"/>
              </a:spcBef>
            </a:pPr>
          </a:p>
          <a:p>
            <a:pPr algn="just">
              <a:lnSpc>
                <a:spcPts val="4819"/>
              </a:lnSpc>
              <a:spcBef>
                <a:spcPct val="0"/>
              </a:spcBef>
            </a:pPr>
            <a:r>
              <a:rPr lang="en-US" b="true" sz="3065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Обвинувачення:</a:t>
            </a:r>
          </a:p>
          <a:p>
            <a:pPr algn="just">
              <a:lnSpc>
                <a:spcPts val="4819"/>
              </a:lnSpc>
              <a:spcBef>
                <a:spcPct val="0"/>
              </a:spcBef>
            </a:pPr>
            <a:r>
              <a:rPr lang="en-US" sz="3065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одержання неправомірної вигоди в особливо великому розмірі</a:t>
            </a:r>
          </a:p>
          <a:p>
            <a:pPr algn="just">
              <a:lnSpc>
                <a:spcPts val="4819"/>
              </a:lnSpc>
              <a:spcBef>
                <a:spcPct val="0"/>
              </a:spcBef>
            </a:pPr>
          </a:p>
          <a:p>
            <a:pPr algn="just">
              <a:lnSpc>
                <a:spcPts val="4819"/>
              </a:lnSpc>
              <a:spcBef>
                <a:spcPct val="0"/>
              </a:spcBef>
            </a:pPr>
            <a:r>
              <a:rPr lang="en-US" b="true" sz="3065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Перша інстанція:</a:t>
            </a:r>
          </a:p>
          <a:p>
            <a:pPr algn="just">
              <a:lnSpc>
                <a:spcPts val="4819"/>
              </a:lnSpc>
              <a:spcBef>
                <a:spcPct val="0"/>
              </a:spcBef>
            </a:pPr>
            <a:r>
              <a:rPr lang="en-US" sz="3065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виправдувальний вирок</a:t>
            </a:r>
          </a:p>
          <a:p>
            <a:pPr algn="just">
              <a:lnSpc>
                <a:spcPts val="4819"/>
              </a:lnSpc>
              <a:spcBef>
                <a:spcPct val="0"/>
              </a:spcBef>
            </a:pPr>
          </a:p>
          <a:p>
            <a:pPr algn="just">
              <a:lnSpc>
                <a:spcPts val="4819"/>
              </a:lnSpc>
              <a:spcBef>
                <a:spcPct val="0"/>
              </a:spcBef>
            </a:pPr>
            <a:r>
              <a:rPr lang="en-US" b="true" sz="3065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Апеляційна палата ВАКС:</a:t>
            </a:r>
          </a:p>
          <a:p>
            <a:pPr algn="just">
              <a:lnSpc>
                <a:spcPts val="3801"/>
              </a:lnSpc>
            </a:pPr>
            <a:r>
              <a:rPr lang="en-US" sz="3065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вирок залишено без змін, апеляційну скаргу прокурора - без задоволення.</a:t>
            </a:r>
          </a:p>
          <a:p>
            <a:pPr algn="just">
              <a:lnSpc>
                <a:spcPts val="3801"/>
              </a:lnSpc>
            </a:pPr>
            <a:r>
              <a:rPr lang="en-US" sz="3065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АП ВАКС погодилась із рішенням першої інстанції стосовно наявності </a:t>
            </a:r>
          </a:p>
          <a:p>
            <a:pPr algn="just">
              <a:lnSpc>
                <a:spcPts val="3801"/>
              </a:lnSpc>
            </a:pPr>
            <a:r>
              <a:rPr lang="en-US" sz="3065">
                <a:solidFill>
                  <a:srgbClr val="003CA9"/>
                </a:solidFill>
                <a:latin typeface="Montserrat"/>
                <a:ea typeface="Montserrat"/>
                <a:cs typeface="Montserrat"/>
                <a:sym typeface="Montserrat"/>
              </a:rPr>
              <a:t>провокації вчинення кримінального провадження</a:t>
            </a:r>
          </a:p>
          <a:p>
            <a:pPr algn="just">
              <a:lnSpc>
                <a:spcPts val="4819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3871507" y="2809149"/>
            <a:ext cx="1301000" cy="1294495"/>
          </a:xfrm>
          <a:custGeom>
            <a:avLst/>
            <a:gdLst/>
            <a:ahLst/>
            <a:cxnLst/>
            <a:rect r="r" b="b" t="t" l="l"/>
            <a:pathLst>
              <a:path h="1294495" w="1301000">
                <a:moveTo>
                  <a:pt x="0" y="0"/>
                </a:moveTo>
                <a:lnTo>
                  <a:pt x="1301000" y="0"/>
                </a:lnTo>
                <a:lnTo>
                  <a:pt x="1301000" y="1294495"/>
                </a:lnTo>
                <a:lnTo>
                  <a:pt x="0" y="12944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26998" y="6960283"/>
            <a:ext cx="1269317" cy="1269317"/>
          </a:xfrm>
          <a:custGeom>
            <a:avLst/>
            <a:gdLst/>
            <a:ahLst/>
            <a:cxnLst/>
            <a:rect r="r" b="b" t="t" l="l"/>
            <a:pathLst>
              <a:path h="1269317" w="1269317">
                <a:moveTo>
                  <a:pt x="0" y="0"/>
                </a:moveTo>
                <a:lnTo>
                  <a:pt x="1269317" y="0"/>
                </a:lnTo>
                <a:lnTo>
                  <a:pt x="1269317" y="1269317"/>
                </a:lnTo>
                <a:lnTo>
                  <a:pt x="0" y="12693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102520" y="4687523"/>
            <a:ext cx="1156206" cy="1299108"/>
          </a:xfrm>
          <a:custGeom>
            <a:avLst/>
            <a:gdLst/>
            <a:ahLst/>
            <a:cxnLst/>
            <a:rect r="r" b="b" t="t" l="l"/>
            <a:pathLst>
              <a:path h="1299108" w="1156206">
                <a:moveTo>
                  <a:pt x="0" y="0"/>
                </a:moveTo>
                <a:lnTo>
                  <a:pt x="1156206" y="0"/>
                </a:lnTo>
                <a:lnTo>
                  <a:pt x="1156206" y="1299108"/>
                </a:lnTo>
                <a:lnTo>
                  <a:pt x="0" y="12991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71507" y="668091"/>
            <a:ext cx="17164617" cy="77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2"/>
              </a:lnSpc>
            </a:pPr>
            <a:r>
              <a:rPr lang="en-US" sz="4929" b="true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Від станд</a:t>
            </a:r>
            <a:r>
              <a:rPr lang="en-US" b="true" sz="4929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арту - до конкретного судового рішення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26998" y="1433228"/>
            <a:ext cx="15815829" cy="579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19"/>
              </a:lnSpc>
              <a:spcBef>
                <a:spcPct val="0"/>
              </a:spcBef>
            </a:pPr>
            <a:r>
              <a:rPr lang="en-US" b="true" sz="3065">
                <a:solidFill>
                  <a:srgbClr val="003CA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Кримінальне провадження щодо колишнього директора НПП «Хотинський»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84148" y="1933664"/>
            <a:ext cx="4309792" cy="579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19"/>
              </a:lnSpc>
              <a:spcBef>
                <a:spcPct val="0"/>
              </a:spcBef>
            </a:pPr>
            <a:r>
              <a:rPr lang="en-US" b="true" sz="3065">
                <a:solidFill>
                  <a:srgbClr val="003CA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справа №991/2859/25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1056548" y="0"/>
            <a:ext cx="7517382" cy="9361170"/>
          </a:xfrm>
          <a:custGeom>
            <a:avLst/>
            <a:gdLst/>
            <a:ahLst/>
            <a:cxnLst/>
            <a:rect r="r" b="b" t="t" l="l"/>
            <a:pathLst>
              <a:path h="9361170" w="7517382">
                <a:moveTo>
                  <a:pt x="7517382" y="0"/>
                </a:moveTo>
                <a:lnTo>
                  <a:pt x="0" y="0"/>
                </a:lnTo>
                <a:lnTo>
                  <a:pt x="0" y="9361170"/>
                </a:lnTo>
                <a:lnTo>
                  <a:pt x="7517382" y="9361170"/>
                </a:lnTo>
                <a:lnTo>
                  <a:pt x="7517382" y="0"/>
                </a:lnTo>
                <a:close/>
              </a:path>
            </a:pathLst>
          </a:custGeom>
          <a:blipFill>
            <a:blip r:embed="rId3"/>
            <a:stretch>
              <a:fillRect l="-1415" t="-188" r="0" b="-1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20403" y="809625"/>
            <a:ext cx="17116840" cy="3204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0"/>
              </a:lnSpc>
            </a:pPr>
            <a:r>
              <a:rPr lang="en-US" sz="2648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90"/>
              </a:lnSpc>
            </a:pPr>
            <a:r>
              <a:rPr lang="en-US" sz="2648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Боро</a:t>
            </a:r>
            <a:r>
              <a:rPr lang="en-US" sz="2648">
                <a:solidFill>
                  <a:srgbClr val="1E3063"/>
                </a:solidFill>
                <a:latin typeface="Montserrat"/>
                <a:ea typeface="Montserrat"/>
                <a:cs typeface="Montserrat"/>
                <a:sym typeface="Montserrat"/>
              </a:rPr>
              <a:t>тьба з корупцією не може здійснюватися без наявності незалежного арбітра – неупередженого суду, який забезпечить можливість реалізації права на захист та обов’язкове доведення винуватості особи у вчиненні кримінального правопорушення належними, допустимими і достовірними доказами.  </a:t>
            </a:r>
          </a:p>
          <a:p>
            <a:pPr algn="l">
              <a:lnSpc>
                <a:spcPts val="4227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5220403" y="4044899"/>
            <a:ext cx="15821072" cy="2115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20"/>
              </a:lnSpc>
            </a:pPr>
            <a:r>
              <a:rPr lang="en-US" sz="2644" b="true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Виправдувальний вирок - це не перемога захисту над обвинуваченням, так само обвинувальний вирок - не перемога обвинувачення над захистом.</a:t>
            </a:r>
          </a:p>
          <a:p>
            <a:pPr algn="just">
              <a:lnSpc>
                <a:spcPts val="4220"/>
              </a:lnSpc>
            </a:pPr>
            <a:r>
              <a:rPr lang="en-US" b="true" sz="2644">
                <a:solidFill>
                  <a:srgbClr val="003C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 те, і інше результат здійснення правосуддя.</a:t>
            </a:r>
          </a:p>
          <a:p>
            <a:pPr algn="just">
              <a:lnSpc>
                <a:spcPts val="4220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4851020" y="3747224"/>
            <a:ext cx="62238" cy="2524414"/>
            <a:chOff x="0" y="0"/>
            <a:chExt cx="45148" cy="183126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212" cy="1831340"/>
            </a:xfrm>
            <a:custGeom>
              <a:avLst/>
              <a:gdLst/>
              <a:ahLst/>
              <a:cxnLst/>
              <a:rect r="r" b="b" t="t" l="l"/>
              <a:pathLst>
                <a:path h="1831340" w="45212">
                  <a:moveTo>
                    <a:pt x="0" y="22606"/>
                  </a:moveTo>
                  <a:cubicBezTo>
                    <a:pt x="0" y="10160"/>
                    <a:pt x="10160" y="0"/>
                    <a:pt x="22606" y="0"/>
                  </a:cubicBezTo>
                  <a:cubicBezTo>
                    <a:pt x="35052" y="0"/>
                    <a:pt x="45212" y="10160"/>
                    <a:pt x="45212" y="22606"/>
                  </a:cubicBezTo>
                  <a:lnTo>
                    <a:pt x="45212" y="1808734"/>
                  </a:lnTo>
                  <a:cubicBezTo>
                    <a:pt x="45212" y="1821180"/>
                    <a:pt x="35052" y="1831340"/>
                    <a:pt x="22606" y="1831340"/>
                  </a:cubicBezTo>
                  <a:cubicBezTo>
                    <a:pt x="10160" y="1831340"/>
                    <a:pt x="0" y="1821180"/>
                    <a:pt x="0" y="1808734"/>
                  </a:cubicBezTo>
                  <a:close/>
                </a:path>
              </a:pathLst>
            </a:custGeom>
            <a:solidFill>
              <a:srgbClr val="84C1FA"/>
            </a:solidFill>
          </p:spPr>
        </p:sp>
      </p:grpSp>
      <p:sp>
        <p:nvSpPr>
          <p:cNvPr name="Freeform 7" id="7"/>
          <p:cNvSpPr/>
          <p:nvPr/>
        </p:nvSpPr>
        <p:spPr>
          <a:xfrm flipH="true" flipV="false" rot="0">
            <a:off x="21620953" y="0"/>
            <a:ext cx="4038394" cy="4952281"/>
          </a:xfrm>
          <a:custGeom>
            <a:avLst/>
            <a:gdLst/>
            <a:ahLst/>
            <a:cxnLst/>
            <a:rect r="r" b="b" t="t" l="l"/>
            <a:pathLst>
              <a:path h="4952281" w="4038394">
                <a:moveTo>
                  <a:pt x="4038394" y="0"/>
                </a:moveTo>
                <a:lnTo>
                  <a:pt x="0" y="0"/>
                </a:lnTo>
                <a:lnTo>
                  <a:pt x="0" y="4952281"/>
                </a:lnTo>
                <a:lnTo>
                  <a:pt x="4038394" y="4952281"/>
                </a:lnTo>
                <a:lnTo>
                  <a:pt x="403839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22337243" y="0"/>
            <a:ext cx="3322104" cy="4952281"/>
          </a:xfrm>
          <a:custGeom>
            <a:avLst/>
            <a:gdLst/>
            <a:ahLst/>
            <a:cxnLst/>
            <a:rect r="r" b="b" t="t" l="l"/>
            <a:pathLst>
              <a:path h="4952281" w="3322104">
                <a:moveTo>
                  <a:pt x="3322104" y="0"/>
                </a:moveTo>
                <a:lnTo>
                  <a:pt x="0" y="0"/>
                </a:lnTo>
                <a:lnTo>
                  <a:pt x="0" y="4952281"/>
                </a:lnTo>
                <a:lnTo>
                  <a:pt x="3322104" y="4952281"/>
                </a:lnTo>
                <a:lnTo>
                  <a:pt x="3322104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20378220" y="-108585"/>
            <a:ext cx="6409561" cy="4680585"/>
          </a:xfrm>
          <a:custGeom>
            <a:avLst/>
            <a:gdLst/>
            <a:ahLst/>
            <a:cxnLst/>
            <a:rect r="r" b="b" t="t" l="l"/>
            <a:pathLst>
              <a:path h="4680585" w="6409561">
                <a:moveTo>
                  <a:pt x="6409561" y="0"/>
                </a:moveTo>
                <a:lnTo>
                  <a:pt x="0" y="0"/>
                </a:lnTo>
                <a:lnTo>
                  <a:pt x="0" y="4680585"/>
                </a:lnTo>
                <a:lnTo>
                  <a:pt x="6409561" y="4680585"/>
                </a:lnTo>
                <a:lnTo>
                  <a:pt x="6409561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3920171" y="535328"/>
            <a:ext cx="1197933" cy="1309082"/>
          </a:xfrm>
          <a:custGeom>
            <a:avLst/>
            <a:gdLst/>
            <a:ahLst/>
            <a:cxnLst/>
            <a:rect r="r" b="b" t="t" l="l"/>
            <a:pathLst>
              <a:path h="1309082" w="1197933">
                <a:moveTo>
                  <a:pt x="0" y="0"/>
                </a:moveTo>
                <a:lnTo>
                  <a:pt x="1197933" y="0"/>
                </a:lnTo>
                <a:lnTo>
                  <a:pt x="1197933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03" y="8570781"/>
            <a:ext cx="4507687" cy="790389"/>
          </a:xfrm>
          <a:custGeom>
            <a:avLst/>
            <a:gdLst/>
            <a:ahLst/>
            <a:cxnLst/>
            <a:rect r="r" b="b" t="t" l="l"/>
            <a:pathLst>
              <a:path h="790389" w="4507687">
                <a:moveTo>
                  <a:pt x="0" y="0"/>
                </a:moveTo>
                <a:lnTo>
                  <a:pt x="4507687" y="0"/>
                </a:lnTo>
                <a:lnTo>
                  <a:pt x="4507687" y="790389"/>
                </a:lnTo>
                <a:lnTo>
                  <a:pt x="0" y="7903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79769" y="6160482"/>
            <a:ext cx="1679577" cy="1309082"/>
          </a:xfrm>
          <a:custGeom>
            <a:avLst/>
            <a:gdLst/>
            <a:ahLst/>
            <a:cxnLst/>
            <a:rect r="r" b="b" t="t" l="l"/>
            <a:pathLst>
              <a:path h="1309082" w="1679577">
                <a:moveTo>
                  <a:pt x="0" y="0"/>
                </a:moveTo>
                <a:lnTo>
                  <a:pt x="1679576" y="0"/>
                </a:lnTo>
                <a:lnTo>
                  <a:pt x="1679576" y="1309082"/>
                </a:lnTo>
                <a:lnTo>
                  <a:pt x="0" y="13090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1095513" y="8353611"/>
            <a:ext cx="4507687" cy="790389"/>
          </a:xfrm>
          <a:custGeom>
            <a:avLst/>
            <a:gdLst/>
            <a:ahLst/>
            <a:cxnLst/>
            <a:rect r="r" b="b" t="t" l="l"/>
            <a:pathLst>
              <a:path h="790389" w="4507687">
                <a:moveTo>
                  <a:pt x="0" y="0"/>
                </a:moveTo>
                <a:lnTo>
                  <a:pt x="4507687" y="0"/>
                </a:lnTo>
                <a:lnTo>
                  <a:pt x="4507687" y="790389"/>
                </a:lnTo>
                <a:lnTo>
                  <a:pt x="0" y="7903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66775" y="7469564"/>
            <a:ext cx="4168659" cy="985952"/>
          </a:xfrm>
          <a:custGeom>
            <a:avLst/>
            <a:gdLst/>
            <a:ahLst/>
            <a:cxnLst/>
            <a:rect r="r" b="b" t="t" l="l"/>
            <a:pathLst>
              <a:path h="985952" w="4168659">
                <a:moveTo>
                  <a:pt x="0" y="0"/>
                </a:moveTo>
                <a:lnTo>
                  <a:pt x="4168659" y="0"/>
                </a:lnTo>
                <a:lnTo>
                  <a:pt x="4168659" y="985953"/>
                </a:lnTo>
                <a:lnTo>
                  <a:pt x="0" y="985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667" t="-63108" r="-5447" b="-6185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DAHUBuJgLHA</dc:identifier>
  <dcterms:modified xsi:type="dcterms:W3CDTF">2011-08-01T06:04:30Z</dcterms:modified>
  <cp:revision>1</cp:revision>
  <dc:title>Vipravduvalni-viroki-u-VAKS-ta-AP-VAKS_2800x1000.pptx</dc:title>
</cp:coreProperties>
</file>