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801600" cy="4572000" type="screen16x9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0" d="100"/>
          <a:sy n="150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652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кутник: округлені кути 49">
            <a:extLst>
              <a:ext uri="{FF2B5EF4-FFF2-40B4-BE49-F238E27FC236}">
                <a16:creationId xmlns:a16="http://schemas.microsoft.com/office/drawing/2014/main" id="{948FA951-3493-5E8E-BA24-D3F6C3162D5D}"/>
              </a:ext>
            </a:extLst>
          </p:cNvPr>
          <p:cNvSpPr/>
          <p:nvPr/>
        </p:nvSpPr>
        <p:spPr>
          <a:xfrm>
            <a:off x="6656832" y="2897857"/>
            <a:ext cx="5504688" cy="108915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uk-UA" dirty="0"/>
          </a:p>
        </p:txBody>
      </p:sp>
      <p:sp>
        <p:nvSpPr>
          <p:cNvPr id="49" name="Прямокутник: округлені кути 48">
            <a:extLst>
              <a:ext uri="{FF2B5EF4-FFF2-40B4-BE49-F238E27FC236}">
                <a16:creationId xmlns:a16="http://schemas.microsoft.com/office/drawing/2014/main" id="{B8ABDBF3-1552-BD98-773B-7381874C8E0F}"/>
              </a:ext>
            </a:extLst>
          </p:cNvPr>
          <p:cNvSpPr/>
          <p:nvPr/>
        </p:nvSpPr>
        <p:spPr>
          <a:xfrm>
            <a:off x="6656832" y="2254616"/>
            <a:ext cx="5504688" cy="56896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uk-UA" dirty="0"/>
          </a:p>
        </p:txBody>
      </p:sp>
      <p:sp>
        <p:nvSpPr>
          <p:cNvPr id="3" name="Text 1"/>
          <p:cNvSpPr/>
          <p:nvPr/>
        </p:nvSpPr>
        <p:spPr>
          <a:xfrm>
            <a:off x="391160" y="162560"/>
            <a:ext cx="11898376" cy="430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/>
            </a:pPr>
            <a:r>
              <a:rPr lang="uk-UA" sz="1422" b="1" noProof="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Статистика</a:t>
            </a:r>
            <a:r>
              <a:rPr lang="en-US" sz="1422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422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розгляду</a:t>
            </a:r>
            <a:r>
              <a:rPr lang="en-US" sz="1422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uk-UA" sz="1422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адміністративних </a:t>
            </a:r>
            <a:r>
              <a:rPr lang="en-US" sz="1422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позовів</a:t>
            </a:r>
            <a:r>
              <a:rPr lang="en-US" sz="1422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endParaRPr lang="uk-UA" sz="1600" b="1" dirty="0"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066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(червень 2022 – липень 2026)</a:t>
            </a:r>
            <a:r>
              <a:rPr lang="uk-UA" sz="1066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12063" y="772160"/>
            <a:ext cx="3712463" cy="93472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p>
            <a:pPr>
              <a:defRPr/>
            </a:pPr>
          </a:p>
        </p:txBody>
      </p:sp>
      <p:sp>
        <p:nvSpPr>
          <p:cNvPr id="6" name="Text 4"/>
          <p:cNvSpPr/>
          <p:nvPr/>
        </p:nvSpPr>
        <p:spPr>
          <a:xfrm>
            <a:off x="512063" y="853440"/>
            <a:ext cx="3712463" cy="447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79</a:t>
            </a:r>
            <a:endParaRPr lang="en-US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300480"/>
            <a:ext cx="3456432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uk-UA" sz="977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розглянуто </a:t>
            </a:r>
            <a:r>
              <a:rPr lang="en-US" sz="977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позовних</a:t>
            </a:r>
            <a:r>
              <a:rPr lang="en-US" sz="977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977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заяв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577072" y="759968"/>
            <a:ext cx="3712463" cy="946912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p>
            <a:pPr>
              <a:defRPr/>
            </a:pPr>
          </a:p>
        </p:txBody>
      </p:sp>
      <p:sp>
        <p:nvSpPr>
          <p:cNvPr id="9" name="Text 7"/>
          <p:cNvSpPr/>
          <p:nvPr/>
        </p:nvSpPr>
        <p:spPr>
          <a:xfrm>
            <a:off x="8577072" y="841248"/>
            <a:ext cx="3712463" cy="4528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37</a:t>
            </a:r>
            <a:endParaRPr lang="en-US" sz="3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705088" y="1288288"/>
            <a:ext cx="3456432" cy="288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977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рішень оскаржено в </a:t>
            </a:r>
            <a:r>
              <a:rPr lang="uk-UA" sz="977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апеляційному порядку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480560" y="772160"/>
            <a:ext cx="3840479" cy="93472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p>
            <a:pPr>
              <a:defRPr/>
            </a:pPr>
          </a:p>
        </p:txBody>
      </p:sp>
      <p:sp>
        <p:nvSpPr>
          <p:cNvPr id="12" name="Text 10"/>
          <p:cNvSpPr/>
          <p:nvPr/>
        </p:nvSpPr>
        <p:spPr>
          <a:xfrm>
            <a:off x="4480560" y="853440"/>
            <a:ext cx="3840479" cy="447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98,7%</a:t>
            </a:r>
            <a:endParaRPr lang="en-US" sz="3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608576" y="1300480"/>
            <a:ext cx="3584448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888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позовів задоволено (повністю або частково)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12063" y="1869440"/>
            <a:ext cx="5760720" cy="32512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16" name="Text 14"/>
          <p:cNvSpPr/>
          <p:nvPr/>
        </p:nvSpPr>
        <p:spPr>
          <a:xfrm>
            <a:off x="640080" y="1910080"/>
            <a:ext cx="5504688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1155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Результати</a:t>
            </a:r>
            <a:r>
              <a:rPr lang="en-US" sz="1155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155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розгляду</a:t>
            </a:r>
            <a:r>
              <a:rPr lang="en-US" sz="1155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ВАКС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68096" y="2316480"/>
            <a:ext cx="5248656" cy="487680"/>
          </a:xfrm>
          <a:prstGeom prst="roundRect">
            <a:avLst>
              <a:gd name="adj" fmla="val 1333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p>
            <a:pPr>
              <a:defRPr/>
            </a:pPr>
          </a:p>
        </p:txBody>
      </p:sp>
      <p:sp>
        <p:nvSpPr>
          <p:cNvPr id="18" name="Text 16"/>
          <p:cNvSpPr/>
          <p:nvPr/>
        </p:nvSpPr>
        <p:spPr>
          <a:xfrm>
            <a:off x="896112" y="2357120"/>
            <a:ext cx="1152144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955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58</a:t>
            </a:r>
            <a:endParaRPr lang="en-US" sz="2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176272" y="2357120"/>
            <a:ext cx="256032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uk-UA" sz="1155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з</a:t>
            </a:r>
            <a:r>
              <a:rPr lang="en-US" sz="1155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адоволено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736592" y="2357120"/>
            <a:ext cx="1088136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  <a:defRPr/>
            </a:pPr>
            <a:r>
              <a:rPr lang="en-US" sz="1155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73,4</a:t>
            </a:r>
            <a:r>
              <a:rPr lang="uk-UA" sz="1155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155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%</a:t>
            </a:r>
            <a:endParaRPr lang="en-US" sz="1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68096" y="2885440"/>
            <a:ext cx="5248656" cy="487680"/>
          </a:xfrm>
          <a:prstGeom prst="roundRect">
            <a:avLst>
              <a:gd name="adj" fmla="val 1333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p>
            <a:pPr>
              <a:defRPr/>
            </a:pPr>
          </a:p>
        </p:txBody>
      </p:sp>
      <p:sp>
        <p:nvSpPr>
          <p:cNvPr id="22" name="Text 20"/>
          <p:cNvSpPr/>
          <p:nvPr/>
        </p:nvSpPr>
        <p:spPr>
          <a:xfrm>
            <a:off x="896112" y="2926080"/>
            <a:ext cx="1152144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955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20</a:t>
            </a:r>
            <a:endParaRPr lang="en-US" sz="2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2176272" y="2926080"/>
            <a:ext cx="256032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uk-UA" sz="1155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з</a:t>
            </a:r>
            <a:r>
              <a:rPr lang="en-US" sz="1155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адоволено</a:t>
            </a:r>
            <a:r>
              <a:rPr lang="en-US" sz="1155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частково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736592" y="2926080"/>
            <a:ext cx="1088136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  <a:defRPr/>
            </a:pPr>
            <a:r>
              <a:rPr lang="en-US" sz="1155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25,3</a:t>
            </a:r>
            <a:r>
              <a:rPr lang="uk-UA" sz="1155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155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%</a:t>
            </a:r>
            <a:endParaRPr lang="en-US" sz="1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768096" y="3454400"/>
            <a:ext cx="5248656" cy="487680"/>
          </a:xfrm>
          <a:prstGeom prst="roundRect">
            <a:avLst>
              <a:gd name="adj" fmla="val 13333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p>
            <a:pPr>
              <a:defRPr/>
            </a:pPr>
          </a:p>
        </p:txBody>
      </p:sp>
      <p:sp>
        <p:nvSpPr>
          <p:cNvPr id="26" name="Text 24"/>
          <p:cNvSpPr/>
          <p:nvPr/>
        </p:nvSpPr>
        <p:spPr>
          <a:xfrm>
            <a:off x="896112" y="3495040"/>
            <a:ext cx="1152144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955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</a:t>
            </a:r>
            <a:endParaRPr lang="en-US" sz="2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2176272" y="3495040"/>
            <a:ext cx="256032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uk-UA" sz="1155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</a:t>
            </a:r>
            <a:r>
              <a:rPr lang="en-US" sz="1155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ідмовлено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736592" y="3495040"/>
            <a:ext cx="1088136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  <a:defRPr/>
            </a:pPr>
            <a:r>
              <a:rPr lang="en-US" sz="1155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1,3</a:t>
            </a:r>
            <a:r>
              <a:rPr lang="uk-UA" sz="1155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155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%</a:t>
            </a:r>
            <a:endParaRPr lang="en-US" sz="1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528816" y="1869440"/>
            <a:ext cx="5760720" cy="32512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31" name="Text 29"/>
          <p:cNvSpPr/>
          <p:nvPr/>
        </p:nvSpPr>
        <p:spPr>
          <a:xfrm>
            <a:off x="6656832" y="1910080"/>
            <a:ext cx="5504688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1155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Результати </a:t>
            </a:r>
            <a:r>
              <a:rPr lang="en-US" sz="1155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перегляду</a:t>
            </a:r>
            <a:r>
              <a:rPr lang="en-US" sz="1155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АП ВАКС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784848" y="2259584"/>
            <a:ext cx="5248656" cy="178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977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На стадії перевірки апеляційних скарг: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784848" y="2454656"/>
            <a:ext cx="5248656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1155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6</a:t>
            </a:r>
            <a:r>
              <a:rPr lang="en-US" sz="1155" b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977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повернуто</a:t>
            </a:r>
            <a:r>
              <a:rPr lang="en-US" sz="977" dirty="0">
                <a:solidFill>
                  <a:srgbClr val="94A3B8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 ·  </a:t>
            </a:r>
            <a:r>
              <a:rPr lang="en-US" sz="1155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</a:t>
            </a:r>
            <a:r>
              <a:rPr lang="en-US" sz="1155" b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977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без розгляду</a:t>
            </a:r>
            <a:r>
              <a:rPr lang="en-US" sz="977" dirty="0">
                <a:solidFill>
                  <a:srgbClr val="94A3B8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 ·  </a:t>
            </a:r>
            <a:r>
              <a:rPr lang="en-US" sz="1155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</a:t>
            </a:r>
            <a:r>
              <a:rPr lang="en-US" sz="1155" b="1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977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відмовлено</a:t>
            </a:r>
            <a:r>
              <a:rPr lang="uk-UA" sz="977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у відкритті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848856" y="2910049"/>
            <a:ext cx="5248656" cy="178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977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За </a:t>
            </a:r>
            <a:r>
              <a:rPr lang="en-US" sz="977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результатами</a:t>
            </a:r>
            <a:r>
              <a:rPr lang="en-US" sz="977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uk-UA" sz="977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апеляційного перегляду</a:t>
            </a:r>
            <a:r>
              <a:rPr lang="en-US" sz="977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: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784848" y="3088640"/>
            <a:ext cx="576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1600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17</a:t>
            </a:r>
            <a:endParaRPr lang="en-US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7424927" y="3101057"/>
            <a:ext cx="19202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uk-UA" sz="977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з</a:t>
            </a:r>
            <a:r>
              <a:rPr lang="en-US" sz="977" dirty="0" err="1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алишено</a:t>
            </a:r>
            <a:r>
              <a:rPr lang="en-US" sz="977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без змін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9473184" y="3101057"/>
            <a:ext cx="576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1600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9</a:t>
            </a:r>
            <a:endParaRPr lang="en-US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10113264" y="3101057"/>
            <a:ext cx="19202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uk-UA" sz="977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</a:t>
            </a:r>
            <a:r>
              <a:rPr lang="en-US" sz="977" dirty="0" err="1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касовано</a:t>
            </a:r>
            <a:r>
              <a:rPr lang="en-US" sz="977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частково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6784848" y="3535680"/>
            <a:ext cx="576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1600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</a:t>
            </a:r>
            <a:endParaRPr lang="en-US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7424927" y="3548097"/>
            <a:ext cx="19202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uk-UA" sz="977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</a:t>
            </a:r>
            <a:r>
              <a:rPr lang="en-US" sz="977" dirty="0" err="1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касовано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9473184" y="3535680"/>
            <a:ext cx="576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1600" b="1" dirty="0">
                <a:solidFill>
                  <a:srgbClr val="0070C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</a:t>
            </a:r>
            <a:endParaRPr lang="en-US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10113264" y="3548097"/>
            <a:ext cx="19202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uk-UA" sz="977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з</a:t>
            </a:r>
            <a:r>
              <a:rPr lang="en-US" sz="977" dirty="0" err="1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акрито</a:t>
            </a:r>
            <a:r>
              <a:rPr lang="en-US" sz="977" dirty="0">
                <a:solidFill>
                  <a:srgbClr val="1E293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провадження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789459DB-1318-F277-E199-7002D8D958CA}"/>
              </a:ext>
            </a:extLst>
          </p:cNvPr>
          <p:cNvSpPr/>
          <p:nvPr/>
        </p:nvSpPr>
        <p:spPr>
          <a:xfrm>
            <a:off x="284480" y="697509"/>
            <a:ext cx="8195444" cy="3744668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C90824-0D5C-C80B-B411-68CD50F552CD}"/>
              </a:ext>
            </a:extLst>
          </p:cNvPr>
          <p:cNvSpPr txBox="1"/>
          <p:nvPr/>
        </p:nvSpPr>
        <p:spPr>
          <a:xfrm>
            <a:off x="1121699" y="3073328"/>
            <a:ext cx="7358224" cy="1313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грошові кошти</a:t>
            </a:r>
          </a:p>
          <a:p>
            <a:pPr>
              <a:defRPr/>
            </a:pPr>
            <a:r>
              <a:rPr lang="uk-UA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568 млн грн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uk-UA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236 млн доларів США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uk-UA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923 тис євро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uk-UA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 млн рос руб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9B5127E9-1BF9-6469-1949-177E3BA8F01B}"/>
              </a:ext>
            </a:extLst>
          </p:cNvPr>
          <p:cNvSpPr/>
          <p:nvPr/>
        </p:nvSpPr>
        <p:spPr>
          <a:xfrm>
            <a:off x="3493770" y="248355"/>
            <a:ext cx="5316220" cy="328295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uk-UA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0ED123-4252-7DE8-E4EB-5C26D32A4FF1}"/>
              </a:ext>
            </a:extLst>
          </p:cNvPr>
          <p:cNvSpPr txBox="1"/>
          <p:nvPr/>
        </p:nvSpPr>
        <p:spPr>
          <a:xfrm>
            <a:off x="3493770" y="248355"/>
            <a:ext cx="5316220" cy="32829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Стягнуто активів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C6A77B-D277-C817-6B59-4E25C1310DB5}"/>
              </a:ext>
            </a:extLst>
          </p:cNvPr>
          <p:cNvSpPr txBox="1"/>
          <p:nvPr/>
        </p:nvSpPr>
        <p:spPr>
          <a:xfrm>
            <a:off x="1050508" y="869703"/>
            <a:ext cx="750013" cy="3282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227</a:t>
            </a:r>
            <a:endParaRPr lang="uk-UA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8D05A9-9FD9-DF38-66EA-EECB9B7F5E8C}"/>
              </a:ext>
            </a:extLst>
          </p:cNvPr>
          <p:cNvSpPr txBox="1"/>
          <p:nvPr/>
        </p:nvSpPr>
        <p:spPr>
          <a:xfrm>
            <a:off x="1733550" y="863600"/>
            <a:ext cx="5459610" cy="3282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житлових та нежитлових приміщень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3B54075-6029-FF0C-93DF-F15D6CDAA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48" y="869703"/>
            <a:ext cx="264371" cy="2643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DBAD16-8AFF-51CE-61B1-4B0FFFBAF0B5}"/>
              </a:ext>
            </a:extLst>
          </p:cNvPr>
          <p:cNvSpPr txBox="1"/>
          <p:nvPr/>
        </p:nvSpPr>
        <p:spPr>
          <a:xfrm>
            <a:off x="1134666" y="1191895"/>
            <a:ext cx="581697" cy="3282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endParaRPr lang="uk-UA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364430-A3DA-81D4-E81C-E22B1273FA5F}"/>
              </a:ext>
            </a:extLst>
          </p:cNvPr>
          <p:cNvSpPr txBox="1"/>
          <p:nvPr/>
        </p:nvSpPr>
        <p:spPr>
          <a:xfrm>
            <a:off x="1733550" y="1191895"/>
            <a:ext cx="2778414" cy="3282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земельна ділянка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EACDE5-8747-69C4-AD82-588D803EF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16" y="1228972"/>
            <a:ext cx="264371" cy="26437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CA9DCB8-FEE9-102A-6D41-78A827577C7F}"/>
              </a:ext>
            </a:extLst>
          </p:cNvPr>
          <p:cNvSpPr txBox="1"/>
          <p:nvPr/>
        </p:nvSpPr>
        <p:spPr>
          <a:xfrm>
            <a:off x="987984" y="1528128"/>
            <a:ext cx="904863" cy="3282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uk-UA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B5B477-BFCC-F222-5A41-7F9362C13454}"/>
              </a:ext>
            </a:extLst>
          </p:cNvPr>
          <p:cNvSpPr txBox="1"/>
          <p:nvPr/>
        </p:nvSpPr>
        <p:spPr>
          <a:xfrm>
            <a:off x="1800521" y="1526293"/>
            <a:ext cx="3229590" cy="3282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транспортних засобів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7385C5C-A6E8-1821-0CE3-D7B22BABF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11" y="1593885"/>
            <a:ext cx="292135" cy="2704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7D5DFFA-1975-85D7-2244-D7FCCD9B3574}"/>
              </a:ext>
            </a:extLst>
          </p:cNvPr>
          <p:cNvSpPr txBox="1"/>
          <p:nvPr/>
        </p:nvSpPr>
        <p:spPr>
          <a:xfrm>
            <a:off x="1142905" y="1853600"/>
            <a:ext cx="563834" cy="3282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uk-UA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4207C6-72EE-A575-488A-38BA077C0794}"/>
              </a:ext>
            </a:extLst>
          </p:cNvPr>
          <p:cNvSpPr txBox="1"/>
          <p:nvPr/>
        </p:nvSpPr>
        <p:spPr>
          <a:xfrm>
            <a:off x="1650738" y="1848485"/>
            <a:ext cx="4362733" cy="3282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повітряних і морських суден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716360A-A555-E639-5E8A-4B23CDC54E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857" y="1918512"/>
            <a:ext cx="264371" cy="26437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D34AEA7-5F1C-C003-322D-8F55F44D6CAE}"/>
              </a:ext>
            </a:extLst>
          </p:cNvPr>
          <p:cNvSpPr txBox="1"/>
          <p:nvPr/>
        </p:nvSpPr>
        <p:spPr>
          <a:xfrm>
            <a:off x="999158" y="2225998"/>
            <a:ext cx="743281" cy="3282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uk-UA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DAA8E39-6E5B-D7EF-C597-8F5F7112AECE}"/>
              </a:ext>
            </a:extLst>
          </p:cNvPr>
          <p:cNvSpPr txBox="1"/>
          <p:nvPr/>
        </p:nvSpPr>
        <p:spPr>
          <a:xfrm>
            <a:off x="1561838" y="2235770"/>
            <a:ext cx="6672948" cy="57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об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єкт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вигляді акцій, облігацій та </a:t>
            </a:r>
          </a:p>
          <a:p>
            <a:pPr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часток у статутних капіталах юридичних осіб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80D3809-A85F-C9B3-42C1-62C3CD668E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471" y="2284511"/>
            <a:ext cx="270476" cy="26437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EDA7D8D-A7F4-E826-3E03-0EA2FF09AB2C}"/>
              </a:ext>
            </a:extLst>
          </p:cNvPr>
          <p:cNvSpPr txBox="1"/>
          <p:nvPr/>
        </p:nvSpPr>
        <p:spPr>
          <a:xfrm>
            <a:off x="2877498" y="2754140"/>
            <a:ext cx="5600964" cy="328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вартість стягнутих корисних копалин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B0E7F7B-DA8E-7576-213E-1D4B7D0D08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804" y="2783528"/>
            <a:ext cx="294385" cy="258268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795ABE55-D8E1-A5D4-D056-6A5670BBF0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811" y="3083260"/>
            <a:ext cx="294385" cy="32829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3446677-4109-4948-4539-16E1EDE36008}"/>
              </a:ext>
            </a:extLst>
          </p:cNvPr>
          <p:cNvSpPr txBox="1"/>
          <p:nvPr/>
        </p:nvSpPr>
        <p:spPr>
          <a:xfrm>
            <a:off x="999158" y="2745032"/>
            <a:ext cx="2231233" cy="328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r>
              <a:rPr lang="uk-UA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млрд грн 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F7FABE33-74EC-A851-463D-C088D0082643}"/>
              </a:ext>
            </a:extLst>
          </p:cNvPr>
          <p:cNvSpPr/>
          <p:nvPr/>
        </p:nvSpPr>
        <p:spPr>
          <a:xfrm>
            <a:off x="9315405" y="1292119"/>
            <a:ext cx="3339877" cy="2253072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39" name="Стрілка: вправо 38">
            <a:extLst>
              <a:ext uri="{FF2B5EF4-FFF2-40B4-BE49-F238E27FC236}">
                <a16:creationId xmlns:a16="http://schemas.microsoft.com/office/drawing/2014/main" id="{2202C0BA-D529-FAE0-008A-EAE7691BABFB}"/>
              </a:ext>
            </a:extLst>
          </p:cNvPr>
          <p:cNvSpPr/>
          <p:nvPr/>
        </p:nvSpPr>
        <p:spPr>
          <a:xfrm>
            <a:off x="8569960" y="2468594"/>
            <a:ext cx="705789" cy="4249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D4238FE-F7E4-E009-1FAA-B2943AB9FEE2}"/>
              </a:ext>
            </a:extLst>
          </p:cNvPr>
          <p:cNvSpPr txBox="1"/>
          <p:nvPr/>
        </p:nvSpPr>
        <p:spPr>
          <a:xfrm>
            <a:off x="9354875" y="1529264"/>
            <a:ext cx="32212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uk-UA" sz="142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Фонду ліквідації </a:t>
            </a:r>
          </a:p>
          <a:p>
            <a:pPr algn="ctr">
              <a:defRPr/>
            </a:pPr>
            <a:r>
              <a:rPr lang="uk-UA" sz="142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 збройної агресії </a:t>
            </a:r>
            <a:r>
              <a:rPr lang="uk-UA" sz="1422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r>
              <a:rPr lang="uk-UA" sz="142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спрямовано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A4C5C2E3-EB14-8F0A-A0FF-CB1B8B9658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9543501" y="2355269"/>
            <a:ext cx="613062" cy="613062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982743EC-2580-9E76-A7FA-5D57DE2C293E}"/>
              </a:ext>
            </a:extLst>
          </p:cNvPr>
          <p:cNvSpPr txBox="1"/>
          <p:nvPr/>
        </p:nvSpPr>
        <p:spPr>
          <a:xfrm>
            <a:off x="10424316" y="2558864"/>
            <a:ext cx="2164209" cy="300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uk-UA" sz="1422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422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,594 </a:t>
            </a:r>
            <a:r>
              <a:rPr lang="uk-UA" sz="1422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 грн</a:t>
            </a:r>
          </a:p>
        </p:txBody>
      </p:sp>
    </p:spTree>
    <p:extLst>
      <p:ext uri="{BB962C8B-B14F-4D97-AF65-F5344CB8AC3E}">
        <p14:creationId xmlns:p14="http://schemas.microsoft.com/office/powerpoint/2010/main" val="2728295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80059" y="160000"/>
            <a:ext cx="11841480" cy="6755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422" b="1" dirty="0" err="1"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Узагальнення практики ВАКС та Апеляційної палати Вищого антикорупційного суду у справах про застосування санкції у виді стягнення в дохід держави активів</a:t>
            </a:r>
          </a:p>
        </p:txBody>
      </p:sp>
      <p:sp>
        <p:nvSpPr>
          <p:cNvPr id="4" name="Text 2"/>
          <p:cNvSpPr/>
          <p:nvPr/>
        </p:nvSpPr>
        <p:spPr>
          <a:xfrm>
            <a:off x="480059" y="888888"/>
            <a:ext cx="11841480" cy="293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uk-UA" dirty="0"/>
              <a:t>за судовими рішеннями, ухваленими у 2022–2026 роках</a:t>
            </a:r>
          </a:p>
        </p:txBody>
      </p:sp>
      <p:sp>
        <p:nvSpPr>
          <p:cNvPr id="5" name="Shape 3"/>
          <p:cNvSpPr/>
          <p:nvPr/>
        </p:nvSpPr>
        <p:spPr>
          <a:xfrm>
            <a:off x="480059" y="1271111"/>
            <a:ext cx="11841480" cy="968888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p>
            <a:pPr>
              <a:defRPr/>
            </a:pPr>
          </a:p>
        </p:txBody>
      </p:sp>
      <p:sp>
        <p:nvSpPr>
          <p:cNvPr id="7" name="Shape 5"/>
          <p:cNvSpPr/>
          <p:nvPr/>
        </p:nvSpPr>
        <p:spPr>
          <a:xfrm>
            <a:off x="728000" y="1484444"/>
            <a:ext cx="658000" cy="417777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8" name="Text 6"/>
          <p:cNvSpPr/>
          <p:nvPr/>
        </p:nvSpPr>
        <p:spPr>
          <a:xfrm>
            <a:off x="728000" y="1493333"/>
            <a:ext cx="658000" cy="4177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244" b="1" dirty="0">
                <a:solidFill>
                  <a:srgbClr val="FFFFFF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568000" y="1431111"/>
            <a:ext cx="2870000" cy="6933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uk-UA" sz="1066" b="1" dirty="0">
                <a:solidFill>
                  <a:srgbClr val="1F4E79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РОЗДІЛ 1. Правова природа інституту санкції</a:t>
            </a:r>
          </a:p>
        </p:txBody>
      </p:sp>
      <p:sp>
        <p:nvSpPr>
          <p:cNvPr id="10" name="Text 8"/>
          <p:cNvSpPr/>
          <p:nvPr/>
        </p:nvSpPr>
        <p:spPr>
          <a:xfrm>
            <a:off x="4620000" y="1404444"/>
            <a:ext cx="7489999" cy="7644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  <a:defRPr/>
            </a:pPr>
            <a:r>
              <a:rPr lang="uk-UA" sz="844" dirty="0">
                <a:solidFill>
                  <a:srgbClr val="2C2C2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ВСТУП</a:t>
            </a:r>
          </a:p>
          <a:p>
            <a:pPr marL="0" indent="0" algn="l">
              <a:buNone/>
              <a:defRPr/>
            </a:pPr>
            <a:r>
              <a:rPr lang="uk-UA" sz="844" dirty="0">
                <a:solidFill>
                  <a:srgbClr val="2C2C2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1.1. Стягнення активів як винятковий обмежувальний захід</a:t>
            </a:r>
          </a:p>
          <a:p>
            <a:pPr marL="0" indent="0" algn="l">
              <a:buNone/>
              <a:defRPr/>
            </a:pPr>
            <a:r>
              <a:rPr lang="uk-UA" sz="844" dirty="0">
                <a:solidFill>
                  <a:srgbClr val="2C2C2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1.2. Критерії легітимності втручання у право власності</a:t>
            </a:r>
          </a:p>
        </p:txBody>
      </p:sp>
      <p:sp>
        <p:nvSpPr>
          <p:cNvPr id="11" name="Shape 9"/>
          <p:cNvSpPr/>
          <p:nvPr/>
        </p:nvSpPr>
        <p:spPr>
          <a:xfrm>
            <a:off x="480059" y="2311111"/>
            <a:ext cx="11841480" cy="968888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p>
            <a:pPr>
              <a:defRPr/>
            </a:pPr>
          </a:p>
        </p:txBody>
      </p:sp>
      <p:sp>
        <p:nvSpPr>
          <p:cNvPr id="12" name="Shape 10"/>
          <p:cNvSpPr/>
          <p:nvPr/>
        </p:nvSpPr>
        <p:spPr>
          <a:xfrm>
            <a:off x="480059" y="2311111"/>
            <a:ext cx="11841480" cy="35555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13" name="Shape 11"/>
          <p:cNvSpPr/>
          <p:nvPr/>
        </p:nvSpPr>
        <p:spPr>
          <a:xfrm>
            <a:off x="728000" y="2524444"/>
            <a:ext cx="658000" cy="417777"/>
          </a:xfrm>
          <a:prstGeom prst="ellipse">
            <a:avLst/>
          </a:prstGeom>
          <a:solidFill>
            <a:srgbClr val="2E75B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14" name="Text 12"/>
          <p:cNvSpPr/>
          <p:nvPr/>
        </p:nvSpPr>
        <p:spPr>
          <a:xfrm>
            <a:off x="728000" y="2533333"/>
            <a:ext cx="658000" cy="4177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244" b="1" dirty="0">
                <a:solidFill>
                  <a:srgbClr val="FFFFFF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568000" y="2471111"/>
            <a:ext cx="2870000" cy="6933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ru-RU" sz="1066" b="1" dirty="0" err="1">
                <a:solidFill>
                  <a:srgbClr val="2E75B6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РОЗДІЛ 2. Особливості провадження у справах</a:t>
            </a:r>
          </a:p>
        </p:txBody>
      </p:sp>
      <p:sp>
        <p:nvSpPr>
          <p:cNvPr id="16" name="Text 14"/>
          <p:cNvSpPr/>
          <p:nvPr/>
        </p:nvSpPr>
        <p:spPr>
          <a:xfrm>
            <a:off x="4620000" y="2444444"/>
            <a:ext cx="7489999" cy="7644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  <a:defRPr/>
            </a:pPr>
            <a:r>
              <a:rPr lang="uk-UA" sz="844" dirty="0">
                <a:solidFill>
                  <a:srgbClr val="2C2C2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2.1. Процесуальні строки</a:t>
            </a:r>
          </a:p>
          <a:p>
            <a:pPr marL="0" indent="0" algn="l">
              <a:buNone/>
              <a:defRPr/>
            </a:pPr>
            <a:r>
              <a:rPr lang="uk-UA" sz="844" dirty="0">
                <a:solidFill>
                  <a:srgbClr val="2C2C2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2.2. Повідомлення учасників і розгляд за їх відсутності</a:t>
            </a:r>
          </a:p>
          <a:p>
            <a:pPr marL="0" indent="0" algn="l">
              <a:buNone/>
              <a:defRPr/>
            </a:pPr>
            <a:r>
              <a:rPr lang="uk-UA" sz="844" dirty="0">
                <a:solidFill>
                  <a:srgbClr val="2C2C2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2.3. Стандарт доказування та оцінка доказів</a:t>
            </a:r>
          </a:p>
          <a:p>
            <a:pPr marL="0" indent="0" algn="l">
              <a:buNone/>
              <a:defRPr/>
            </a:pPr>
            <a:r>
              <a:rPr lang="uk-UA" sz="844" dirty="0">
                <a:solidFill>
                  <a:srgbClr val="2C2C2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2.4. Предмет судової перевірки</a:t>
            </a:r>
          </a:p>
        </p:txBody>
      </p:sp>
      <p:sp>
        <p:nvSpPr>
          <p:cNvPr id="17" name="Shape 15"/>
          <p:cNvSpPr/>
          <p:nvPr/>
        </p:nvSpPr>
        <p:spPr>
          <a:xfrm>
            <a:off x="480059" y="3351111"/>
            <a:ext cx="11841480" cy="968888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p>
            <a:pPr>
              <a:defRPr/>
            </a:pPr>
          </a:p>
        </p:txBody>
      </p:sp>
      <p:sp>
        <p:nvSpPr>
          <p:cNvPr id="18" name="Shape 16"/>
          <p:cNvSpPr/>
          <p:nvPr/>
        </p:nvSpPr>
        <p:spPr>
          <a:xfrm>
            <a:off x="480059" y="3351111"/>
            <a:ext cx="11841480" cy="35555"/>
          </a:xfrm>
          <a:prstGeom prst="rect">
            <a:avLst/>
          </a:prstGeom>
          <a:solidFill>
            <a:srgbClr val="6FA8D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19" name="Shape 17"/>
          <p:cNvSpPr/>
          <p:nvPr/>
        </p:nvSpPr>
        <p:spPr>
          <a:xfrm>
            <a:off x="728000" y="3564444"/>
            <a:ext cx="658000" cy="417777"/>
          </a:xfrm>
          <a:prstGeom prst="ellipse">
            <a:avLst/>
          </a:prstGeom>
          <a:solidFill>
            <a:srgbClr val="6FA8D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20" name="Text 18"/>
          <p:cNvSpPr/>
          <p:nvPr/>
        </p:nvSpPr>
        <p:spPr>
          <a:xfrm>
            <a:off x="728000" y="3573333"/>
            <a:ext cx="658000" cy="4177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244" b="1" dirty="0">
                <a:solidFill>
                  <a:srgbClr val="FFFFFF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568000" y="3511111"/>
            <a:ext cx="2870000" cy="6933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066" b="1" dirty="0">
                <a:solidFill>
                  <a:srgbClr val="31708F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РОЗДІЛ 3. Забезпечення позову</a:t>
            </a:r>
          </a:p>
        </p:txBody>
      </p:sp>
      <p:sp>
        <p:nvSpPr>
          <p:cNvPr id="22" name="Text 20"/>
          <p:cNvSpPr/>
          <p:nvPr/>
        </p:nvSpPr>
        <p:spPr>
          <a:xfrm>
            <a:off x="4620000" y="3484444"/>
            <a:ext cx="7489999" cy="7644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  <a:defRPr/>
            </a:pPr>
            <a:r>
              <a:rPr lang="ru-RU" sz="844" dirty="0" err="1">
                <a:solidFill>
                  <a:srgbClr val="2C2C2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3.1. Заяви про забезпечення позову: суб'єкти, строки, порядок</a:t>
            </a:r>
          </a:p>
          <a:p>
            <a:pPr marL="0" indent="0" algn="l">
              <a:buNone/>
              <a:defRPr/>
            </a:pPr>
            <a:r>
              <a:rPr lang="ru-RU" sz="844" dirty="0" err="1">
                <a:solidFill>
                  <a:srgbClr val="2C2C2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3.2. Предмет і межі судової перевірки під час розгляду заяв</a:t>
            </a:r>
          </a:p>
          <a:p>
            <a:pPr marL="0" indent="0" algn="l">
              <a:buNone/>
              <a:defRPr/>
            </a:pPr>
            <a:r>
              <a:rPr lang="ru-RU" sz="844" dirty="0" err="1">
                <a:solidFill>
                  <a:srgbClr val="2C2C2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3.3. Окремі підстави відмови у задоволенні заяви</a:t>
            </a:r>
          </a:p>
          <a:p>
            <a:pPr marL="0" indent="0" algn="l">
              <a:buNone/>
              <a:defRPr/>
            </a:pPr>
            <a:r>
              <a:rPr lang="ru-RU" sz="844" dirty="0" err="1">
                <a:solidFill>
                  <a:srgbClr val="2C2C2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3.4. Конкуренція з порядком блокування активів</a:t>
            </a:r>
          </a:p>
        </p:txBody>
      </p:sp>
      <p:sp>
        <p:nvSpPr>
          <p:cNvPr id="30" name="Shape 10">
            <a:extLst>
              <a:ext uri="{FF2B5EF4-FFF2-40B4-BE49-F238E27FC236}">
                <a16:creationId xmlns:a16="http://schemas.microsoft.com/office/drawing/2014/main" id="{53CE38D0-411F-99F9-6C80-EF424380A7DB}"/>
              </a:ext>
            </a:extLst>
          </p:cNvPr>
          <p:cNvSpPr/>
          <p:nvPr/>
        </p:nvSpPr>
        <p:spPr>
          <a:xfrm>
            <a:off x="480059" y="1271111"/>
            <a:ext cx="11841480" cy="3555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76072" y="268224"/>
            <a:ext cx="11649456" cy="325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777" b="1" dirty="0" err="1"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Питання, які вирішувалися судами: провадження і доказування</a:t>
            </a:r>
          </a:p>
        </p:txBody>
      </p:sp>
      <p:sp>
        <p:nvSpPr>
          <p:cNvPr id="4" name="Text 2"/>
          <p:cNvSpPr/>
          <p:nvPr/>
        </p:nvSpPr>
        <p:spPr>
          <a:xfrm>
            <a:off x="576072" y="503936"/>
            <a:ext cx="11649456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endParaRPr lang="uk-UA"/>
          </a:p>
        </p:txBody>
      </p:sp>
      <p:sp>
        <p:nvSpPr>
          <p:cNvPr id="5" name="Shape 3"/>
          <p:cNvSpPr/>
          <p:nvPr/>
        </p:nvSpPr>
        <p:spPr>
          <a:xfrm>
            <a:off x="480059" y="702395"/>
            <a:ext cx="3840479" cy="3333333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p>
            <a:pPr>
              <a:defRPr/>
            </a:pPr>
          </a:p>
        </p:txBody>
      </p:sp>
      <p:sp>
        <p:nvSpPr>
          <p:cNvPr id="7" name="Shape 5"/>
          <p:cNvSpPr/>
          <p:nvPr/>
        </p:nvSpPr>
        <p:spPr>
          <a:xfrm>
            <a:off x="1984247" y="897777"/>
            <a:ext cx="704088" cy="417777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8" name="Text 6"/>
          <p:cNvSpPr/>
          <p:nvPr/>
        </p:nvSpPr>
        <p:spPr>
          <a:xfrm>
            <a:off x="1984247" y="906666"/>
            <a:ext cx="704088" cy="4177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244" b="1" dirty="0">
                <a:solidFill>
                  <a:srgbClr val="FFFFFF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18744" y="1457777"/>
            <a:ext cx="3456432" cy="5511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uk-UA" sz="1244" b="1" dirty="0">
                <a:solidFill>
                  <a:srgbClr val="1F4E79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Процесуальні строки</a:t>
            </a:r>
          </a:p>
        </p:txBody>
      </p:sp>
      <p:sp>
        <p:nvSpPr>
          <p:cNvPr id="10" name="Text 8"/>
          <p:cNvSpPr/>
          <p:nvPr/>
        </p:nvSpPr>
        <p:spPr>
          <a:xfrm>
            <a:off x="640080" y="2044444"/>
            <a:ext cx="3456432" cy="19111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  <a:defRPr/>
            </a:pPr>
            <a:r>
              <a:rPr lang="uk-UA" sz="977" dirty="0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Строк звернення до суду: від тримісячного до строку дії воєнного стану</a:t>
            </a:r>
          </a:p>
          <a:p>
            <a:pPr>
              <a:defRPr/>
            </a:pPr>
            <a:endParaRPr lang="uk-UA" sz="500"/>
          </a:p>
          <a:p>
            <a:pPr marL="0" indent="0" algn="l">
              <a:buNone/>
              <a:defRPr/>
            </a:pPr>
            <a:r>
              <a:rPr lang="uk-UA" sz="977" dirty="0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Допустимість відступу від спеціальних строків розгляду справи</a:t>
            </a:r>
          </a:p>
          <a:p>
            <a:pPr>
              <a:defRPr/>
            </a:pPr>
            <a:endParaRPr lang="uk-UA" sz="500"/>
          </a:p>
          <a:p>
            <a:pPr marL="0" indent="0" algn="l">
              <a:buNone/>
              <a:defRPr/>
            </a:pPr>
            <a:r>
              <a:rPr lang="uk-UA" sz="977" dirty="0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Строк апеляційного оскарження: день надходження чи день здачі на пошту</a:t>
            </a:r>
          </a:p>
        </p:txBody>
      </p:sp>
      <p:sp>
        <p:nvSpPr>
          <p:cNvPr id="11" name="Shape 9"/>
          <p:cNvSpPr/>
          <p:nvPr/>
        </p:nvSpPr>
        <p:spPr>
          <a:xfrm>
            <a:off x="4496562" y="702395"/>
            <a:ext cx="3840479" cy="3333333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p>
            <a:pPr>
              <a:defRPr/>
            </a:pPr>
          </a:p>
        </p:txBody>
      </p:sp>
      <p:sp>
        <p:nvSpPr>
          <p:cNvPr id="12" name="Shape 10"/>
          <p:cNvSpPr/>
          <p:nvPr/>
        </p:nvSpPr>
        <p:spPr>
          <a:xfrm>
            <a:off x="4496562" y="702395"/>
            <a:ext cx="3840479" cy="65024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13" name="Shape 11"/>
          <p:cNvSpPr/>
          <p:nvPr/>
        </p:nvSpPr>
        <p:spPr>
          <a:xfrm>
            <a:off x="6032754" y="897777"/>
            <a:ext cx="704088" cy="417777"/>
          </a:xfrm>
          <a:prstGeom prst="ellipse">
            <a:avLst/>
          </a:prstGeom>
          <a:solidFill>
            <a:srgbClr val="2E75B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14" name="Text 12"/>
          <p:cNvSpPr/>
          <p:nvPr/>
        </p:nvSpPr>
        <p:spPr>
          <a:xfrm>
            <a:off x="6032754" y="906666"/>
            <a:ext cx="704088" cy="4177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244" b="1" dirty="0">
                <a:solidFill>
                  <a:srgbClr val="FFFFFF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688586" y="1457777"/>
            <a:ext cx="3456432" cy="5511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ru-RU" sz="1244" b="1" dirty="0" err="1">
                <a:solidFill>
                  <a:srgbClr val="2E75B6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Учасники справи</a:t>
            </a:r>
          </a:p>
        </p:txBody>
      </p:sp>
      <p:sp>
        <p:nvSpPr>
          <p:cNvPr id="16" name="Text 14"/>
          <p:cNvSpPr/>
          <p:nvPr/>
        </p:nvSpPr>
        <p:spPr>
          <a:xfrm>
            <a:off x="4768596" y="2044444"/>
            <a:ext cx="3456432" cy="19111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  <a:defRPr/>
            </a:pPr>
            <a:r>
              <a:rPr lang="uk-UA" sz="977" dirty="0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Належне повідомлення за відсутності поштового сполучення з рф</a:t>
            </a:r>
          </a:p>
          <a:p>
            <a:pPr>
              <a:defRPr/>
            </a:pPr>
            <a:endParaRPr lang="uk-UA" sz="500"/>
          </a:p>
          <a:p>
            <a:pPr marL="0" indent="0" algn="l">
              <a:buNone/>
              <a:defRPr/>
            </a:pPr>
            <a:r>
              <a:rPr lang="uk-UA" sz="977" dirty="0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Розгляд справи за відсутності відповідача, третіх осіб та їх представників</a:t>
            </a:r>
          </a:p>
          <a:p>
            <a:pPr>
              <a:defRPr/>
            </a:pPr>
            <a:endParaRPr lang="uk-UA" sz="500"/>
          </a:p>
          <a:p>
            <a:pPr marL="0" indent="0" algn="l">
              <a:buNone/>
              <a:defRPr/>
            </a:pPr>
            <a:r>
              <a:rPr lang="uk-UA" sz="977" dirty="0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Обізнаність відповідача: межі використання непрямих ознак</a:t>
            </a:r>
          </a:p>
        </p:txBody>
      </p:sp>
      <p:sp>
        <p:nvSpPr>
          <p:cNvPr id="17" name="Shape 15"/>
          <p:cNvSpPr/>
          <p:nvPr/>
        </p:nvSpPr>
        <p:spPr>
          <a:xfrm>
            <a:off x="8545068" y="702395"/>
            <a:ext cx="3840479" cy="3333333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p>
            <a:pPr>
              <a:defRPr/>
            </a:pPr>
          </a:p>
        </p:txBody>
      </p:sp>
      <p:sp>
        <p:nvSpPr>
          <p:cNvPr id="18" name="Shape 16"/>
          <p:cNvSpPr/>
          <p:nvPr/>
        </p:nvSpPr>
        <p:spPr>
          <a:xfrm>
            <a:off x="8545068" y="702395"/>
            <a:ext cx="3840479" cy="65024"/>
          </a:xfrm>
          <a:prstGeom prst="rect">
            <a:avLst/>
          </a:prstGeom>
          <a:solidFill>
            <a:srgbClr val="6FA8D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19" name="Shape 17"/>
          <p:cNvSpPr/>
          <p:nvPr/>
        </p:nvSpPr>
        <p:spPr>
          <a:xfrm>
            <a:off x="10145268" y="897777"/>
            <a:ext cx="704088" cy="417777"/>
          </a:xfrm>
          <a:prstGeom prst="ellipse">
            <a:avLst/>
          </a:prstGeom>
          <a:solidFill>
            <a:srgbClr val="6FA8D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20" name="Text 18"/>
          <p:cNvSpPr/>
          <p:nvPr/>
        </p:nvSpPr>
        <p:spPr>
          <a:xfrm>
            <a:off x="10145268" y="906666"/>
            <a:ext cx="704088" cy="4177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244" b="1" dirty="0">
                <a:solidFill>
                  <a:srgbClr val="FFFFFF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769096" y="1457777"/>
            <a:ext cx="3456432" cy="5511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244" b="1" dirty="0">
                <a:solidFill>
                  <a:srgbClr val="31708F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Доказування</a:t>
            </a:r>
          </a:p>
        </p:txBody>
      </p:sp>
      <p:sp>
        <p:nvSpPr>
          <p:cNvPr id="22" name="Text 20"/>
          <p:cNvSpPr/>
          <p:nvPr/>
        </p:nvSpPr>
        <p:spPr>
          <a:xfrm>
            <a:off x="8779764" y="2044444"/>
            <a:ext cx="3456432" cy="19111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  <a:defRPr/>
            </a:pPr>
            <a:r>
              <a:rPr lang="ru-RU" sz="977" dirty="0" err="1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Спеціальний стандарт «переваги більш вагомих доказів»</a:t>
            </a:r>
          </a:p>
          <a:p>
            <a:pPr>
              <a:defRPr/>
            </a:pPr>
            <a:endParaRPr lang="uk-UA" sz="500"/>
          </a:p>
          <a:p>
            <a:pPr marL="0" indent="0" algn="l">
              <a:buNone/>
              <a:defRPr/>
            </a:pPr>
            <a:r>
              <a:rPr lang="ru-RU" sz="977" dirty="0" err="1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Загальновідомість фактів і преюдиційність: умови та межі застосування</a:t>
            </a:r>
          </a:p>
          <a:p>
            <a:pPr>
              <a:defRPr/>
            </a:pPr>
            <a:endParaRPr lang="uk-UA" sz="500"/>
          </a:p>
          <a:p>
            <a:pPr marL="0" indent="0" algn="l">
              <a:buNone/>
              <a:defRPr/>
            </a:pPr>
            <a:r>
              <a:rPr lang="ru-RU" sz="977" dirty="0" err="1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Матеріали кримінальних проваджень і результати НС(Р)Д як докази</a:t>
            </a:r>
          </a:p>
        </p:txBody>
      </p:sp>
      <p:sp>
        <p:nvSpPr>
          <p:cNvPr id="30" name="Shape 10">
            <a:extLst>
              <a:ext uri="{FF2B5EF4-FFF2-40B4-BE49-F238E27FC236}">
                <a16:creationId xmlns:a16="http://schemas.microsoft.com/office/drawing/2014/main" id="{53CE38D0-411F-99F9-6C80-EF424380A7DB}"/>
              </a:ext>
            </a:extLst>
          </p:cNvPr>
          <p:cNvSpPr/>
          <p:nvPr/>
        </p:nvSpPr>
        <p:spPr>
          <a:xfrm>
            <a:off x="480059" y="702395"/>
            <a:ext cx="3840479" cy="65024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76072" y="268224"/>
            <a:ext cx="11649456" cy="325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777" b="1" dirty="0" err="1"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Питання, які вирішувалися судами: підстави та межі стягнення</a:t>
            </a:r>
          </a:p>
        </p:txBody>
      </p:sp>
      <p:sp>
        <p:nvSpPr>
          <p:cNvPr id="4" name="Text 2"/>
          <p:cNvSpPr/>
          <p:nvPr/>
        </p:nvSpPr>
        <p:spPr>
          <a:xfrm>
            <a:off x="576072" y="503936"/>
            <a:ext cx="11649456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endParaRPr lang="uk-UA"/>
          </a:p>
        </p:txBody>
      </p:sp>
      <p:sp>
        <p:nvSpPr>
          <p:cNvPr id="5" name="Shape 3"/>
          <p:cNvSpPr/>
          <p:nvPr/>
        </p:nvSpPr>
        <p:spPr>
          <a:xfrm>
            <a:off x="480059" y="702395"/>
            <a:ext cx="3840479" cy="3333333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p>
            <a:pPr>
              <a:defRPr/>
            </a:pPr>
          </a:p>
        </p:txBody>
      </p:sp>
      <p:sp>
        <p:nvSpPr>
          <p:cNvPr id="7" name="Shape 5"/>
          <p:cNvSpPr/>
          <p:nvPr/>
        </p:nvSpPr>
        <p:spPr>
          <a:xfrm>
            <a:off x="1984247" y="897777"/>
            <a:ext cx="704088" cy="417777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8" name="Text 6"/>
          <p:cNvSpPr/>
          <p:nvPr/>
        </p:nvSpPr>
        <p:spPr>
          <a:xfrm>
            <a:off x="1984247" y="906666"/>
            <a:ext cx="704088" cy="4177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244" b="1" dirty="0">
                <a:solidFill>
                  <a:srgbClr val="FFFFFF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18744" y="1457777"/>
            <a:ext cx="3456432" cy="5511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uk-UA" sz="1244" b="1" dirty="0">
                <a:solidFill>
                  <a:srgbClr val="1F4E79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Природа санкції та межі перевірки</a:t>
            </a:r>
          </a:p>
        </p:txBody>
      </p:sp>
      <p:sp>
        <p:nvSpPr>
          <p:cNvPr id="10" name="Text 8"/>
          <p:cNvSpPr/>
          <p:nvPr/>
        </p:nvSpPr>
        <p:spPr>
          <a:xfrm>
            <a:off x="640080" y="2044444"/>
            <a:ext cx="3456432" cy="19111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  <a:defRPr/>
            </a:pPr>
            <a:r>
              <a:rPr lang="uk-UA" sz="977" dirty="0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Чи є санкція видом юридичної відповідальності</a:t>
            </a:r>
          </a:p>
          <a:p>
            <a:pPr>
              <a:defRPr/>
            </a:pPr>
            <a:endParaRPr lang="uk-UA" sz="500"/>
          </a:p>
          <a:p>
            <a:pPr marL="0" indent="0" algn="l">
              <a:buNone/>
              <a:defRPr/>
            </a:pPr>
            <a:r>
              <a:rPr lang="uk-UA" sz="977" dirty="0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Межі перевірки рішення РНБО про блокування активів</a:t>
            </a:r>
          </a:p>
          <a:p>
            <a:pPr>
              <a:defRPr/>
            </a:pPr>
            <a:endParaRPr lang="uk-UA" sz="500"/>
          </a:p>
          <a:p>
            <a:pPr marL="0" indent="0" algn="l">
              <a:buNone/>
              <a:defRPr/>
            </a:pPr>
            <a:r>
              <a:rPr lang="uk-UA" sz="977" dirty="0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Дія норм у часі: діяння, вчинені до 24.05.2022</a:t>
            </a:r>
          </a:p>
        </p:txBody>
      </p:sp>
      <p:sp>
        <p:nvSpPr>
          <p:cNvPr id="11" name="Shape 9"/>
          <p:cNvSpPr/>
          <p:nvPr/>
        </p:nvSpPr>
        <p:spPr>
          <a:xfrm>
            <a:off x="4496562" y="702395"/>
            <a:ext cx="3840479" cy="3333333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p>
            <a:pPr>
              <a:defRPr/>
            </a:pPr>
          </a:p>
        </p:txBody>
      </p:sp>
      <p:sp>
        <p:nvSpPr>
          <p:cNvPr id="12" name="Shape 10"/>
          <p:cNvSpPr/>
          <p:nvPr/>
        </p:nvSpPr>
        <p:spPr>
          <a:xfrm>
            <a:off x="4496562" y="702395"/>
            <a:ext cx="3840479" cy="65024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13" name="Shape 11"/>
          <p:cNvSpPr/>
          <p:nvPr/>
        </p:nvSpPr>
        <p:spPr>
          <a:xfrm>
            <a:off x="6032754" y="897777"/>
            <a:ext cx="704088" cy="417777"/>
          </a:xfrm>
          <a:prstGeom prst="ellipse">
            <a:avLst/>
          </a:prstGeom>
          <a:solidFill>
            <a:srgbClr val="2E75B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14" name="Text 12"/>
          <p:cNvSpPr/>
          <p:nvPr/>
        </p:nvSpPr>
        <p:spPr>
          <a:xfrm>
            <a:off x="6032754" y="906666"/>
            <a:ext cx="704088" cy="4177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244" b="1" dirty="0">
                <a:solidFill>
                  <a:srgbClr val="FFFFFF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688586" y="1457777"/>
            <a:ext cx="3456432" cy="5511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ru-RU" sz="1244" b="1" dirty="0" err="1">
                <a:solidFill>
                  <a:srgbClr val="2E75B6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Суб'єкт і підстави застосування</a:t>
            </a:r>
          </a:p>
        </p:txBody>
      </p:sp>
      <p:sp>
        <p:nvSpPr>
          <p:cNvPr id="16" name="Text 14"/>
          <p:cNvSpPr/>
          <p:nvPr/>
        </p:nvSpPr>
        <p:spPr>
          <a:xfrm>
            <a:off x="4768596" y="2044444"/>
            <a:ext cx="3456432" cy="19111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  <a:defRPr/>
            </a:pPr>
            <a:r>
              <a:rPr lang="uk-UA" sz="977" dirty="0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Подвійне громадянство і втрата правового зв'язку з Україною</a:t>
            </a:r>
          </a:p>
          <a:p>
            <a:pPr>
              <a:defRPr/>
            </a:pPr>
            <a:endParaRPr lang="uk-UA" sz="500"/>
          </a:p>
          <a:p>
            <a:pPr marL="0" indent="0" algn="l">
              <a:buNone/>
              <a:defRPr/>
            </a:pPr>
            <a:r>
              <a:rPr lang="uk-UA" sz="977" dirty="0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Терористична діяльність як критерій щодо громадян України</a:t>
            </a:r>
          </a:p>
          <a:p>
            <a:pPr>
              <a:defRPr/>
            </a:pPr>
            <a:endParaRPr lang="uk-UA" sz="500"/>
          </a:p>
          <a:p>
            <a:pPr marL="0" indent="0" algn="l">
              <a:buNone/>
              <a:defRPr/>
            </a:pPr>
            <a:r>
              <a:rPr lang="uk-UA" sz="977" dirty="0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Іноземна юридична особа: статус, контроль і юрисдикція суду</a:t>
            </a:r>
          </a:p>
        </p:txBody>
      </p:sp>
      <p:sp>
        <p:nvSpPr>
          <p:cNvPr id="17" name="Shape 15"/>
          <p:cNvSpPr/>
          <p:nvPr/>
        </p:nvSpPr>
        <p:spPr>
          <a:xfrm>
            <a:off x="8545068" y="702395"/>
            <a:ext cx="3840479" cy="3333333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p>
            <a:pPr>
              <a:defRPr/>
            </a:pPr>
          </a:p>
        </p:txBody>
      </p:sp>
      <p:sp>
        <p:nvSpPr>
          <p:cNvPr id="18" name="Shape 16"/>
          <p:cNvSpPr/>
          <p:nvPr/>
        </p:nvSpPr>
        <p:spPr>
          <a:xfrm>
            <a:off x="8545068" y="702395"/>
            <a:ext cx="3840479" cy="65024"/>
          </a:xfrm>
          <a:prstGeom prst="rect">
            <a:avLst/>
          </a:prstGeom>
          <a:solidFill>
            <a:srgbClr val="6FA8D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19" name="Shape 17"/>
          <p:cNvSpPr/>
          <p:nvPr/>
        </p:nvSpPr>
        <p:spPr>
          <a:xfrm>
            <a:off x="10145268" y="897777"/>
            <a:ext cx="704088" cy="417777"/>
          </a:xfrm>
          <a:prstGeom prst="ellipse">
            <a:avLst/>
          </a:prstGeom>
          <a:solidFill>
            <a:srgbClr val="6FA8D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  <p:sp>
        <p:nvSpPr>
          <p:cNvPr id="20" name="Text 18"/>
          <p:cNvSpPr/>
          <p:nvPr/>
        </p:nvSpPr>
        <p:spPr>
          <a:xfrm>
            <a:off x="10145268" y="906666"/>
            <a:ext cx="704088" cy="4177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244" b="1" dirty="0">
                <a:solidFill>
                  <a:srgbClr val="FFFFFF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769096" y="1457777"/>
            <a:ext cx="3456432" cy="5511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244" b="1" dirty="0">
                <a:solidFill>
                  <a:srgbClr val="31708F"/>
                </a:solidFill>
                <a:latin typeface="Times New Roman" panose="02020603050405020304" pitchFamily="18" charset="0"/>
                <a:ea typeface="Century Gothic" pitchFamily="34" charset="-122"/>
                <a:cs typeface="Times New Roman" panose="02020603050405020304" pitchFamily="18" charset="0"/>
              </a:rPr>
              <a:t>Активи і треті особи</a:t>
            </a:r>
          </a:p>
        </p:txBody>
      </p:sp>
      <p:sp>
        <p:nvSpPr>
          <p:cNvPr id="22" name="Text 20"/>
          <p:cNvSpPr/>
          <p:nvPr/>
        </p:nvSpPr>
        <p:spPr>
          <a:xfrm>
            <a:off x="8779764" y="2044444"/>
            <a:ext cx="3456432" cy="19111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  <a:defRPr/>
            </a:pPr>
            <a:r>
              <a:rPr lang="ru-RU" sz="977" dirty="0" err="1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Належність активу та дії, тотожні розпорядженню</a:t>
            </a:r>
          </a:p>
          <a:p>
            <a:pPr>
              <a:defRPr/>
            </a:pPr>
            <a:endParaRPr lang="uk-UA" sz="500"/>
          </a:p>
          <a:p>
            <a:pPr marL="0" indent="0" algn="l">
              <a:buNone/>
              <a:defRPr/>
            </a:pPr>
            <a:r>
              <a:rPr lang="ru-RU" sz="977" dirty="0" err="1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Нікчемність і фраудаторність правочинів</a:t>
            </a:r>
          </a:p>
          <a:p>
            <a:pPr>
              <a:defRPr/>
            </a:pPr>
            <a:endParaRPr lang="uk-UA" sz="500"/>
          </a:p>
          <a:p>
            <a:pPr marL="0" indent="0" algn="l">
              <a:buNone/>
              <a:defRPr/>
            </a:pPr>
            <a:r>
              <a:rPr lang="ru-RU" sz="977" dirty="0" err="1">
                <a:solidFill>
                  <a:srgbClr val="1F386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—  Права третіх осіб: презумпція правомірності та пропорційність втручання</a:t>
            </a:r>
          </a:p>
        </p:txBody>
      </p:sp>
      <p:sp>
        <p:nvSpPr>
          <p:cNvPr id="30" name="Shape 10">
            <a:extLst>
              <a:ext uri="{FF2B5EF4-FFF2-40B4-BE49-F238E27FC236}">
                <a16:creationId xmlns:a16="http://schemas.microsoft.com/office/drawing/2014/main" id="{53CE38D0-411F-99F9-6C80-EF424380A7DB}"/>
              </a:ext>
            </a:extLst>
          </p:cNvPr>
          <p:cNvSpPr/>
          <p:nvPr/>
        </p:nvSpPr>
        <p:spPr>
          <a:xfrm>
            <a:off x="480059" y="702395"/>
            <a:ext cx="3840479" cy="65024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p>
            <a:pPr>
              <a:defRPr/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1829</TotalTime>
  <Words>514</Words>
  <Application>Microsoft Office PowerPoint</Application>
  <PresentationFormat>Екран (16:9)</PresentationFormat>
  <Paragraphs>116</Paragraphs>
  <Slides>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Статистика розгляду позовів про застосування санкцій</dc:title>
  <dc:subject>PptxGenJS Presentation</dc:subject>
  <dc:creator>Огляд судової практики</dc:creator>
  <cp:lastModifiedBy>Діденко Катерина Павлівна</cp:lastModifiedBy>
  <cp:revision>440</cp:revision>
  <cp:lastPrinted>2026-09-01T06:58:43Z</cp:lastPrinted>
  <dcterms:created xsi:type="dcterms:W3CDTF">2026-08-28T07:37:02Z</dcterms:created>
  <dcterms:modified xsi:type="dcterms:W3CDTF">2026-09-03T16:26:00Z</dcterms:modified>
</cp:coreProperties>
</file>