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0" r:id="rId2"/>
    <p:sldMasterId id="2147483672" r:id="rId3"/>
  </p:sldMasterIdLst>
  <p:sldIdLst>
    <p:sldId id="256" r:id="rId4"/>
    <p:sldId id="267" r:id="rId5"/>
    <p:sldId id="306" r:id="rId6"/>
    <p:sldId id="294" r:id="rId7"/>
    <p:sldId id="279" r:id="rId8"/>
    <p:sldId id="287" r:id="rId9"/>
    <p:sldId id="289" r:id="rId10"/>
    <p:sldId id="285" r:id="rId11"/>
    <p:sldId id="284" r:id="rId12"/>
    <p:sldId id="273" r:id="rId13"/>
  </p:sldIdLst>
  <p:sldSz cx="18288000" cy="10287000"/>
  <p:notesSz cx="6858000" cy="9144000"/>
  <p:embeddedFontLst>
    <p:embeddedFont>
      <p:font typeface="Montserrat Bold" panose="020B0604020202020204" charset="-52"/>
      <p:regular r:id="rId14"/>
    </p:embeddedFont>
    <p:embeddedFont>
      <p:font typeface="Osnova Navigation Cyrillic" panose="020B0604020202020204" charset="-52"/>
      <p:regular r:id="rId15"/>
    </p:embeddedFont>
    <p:embeddedFont>
      <p:font typeface="Osnova Navigation Cyrillic Bold" panose="020B0604020202020204" charset="-52"/>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6ED3"/>
    <a:srgbClr val="6D65C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3792" autoAdjust="0"/>
  </p:normalViewPr>
  <p:slideViewPr>
    <p:cSldViewPr>
      <p:cViewPr varScale="1">
        <p:scale>
          <a:sx n="71" d="100"/>
          <a:sy n="71" d="100"/>
        </p:scale>
        <p:origin x="74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3.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font" Target="fonts/font2.fntdata"/><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font" Target="fonts/font1.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D9ACD8-84EE-1328-F061-4F8266FD0E7A}"/>
              </a:ext>
            </a:extLst>
          </p:cNvPr>
          <p:cNvSpPr>
            <a:spLocks noGrp="1"/>
          </p:cNvSpPr>
          <p:nvPr>
            <p:ph type="ctrTitle"/>
          </p:nvPr>
        </p:nvSpPr>
        <p:spPr>
          <a:xfrm>
            <a:off x="2286000" y="1684338"/>
            <a:ext cx="13716000" cy="35814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F66D79E7-6220-F3E4-03E7-AF30E176593C}"/>
              </a:ext>
            </a:extLst>
          </p:cNvPr>
          <p:cNvSpPr>
            <a:spLocks noGrp="1"/>
          </p:cNvSpPr>
          <p:nvPr>
            <p:ph type="subTitle" idx="1"/>
          </p:nvPr>
        </p:nvSpPr>
        <p:spPr>
          <a:xfrm>
            <a:off x="2286000" y="5403850"/>
            <a:ext cx="13716000" cy="24828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D7260EFD-ED30-D945-E7EC-59C09E26D93E}"/>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5116899D-9CEA-0241-97C0-F10A57F648A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8142EAA-0C6B-8B00-9B67-E73CDB308FAE}"/>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30872242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4ECB51-7E4C-CF7D-979C-62903EB210F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B02C6C4-4340-DFF1-6709-CD511DAFF254}"/>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546562F-F436-6F3E-438E-A0757E6F2958}"/>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9C80C093-9999-F681-6DD5-6A533F45D05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0A62E0E-0CB8-53CB-A036-4346154C22D2}"/>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216657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B00E3A-DBE5-2C4A-AB59-8A6818300707}"/>
              </a:ext>
            </a:extLst>
          </p:cNvPr>
          <p:cNvSpPr>
            <a:spLocks noGrp="1"/>
          </p:cNvSpPr>
          <p:nvPr>
            <p:ph type="title"/>
          </p:nvPr>
        </p:nvSpPr>
        <p:spPr>
          <a:xfrm>
            <a:off x="1247775" y="2565400"/>
            <a:ext cx="15773400" cy="4278313"/>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BD7B452-FCC0-F826-8136-604091E1F592}"/>
              </a:ext>
            </a:extLst>
          </p:cNvPr>
          <p:cNvSpPr>
            <a:spLocks noGrp="1"/>
          </p:cNvSpPr>
          <p:nvPr>
            <p:ph type="body" idx="1"/>
          </p:nvPr>
        </p:nvSpPr>
        <p:spPr>
          <a:xfrm>
            <a:off x="1247775" y="6884988"/>
            <a:ext cx="15773400" cy="22494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51942B1C-06BB-4682-D913-327EFB2B2813}"/>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C5D0B3B8-A3E7-D625-DA41-28684313697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CA4D844-3A0A-293C-256E-398B5242ED7B}"/>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105392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BFEE40-F80F-9E86-33E5-213BC436922E}"/>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12B5312B-CF84-6519-D52D-639F7D8B0755}"/>
              </a:ext>
            </a:extLst>
          </p:cNvPr>
          <p:cNvSpPr>
            <a:spLocks noGrp="1"/>
          </p:cNvSpPr>
          <p:nvPr>
            <p:ph sz="half" idx="1"/>
          </p:nvPr>
        </p:nvSpPr>
        <p:spPr>
          <a:xfrm>
            <a:off x="1257300" y="2738438"/>
            <a:ext cx="7810500" cy="652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9CD9B4CB-0E85-BCE3-2677-CC77F36D208C}"/>
              </a:ext>
            </a:extLst>
          </p:cNvPr>
          <p:cNvSpPr>
            <a:spLocks noGrp="1"/>
          </p:cNvSpPr>
          <p:nvPr>
            <p:ph sz="half" idx="2"/>
          </p:nvPr>
        </p:nvSpPr>
        <p:spPr>
          <a:xfrm>
            <a:off x="9220200" y="2738438"/>
            <a:ext cx="7810500" cy="652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F0D601AA-8012-837C-C1D5-B5624C54FA7A}"/>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F6D9A8CA-2AB3-470D-B0DA-304D95306C10}"/>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FF12371F-0CA7-ACFF-3A9F-B1EBC3DB7BC6}"/>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962554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9A79E5-8417-1109-3F81-54061B1A48AC}"/>
              </a:ext>
            </a:extLst>
          </p:cNvPr>
          <p:cNvSpPr>
            <a:spLocks noGrp="1"/>
          </p:cNvSpPr>
          <p:nvPr>
            <p:ph type="title"/>
          </p:nvPr>
        </p:nvSpPr>
        <p:spPr>
          <a:xfrm>
            <a:off x="1260475" y="547688"/>
            <a:ext cx="15773400" cy="1989137"/>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63EFC89-23A7-AB66-6EE3-8618B2500325}"/>
              </a:ext>
            </a:extLst>
          </p:cNvPr>
          <p:cNvSpPr>
            <a:spLocks noGrp="1"/>
          </p:cNvSpPr>
          <p:nvPr>
            <p:ph type="body" idx="1"/>
          </p:nvPr>
        </p:nvSpPr>
        <p:spPr>
          <a:xfrm>
            <a:off x="1260475" y="2522538"/>
            <a:ext cx="7735888"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8362279-53AD-8B03-CF18-549755919AE5}"/>
              </a:ext>
            </a:extLst>
          </p:cNvPr>
          <p:cNvSpPr>
            <a:spLocks noGrp="1"/>
          </p:cNvSpPr>
          <p:nvPr>
            <p:ph sz="half" idx="2"/>
          </p:nvPr>
        </p:nvSpPr>
        <p:spPr>
          <a:xfrm>
            <a:off x="1260475" y="3757613"/>
            <a:ext cx="7735888" cy="552767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C13DFFB4-C54A-5CC3-1D35-A57A8BEDFD46}"/>
              </a:ext>
            </a:extLst>
          </p:cNvPr>
          <p:cNvSpPr>
            <a:spLocks noGrp="1"/>
          </p:cNvSpPr>
          <p:nvPr>
            <p:ph type="body" sz="quarter" idx="3"/>
          </p:nvPr>
        </p:nvSpPr>
        <p:spPr>
          <a:xfrm>
            <a:off x="9258300" y="2522538"/>
            <a:ext cx="7775575"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D000EF92-D2BD-A576-6BA0-08A7F6A7FE2F}"/>
              </a:ext>
            </a:extLst>
          </p:cNvPr>
          <p:cNvSpPr>
            <a:spLocks noGrp="1"/>
          </p:cNvSpPr>
          <p:nvPr>
            <p:ph sz="quarter" idx="4"/>
          </p:nvPr>
        </p:nvSpPr>
        <p:spPr>
          <a:xfrm>
            <a:off x="9258300" y="3757613"/>
            <a:ext cx="7775575" cy="552767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85271B11-F48C-67EB-1A01-2A04D8F5B7F0}"/>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8" name="Місце для нижнього колонтитула 7">
            <a:extLst>
              <a:ext uri="{FF2B5EF4-FFF2-40B4-BE49-F238E27FC236}">
                <a16:creationId xmlns:a16="http://schemas.microsoft.com/office/drawing/2014/main" id="{69E5FA06-D633-1E92-20C1-3DB0E618348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69BF343F-1B47-195A-79CF-42ACA923CB1E}"/>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36513118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DA4F03-0514-725D-1306-DF00153E17F3}"/>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B1326351-94E2-8180-7178-9B82CBFD9664}"/>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4" name="Місце для нижнього колонтитула 3">
            <a:extLst>
              <a:ext uri="{FF2B5EF4-FFF2-40B4-BE49-F238E27FC236}">
                <a16:creationId xmlns:a16="http://schemas.microsoft.com/office/drawing/2014/main" id="{34427A02-3C88-94E0-ECD7-23DC0B7668A1}"/>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8173F5B4-85F9-FF24-E565-BF5DD4C5B98B}"/>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2571823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48EEF11D-A903-D64C-23D2-257E7D4A74BE}"/>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3" name="Місце для нижнього колонтитула 2">
            <a:extLst>
              <a:ext uri="{FF2B5EF4-FFF2-40B4-BE49-F238E27FC236}">
                <a16:creationId xmlns:a16="http://schemas.microsoft.com/office/drawing/2014/main" id="{EB3F0077-3B48-C2B5-759E-4C8C72BFFC4C}"/>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5125F21A-0545-B75F-64E3-D1FBFBA4DFED}"/>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7269184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28DA6C-1A59-55CF-FF2B-9A7D562A5560}"/>
              </a:ext>
            </a:extLst>
          </p:cNvPr>
          <p:cNvSpPr>
            <a:spLocks noGrp="1"/>
          </p:cNvSpPr>
          <p:nvPr>
            <p:ph type="title"/>
          </p:nvPr>
        </p:nvSpPr>
        <p:spPr>
          <a:xfrm>
            <a:off x="1260475" y="685800"/>
            <a:ext cx="5897563" cy="24003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643B5CA-CFA4-B9CE-FBFB-FC1A59E12288}"/>
              </a:ext>
            </a:extLst>
          </p:cNvPr>
          <p:cNvSpPr>
            <a:spLocks noGrp="1"/>
          </p:cNvSpPr>
          <p:nvPr>
            <p:ph idx="1"/>
          </p:nvPr>
        </p:nvSpPr>
        <p:spPr>
          <a:xfrm>
            <a:off x="7775575" y="1481138"/>
            <a:ext cx="9258300" cy="7310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70BB4DD9-DBB3-28F5-2CB6-4F56CA353D8B}"/>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2ADD4C02-67BF-59DA-AD83-C1C7F25F7CF1}"/>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88142848-0293-B68C-5BB1-CD427DBA819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33D2E22-F28C-D043-A677-39063123FCC9}"/>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1322037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17C6B0-9C4B-205B-0327-3D45343DC91F}"/>
              </a:ext>
            </a:extLst>
          </p:cNvPr>
          <p:cNvSpPr>
            <a:spLocks noGrp="1"/>
          </p:cNvSpPr>
          <p:nvPr>
            <p:ph type="title"/>
          </p:nvPr>
        </p:nvSpPr>
        <p:spPr>
          <a:xfrm>
            <a:off x="1260475" y="685800"/>
            <a:ext cx="5897563" cy="24003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9DAD6E66-2BFE-F740-CF69-308D3DA0CAE8}"/>
              </a:ext>
            </a:extLst>
          </p:cNvPr>
          <p:cNvSpPr>
            <a:spLocks noGrp="1"/>
          </p:cNvSpPr>
          <p:nvPr>
            <p:ph type="pic" idx="1"/>
          </p:nvPr>
        </p:nvSpPr>
        <p:spPr>
          <a:xfrm>
            <a:off x="7775575" y="1481138"/>
            <a:ext cx="9258300" cy="73104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010F9B1D-CDA9-4C95-84ED-CB16CB965E16}"/>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E4DD1C97-BC7B-00E0-F987-797119B8C37A}"/>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EAF55E87-C8B9-FEFB-4739-98F02095938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5F2CB91-AA90-2742-7C85-CCB005333D4C}"/>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32007578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49D40D-4A47-259B-7219-97A4D6E50C5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4FB9DCE-81DD-64EB-545A-DF843FA836D5}"/>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1E40BE-1F10-5FB9-D956-52808AA8D4CD}"/>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90C2255A-D97A-1E27-1C75-433DA55B1C1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A1F4654-1AD3-6A00-A4D6-DB5F61F85840}"/>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14204960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94E1A0A4-E517-21E6-AC06-252EE99AA9F5}"/>
              </a:ext>
            </a:extLst>
          </p:cNvPr>
          <p:cNvSpPr>
            <a:spLocks noGrp="1"/>
          </p:cNvSpPr>
          <p:nvPr>
            <p:ph type="title" orient="vert"/>
          </p:nvPr>
        </p:nvSpPr>
        <p:spPr>
          <a:xfrm>
            <a:off x="13087350" y="547688"/>
            <a:ext cx="3943350" cy="8718550"/>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22CAFC26-ACAC-A2E5-F388-FA28BCF21A4D}"/>
              </a:ext>
            </a:extLst>
          </p:cNvPr>
          <p:cNvSpPr>
            <a:spLocks noGrp="1"/>
          </p:cNvSpPr>
          <p:nvPr>
            <p:ph type="body" orient="vert" idx="1"/>
          </p:nvPr>
        </p:nvSpPr>
        <p:spPr>
          <a:xfrm>
            <a:off x="1257300" y="547688"/>
            <a:ext cx="11677650" cy="87185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6A1285B-68F7-108C-F4BD-B807B3B3F619}"/>
              </a:ext>
            </a:extLst>
          </p:cNvPr>
          <p:cNvSpPr>
            <a:spLocks noGrp="1"/>
          </p:cNvSpPr>
          <p:nvPr>
            <p:ph type="dt" sz="half" idx="10"/>
          </p:nvPr>
        </p:nvSpPr>
        <p:spPr/>
        <p:txBody>
          <a:body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2216C8DA-D64A-C2C3-7D19-F9084533878E}"/>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570F4853-C6C4-9689-D022-BF46CCCDBCF9}"/>
              </a:ext>
            </a:extLst>
          </p:cNvPr>
          <p:cNvSpPr>
            <a:spLocks noGrp="1"/>
          </p:cNvSpPr>
          <p:nvPr>
            <p:ph type="sldNum" sz="quarter" idx="12"/>
          </p:nvPr>
        </p:nvSpPr>
        <p:spPr/>
        <p:txBody>
          <a:bodyPr/>
          <a:lstStyle/>
          <a:p>
            <a:fld id="{F40AFE6C-4129-41C6-858C-A9345D4261AA}" type="slidenum">
              <a:rPr lang="uk-UA" smtClean="0"/>
              <a:t>‹№›</a:t>
            </a:fld>
            <a:endParaRPr lang="uk-UA"/>
          </a:p>
        </p:txBody>
      </p:sp>
    </p:spTree>
    <p:extLst>
      <p:ext uri="{BB962C8B-B14F-4D97-AF65-F5344CB8AC3E}">
        <p14:creationId xmlns:p14="http://schemas.microsoft.com/office/powerpoint/2010/main" val="34524356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2917CD-BAF6-E644-E724-C4C74ECE66B1}"/>
              </a:ext>
            </a:extLst>
          </p:cNvPr>
          <p:cNvSpPr>
            <a:spLocks noGrp="1"/>
          </p:cNvSpPr>
          <p:nvPr>
            <p:ph type="ctrTitle"/>
          </p:nvPr>
        </p:nvSpPr>
        <p:spPr>
          <a:xfrm>
            <a:off x="2286000" y="1684338"/>
            <a:ext cx="13716000" cy="35814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A33A8053-A988-4C2D-2E45-E21C581783BB}"/>
              </a:ext>
            </a:extLst>
          </p:cNvPr>
          <p:cNvSpPr>
            <a:spLocks noGrp="1"/>
          </p:cNvSpPr>
          <p:nvPr>
            <p:ph type="subTitle" idx="1"/>
          </p:nvPr>
        </p:nvSpPr>
        <p:spPr>
          <a:xfrm>
            <a:off x="2286000" y="5403850"/>
            <a:ext cx="13716000" cy="248285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C7CE6DE1-2BE5-EEE5-F6F6-9AC843E86613}"/>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86FF4ED9-AFB6-DE44-80FD-389C8F2D2ABA}"/>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667505F-8E1E-DAC9-7125-8E915BD6722A}"/>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20247985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76923F-BB03-4F4C-BDF7-AD815315242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6CB3A9C-EC23-0712-35F6-AD0315284CAB}"/>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ABF007B-669A-4EDE-E049-1952B2D61032}"/>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8B09A19E-09B0-5DB7-ED2E-27C22BFA6149}"/>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B97335A-D4F0-FDA5-D070-CDBA86F93B24}"/>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16450042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13C6DD-56BB-BECA-2BA3-B1A89AA3856B}"/>
              </a:ext>
            </a:extLst>
          </p:cNvPr>
          <p:cNvSpPr>
            <a:spLocks noGrp="1"/>
          </p:cNvSpPr>
          <p:nvPr>
            <p:ph type="title"/>
          </p:nvPr>
        </p:nvSpPr>
        <p:spPr>
          <a:xfrm>
            <a:off x="1247775" y="2565400"/>
            <a:ext cx="15773400" cy="4278313"/>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4B1F5DA-8226-9F8D-5740-DB1D08B535CB}"/>
              </a:ext>
            </a:extLst>
          </p:cNvPr>
          <p:cNvSpPr>
            <a:spLocks noGrp="1"/>
          </p:cNvSpPr>
          <p:nvPr>
            <p:ph type="body" idx="1"/>
          </p:nvPr>
        </p:nvSpPr>
        <p:spPr>
          <a:xfrm>
            <a:off x="1247775" y="6884988"/>
            <a:ext cx="15773400" cy="22494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7A2FBF7D-A1A4-B764-0941-9C6677AAF9A3}"/>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D5C00EC3-B949-CEFD-27CD-E19F68630DB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783DC0B-05CA-D72D-040E-A530AED15927}"/>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18570212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CEE73C-AE67-917F-F56D-E84172396A7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298F384C-92BC-BF8B-5355-7558DA431049}"/>
              </a:ext>
            </a:extLst>
          </p:cNvPr>
          <p:cNvSpPr>
            <a:spLocks noGrp="1"/>
          </p:cNvSpPr>
          <p:nvPr>
            <p:ph sz="half" idx="1"/>
          </p:nvPr>
        </p:nvSpPr>
        <p:spPr>
          <a:xfrm>
            <a:off x="1257300" y="2738438"/>
            <a:ext cx="7810500" cy="652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8DA85F45-9FC8-FCA0-3ACD-9868D363BC29}"/>
              </a:ext>
            </a:extLst>
          </p:cNvPr>
          <p:cNvSpPr>
            <a:spLocks noGrp="1"/>
          </p:cNvSpPr>
          <p:nvPr>
            <p:ph sz="half" idx="2"/>
          </p:nvPr>
        </p:nvSpPr>
        <p:spPr>
          <a:xfrm>
            <a:off x="9220200" y="2738438"/>
            <a:ext cx="7810500" cy="65278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B0205AEF-885B-0C86-D01F-493580318511}"/>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C59F6517-E1B8-1D91-3C4C-12C06D713827}"/>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02A6109-C1BE-223F-D122-5597F62E09A6}"/>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12975127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BFD197-4461-2815-C0CE-B01864EF1701}"/>
              </a:ext>
            </a:extLst>
          </p:cNvPr>
          <p:cNvSpPr>
            <a:spLocks noGrp="1"/>
          </p:cNvSpPr>
          <p:nvPr>
            <p:ph type="title"/>
          </p:nvPr>
        </p:nvSpPr>
        <p:spPr>
          <a:xfrm>
            <a:off x="1260475" y="547688"/>
            <a:ext cx="15773400" cy="1989137"/>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6EAA3D27-C26F-978E-92DB-03B7A051BB40}"/>
              </a:ext>
            </a:extLst>
          </p:cNvPr>
          <p:cNvSpPr>
            <a:spLocks noGrp="1"/>
          </p:cNvSpPr>
          <p:nvPr>
            <p:ph type="body" idx="1"/>
          </p:nvPr>
        </p:nvSpPr>
        <p:spPr>
          <a:xfrm>
            <a:off x="1260475" y="2522538"/>
            <a:ext cx="7735888"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5CEC3914-A758-8258-4AE2-F915B176263F}"/>
              </a:ext>
            </a:extLst>
          </p:cNvPr>
          <p:cNvSpPr>
            <a:spLocks noGrp="1"/>
          </p:cNvSpPr>
          <p:nvPr>
            <p:ph sz="half" idx="2"/>
          </p:nvPr>
        </p:nvSpPr>
        <p:spPr>
          <a:xfrm>
            <a:off x="1260475" y="3757613"/>
            <a:ext cx="7735888" cy="552767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D6E150CF-3830-293E-9DC4-2732C23D0FB2}"/>
              </a:ext>
            </a:extLst>
          </p:cNvPr>
          <p:cNvSpPr>
            <a:spLocks noGrp="1"/>
          </p:cNvSpPr>
          <p:nvPr>
            <p:ph type="body" sz="quarter" idx="3"/>
          </p:nvPr>
        </p:nvSpPr>
        <p:spPr>
          <a:xfrm>
            <a:off x="9258300" y="2522538"/>
            <a:ext cx="7775575" cy="1235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38A2335E-279B-2280-0D87-9CC179291EA5}"/>
              </a:ext>
            </a:extLst>
          </p:cNvPr>
          <p:cNvSpPr>
            <a:spLocks noGrp="1"/>
          </p:cNvSpPr>
          <p:nvPr>
            <p:ph sz="quarter" idx="4"/>
          </p:nvPr>
        </p:nvSpPr>
        <p:spPr>
          <a:xfrm>
            <a:off x="9258300" y="3757613"/>
            <a:ext cx="7775575" cy="552767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FFFCBA70-0BDE-68CB-EC0D-1002B8145BB2}"/>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8" name="Місце для нижнього колонтитула 7">
            <a:extLst>
              <a:ext uri="{FF2B5EF4-FFF2-40B4-BE49-F238E27FC236}">
                <a16:creationId xmlns:a16="http://schemas.microsoft.com/office/drawing/2014/main" id="{2595385A-C91F-A8FC-7AB2-E6E31F6A1279}"/>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D925E829-38DC-BAF3-200F-DE625A39E5CD}"/>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20465132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B319CC-CA4F-03CF-34F0-E7A6B142441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9A07801D-1ECB-D902-DD43-D07A03CB4BBD}"/>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4" name="Місце для нижнього колонтитула 3">
            <a:extLst>
              <a:ext uri="{FF2B5EF4-FFF2-40B4-BE49-F238E27FC236}">
                <a16:creationId xmlns:a16="http://schemas.microsoft.com/office/drawing/2014/main" id="{AE21D96F-8AFE-50F9-F217-1F25680A438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A2D1724F-8351-D81B-4C6E-DA2398FC8D86}"/>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24700221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0F629657-3950-501E-2E54-F71EFF65C2C0}"/>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3" name="Місце для нижнього колонтитула 2">
            <a:extLst>
              <a:ext uri="{FF2B5EF4-FFF2-40B4-BE49-F238E27FC236}">
                <a16:creationId xmlns:a16="http://schemas.microsoft.com/office/drawing/2014/main" id="{EFD0E0F5-774C-1540-09F8-9AE6020EEF6D}"/>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A7F5E448-4AA2-0A57-0985-99788C81288F}"/>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4228544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8882BC-C993-8647-0ADA-427A93E790CA}"/>
              </a:ext>
            </a:extLst>
          </p:cNvPr>
          <p:cNvSpPr>
            <a:spLocks noGrp="1"/>
          </p:cNvSpPr>
          <p:nvPr>
            <p:ph type="title"/>
          </p:nvPr>
        </p:nvSpPr>
        <p:spPr>
          <a:xfrm>
            <a:off x="1260475" y="685800"/>
            <a:ext cx="5897563" cy="24003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698E8F1A-9D05-729B-F6EB-2BA4A6D66C81}"/>
              </a:ext>
            </a:extLst>
          </p:cNvPr>
          <p:cNvSpPr>
            <a:spLocks noGrp="1"/>
          </p:cNvSpPr>
          <p:nvPr>
            <p:ph idx="1"/>
          </p:nvPr>
        </p:nvSpPr>
        <p:spPr>
          <a:xfrm>
            <a:off x="7775575" y="1481138"/>
            <a:ext cx="9258300" cy="7310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6355A9BB-4772-7FC7-897F-BD3BFA72E416}"/>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375288A-F5AD-AB80-71F9-58198B5F4537}"/>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F700ED4E-2581-718A-D073-DB15CE263CA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5FB5FCD4-2117-C522-C007-44AF7D0C4E65}"/>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42746355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40B2EB-7780-ADCB-26A0-DDC0C8F831F1}"/>
              </a:ext>
            </a:extLst>
          </p:cNvPr>
          <p:cNvSpPr>
            <a:spLocks noGrp="1"/>
          </p:cNvSpPr>
          <p:nvPr>
            <p:ph type="title"/>
          </p:nvPr>
        </p:nvSpPr>
        <p:spPr>
          <a:xfrm>
            <a:off x="1260475" y="685800"/>
            <a:ext cx="5897563" cy="24003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53AED153-A6E5-ABA2-5490-4C04621CAB8D}"/>
              </a:ext>
            </a:extLst>
          </p:cNvPr>
          <p:cNvSpPr>
            <a:spLocks noGrp="1"/>
          </p:cNvSpPr>
          <p:nvPr>
            <p:ph type="pic" idx="1"/>
          </p:nvPr>
        </p:nvSpPr>
        <p:spPr>
          <a:xfrm>
            <a:off x="7775575" y="1481138"/>
            <a:ext cx="9258300" cy="73104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CE01259E-1F03-25D9-6BC5-1D00E30F5E83}"/>
              </a:ext>
            </a:extLst>
          </p:cNvPr>
          <p:cNvSpPr>
            <a:spLocks noGrp="1"/>
          </p:cNvSpPr>
          <p:nvPr>
            <p:ph type="body" sz="half" idx="2"/>
          </p:nvPr>
        </p:nvSpPr>
        <p:spPr>
          <a:xfrm>
            <a:off x="1260475" y="3086100"/>
            <a:ext cx="5897563" cy="57181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7AE33E8D-18FE-F1F9-F319-7EC6D56F0A07}"/>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6" name="Місце для нижнього колонтитула 5">
            <a:extLst>
              <a:ext uri="{FF2B5EF4-FFF2-40B4-BE49-F238E27FC236}">
                <a16:creationId xmlns:a16="http://schemas.microsoft.com/office/drawing/2014/main" id="{13BE160B-0DE3-31D4-9649-3F81B328396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27CA90AF-B286-C348-1ED1-5344CD4F2333}"/>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19414573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EF9575-4819-2C1D-0D9A-00C52DE9DB28}"/>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C74EB80-11ED-7A4E-EE8A-4E5C1AF2DF53}"/>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54AA14A-1BC8-188E-F9CD-7E5CD759360E}"/>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D0C90BB8-2DB1-DE1D-E40D-EF68F283C90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66AD8470-3180-95BA-606D-83BDC8C54FD2}"/>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38209318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C8FC22B6-636B-7D4D-26C4-6C117D3E22AB}"/>
              </a:ext>
            </a:extLst>
          </p:cNvPr>
          <p:cNvSpPr>
            <a:spLocks noGrp="1"/>
          </p:cNvSpPr>
          <p:nvPr>
            <p:ph type="title" orient="vert"/>
          </p:nvPr>
        </p:nvSpPr>
        <p:spPr>
          <a:xfrm>
            <a:off x="13087350" y="547688"/>
            <a:ext cx="3943350" cy="8718550"/>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6031B21C-C21B-0646-F6C5-54B207C94B86}"/>
              </a:ext>
            </a:extLst>
          </p:cNvPr>
          <p:cNvSpPr>
            <a:spLocks noGrp="1"/>
          </p:cNvSpPr>
          <p:nvPr>
            <p:ph type="body" orient="vert" idx="1"/>
          </p:nvPr>
        </p:nvSpPr>
        <p:spPr>
          <a:xfrm>
            <a:off x="1257300" y="547688"/>
            <a:ext cx="11677650" cy="87185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E1FBCC4-26DA-4C57-DCE2-CDC21BCFFF84}"/>
              </a:ext>
            </a:extLst>
          </p:cNvPr>
          <p:cNvSpPr>
            <a:spLocks noGrp="1"/>
          </p:cNvSpPr>
          <p:nvPr>
            <p:ph type="dt" sz="half" idx="10"/>
          </p:nvPr>
        </p:nvSpPr>
        <p:spPr/>
        <p:txBody>
          <a:body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77740F5D-4BE6-3695-C3CE-DFB3D94A8DF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958B0CE-89F8-0C62-EAAA-215CD2F11A93}"/>
              </a:ext>
            </a:extLst>
          </p:cNvPr>
          <p:cNvSpPr>
            <a:spLocks noGrp="1"/>
          </p:cNvSpPr>
          <p:nvPr>
            <p:ph type="sldNum" sz="quarter" idx="12"/>
          </p:nvPr>
        </p:nvSpPr>
        <p:spPr/>
        <p:txBody>
          <a:bodyPr/>
          <a:lstStyle/>
          <a:p>
            <a:fld id="{387ED3D0-B726-410A-BF54-C674546FD9CA}" type="slidenum">
              <a:rPr lang="uk-UA" smtClean="0"/>
              <a:t>‹№›</a:t>
            </a:fld>
            <a:endParaRPr lang="uk-UA"/>
          </a:p>
        </p:txBody>
      </p:sp>
    </p:spTree>
    <p:extLst>
      <p:ext uri="{BB962C8B-B14F-4D97-AF65-F5344CB8AC3E}">
        <p14:creationId xmlns:p14="http://schemas.microsoft.com/office/powerpoint/2010/main" val="4191764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31CB0FCA-FA21-DF09-F2A8-E8291CD7D238}"/>
              </a:ext>
            </a:extLst>
          </p:cNvPr>
          <p:cNvSpPr>
            <a:spLocks noGrp="1"/>
          </p:cNvSpPr>
          <p:nvPr>
            <p:ph type="title"/>
          </p:nvPr>
        </p:nvSpPr>
        <p:spPr>
          <a:xfrm>
            <a:off x="1257300" y="547688"/>
            <a:ext cx="15773400" cy="1989137"/>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83FC917-787F-17DA-1252-72C233FD4814}"/>
              </a:ext>
            </a:extLst>
          </p:cNvPr>
          <p:cNvSpPr>
            <a:spLocks noGrp="1"/>
          </p:cNvSpPr>
          <p:nvPr>
            <p:ph type="body" idx="1"/>
          </p:nvPr>
        </p:nvSpPr>
        <p:spPr>
          <a:xfrm>
            <a:off x="1257300" y="2738438"/>
            <a:ext cx="15773400" cy="6527800"/>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FA2AF37-B13E-F259-2850-8944A5256A07}"/>
              </a:ext>
            </a:extLst>
          </p:cNvPr>
          <p:cNvSpPr>
            <a:spLocks noGrp="1"/>
          </p:cNvSpPr>
          <p:nvPr>
            <p:ph type="dt" sz="half" idx="2"/>
          </p:nvPr>
        </p:nvSpPr>
        <p:spPr>
          <a:xfrm>
            <a:off x="1257300" y="9534525"/>
            <a:ext cx="4114800" cy="547688"/>
          </a:xfrm>
          <a:prstGeom prst="rect">
            <a:avLst/>
          </a:prstGeom>
        </p:spPr>
        <p:txBody>
          <a:bodyPr vert="horz" lIns="91440" tIns="45720" rIns="91440" bIns="45720" rtlCol="0" anchor="ctr"/>
          <a:lstStyle>
            <a:lvl1pPr algn="l">
              <a:defRPr sz="1200">
                <a:solidFill>
                  <a:schemeClr val="tx1">
                    <a:tint val="75000"/>
                  </a:schemeClr>
                </a:solidFill>
              </a:defRPr>
            </a:lvl1pPr>
          </a:lstStyle>
          <a:p>
            <a:fld id="{DA5D199D-1BA4-4E66-803D-701E9EEFB9BA}"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FEA95754-6B75-2F3A-B8BF-E3D6BFBD2F6D}"/>
              </a:ext>
            </a:extLst>
          </p:cNvPr>
          <p:cNvSpPr>
            <a:spLocks noGrp="1"/>
          </p:cNvSpPr>
          <p:nvPr>
            <p:ph type="ftr" sz="quarter" idx="3"/>
          </p:nvPr>
        </p:nvSpPr>
        <p:spPr>
          <a:xfrm>
            <a:off x="6057900" y="9534525"/>
            <a:ext cx="6172200" cy="54768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59F118BD-9189-928E-A9D8-DF1DBAD8F85A}"/>
              </a:ext>
            </a:extLst>
          </p:cNvPr>
          <p:cNvSpPr>
            <a:spLocks noGrp="1"/>
          </p:cNvSpPr>
          <p:nvPr>
            <p:ph type="sldNum" sz="quarter" idx="4"/>
          </p:nvPr>
        </p:nvSpPr>
        <p:spPr>
          <a:xfrm>
            <a:off x="12915900" y="9534525"/>
            <a:ext cx="4114800" cy="547688"/>
          </a:xfrm>
          <a:prstGeom prst="rect">
            <a:avLst/>
          </a:prstGeom>
        </p:spPr>
        <p:txBody>
          <a:bodyPr vert="horz" lIns="91440" tIns="45720" rIns="91440" bIns="45720" rtlCol="0" anchor="ctr"/>
          <a:lstStyle>
            <a:lvl1pPr algn="r">
              <a:defRPr sz="1200">
                <a:solidFill>
                  <a:schemeClr val="tx1">
                    <a:tint val="75000"/>
                  </a:schemeClr>
                </a:solidFill>
              </a:defRPr>
            </a:lvl1pPr>
          </a:lstStyle>
          <a:p>
            <a:fld id="{F40AFE6C-4129-41C6-858C-A9345D4261AA}" type="slidenum">
              <a:rPr lang="uk-UA" smtClean="0"/>
              <a:t>‹№›</a:t>
            </a:fld>
            <a:endParaRPr lang="uk-UA"/>
          </a:p>
        </p:txBody>
      </p:sp>
    </p:spTree>
    <p:extLst>
      <p:ext uri="{BB962C8B-B14F-4D97-AF65-F5344CB8AC3E}">
        <p14:creationId xmlns:p14="http://schemas.microsoft.com/office/powerpoint/2010/main" val="41965114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0FBF5F73-DE9A-BC4C-BB5E-60D59D010030}"/>
              </a:ext>
            </a:extLst>
          </p:cNvPr>
          <p:cNvSpPr>
            <a:spLocks noGrp="1"/>
          </p:cNvSpPr>
          <p:nvPr>
            <p:ph type="title"/>
          </p:nvPr>
        </p:nvSpPr>
        <p:spPr>
          <a:xfrm>
            <a:off x="1257300" y="547688"/>
            <a:ext cx="15773400" cy="1989137"/>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0FA4FA81-AD5A-9D53-3FB7-9E1273E1CB36}"/>
              </a:ext>
            </a:extLst>
          </p:cNvPr>
          <p:cNvSpPr>
            <a:spLocks noGrp="1"/>
          </p:cNvSpPr>
          <p:nvPr>
            <p:ph type="body" idx="1"/>
          </p:nvPr>
        </p:nvSpPr>
        <p:spPr>
          <a:xfrm>
            <a:off x="1257300" y="2738438"/>
            <a:ext cx="15773400" cy="6527800"/>
          </a:xfrm>
          <a:prstGeom prst="rect">
            <a:avLst/>
          </a:prstGeom>
        </p:spPr>
        <p:txBody>
          <a:bodyPr vert="horz" lIns="91440" tIns="45720" rIns="91440" bIns="45720" rtlCol="0">
            <a:normAutofit/>
          </a:bodyPr>
          <a:lstStyle/>
          <a:p>
            <a:pPr lvl="0"/>
            <a:r>
              <a:rPr lang="uk-UA" dirty="0"/>
              <a:t>Клацніть, щоб відредагувати стилі зразків тексту</a:t>
            </a:r>
          </a:p>
          <a:p>
            <a:pPr lvl="1"/>
            <a:r>
              <a:rPr lang="uk-UA" dirty="0"/>
              <a:t>Другий рівень</a:t>
            </a:r>
          </a:p>
          <a:p>
            <a:pPr lvl="2"/>
            <a:r>
              <a:rPr lang="uk-UA" dirty="0"/>
              <a:t>Третій рівень</a:t>
            </a:r>
          </a:p>
          <a:p>
            <a:pPr lvl="3"/>
            <a:r>
              <a:rPr lang="uk-UA" dirty="0"/>
              <a:t>Четвертий рівень</a:t>
            </a:r>
          </a:p>
          <a:p>
            <a:pPr lvl="4"/>
            <a:r>
              <a:rPr lang="uk-UA" dirty="0"/>
              <a:t>П’ятий рівень</a:t>
            </a:r>
          </a:p>
        </p:txBody>
      </p:sp>
      <p:sp>
        <p:nvSpPr>
          <p:cNvPr id="4" name="Місце для дати 3">
            <a:extLst>
              <a:ext uri="{FF2B5EF4-FFF2-40B4-BE49-F238E27FC236}">
                <a16:creationId xmlns:a16="http://schemas.microsoft.com/office/drawing/2014/main" id="{5F3B1A22-2DCC-6C47-EA08-03FFC9402736}"/>
              </a:ext>
            </a:extLst>
          </p:cNvPr>
          <p:cNvSpPr>
            <a:spLocks noGrp="1"/>
          </p:cNvSpPr>
          <p:nvPr>
            <p:ph type="dt" sz="half" idx="2"/>
          </p:nvPr>
        </p:nvSpPr>
        <p:spPr>
          <a:xfrm>
            <a:off x="1257300" y="9534525"/>
            <a:ext cx="4114800" cy="547688"/>
          </a:xfrm>
          <a:prstGeom prst="rect">
            <a:avLst/>
          </a:prstGeom>
        </p:spPr>
        <p:txBody>
          <a:bodyPr vert="horz" lIns="91440" tIns="45720" rIns="91440" bIns="45720" rtlCol="0" anchor="ctr"/>
          <a:lstStyle>
            <a:lvl1pPr algn="l">
              <a:defRPr sz="1200">
                <a:solidFill>
                  <a:schemeClr val="tx1">
                    <a:tint val="75000"/>
                  </a:schemeClr>
                </a:solidFill>
              </a:defRPr>
            </a:lvl1pPr>
          </a:lstStyle>
          <a:p>
            <a:fld id="{4B5680AA-BB6F-43DE-8E5C-C26767859A15}" type="datetimeFigureOut">
              <a:rPr lang="uk-UA" smtClean="0"/>
              <a:t>04.02.2026</a:t>
            </a:fld>
            <a:endParaRPr lang="uk-UA"/>
          </a:p>
        </p:txBody>
      </p:sp>
      <p:sp>
        <p:nvSpPr>
          <p:cNvPr id="5" name="Місце для нижнього колонтитула 4">
            <a:extLst>
              <a:ext uri="{FF2B5EF4-FFF2-40B4-BE49-F238E27FC236}">
                <a16:creationId xmlns:a16="http://schemas.microsoft.com/office/drawing/2014/main" id="{3289F65A-0142-A701-526D-258623B069B3}"/>
              </a:ext>
            </a:extLst>
          </p:cNvPr>
          <p:cNvSpPr>
            <a:spLocks noGrp="1"/>
          </p:cNvSpPr>
          <p:nvPr>
            <p:ph type="ftr" sz="quarter" idx="3"/>
          </p:nvPr>
        </p:nvSpPr>
        <p:spPr>
          <a:xfrm>
            <a:off x="6057900" y="9534525"/>
            <a:ext cx="6172200" cy="54768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8CE43EF0-A4AE-C93F-F3EF-10788BE18EF9}"/>
              </a:ext>
            </a:extLst>
          </p:cNvPr>
          <p:cNvSpPr>
            <a:spLocks noGrp="1"/>
          </p:cNvSpPr>
          <p:nvPr>
            <p:ph type="sldNum" sz="quarter" idx="4"/>
          </p:nvPr>
        </p:nvSpPr>
        <p:spPr>
          <a:xfrm>
            <a:off x="12915900" y="9534525"/>
            <a:ext cx="4114800" cy="547688"/>
          </a:xfrm>
          <a:prstGeom prst="rect">
            <a:avLst/>
          </a:prstGeom>
        </p:spPr>
        <p:txBody>
          <a:bodyPr vert="horz" lIns="91440" tIns="45720" rIns="91440" bIns="45720" rtlCol="0" anchor="ctr"/>
          <a:lstStyle>
            <a:lvl1pPr algn="r">
              <a:defRPr sz="1200">
                <a:solidFill>
                  <a:schemeClr val="tx1">
                    <a:tint val="75000"/>
                  </a:schemeClr>
                </a:solidFill>
              </a:defRPr>
            </a:lvl1pPr>
          </a:lstStyle>
          <a:p>
            <a:fld id="{387ED3D0-B726-410A-BF54-C674546FD9CA}" type="slidenum">
              <a:rPr lang="uk-UA" smtClean="0"/>
              <a:t>‹№›</a:t>
            </a:fld>
            <a:endParaRPr lang="uk-UA"/>
          </a:p>
        </p:txBody>
      </p:sp>
      <p:sp>
        <p:nvSpPr>
          <p:cNvPr id="7" name="TextBox 6">
            <a:extLst>
              <a:ext uri="{FF2B5EF4-FFF2-40B4-BE49-F238E27FC236}">
                <a16:creationId xmlns:a16="http://schemas.microsoft.com/office/drawing/2014/main" id="{440269AE-04E7-4C7E-F15D-3D903C2F6806}"/>
              </a:ext>
            </a:extLst>
          </p:cNvPr>
          <p:cNvSpPr txBox="1"/>
          <p:nvPr userDrawn="1"/>
        </p:nvSpPr>
        <p:spPr>
          <a:xfrm>
            <a:off x="13639800" y="9534525"/>
            <a:ext cx="3505200" cy="461665"/>
          </a:xfrm>
          <a:prstGeom prst="rect">
            <a:avLst/>
          </a:prstGeom>
          <a:noFill/>
        </p:spPr>
        <p:txBody>
          <a:bodyPr wrap="square" rtlCol="0">
            <a:spAutoFit/>
          </a:bodyPr>
          <a:lstStyle/>
          <a:p>
            <a:r>
              <a:rPr lang="en-US" sz="2400" b="1" dirty="0">
                <a:solidFill>
                  <a:schemeClr val="tx2">
                    <a:lumMod val="60000"/>
                    <a:lumOff val="40000"/>
                  </a:schemeClr>
                </a:solidFill>
              </a:rPr>
              <a:t>@</a:t>
            </a:r>
            <a:r>
              <a:rPr lang="uk-UA" sz="2400" b="1" dirty="0">
                <a:solidFill>
                  <a:schemeClr val="tx2">
                    <a:lumMod val="60000"/>
                    <a:lumOff val="40000"/>
                  </a:schemeClr>
                </a:solidFill>
              </a:rPr>
              <a:t>МИХАЙЛЕНКО Д. Г.</a:t>
            </a:r>
          </a:p>
        </p:txBody>
      </p:sp>
    </p:spTree>
    <p:extLst>
      <p:ext uri="{BB962C8B-B14F-4D97-AF65-F5344CB8AC3E}">
        <p14:creationId xmlns:p14="http://schemas.microsoft.com/office/powerpoint/2010/main" val="8437181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9.svg"/><Relationship Id="rId13" Type="http://schemas.openxmlformats.org/officeDocument/2006/relationships/image" Target="../media/image14.png"/><Relationship Id="rId18" Type="http://schemas.openxmlformats.org/officeDocument/2006/relationships/image" Target="../media/image19.svg"/><Relationship Id="rId3" Type="http://schemas.openxmlformats.org/officeDocument/2006/relationships/image" Target="../media/image4.png"/><Relationship Id="rId21" Type="http://schemas.openxmlformats.org/officeDocument/2006/relationships/image" Target="../media/image22.png"/><Relationship Id="rId7" Type="http://schemas.openxmlformats.org/officeDocument/2006/relationships/image" Target="../media/image8.png"/><Relationship Id="rId12" Type="http://schemas.openxmlformats.org/officeDocument/2006/relationships/image" Target="../media/image13.svg"/><Relationship Id="rId17" Type="http://schemas.openxmlformats.org/officeDocument/2006/relationships/image" Target="../media/image18.png"/><Relationship Id="rId2" Type="http://schemas.openxmlformats.org/officeDocument/2006/relationships/image" Target="../media/image1.png"/><Relationship Id="rId16" Type="http://schemas.openxmlformats.org/officeDocument/2006/relationships/image" Target="../media/image17.svg"/><Relationship Id="rId20" Type="http://schemas.openxmlformats.org/officeDocument/2006/relationships/image" Target="../media/image21.svg"/><Relationship Id="rId1" Type="http://schemas.openxmlformats.org/officeDocument/2006/relationships/slideLayout" Target="../slideLayouts/slideLayout7.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5" Type="http://schemas.openxmlformats.org/officeDocument/2006/relationships/image" Target="../media/image16.png"/><Relationship Id="rId10" Type="http://schemas.openxmlformats.org/officeDocument/2006/relationships/image" Target="../media/image11.svg"/><Relationship Id="rId19" Type="http://schemas.openxmlformats.org/officeDocument/2006/relationships/image" Target="../media/image20.png"/><Relationship Id="rId4" Type="http://schemas.openxmlformats.org/officeDocument/2006/relationships/image" Target="../media/image5.svg"/><Relationship Id="rId9" Type="http://schemas.openxmlformats.org/officeDocument/2006/relationships/image" Target="../media/image10.png"/><Relationship Id="rId14" Type="http://schemas.openxmlformats.org/officeDocument/2006/relationships/image" Target="../media/image15.svg"/><Relationship Id="rId22" Type="http://schemas.openxmlformats.org/officeDocument/2006/relationships/image" Target="../media/image23.sv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64194"/>
        </a:solidFill>
        <a:effectLst/>
      </p:bgPr>
    </p:bg>
    <p:spTree>
      <p:nvGrpSpPr>
        <p:cNvPr id="1" name=""/>
        <p:cNvGrpSpPr/>
        <p:nvPr/>
      </p:nvGrpSpPr>
      <p:grpSpPr>
        <a:xfrm>
          <a:off x="0" y="0"/>
          <a:ext cx="0" cy="0"/>
          <a:chOff x="0" y="0"/>
          <a:chExt cx="0" cy="0"/>
        </a:xfrm>
      </p:grpSpPr>
      <p:sp>
        <p:nvSpPr>
          <p:cNvPr id="2" name="Freeform 2"/>
          <p:cNvSpPr/>
          <p:nvPr/>
        </p:nvSpPr>
        <p:spPr>
          <a:xfrm>
            <a:off x="867604" y="1028700"/>
            <a:ext cx="5704579" cy="1810999"/>
          </a:xfrm>
          <a:custGeom>
            <a:avLst/>
            <a:gdLst/>
            <a:ahLst/>
            <a:cxnLst/>
            <a:rect l="l" t="t" r="r" b="b"/>
            <a:pathLst>
              <a:path w="5704579" h="1810999">
                <a:moveTo>
                  <a:pt x="0" y="0"/>
                </a:moveTo>
                <a:lnTo>
                  <a:pt x="5704579" y="0"/>
                </a:lnTo>
                <a:lnTo>
                  <a:pt x="5704579" y="1810999"/>
                </a:lnTo>
                <a:lnTo>
                  <a:pt x="0" y="1810999"/>
                </a:lnTo>
                <a:lnTo>
                  <a:pt x="0" y="0"/>
                </a:lnTo>
                <a:close/>
              </a:path>
            </a:pathLst>
          </a:custGeom>
          <a:blipFill>
            <a:blip r:embed="rId2"/>
            <a:stretch>
              <a:fillRect l="-7261" t="-31769"/>
            </a:stretch>
          </a:blipFill>
        </p:spPr>
        <p:txBody>
          <a:bodyPr/>
          <a:lstStyle/>
          <a:p>
            <a:endParaRPr lang="uk-UA" noProof="0" dirty="0"/>
          </a:p>
        </p:txBody>
      </p:sp>
      <p:sp>
        <p:nvSpPr>
          <p:cNvPr id="3" name="TextBox 3"/>
          <p:cNvSpPr txBox="1"/>
          <p:nvPr/>
        </p:nvSpPr>
        <p:spPr>
          <a:xfrm>
            <a:off x="685800" y="3467100"/>
            <a:ext cx="17221200" cy="1639616"/>
          </a:xfrm>
          <a:prstGeom prst="rect">
            <a:avLst/>
          </a:prstGeom>
        </p:spPr>
        <p:txBody>
          <a:bodyPr wrap="square" lIns="0" tIns="0" rIns="0" bIns="0" rtlCol="0" anchor="t">
            <a:spAutoFit/>
          </a:bodyPr>
          <a:lstStyle/>
          <a:p>
            <a:pPr algn="ctr">
              <a:lnSpc>
                <a:spcPts val="6619"/>
              </a:lnSpc>
              <a:spcBef>
                <a:spcPct val="0"/>
              </a:spcBef>
            </a:pPr>
            <a:r>
              <a:rPr lang="uk-UA" sz="4728" noProof="0" dirty="0">
                <a:solidFill>
                  <a:srgbClr val="FFFFFF"/>
                </a:solidFill>
                <a:latin typeface="Montserrat Bold"/>
              </a:rPr>
              <a:t>«</a:t>
            </a:r>
            <a:r>
              <a:rPr lang="uk-UA" sz="5000" noProof="0" dirty="0">
                <a:solidFill>
                  <a:srgbClr val="FFFFFF"/>
                </a:solidFill>
                <a:latin typeface="Montserrat Bold"/>
              </a:rPr>
              <a:t>Ключові категорії у справах</a:t>
            </a:r>
          </a:p>
          <a:p>
            <a:pPr algn="ctr">
              <a:lnSpc>
                <a:spcPts val="6619"/>
              </a:lnSpc>
              <a:spcBef>
                <a:spcPct val="0"/>
              </a:spcBef>
            </a:pPr>
            <a:r>
              <a:rPr lang="uk-UA" sz="5000" noProof="0" dirty="0">
                <a:solidFill>
                  <a:srgbClr val="FFFFFF"/>
                </a:solidFill>
                <a:latin typeface="Montserrat Bold"/>
              </a:rPr>
              <a:t>про визнання активів необґрунтованими</a:t>
            </a:r>
            <a:r>
              <a:rPr lang="uk-UA" sz="4728" noProof="0" dirty="0">
                <a:solidFill>
                  <a:srgbClr val="FFFFFF"/>
                </a:solidFill>
                <a:latin typeface="Montserrat Bold"/>
              </a:rPr>
              <a:t>»</a:t>
            </a:r>
          </a:p>
        </p:txBody>
      </p:sp>
      <p:sp>
        <p:nvSpPr>
          <p:cNvPr id="4" name="TextBox 4"/>
          <p:cNvSpPr txBox="1"/>
          <p:nvPr/>
        </p:nvSpPr>
        <p:spPr>
          <a:xfrm>
            <a:off x="1447800" y="7017237"/>
            <a:ext cx="6591300" cy="2031325"/>
          </a:xfrm>
          <a:prstGeom prst="rect">
            <a:avLst/>
          </a:prstGeom>
        </p:spPr>
        <p:txBody>
          <a:bodyPr wrap="square" lIns="0" tIns="0" rIns="0" bIns="0" rtlCol="0" anchor="t">
            <a:spAutoFit/>
          </a:bodyPr>
          <a:lstStyle/>
          <a:p>
            <a:pPr>
              <a:spcBef>
                <a:spcPts val="600"/>
              </a:spcBef>
            </a:pPr>
            <a:r>
              <a:rPr lang="uk-UA" sz="3300" noProof="0" dirty="0">
                <a:solidFill>
                  <a:srgbClr val="FFFFFF"/>
                </a:solidFill>
                <a:latin typeface="Osnova Navigation Cyrillic Bold"/>
              </a:rPr>
              <a:t>ДМИТРО МИХАЙЛЕНКО</a:t>
            </a:r>
          </a:p>
          <a:p>
            <a:pPr>
              <a:spcBef>
                <a:spcPts val="600"/>
              </a:spcBef>
            </a:pPr>
            <a:r>
              <a:rPr lang="uk-UA" sz="2800" noProof="0" dirty="0">
                <a:solidFill>
                  <a:srgbClr val="FFFFFF"/>
                </a:solidFill>
                <a:latin typeface="Osnova Navigation Cyrillic"/>
              </a:rPr>
              <a:t>суддя Апеляційної палати </a:t>
            </a:r>
          </a:p>
          <a:p>
            <a:pPr>
              <a:spcBef>
                <a:spcPts val="600"/>
              </a:spcBef>
            </a:pPr>
            <a:r>
              <a:rPr lang="uk-UA" sz="2800" noProof="0" dirty="0">
                <a:solidFill>
                  <a:srgbClr val="FFFFFF"/>
                </a:solidFill>
                <a:latin typeface="Osnova Navigation Cyrillic"/>
              </a:rPr>
              <a:t>Вищого антикорупційного суду,</a:t>
            </a:r>
          </a:p>
          <a:p>
            <a:pPr>
              <a:spcBef>
                <a:spcPts val="600"/>
              </a:spcBef>
            </a:pPr>
            <a:r>
              <a:rPr lang="uk-UA" sz="2800" noProof="0" dirty="0">
                <a:solidFill>
                  <a:srgbClr val="FFFFFF"/>
                </a:solidFill>
                <a:latin typeface="Osnova Navigation Cyrillic"/>
              </a:rPr>
              <a:t>доктор юридичних наук, доцент</a:t>
            </a:r>
          </a:p>
        </p:txBody>
      </p:sp>
      <p:sp>
        <p:nvSpPr>
          <p:cNvPr id="5" name="TextBox 4">
            <a:extLst>
              <a:ext uri="{FF2B5EF4-FFF2-40B4-BE49-F238E27FC236}">
                <a16:creationId xmlns:a16="http://schemas.microsoft.com/office/drawing/2014/main" id="{99F335A5-451E-4BD8-9B0B-F56DBDC98162}"/>
              </a:ext>
            </a:extLst>
          </p:cNvPr>
          <p:cNvSpPr txBox="1"/>
          <p:nvPr/>
        </p:nvSpPr>
        <p:spPr>
          <a:xfrm>
            <a:off x="10248902" y="7124700"/>
            <a:ext cx="6819898" cy="1727524"/>
          </a:xfrm>
          <a:prstGeom prst="rect">
            <a:avLst/>
          </a:prstGeom>
        </p:spPr>
        <p:txBody>
          <a:bodyPr wrap="square" lIns="0" tIns="0" rIns="0" bIns="0" rtlCol="0" anchor="t">
            <a:spAutoFit/>
          </a:bodyPr>
          <a:lstStyle/>
          <a:p>
            <a:pPr>
              <a:lnSpc>
                <a:spcPts val="3399"/>
              </a:lnSpc>
            </a:pPr>
            <a:r>
              <a:rPr lang="uk-UA" sz="2800" dirty="0">
                <a:solidFill>
                  <a:srgbClr val="FFFFFF"/>
                </a:solidFill>
                <a:latin typeface="Osnova Navigation Cyrillic"/>
              </a:rPr>
              <a:t>Конференція</a:t>
            </a:r>
          </a:p>
          <a:p>
            <a:pPr>
              <a:lnSpc>
                <a:spcPts val="3399"/>
              </a:lnSpc>
            </a:pPr>
            <a:r>
              <a:rPr lang="uk-UA" sz="2800" dirty="0">
                <a:solidFill>
                  <a:srgbClr val="FFFFFF"/>
                </a:solidFill>
                <a:latin typeface="Osnova Navigation Cyrillic"/>
              </a:rPr>
              <a:t>«</a:t>
            </a:r>
            <a:r>
              <a:rPr lang="uk-UA" sz="2800" noProof="0" dirty="0">
                <a:solidFill>
                  <a:srgbClr val="FFFFFF"/>
                </a:solidFill>
                <a:latin typeface="Osnova Navigation Cyrillic"/>
              </a:rPr>
              <a:t>Стягнення необґрунтованих активів у дохід держави</a:t>
            </a:r>
            <a:r>
              <a:rPr lang="uk-UA" sz="2800" dirty="0">
                <a:solidFill>
                  <a:srgbClr val="FFFFFF"/>
                </a:solidFill>
                <a:latin typeface="Osnova Navigation Cyrillic"/>
              </a:rPr>
              <a:t>»</a:t>
            </a:r>
          </a:p>
          <a:p>
            <a:pPr>
              <a:lnSpc>
                <a:spcPts val="3399"/>
              </a:lnSpc>
            </a:pPr>
            <a:r>
              <a:rPr lang="uk-UA" sz="2800" noProof="0" dirty="0">
                <a:solidFill>
                  <a:srgbClr val="FFFFFF"/>
                </a:solidFill>
                <a:latin typeface="Osnova Navigation Cyrillic"/>
              </a:rPr>
              <a:t>Київ, 06.02.2026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64194"/>
        </a:solidFill>
        <a:effectLst/>
      </p:bgPr>
    </p:bg>
    <p:spTree>
      <p:nvGrpSpPr>
        <p:cNvPr id="1" name=""/>
        <p:cNvGrpSpPr/>
        <p:nvPr/>
      </p:nvGrpSpPr>
      <p:grpSpPr>
        <a:xfrm>
          <a:off x="0" y="0"/>
          <a:ext cx="0" cy="0"/>
          <a:chOff x="0" y="0"/>
          <a:chExt cx="0" cy="0"/>
        </a:xfrm>
      </p:grpSpPr>
      <p:sp>
        <p:nvSpPr>
          <p:cNvPr id="2" name="Freeform 2"/>
          <p:cNvSpPr/>
          <p:nvPr/>
        </p:nvSpPr>
        <p:spPr>
          <a:xfrm>
            <a:off x="770507" y="200543"/>
            <a:ext cx="1550327" cy="1942747"/>
          </a:xfrm>
          <a:custGeom>
            <a:avLst/>
            <a:gdLst/>
            <a:ahLst/>
            <a:cxnLst/>
            <a:rect l="l" t="t" r="r" b="b"/>
            <a:pathLst>
              <a:path w="1550327" h="1942747">
                <a:moveTo>
                  <a:pt x="0" y="0"/>
                </a:moveTo>
                <a:lnTo>
                  <a:pt x="1550327" y="0"/>
                </a:lnTo>
                <a:lnTo>
                  <a:pt x="1550327" y="1942747"/>
                </a:lnTo>
                <a:lnTo>
                  <a:pt x="0" y="1942747"/>
                </a:lnTo>
                <a:lnTo>
                  <a:pt x="0" y="0"/>
                </a:lnTo>
                <a:close/>
              </a:path>
            </a:pathLst>
          </a:custGeom>
          <a:blipFill>
            <a:blip r:embed="rId2"/>
            <a:stretch>
              <a:fillRect l="-28077" t="-31631" r="-358394" b="-19769"/>
            </a:stretch>
          </a:blipFill>
        </p:spPr>
        <p:txBody>
          <a:bodyPr/>
          <a:lstStyle/>
          <a:p>
            <a:endParaRPr lang="uk-UA" noProof="0" dirty="0"/>
          </a:p>
        </p:txBody>
      </p:sp>
      <p:sp>
        <p:nvSpPr>
          <p:cNvPr id="3" name="Freeform 3"/>
          <p:cNvSpPr/>
          <p:nvPr/>
        </p:nvSpPr>
        <p:spPr>
          <a:xfrm>
            <a:off x="1525975" y="5362991"/>
            <a:ext cx="1134678" cy="1134678"/>
          </a:xfrm>
          <a:custGeom>
            <a:avLst/>
            <a:gdLst/>
            <a:ahLst/>
            <a:cxnLst/>
            <a:rect l="l" t="t" r="r" b="b"/>
            <a:pathLst>
              <a:path w="1134678" h="1134678">
                <a:moveTo>
                  <a:pt x="0" y="0"/>
                </a:moveTo>
                <a:lnTo>
                  <a:pt x="1134678" y="0"/>
                </a:lnTo>
                <a:lnTo>
                  <a:pt x="1134678" y="1134678"/>
                </a:lnTo>
                <a:lnTo>
                  <a:pt x="0" y="1134678"/>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uk-UA" noProof="0" dirty="0"/>
          </a:p>
        </p:txBody>
      </p:sp>
      <p:sp>
        <p:nvSpPr>
          <p:cNvPr id="4" name="Freeform 4"/>
          <p:cNvSpPr/>
          <p:nvPr/>
        </p:nvSpPr>
        <p:spPr>
          <a:xfrm>
            <a:off x="5051318" y="5362991"/>
            <a:ext cx="1134678" cy="1134678"/>
          </a:xfrm>
          <a:custGeom>
            <a:avLst/>
            <a:gdLst/>
            <a:ahLst/>
            <a:cxnLst/>
            <a:rect l="l" t="t" r="r" b="b"/>
            <a:pathLst>
              <a:path w="1134678" h="1134678">
                <a:moveTo>
                  <a:pt x="0" y="0"/>
                </a:moveTo>
                <a:lnTo>
                  <a:pt x="1134678" y="0"/>
                </a:lnTo>
                <a:lnTo>
                  <a:pt x="1134678" y="1134678"/>
                </a:lnTo>
                <a:lnTo>
                  <a:pt x="0" y="113467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uk-UA" noProof="0" dirty="0"/>
          </a:p>
        </p:txBody>
      </p:sp>
      <p:sp>
        <p:nvSpPr>
          <p:cNvPr id="5" name="Freeform 5"/>
          <p:cNvSpPr/>
          <p:nvPr/>
        </p:nvSpPr>
        <p:spPr>
          <a:xfrm>
            <a:off x="8576661" y="5362991"/>
            <a:ext cx="1134678" cy="1134678"/>
          </a:xfrm>
          <a:custGeom>
            <a:avLst/>
            <a:gdLst/>
            <a:ahLst/>
            <a:cxnLst/>
            <a:rect l="l" t="t" r="r" b="b"/>
            <a:pathLst>
              <a:path w="1134678" h="1134678">
                <a:moveTo>
                  <a:pt x="0" y="0"/>
                </a:moveTo>
                <a:lnTo>
                  <a:pt x="1134678" y="0"/>
                </a:lnTo>
                <a:lnTo>
                  <a:pt x="1134678" y="1134678"/>
                </a:lnTo>
                <a:lnTo>
                  <a:pt x="0" y="1134678"/>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uk-UA" noProof="0" dirty="0"/>
          </a:p>
        </p:txBody>
      </p:sp>
      <p:sp>
        <p:nvSpPr>
          <p:cNvPr id="6" name="Freeform 6"/>
          <p:cNvSpPr/>
          <p:nvPr/>
        </p:nvSpPr>
        <p:spPr>
          <a:xfrm>
            <a:off x="12102004" y="5362991"/>
            <a:ext cx="1134678" cy="1134678"/>
          </a:xfrm>
          <a:custGeom>
            <a:avLst/>
            <a:gdLst/>
            <a:ahLst/>
            <a:cxnLst/>
            <a:rect l="l" t="t" r="r" b="b"/>
            <a:pathLst>
              <a:path w="1134678" h="1134678">
                <a:moveTo>
                  <a:pt x="0" y="0"/>
                </a:moveTo>
                <a:lnTo>
                  <a:pt x="1134678" y="0"/>
                </a:lnTo>
                <a:lnTo>
                  <a:pt x="1134678" y="1134678"/>
                </a:lnTo>
                <a:lnTo>
                  <a:pt x="0" y="1134678"/>
                </a:lnTo>
                <a:lnTo>
                  <a:pt x="0" y="0"/>
                </a:lnTo>
                <a:close/>
              </a:path>
            </a:pathLst>
          </a:custGeom>
          <a:blipFill>
            <a:blip r:embed="rId9">
              <a:extLst>
                <a:ext uri="{96DAC541-7B7A-43D3-8B79-37D633B846F1}">
                  <asvg:svgBlip xmlns:asvg="http://schemas.microsoft.com/office/drawing/2016/SVG/main" r:embed="rId10"/>
                </a:ext>
              </a:extLst>
            </a:blip>
            <a:stretch>
              <a:fillRect/>
            </a:stretch>
          </a:blipFill>
        </p:spPr>
        <p:txBody>
          <a:bodyPr/>
          <a:lstStyle/>
          <a:p>
            <a:endParaRPr lang="uk-UA" noProof="0" dirty="0"/>
          </a:p>
        </p:txBody>
      </p:sp>
      <p:sp>
        <p:nvSpPr>
          <p:cNvPr id="7" name="Freeform 7"/>
          <p:cNvSpPr/>
          <p:nvPr/>
        </p:nvSpPr>
        <p:spPr>
          <a:xfrm>
            <a:off x="15629410" y="5362991"/>
            <a:ext cx="1130552" cy="1134678"/>
          </a:xfrm>
          <a:custGeom>
            <a:avLst/>
            <a:gdLst/>
            <a:ahLst/>
            <a:cxnLst/>
            <a:rect l="l" t="t" r="r" b="b"/>
            <a:pathLst>
              <a:path w="1130552" h="1134678">
                <a:moveTo>
                  <a:pt x="0" y="0"/>
                </a:moveTo>
                <a:lnTo>
                  <a:pt x="1130552" y="0"/>
                </a:lnTo>
                <a:lnTo>
                  <a:pt x="1130552" y="1134678"/>
                </a:lnTo>
                <a:lnTo>
                  <a:pt x="0" y="1134678"/>
                </a:lnTo>
                <a:lnTo>
                  <a:pt x="0" y="0"/>
                </a:lnTo>
                <a:close/>
              </a:path>
            </a:pathLst>
          </a:custGeom>
          <a:blipFill>
            <a:blip r:embed="rId11">
              <a:extLst>
                <a:ext uri="{96DAC541-7B7A-43D3-8B79-37D633B846F1}">
                  <asvg:svgBlip xmlns:asvg="http://schemas.microsoft.com/office/drawing/2016/SVG/main" r:embed="rId12"/>
                </a:ext>
              </a:extLst>
            </a:blip>
            <a:stretch>
              <a:fillRect/>
            </a:stretch>
          </a:blipFill>
        </p:spPr>
        <p:txBody>
          <a:bodyPr/>
          <a:lstStyle/>
          <a:p>
            <a:endParaRPr lang="uk-UA" noProof="0" dirty="0"/>
          </a:p>
        </p:txBody>
      </p:sp>
      <p:grpSp>
        <p:nvGrpSpPr>
          <p:cNvPr id="9" name="Group 9"/>
          <p:cNvGrpSpPr/>
          <p:nvPr/>
        </p:nvGrpSpPr>
        <p:grpSpPr>
          <a:xfrm>
            <a:off x="4554043" y="6767947"/>
            <a:ext cx="2129227" cy="2129227"/>
            <a:chOff x="0" y="0"/>
            <a:chExt cx="2838970" cy="2838970"/>
          </a:xfrm>
        </p:grpSpPr>
        <p:sp>
          <p:nvSpPr>
            <p:cNvPr id="10" name="Freeform 10"/>
            <p:cNvSpPr/>
            <p:nvPr/>
          </p:nvSpPr>
          <p:spPr>
            <a:xfrm>
              <a:off x="0" y="0"/>
              <a:ext cx="2838970" cy="2838970"/>
            </a:xfrm>
            <a:custGeom>
              <a:avLst/>
              <a:gdLst/>
              <a:ahLst/>
              <a:cxnLst/>
              <a:rect l="l" t="t" r="r" b="b"/>
              <a:pathLst>
                <a:path w="2838970" h="2838970">
                  <a:moveTo>
                    <a:pt x="0" y="0"/>
                  </a:moveTo>
                  <a:lnTo>
                    <a:pt x="2838970" y="0"/>
                  </a:lnTo>
                  <a:lnTo>
                    <a:pt x="2838970" y="2838970"/>
                  </a:lnTo>
                  <a:lnTo>
                    <a:pt x="0" y="2838970"/>
                  </a:lnTo>
                  <a:lnTo>
                    <a:pt x="0" y="0"/>
                  </a:lnTo>
                  <a:close/>
                </a:path>
              </a:pathLst>
            </a:custGeom>
            <a:blipFill>
              <a:blip r:embed="rId13">
                <a:extLst>
                  <a:ext uri="{96DAC541-7B7A-43D3-8B79-37D633B846F1}">
                    <asvg:svgBlip xmlns:asvg="http://schemas.microsoft.com/office/drawing/2016/SVG/main" r:embed="rId14"/>
                  </a:ext>
                </a:extLst>
              </a:blip>
              <a:stretch>
                <a:fillRect/>
              </a:stretch>
            </a:blipFill>
          </p:spPr>
          <p:txBody>
            <a:bodyPr/>
            <a:lstStyle/>
            <a:p>
              <a:endParaRPr lang="uk-UA" noProof="0" dirty="0"/>
            </a:p>
          </p:txBody>
        </p:sp>
      </p:grpSp>
      <p:grpSp>
        <p:nvGrpSpPr>
          <p:cNvPr id="11" name="Group 11"/>
          <p:cNvGrpSpPr/>
          <p:nvPr/>
        </p:nvGrpSpPr>
        <p:grpSpPr>
          <a:xfrm>
            <a:off x="8079386" y="6767947"/>
            <a:ext cx="2129227" cy="2129227"/>
            <a:chOff x="0" y="0"/>
            <a:chExt cx="2838970" cy="2838970"/>
          </a:xfrm>
        </p:grpSpPr>
        <p:sp>
          <p:nvSpPr>
            <p:cNvPr id="12" name="Freeform 12"/>
            <p:cNvSpPr/>
            <p:nvPr/>
          </p:nvSpPr>
          <p:spPr>
            <a:xfrm>
              <a:off x="0" y="0"/>
              <a:ext cx="2838970" cy="2838970"/>
            </a:xfrm>
            <a:custGeom>
              <a:avLst/>
              <a:gdLst/>
              <a:ahLst/>
              <a:cxnLst/>
              <a:rect l="l" t="t" r="r" b="b"/>
              <a:pathLst>
                <a:path w="2838970" h="2838970">
                  <a:moveTo>
                    <a:pt x="0" y="0"/>
                  </a:moveTo>
                  <a:lnTo>
                    <a:pt x="2838970" y="0"/>
                  </a:lnTo>
                  <a:lnTo>
                    <a:pt x="2838970" y="2838970"/>
                  </a:lnTo>
                  <a:lnTo>
                    <a:pt x="0" y="2838970"/>
                  </a:lnTo>
                  <a:lnTo>
                    <a:pt x="0" y="0"/>
                  </a:lnTo>
                  <a:close/>
                </a:path>
              </a:pathLst>
            </a:custGeom>
            <a:blipFill>
              <a:blip r:embed="rId15">
                <a:extLst>
                  <a:ext uri="{96DAC541-7B7A-43D3-8B79-37D633B846F1}">
                    <asvg:svgBlip xmlns:asvg="http://schemas.microsoft.com/office/drawing/2016/SVG/main" r:embed="rId16"/>
                  </a:ext>
                </a:extLst>
              </a:blip>
              <a:stretch>
                <a:fillRect/>
              </a:stretch>
            </a:blipFill>
          </p:spPr>
          <p:txBody>
            <a:bodyPr/>
            <a:lstStyle/>
            <a:p>
              <a:endParaRPr lang="uk-UA" noProof="0" dirty="0"/>
            </a:p>
          </p:txBody>
        </p:sp>
      </p:grpSp>
      <p:grpSp>
        <p:nvGrpSpPr>
          <p:cNvPr id="13" name="Group 13"/>
          <p:cNvGrpSpPr/>
          <p:nvPr/>
        </p:nvGrpSpPr>
        <p:grpSpPr>
          <a:xfrm>
            <a:off x="15130073" y="6767947"/>
            <a:ext cx="2129227" cy="2129227"/>
            <a:chOff x="0" y="0"/>
            <a:chExt cx="2838970" cy="2838970"/>
          </a:xfrm>
        </p:grpSpPr>
        <p:sp>
          <p:nvSpPr>
            <p:cNvPr id="14" name="Freeform 14"/>
            <p:cNvSpPr/>
            <p:nvPr/>
          </p:nvSpPr>
          <p:spPr>
            <a:xfrm>
              <a:off x="0" y="0"/>
              <a:ext cx="2838970" cy="2838970"/>
            </a:xfrm>
            <a:custGeom>
              <a:avLst/>
              <a:gdLst/>
              <a:ahLst/>
              <a:cxnLst/>
              <a:rect l="l" t="t" r="r" b="b"/>
              <a:pathLst>
                <a:path w="2838970" h="2838970">
                  <a:moveTo>
                    <a:pt x="0" y="0"/>
                  </a:moveTo>
                  <a:lnTo>
                    <a:pt x="2838970" y="0"/>
                  </a:lnTo>
                  <a:lnTo>
                    <a:pt x="2838970" y="2838970"/>
                  </a:lnTo>
                  <a:lnTo>
                    <a:pt x="0" y="2838970"/>
                  </a:lnTo>
                  <a:lnTo>
                    <a:pt x="0" y="0"/>
                  </a:lnTo>
                  <a:close/>
                </a:path>
              </a:pathLst>
            </a:custGeom>
            <a:blipFill>
              <a:blip r:embed="rId17">
                <a:extLst>
                  <a:ext uri="{96DAC541-7B7A-43D3-8B79-37D633B846F1}">
                    <asvg:svgBlip xmlns:asvg="http://schemas.microsoft.com/office/drawing/2016/SVG/main" r:embed="rId18"/>
                  </a:ext>
                </a:extLst>
              </a:blip>
              <a:stretch>
                <a:fillRect/>
              </a:stretch>
            </a:blipFill>
          </p:spPr>
          <p:txBody>
            <a:bodyPr/>
            <a:lstStyle/>
            <a:p>
              <a:endParaRPr lang="uk-UA" noProof="0" dirty="0"/>
            </a:p>
          </p:txBody>
        </p:sp>
      </p:grpSp>
      <p:grpSp>
        <p:nvGrpSpPr>
          <p:cNvPr id="15" name="Group 15"/>
          <p:cNvGrpSpPr/>
          <p:nvPr/>
        </p:nvGrpSpPr>
        <p:grpSpPr>
          <a:xfrm>
            <a:off x="1028700" y="6767947"/>
            <a:ext cx="2129227" cy="2129227"/>
            <a:chOff x="0" y="0"/>
            <a:chExt cx="2838970" cy="2838970"/>
          </a:xfrm>
        </p:grpSpPr>
        <p:sp>
          <p:nvSpPr>
            <p:cNvPr id="16" name="Freeform 16"/>
            <p:cNvSpPr/>
            <p:nvPr/>
          </p:nvSpPr>
          <p:spPr>
            <a:xfrm>
              <a:off x="0" y="0"/>
              <a:ext cx="2838970" cy="2838970"/>
            </a:xfrm>
            <a:custGeom>
              <a:avLst/>
              <a:gdLst/>
              <a:ahLst/>
              <a:cxnLst/>
              <a:rect l="l" t="t" r="r" b="b"/>
              <a:pathLst>
                <a:path w="2838970" h="2838970">
                  <a:moveTo>
                    <a:pt x="0" y="0"/>
                  </a:moveTo>
                  <a:lnTo>
                    <a:pt x="2838970" y="0"/>
                  </a:lnTo>
                  <a:lnTo>
                    <a:pt x="2838970" y="2838970"/>
                  </a:lnTo>
                  <a:lnTo>
                    <a:pt x="0" y="2838970"/>
                  </a:lnTo>
                  <a:lnTo>
                    <a:pt x="0" y="0"/>
                  </a:lnTo>
                  <a:close/>
                </a:path>
              </a:pathLst>
            </a:custGeom>
            <a:blipFill>
              <a:blip r:embed="rId19">
                <a:extLst>
                  <a:ext uri="{96DAC541-7B7A-43D3-8B79-37D633B846F1}">
                    <asvg:svgBlip xmlns:asvg="http://schemas.microsoft.com/office/drawing/2016/SVG/main" r:embed="rId20"/>
                  </a:ext>
                </a:extLst>
              </a:blip>
              <a:stretch>
                <a:fillRect/>
              </a:stretch>
            </a:blipFill>
          </p:spPr>
          <p:txBody>
            <a:bodyPr/>
            <a:lstStyle/>
            <a:p>
              <a:endParaRPr lang="uk-UA" noProof="0" dirty="0"/>
            </a:p>
          </p:txBody>
        </p:sp>
      </p:grpSp>
      <p:grpSp>
        <p:nvGrpSpPr>
          <p:cNvPr id="17" name="Group 17"/>
          <p:cNvGrpSpPr/>
          <p:nvPr/>
        </p:nvGrpSpPr>
        <p:grpSpPr>
          <a:xfrm>
            <a:off x="11604730" y="6767947"/>
            <a:ext cx="2129227" cy="2129227"/>
            <a:chOff x="0" y="0"/>
            <a:chExt cx="2838970" cy="2838970"/>
          </a:xfrm>
        </p:grpSpPr>
        <p:sp>
          <p:nvSpPr>
            <p:cNvPr id="18" name="Freeform 18"/>
            <p:cNvSpPr/>
            <p:nvPr/>
          </p:nvSpPr>
          <p:spPr>
            <a:xfrm>
              <a:off x="0" y="0"/>
              <a:ext cx="2838970" cy="2838970"/>
            </a:xfrm>
            <a:custGeom>
              <a:avLst/>
              <a:gdLst/>
              <a:ahLst/>
              <a:cxnLst/>
              <a:rect l="l" t="t" r="r" b="b"/>
              <a:pathLst>
                <a:path w="2838970" h="2838970">
                  <a:moveTo>
                    <a:pt x="0" y="0"/>
                  </a:moveTo>
                  <a:lnTo>
                    <a:pt x="2838970" y="0"/>
                  </a:lnTo>
                  <a:lnTo>
                    <a:pt x="2838970" y="2838970"/>
                  </a:lnTo>
                  <a:lnTo>
                    <a:pt x="0" y="2838970"/>
                  </a:lnTo>
                  <a:lnTo>
                    <a:pt x="0" y="0"/>
                  </a:lnTo>
                  <a:close/>
                </a:path>
              </a:pathLst>
            </a:custGeom>
            <a:blipFill>
              <a:blip r:embed="rId21">
                <a:extLst>
                  <a:ext uri="{96DAC541-7B7A-43D3-8B79-37D633B846F1}">
                    <asvg:svgBlip xmlns:asvg="http://schemas.microsoft.com/office/drawing/2016/SVG/main" r:embed="rId22"/>
                  </a:ext>
                </a:extLst>
              </a:blip>
              <a:stretch>
                <a:fillRect/>
              </a:stretch>
            </a:blipFill>
          </p:spPr>
          <p:txBody>
            <a:bodyPr/>
            <a:lstStyle/>
            <a:p>
              <a:endParaRPr lang="uk-UA" noProof="0" dirty="0"/>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p:cNvGrpSpPr/>
        <p:nvPr/>
      </p:nvGrpSpPr>
      <p:grpSpPr>
        <a:xfrm>
          <a:off x="0" y="0"/>
          <a:ext cx="0" cy="0"/>
          <a:chOff x="0" y="0"/>
          <a:chExt cx="0" cy="0"/>
        </a:xfrm>
      </p:grpSpPr>
      <p:sp>
        <p:nvSpPr>
          <p:cNvPr id="2" name="TextBox 2"/>
          <p:cNvSpPr txBox="1"/>
          <p:nvPr/>
        </p:nvSpPr>
        <p:spPr>
          <a:xfrm>
            <a:off x="1131120" y="284517"/>
            <a:ext cx="16230600" cy="665310"/>
          </a:xfrm>
          <a:prstGeom prst="rect">
            <a:avLst/>
          </a:prstGeom>
        </p:spPr>
        <p:txBody>
          <a:bodyPr lIns="0" tIns="0" rIns="0" bIns="0" rtlCol="0" anchor="t">
            <a:spAutoFit/>
          </a:bodyPr>
          <a:lstStyle/>
          <a:p>
            <a:pPr>
              <a:lnSpc>
                <a:spcPts val="5599"/>
              </a:lnSpc>
            </a:pPr>
            <a:r>
              <a:rPr lang="uk-UA" sz="3999" noProof="0" dirty="0">
                <a:solidFill>
                  <a:srgbClr val="2D3285"/>
                </a:solidFill>
                <a:latin typeface="Montserrat Bold"/>
              </a:rPr>
              <a:t>ОПОСЕРЕДКОВАНЕ ВОЛОДІННЯ АКТИВОМ</a:t>
            </a:r>
          </a:p>
        </p:txBody>
      </p:sp>
      <p:sp>
        <p:nvSpPr>
          <p:cNvPr id="3" name="Freeform 3"/>
          <p:cNvSpPr/>
          <p:nvPr/>
        </p:nvSpPr>
        <p:spPr>
          <a:xfrm>
            <a:off x="16154400" y="250899"/>
            <a:ext cx="1433284" cy="1863270"/>
          </a:xfrm>
          <a:custGeom>
            <a:avLst/>
            <a:gdLst/>
            <a:ahLst/>
            <a:cxnLst/>
            <a:rect l="l" t="t" r="r" b="b"/>
            <a:pathLst>
              <a:path w="1433284" h="1863270">
                <a:moveTo>
                  <a:pt x="0" y="0"/>
                </a:moveTo>
                <a:lnTo>
                  <a:pt x="1433284" y="0"/>
                </a:lnTo>
                <a:lnTo>
                  <a:pt x="1433284" y="1863269"/>
                </a:lnTo>
                <a:lnTo>
                  <a:pt x="0" y="1863269"/>
                </a:lnTo>
                <a:lnTo>
                  <a:pt x="0" y="0"/>
                </a:lnTo>
                <a:close/>
              </a:path>
            </a:pathLst>
          </a:custGeom>
          <a:blipFill>
            <a:blip r:embed="rId2"/>
            <a:stretch>
              <a:fillRect/>
            </a:stretch>
          </a:blipFill>
        </p:spPr>
        <p:txBody>
          <a:bodyPr/>
          <a:lstStyle/>
          <a:p>
            <a:endParaRPr lang="uk-UA" noProof="0" dirty="0"/>
          </a:p>
        </p:txBody>
      </p:sp>
      <p:sp>
        <p:nvSpPr>
          <p:cNvPr id="4" name="TextBox 4"/>
          <p:cNvSpPr txBox="1"/>
          <p:nvPr/>
        </p:nvSpPr>
        <p:spPr>
          <a:xfrm>
            <a:off x="977490" y="2141063"/>
            <a:ext cx="16333020" cy="7066037"/>
          </a:xfrm>
          <a:prstGeom prst="rect">
            <a:avLst/>
          </a:prstGeom>
        </p:spPr>
        <p:txBody>
          <a:bodyPr lIns="0" tIns="0" rIns="0" bIns="0" rtlCol="0" anchor="t">
            <a:spAutoFit/>
          </a:bodyPr>
          <a:lstStyle/>
          <a:p>
            <a:pPr algn="just">
              <a:lnSpc>
                <a:spcPts val="2894"/>
              </a:lnSpc>
            </a:pPr>
            <a:r>
              <a:rPr lang="uk-UA" sz="2631" noProof="0" dirty="0">
                <a:solidFill>
                  <a:srgbClr val="2E2D2C"/>
                </a:solidFill>
                <a:latin typeface="Osnova Navigation Cyrillic Bold"/>
              </a:rPr>
              <a:t>«Можливість прямо чи опосередковано вчиняти щодо активів дії, тотожні за змістом здійсненню права розпорядження»:</a:t>
            </a:r>
          </a:p>
          <a:p>
            <a:pPr algn="just">
              <a:lnSpc>
                <a:spcPts val="2894"/>
              </a:lnSpc>
            </a:pPr>
            <a:r>
              <a:rPr lang="uk-UA" sz="2631" noProof="0" dirty="0">
                <a:solidFill>
                  <a:srgbClr val="2E2D2C"/>
                </a:solidFill>
                <a:latin typeface="Osnova Navigation Cyrillic"/>
              </a:rPr>
              <a:t>(1) можливість контролювати певне майно через неформалізоване право розпорядження ним шляхом фактичної можливості визначення долі цього майна як безпосередньо, так і через третіх осіб, на яких оформлено відповідне право власності</a:t>
            </a:r>
          </a:p>
          <a:p>
            <a:pPr algn="just">
              <a:lnSpc>
                <a:spcPts val="2894"/>
              </a:lnSpc>
            </a:pPr>
            <a:r>
              <a:rPr lang="uk-UA" sz="2631" noProof="0" dirty="0">
                <a:solidFill>
                  <a:srgbClr val="2E2D2C"/>
                </a:solidFill>
                <a:latin typeface="Osnova Navigation Cyrillic"/>
              </a:rPr>
              <a:t>(2) трактується ширше передбаченої ст.316 ЦК такої складової права власності як розпорядження</a:t>
            </a:r>
          </a:p>
          <a:p>
            <a:pPr algn="just">
              <a:lnSpc>
                <a:spcPts val="2894"/>
              </a:lnSpc>
            </a:pPr>
            <a:endParaRPr lang="uk-UA" sz="2631" dirty="0">
              <a:solidFill>
                <a:srgbClr val="2E2D2C"/>
              </a:solidFill>
              <a:latin typeface="Osnova Navigation Cyrillic"/>
            </a:endParaRPr>
          </a:p>
          <a:p>
            <a:pPr algn="just">
              <a:lnSpc>
                <a:spcPts val="2894"/>
              </a:lnSpc>
            </a:pPr>
            <a:r>
              <a:rPr lang="uk-UA" sz="2631" dirty="0">
                <a:solidFill>
                  <a:srgbClr val="2E2D2C"/>
                </a:solidFill>
                <a:latin typeface="Osnova Navigation Cyrillic Bold"/>
              </a:rPr>
              <a:t>«За дорученням»:</a:t>
            </a:r>
          </a:p>
          <a:p>
            <a:pPr algn="just">
              <a:lnSpc>
                <a:spcPts val="2894"/>
              </a:lnSpc>
            </a:pPr>
            <a:r>
              <a:rPr lang="uk-UA" sz="2631" dirty="0">
                <a:solidFill>
                  <a:srgbClr val="2E2D2C"/>
                </a:solidFill>
                <a:latin typeface="Osnova Navigation Cyrillic"/>
              </a:rPr>
              <a:t>(1) вказує на відносини, відмінні від визначених цивільним законодавством відносин довірителя і повіреного</a:t>
            </a:r>
          </a:p>
          <a:p>
            <a:pPr algn="just">
              <a:lnSpc>
                <a:spcPts val="2894"/>
              </a:lnSpc>
            </a:pPr>
            <a:r>
              <a:rPr lang="uk-UA" sz="2631" dirty="0">
                <a:solidFill>
                  <a:srgbClr val="2E2D2C"/>
                </a:solidFill>
                <a:latin typeface="Osnova Navigation Cyrillic"/>
              </a:rPr>
              <a:t>(2) означає набуття суб`єктом декларування активів через третіх осіб з метою приховання факту набуття цих активів</a:t>
            </a:r>
          </a:p>
          <a:p>
            <a:pPr algn="just">
              <a:lnSpc>
                <a:spcPts val="2894"/>
              </a:lnSpc>
            </a:pPr>
            <a:r>
              <a:rPr lang="uk-UA" sz="2631" dirty="0">
                <a:solidFill>
                  <a:srgbClr val="2E2D2C"/>
                </a:solidFill>
                <a:latin typeface="Osnova Navigation Cyrillic"/>
              </a:rPr>
              <a:t>(3) вчинення дії «за дорученням» у розумінні досліджуваного пункту може бути встановлене із сукупності вторинних ознак, які дозволяють дійти висновку, що третя особа діяла в інтересах суб`єкта декларування, а суб`єкт декларування, в свою чергу, отримує вигоду від набутого активу</a:t>
            </a:r>
          </a:p>
          <a:p>
            <a:pPr algn="just">
              <a:lnSpc>
                <a:spcPts val="2894"/>
              </a:lnSpc>
            </a:pPr>
            <a:r>
              <a:rPr lang="uk-UA" sz="2631" noProof="0" dirty="0">
                <a:solidFill>
                  <a:srgbClr val="2E2D2C"/>
                </a:solidFill>
                <a:latin typeface="Osnova Navigation Cyrillic"/>
              </a:rPr>
              <a:t> </a:t>
            </a:r>
          </a:p>
          <a:p>
            <a:pPr algn="just">
              <a:lnSpc>
                <a:spcPts val="2894"/>
              </a:lnSpc>
            </a:pPr>
            <a:r>
              <a:rPr lang="uk-UA" sz="2631" noProof="0" dirty="0">
                <a:solidFill>
                  <a:srgbClr val="2E2D2C"/>
                </a:solidFill>
                <a:latin typeface="Osnova Navigation Cyrillic Bold"/>
              </a:rPr>
              <a:t>С</a:t>
            </a:r>
            <a:r>
              <a:rPr lang="uk-UA" sz="2631" dirty="0">
                <a:solidFill>
                  <a:srgbClr val="2E2D2C"/>
                </a:solidFill>
                <a:latin typeface="Osnova Navigation Cyrillic Bold"/>
              </a:rPr>
              <a:t>права № 991/366/22 </a:t>
            </a:r>
            <a:r>
              <a:rPr lang="uk-UA" dirty="0">
                <a:solidFill>
                  <a:srgbClr val="2E2D2C"/>
                </a:solidFill>
                <a:latin typeface="Osnova Navigation Cyrillic Bold"/>
              </a:rPr>
              <a:t>(</a:t>
            </a:r>
            <a:r>
              <a:rPr lang="uk-UA" noProof="0" dirty="0">
                <a:solidFill>
                  <a:srgbClr val="2E2D2C"/>
                </a:solidFill>
                <a:latin typeface="Osnova Navigation Cyrillic Bold"/>
              </a:rPr>
              <a:t>рішення ВАКС від 13.07.2022 + постанова АП ВАКС від 14.12.2022 + постанова КЦС ВС від 16.10.2024)</a:t>
            </a:r>
          </a:p>
          <a:p>
            <a:pPr algn="just">
              <a:lnSpc>
                <a:spcPts val="2894"/>
              </a:lnSpc>
            </a:pPr>
            <a:r>
              <a:rPr lang="uk-UA" sz="2631" dirty="0">
                <a:solidFill>
                  <a:srgbClr val="2E2D2C"/>
                </a:solidFill>
                <a:latin typeface="Osnova Navigation Cyrillic Bold"/>
              </a:rPr>
              <a:t>Справа № 991/6606/22 </a:t>
            </a:r>
            <a:r>
              <a:rPr lang="uk-UA" dirty="0">
                <a:solidFill>
                  <a:srgbClr val="2E2D2C"/>
                </a:solidFill>
                <a:latin typeface="Osnova Navigation Cyrillic Bold"/>
              </a:rPr>
              <a:t>(рішення ВАКС від 23.01.2023 + постанова АП ВАКС від 03.02.2022)</a:t>
            </a:r>
          </a:p>
          <a:p>
            <a:pPr algn="just">
              <a:lnSpc>
                <a:spcPts val="2894"/>
              </a:lnSpc>
            </a:pPr>
            <a:endParaRPr lang="uk-UA" sz="2631" noProof="0" dirty="0">
              <a:solidFill>
                <a:srgbClr val="2E2D2C"/>
              </a:solidFill>
              <a:latin typeface="Osnova Navigation Cyrillic Bo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arn(inVertical)">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barn(inVertical)">
                                      <p:cBhvr>
                                        <p:cTn id="18" dur="500"/>
                                        <p:tgtEl>
                                          <p:spTgt spid="4">
                                            <p:txEl>
                                              <p:pRg st="4" end="4"/>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barn(inVertical)">
                                      <p:cBhvr>
                                        <p:cTn id="21" dur="500"/>
                                        <p:tgtEl>
                                          <p:spTgt spid="4">
                                            <p:txEl>
                                              <p:pRg st="5" end="5"/>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barn(inVertical)">
                                      <p:cBhvr>
                                        <p:cTn id="24" dur="500"/>
                                        <p:tgtEl>
                                          <p:spTgt spid="4">
                                            <p:txEl>
                                              <p:pRg st="6" end="6"/>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barn(inVertical)">
                                      <p:cBhvr>
                                        <p:cTn id="27" dur="500"/>
                                        <p:tgtEl>
                                          <p:spTgt spid="4">
                                            <p:txEl>
                                              <p:pRg st="7" end="7"/>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
                                            <p:txEl>
                                              <p:pRg st="8" end="8"/>
                                            </p:txEl>
                                          </p:spTgt>
                                        </p:tgtEl>
                                        <p:attrNameLst>
                                          <p:attrName>style.visibility</p:attrName>
                                        </p:attrNameLst>
                                      </p:cBhvr>
                                      <p:to>
                                        <p:strVal val="visible"/>
                                      </p:to>
                                    </p:set>
                                    <p:animEffect transition="in" filter="barn(inVertical)">
                                      <p:cBhvr>
                                        <p:cTn id="30" dur="500"/>
                                        <p:tgtEl>
                                          <p:spTgt spid="4">
                                            <p:txEl>
                                              <p:pRg st="8" end="8"/>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animEffect transition="in" filter="barn(inVertical)">
                                      <p:cBhvr>
                                        <p:cTn id="33" dur="500"/>
                                        <p:tgtEl>
                                          <p:spTgt spid="4">
                                            <p:txEl>
                                              <p:pRg st="9" end="9"/>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4">
                                            <p:txEl>
                                              <p:pRg st="10" end="10"/>
                                            </p:txEl>
                                          </p:spTgt>
                                        </p:tgtEl>
                                        <p:attrNameLst>
                                          <p:attrName>style.visibility</p:attrName>
                                        </p:attrNameLst>
                                      </p:cBhvr>
                                      <p:to>
                                        <p:strVal val="visible"/>
                                      </p:to>
                                    </p:set>
                                    <p:animEffect transition="in" filter="barn(inVertical)">
                                      <p:cBhvr>
                                        <p:cTn id="36"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a:extLst>
            <a:ext uri="{FF2B5EF4-FFF2-40B4-BE49-F238E27FC236}">
              <a16:creationId xmlns:a16="http://schemas.microsoft.com/office/drawing/2014/main" id="{BE07315B-F666-4218-A6A4-02FF98EC0B6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DB24F92-F255-A729-C99C-1CCE6A812B0F}"/>
              </a:ext>
            </a:extLst>
          </p:cNvPr>
          <p:cNvSpPr txBox="1"/>
          <p:nvPr/>
        </p:nvSpPr>
        <p:spPr>
          <a:xfrm>
            <a:off x="1028700" y="329652"/>
            <a:ext cx="16230600" cy="1217193"/>
          </a:xfrm>
          <a:prstGeom prst="rect">
            <a:avLst/>
          </a:prstGeom>
        </p:spPr>
        <p:txBody>
          <a:bodyPr lIns="0" tIns="0" rIns="0" bIns="0" rtlCol="0" anchor="t">
            <a:spAutoFit/>
          </a:bodyPr>
          <a:lstStyle/>
          <a:p>
            <a:pPr>
              <a:lnSpc>
                <a:spcPts val="5599"/>
              </a:lnSpc>
            </a:pPr>
            <a:r>
              <a:rPr lang="uk-UA" sz="3999" dirty="0">
                <a:solidFill>
                  <a:srgbClr val="2D3285"/>
                </a:solidFill>
                <a:latin typeface="Montserrat Bold"/>
              </a:rPr>
              <a:t>ОПОСЕРЕДКОВАНЕ ВОЛОДІННЯ АКТИВОМ</a:t>
            </a:r>
          </a:p>
          <a:p>
            <a:pPr>
              <a:lnSpc>
                <a:spcPts val="4200"/>
              </a:lnSpc>
              <a:spcBef>
                <a:spcPct val="0"/>
              </a:spcBef>
            </a:pPr>
            <a:endParaRPr lang="uk-UA" sz="3000" noProof="0" dirty="0">
              <a:solidFill>
                <a:srgbClr val="0C1C49"/>
              </a:solidFill>
              <a:latin typeface="Montserrat Bold"/>
            </a:endParaRPr>
          </a:p>
        </p:txBody>
      </p:sp>
      <p:sp>
        <p:nvSpPr>
          <p:cNvPr id="3" name="Freeform 3">
            <a:extLst>
              <a:ext uri="{FF2B5EF4-FFF2-40B4-BE49-F238E27FC236}">
                <a16:creationId xmlns:a16="http://schemas.microsoft.com/office/drawing/2014/main" id="{EB858A9C-F168-0CDC-8733-6938746E3FBD}"/>
              </a:ext>
            </a:extLst>
          </p:cNvPr>
          <p:cNvSpPr/>
          <p:nvPr/>
        </p:nvSpPr>
        <p:spPr>
          <a:xfrm>
            <a:off x="16078200" y="114300"/>
            <a:ext cx="1433284" cy="1863270"/>
          </a:xfrm>
          <a:custGeom>
            <a:avLst/>
            <a:gdLst/>
            <a:ahLst/>
            <a:cxnLst/>
            <a:rect l="l" t="t" r="r" b="b"/>
            <a:pathLst>
              <a:path w="1433284" h="1863270">
                <a:moveTo>
                  <a:pt x="0" y="0"/>
                </a:moveTo>
                <a:lnTo>
                  <a:pt x="1433284" y="0"/>
                </a:lnTo>
                <a:lnTo>
                  <a:pt x="1433284" y="1863269"/>
                </a:lnTo>
                <a:lnTo>
                  <a:pt x="0" y="1863269"/>
                </a:lnTo>
                <a:lnTo>
                  <a:pt x="0" y="0"/>
                </a:lnTo>
                <a:close/>
              </a:path>
            </a:pathLst>
          </a:custGeom>
          <a:blipFill>
            <a:blip r:embed="rId2"/>
            <a:stretch>
              <a:fillRect/>
            </a:stretch>
          </a:blipFill>
        </p:spPr>
        <p:txBody>
          <a:bodyPr/>
          <a:lstStyle/>
          <a:p>
            <a:endParaRPr lang="uk-UA" noProof="0" dirty="0"/>
          </a:p>
        </p:txBody>
      </p:sp>
      <p:sp>
        <p:nvSpPr>
          <p:cNvPr id="6" name="TextBox 5">
            <a:extLst>
              <a:ext uri="{FF2B5EF4-FFF2-40B4-BE49-F238E27FC236}">
                <a16:creationId xmlns:a16="http://schemas.microsoft.com/office/drawing/2014/main" id="{152E0D97-2FF0-6B6A-4B0A-81CDCD2CDBC2}"/>
              </a:ext>
            </a:extLst>
          </p:cNvPr>
          <p:cNvSpPr txBox="1"/>
          <p:nvPr/>
        </p:nvSpPr>
        <p:spPr>
          <a:xfrm>
            <a:off x="1028700" y="1785935"/>
            <a:ext cx="16230600" cy="6596036"/>
          </a:xfrm>
          <a:prstGeom prst="rect">
            <a:avLst/>
          </a:prstGeom>
          <a:noFill/>
        </p:spPr>
        <p:txBody>
          <a:bodyPr wrap="square">
            <a:spAutoFit/>
          </a:bodyPr>
          <a:lstStyle/>
          <a:p>
            <a:pPr algn="just"/>
            <a:r>
              <a:rPr lang="uk-UA" sz="2631" dirty="0">
                <a:solidFill>
                  <a:srgbClr val="2E2D2C"/>
                </a:solidFill>
                <a:latin typeface="Osnova Navigation Cyrillic Bold"/>
              </a:rPr>
              <a:t>Поняття «за дорученням» також охоплює випадки, коли:</a:t>
            </a:r>
          </a:p>
          <a:p>
            <a:pPr algn="just"/>
            <a:r>
              <a:rPr lang="uk-UA" sz="2631" dirty="0">
                <a:solidFill>
                  <a:srgbClr val="2E2D2C"/>
                </a:solidFill>
                <a:latin typeface="Osnova Navigation Cyrillic"/>
              </a:rPr>
              <a:t>(1) актив набувається через іншу особу</a:t>
            </a:r>
          </a:p>
          <a:p>
            <a:pPr algn="just"/>
            <a:r>
              <a:rPr lang="uk-UA" sz="2631" dirty="0">
                <a:solidFill>
                  <a:srgbClr val="2E2D2C"/>
                </a:solidFill>
                <a:latin typeface="Osnova Navigation Cyrillic"/>
              </a:rPr>
              <a:t>(2) суб`єкт декларування забезпечує виключно фінансування придбання такого активу</a:t>
            </a:r>
          </a:p>
          <a:p>
            <a:pPr algn="just"/>
            <a:r>
              <a:rPr lang="uk-UA" sz="2631" dirty="0">
                <a:solidFill>
                  <a:srgbClr val="2E2D2C"/>
                </a:solidFill>
                <a:latin typeface="Osnova Navigation Cyrillic"/>
              </a:rPr>
              <a:t>(3) незалежно від того, хто саме в подальшому здійснюватиме користування чи розпорядження таким активом</a:t>
            </a:r>
          </a:p>
          <a:p>
            <a:pPr algn="just"/>
            <a:r>
              <a:rPr lang="uk-UA" sz="2631" dirty="0">
                <a:solidFill>
                  <a:srgbClr val="2E2D2C"/>
                </a:solidFill>
                <a:latin typeface="Osnova Navigation Cyrillic Bold"/>
              </a:rPr>
              <a:t>Справа № 991/1453/25 (</a:t>
            </a:r>
            <a:r>
              <a:rPr lang="uk-UA" sz="2800" dirty="0">
                <a:solidFill>
                  <a:srgbClr val="2E2D2C"/>
                </a:solidFill>
                <a:latin typeface="Osnova Navigation Cyrillic Bold"/>
              </a:rPr>
              <a:t>постанова АП ВАКС від 27.11.2025</a:t>
            </a:r>
            <a:r>
              <a:rPr lang="uk-UA" sz="2631" dirty="0">
                <a:solidFill>
                  <a:srgbClr val="2E2D2C"/>
                </a:solidFill>
                <a:latin typeface="Osnova Navigation Cyrillic Bold"/>
              </a:rPr>
              <a:t>)</a:t>
            </a:r>
          </a:p>
          <a:p>
            <a:pPr algn="just"/>
            <a:endParaRPr lang="uk-UA" sz="2631" dirty="0">
              <a:solidFill>
                <a:srgbClr val="2E2D2C"/>
              </a:solidFill>
              <a:latin typeface="Osnova Navigation Cyrillic Bold"/>
            </a:endParaRPr>
          </a:p>
          <a:p>
            <a:pPr algn="just"/>
            <a:endParaRPr lang="uk-UA" sz="2631" dirty="0">
              <a:solidFill>
                <a:srgbClr val="2E2D2C"/>
              </a:solidFill>
              <a:latin typeface="Osnova Navigation Cyrillic Bold"/>
            </a:endParaRPr>
          </a:p>
          <a:p>
            <a:pPr algn="just"/>
            <a:endParaRPr lang="uk-UA" sz="2631" dirty="0">
              <a:solidFill>
                <a:srgbClr val="2E2D2C"/>
              </a:solidFill>
              <a:latin typeface="Osnova Navigation Cyrillic Bold"/>
            </a:endParaRPr>
          </a:p>
          <a:p>
            <a:pPr algn="just"/>
            <a:r>
              <a:rPr lang="uk-UA" sz="2631" dirty="0">
                <a:solidFill>
                  <a:srgbClr val="2E2D2C"/>
                </a:solidFill>
                <a:latin typeface="Osnova Navigation Cyrillic Bold"/>
              </a:rPr>
              <a:t>Момент опосередкованого набуття активу:</a:t>
            </a:r>
          </a:p>
          <a:p>
            <a:pPr algn="just"/>
            <a:r>
              <a:rPr lang="uk-UA" sz="2631" dirty="0">
                <a:solidFill>
                  <a:srgbClr val="2E2D2C"/>
                </a:solidFill>
                <a:latin typeface="Osnova Navigation Cyrillic"/>
              </a:rPr>
              <a:t>(1) збігається з моментом набуття такого активу «третьою» особою або</a:t>
            </a:r>
          </a:p>
          <a:p>
            <a:pPr algn="just"/>
            <a:r>
              <a:rPr lang="uk-UA" sz="2631" dirty="0">
                <a:solidFill>
                  <a:srgbClr val="2E2D2C"/>
                </a:solidFill>
                <a:latin typeface="Osnova Navigation Cyrillic"/>
              </a:rPr>
              <a:t>(2) є моментом встановлення такого опосередкованого володіння суб'єктом  декларування щодо активу, який раніше самостійно придбаний «третьою» особою</a:t>
            </a:r>
          </a:p>
          <a:p>
            <a:pPr algn="just"/>
            <a:endParaRPr lang="uk-UA" sz="2631" dirty="0">
              <a:solidFill>
                <a:srgbClr val="2E2D2C"/>
              </a:solidFill>
              <a:latin typeface="Osnova Navigation Cyrillic"/>
            </a:endParaRPr>
          </a:p>
          <a:p>
            <a:endParaRPr lang="uk-UA" sz="2631" dirty="0">
              <a:solidFill>
                <a:srgbClr val="2E2D2C"/>
              </a:solidFill>
              <a:latin typeface="Osnova Navigation Cyrillic"/>
            </a:endParaRPr>
          </a:p>
          <a:p>
            <a:pPr algn="just"/>
            <a:endParaRPr lang="uk-UA" sz="2631" dirty="0">
              <a:solidFill>
                <a:srgbClr val="2E2D2C"/>
              </a:solidFill>
              <a:latin typeface="Osnova Navigation Cyrillic"/>
            </a:endParaRPr>
          </a:p>
        </p:txBody>
      </p:sp>
    </p:spTree>
    <p:extLst>
      <p:ext uri="{BB962C8B-B14F-4D97-AF65-F5344CB8AC3E}">
        <p14:creationId xmlns:p14="http://schemas.microsoft.com/office/powerpoint/2010/main" val="184949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barn(inVertical)">
                                      <p:cBhvr>
                                        <p:cTn id="10" dur="500"/>
                                        <p:tgtEl>
                                          <p:spTgt spid="6">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barn(inVertical)">
                                      <p:cBhvr>
                                        <p:cTn id="13" dur="500"/>
                                        <p:tgtEl>
                                          <p:spTgt spid="6">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barn(inVertical)">
                                      <p:cBhvr>
                                        <p:cTn id="16" dur="500"/>
                                        <p:tgtEl>
                                          <p:spTgt spid="6">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barn(inVertical)">
                                      <p:cBhvr>
                                        <p:cTn id="19" dur="500"/>
                                        <p:tgtEl>
                                          <p:spTgt spid="6">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6">
                                            <p:txEl>
                                              <p:pRg st="8" end="8"/>
                                            </p:txEl>
                                          </p:spTgt>
                                        </p:tgtEl>
                                        <p:attrNameLst>
                                          <p:attrName>style.visibility</p:attrName>
                                        </p:attrNameLst>
                                      </p:cBhvr>
                                      <p:to>
                                        <p:strVal val="visible"/>
                                      </p:to>
                                    </p:set>
                                    <p:animEffect transition="in" filter="barn(inVertical)">
                                      <p:cBhvr>
                                        <p:cTn id="24" dur="500"/>
                                        <p:tgtEl>
                                          <p:spTgt spid="6">
                                            <p:txEl>
                                              <p:pRg st="8" end="8"/>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6">
                                            <p:txEl>
                                              <p:pRg st="9" end="9"/>
                                            </p:txEl>
                                          </p:spTgt>
                                        </p:tgtEl>
                                        <p:attrNameLst>
                                          <p:attrName>style.visibility</p:attrName>
                                        </p:attrNameLst>
                                      </p:cBhvr>
                                      <p:to>
                                        <p:strVal val="visible"/>
                                      </p:to>
                                    </p:set>
                                    <p:animEffect transition="in" filter="barn(inVertical)">
                                      <p:cBhvr>
                                        <p:cTn id="27" dur="500"/>
                                        <p:tgtEl>
                                          <p:spTgt spid="6">
                                            <p:txEl>
                                              <p:pRg st="9" end="9"/>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6">
                                            <p:txEl>
                                              <p:pRg st="10" end="10"/>
                                            </p:txEl>
                                          </p:spTgt>
                                        </p:tgtEl>
                                        <p:attrNameLst>
                                          <p:attrName>style.visibility</p:attrName>
                                        </p:attrNameLst>
                                      </p:cBhvr>
                                      <p:to>
                                        <p:strVal val="visible"/>
                                      </p:to>
                                    </p:set>
                                    <p:animEffect transition="in" filter="barn(inVertical)">
                                      <p:cBhvr>
                                        <p:cTn id="30" dur="5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a:extLst>
            <a:ext uri="{FF2B5EF4-FFF2-40B4-BE49-F238E27FC236}">
              <a16:creationId xmlns:a16="http://schemas.microsoft.com/office/drawing/2014/main" id="{8082635F-2BBA-01CE-7FE1-06085E918DA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E4B88FA8-1B22-4DFE-8032-CEFF6C8CE809}"/>
              </a:ext>
            </a:extLst>
          </p:cNvPr>
          <p:cNvSpPr txBox="1"/>
          <p:nvPr/>
        </p:nvSpPr>
        <p:spPr>
          <a:xfrm>
            <a:off x="1028700" y="192273"/>
            <a:ext cx="16230600" cy="669859"/>
          </a:xfrm>
          <a:prstGeom prst="rect">
            <a:avLst/>
          </a:prstGeom>
        </p:spPr>
        <p:txBody>
          <a:bodyPr lIns="0" tIns="0" rIns="0" bIns="0" rtlCol="0" anchor="t">
            <a:spAutoFit/>
          </a:bodyPr>
          <a:lstStyle/>
          <a:p>
            <a:pPr>
              <a:lnSpc>
                <a:spcPts val="5599"/>
              </a:lnSpc>
              <a:spcBef>
                <a:spcPct val="0"/>
              </a:spcBef>
            </a:pPr>
            <a:r>
              <a:rPr lang="uk-UA" sz="3999" noProof="0" dirty="0">
                <a:solidFill>
                  <a:srgbClr val="2D3285"/>
                </a:solidFill>
                <a:latin typeface="Montserrat Bold"/>
              </a:rPr>
              <a:t>СПОСІБ ЗАХИСТУ</a:t>
            </a:r>
          </a:p>
        </p:txBody>
      </p:sp>
      <p:sp>
        <p:nvSpPr>
          <p:cNvPr id="4" name="Freeform 4">
            <a:extLst>
              <a:ext uri="{FF2B5EF4-FFF2-40B4-BE49-F238E27FC236}">
                <a16:creationId xmlns:a16="http://schemas.microsoft.com/office/drawing/2014/main" id="{C8EF12B9-B2FB-2534-7AEA-3FC694EDB98C}"/>
              </a:ext>
            </a:extLst>
          </p:cNvPr>
          <p:cNvSpPr/>
          <p:nvPr/>
        </p:nvSpPr>
        <p:spPr>
          <a:xfrm>
            <a:off x="16447420" y="71776"/>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
        <p:nvSpPr>
          <p:cNvPr id="7" name="TextBox 6">
            <a:extLst>
              <a:ext uri="{FF2B5EF4-FFF2-40B4-BE49-F238E27FC236}">
                <a16:creationId xmlns:a16="http://schemas.microsoft.com/office/drawing/2014/main" id="{C2B347A8-349A-DFF2-E9F8-9457DAF984F6}"/>
              </a:ext>
            </a:extLst>
          </p:cNvPr>
          <p:cNvSpPr txBox="1"/>
          <p:nvPr/>
        </p:nvSpPr>
        <p:spPr>
          <a:xfrm>
            <a:off x="1050235" y="1623166"/>
            <a:ext cx="15485165" cy="7709803"/>
          </a:xfrm>
          <a:prstGeom prst="rect">
            <a:avLst/>
          </a:prstGeom>
          <a:noFill/>
        </p:spPr>
        <p:txBody>
          <a:bodyPr wrap="square" anchor="ctr">
            <a:spAutoFit/>
          </a:bodyPr>
          <a:lstStyle/>
          <a:p>
            <a:pPr algn="just">
              <a:spcAft>
                <a:spcPts val="600"/>
              </a:spcAft>
            </a:pPr>
            <a:r>
              <a:rPr lang="uk-UA" sz="2500" b="1" noProof="0" dirty="0">
                <a:solidFill>
                  <a:srgbClr val="2E2D2C"/>
                </a:solidFill>
                <a:latin typeface="Osnova Navigation Cyrillic"/>
              </a:rPr>
              <a:t>(1) </a:t>
            </a:r>
            <a:r>
              <a:rPr lang="uk-UA" sz="2500" noProof="0" dirty="0">
                <a:solidFill>
                  <a:srgbClr val="2E2D2C"/>
                </a:solidFill>
                <a:latin typeface="Osnova Navigation Cyrillic"/>
              </a:rPr>
              <a:t>визнання </a:t>
            </a:r>
            <a:r>
              <a:rPr lang="uk-UA" sz="2500" dirty="0">
                <a:solidFill>
                  <a:srgbClr val="2E2D2C"/>
                </a:solidFill>
                <a:latin typeface="Osnova Navigation Cyrillic"/>
              </a:rPr>
              <a:t>необґрунтованим через спростування презумпції правомірності набуття права власності (немає необхідності визнавати недійсним правочин) (№ 991/2396/22)</a:t>
            </a:r>
          </a:p>
          <a:p>
            <a:pPr algn="just">
              <a:spcAft>
                <a:spcPts val="600"/>
              </a:spcAft>
            </a:pPr>
            <a:endParaRPr lang="uk-UA" sz="2500" dirty="0">
              <a:solidFill>
                <a:srgbClr val="2E2D2C"/>
              </a:solidFill>
              <a:latin typeface="Osnova Navigation Cyrillic"/>
            </a:endParaRPr>
          </a:p>
          <a:p>
            <a:pPr algn="just">
              <a:spcAft>
                <a:spcPts val="600"/>
              </a:spcAft>
            </a:pPr>
            <a:r>
              <a:rPr lang="uk-UA" sz="2500" b="1" dirty="0">
                <a:solidFill>
                  <a:srgbClr val="2E2D2C"/>
                </a:solidFill>
                <a:latin typeface="Osnova Navigation Cyrillic"/>
              </a:rPr>
              <a:t>(2) </a:t>
            </a:r>
            <a:r>
              <a:rPr lang="uk-UA" sz="2500" dirty="0">
                <a:solidFill>
                  <a:srgbClr val="2E2D2C"/>
                </a:solidFill>
                <a:latin typeface="Osnova Navigation Cyrillic"/>
              </a:rPr>
              <a:t>має бути ефективним та пропорційним, відповідати легітимній меті (стягнути лише необґрунтований актив та залишити у власності законні доходи (№ 991/366/22 + № 991/9734/23) – </a:t>
            </a:r>
            <a:r>
              <a:rPr lang="uk-UA" sz="2500" i="1" dirty="0">
                <a:solidFill>
                  <a:srgbClr val="2E2D2C"/>
                </a:solidFill>
                <a:latin typeface="Osnova Navigation Cyrillic"/>
              </a:rPr>
              <a:t>це суттєво залежить від методології обрахунку необґрунтованого активу (орієнтація на баланс періоду чи на конкретний актив</a:t>
            </a:r>
            <a:r>
              <a:rPr lang="uk-UA" sz="2500" dirty="0">
                <a:solidFill>
                  <a:srgbClr val="2E2D2C"/>
                </a:solidFill>
                <a:latin typeface="Osnova Navigation Cyrillic"/>
              </a:rPr>
              <a:t>))</a:t>
            </a:r>
          </a:p>
          <a:p>
            <a:pPr algn="just">
              <a:spcAft>
                <a:spcPts val="600"/>
              </a:spcAft>
            </a:pPr>
            <a:endParaRPr lang="uk-UA" sz="2500" dirty="0">
              <a:solidFill>
                <a:srgbClr val="2E2D2C"/>
              </a:solidFill>
              <a:latin typeface="Osnova Navigation Cyrillic"/>
            </a:endParaRPr>
          </a:p>
          <a:p>
            <a:pPr algn="just">
              <a:spcAft>
                <a:spcPts val="600"/>
              </a:spcAft>
            </a:pPr>
            <a:r>
              <a:rPr lang="uk-UA" sz="2500" b="1" dirty="0">
                <a:solidFill>
                  <a:srgbClr val="2E2D2C"/>
                </a:solidFill>
                <a:latin typeface="Osnova Navigation Cyrillic"/>
              </a:rPr>
              <a:t>(3) </a:t>
            </a:r>
            <a:r>
              <a:rPr lang="uk-UA" sz="2500" dirty="0">
                <a:solidFill>
                  <a:srgbClr val="2E2D2C"/>
                </a:solidFill>
                <a:latin typeface="Osnova Navigation Cyrillic"/>
              </a:rPr>
              <a:t>в умовах визнання цілого активу необґрунтованим, вірним є стягнення не вартості активу, а самого активу, зазначати «в межах вартості» не слід (№ 991/5169/23),</a:t>
            </a:r>
            <a:r>
              <a:rPr lang="en-US" sz="2500" b="1" dirty="0">
                <a:solidFill>
                  <a:srgbClr val="2E2D2C"/>
                </a:solidFill>
                <a:latin typeface="Osnova Navigation Cyrillic"/>
              </a:rPr>
              <a:t> </a:t>
            </a:r>
            <a:r>
              <a:rPr lang="uk-UA" sz="2500" dirty="0">
                <a:solidFill>
                  <a:srgbClr val="2E2D2C"/>
                </a:solidFill>
                <a:latin typeface="Osnova Navigation Cyrillic"/>
              </a:rPr>
              <a:t>в іншому випадку (частково необґрунтований та неможливість виділення частини) стягується відповідна вартість (№ 991/9734/23)</a:t>
            </a:r>
          </a:p>
          <a:p>
            <a:pPr algn="just">
              <a:spcAft>
                <a:spcPts val="600"/>
              </a:spcAft>
            </a:pPr>
            <a:endParaRPr lang="uk-UA" sz="2500" dirty="0">
              <a:solidFill>
                <a:srgbClr val="2E2D2C"/>
              </a:solidFill>
              <a:latin typeface="Osnova Navigation Cyrillic"/>
            </a:endParaRPr>
          </a:p>
          <a:p>
            <a:pPr algn="just">
              <a:spcAft>
                <a:spcPts val="600"/>
              </a:spcAft>
            </a:pPr>
            <a:r>
              <a:rPr lang="uk-UA" sz="2500" b="1" dirty="0">
                <a:solidFill>
                  <a:srgbClr val="2E2D2C"/>
                </a:solidFill>
                <a:latin typeface="Osnova Navigation Cyrillic"/>
              </a:rPr>
              <a:t>(4) </a:t>
            </a:r>
            <a:r>
              <a:rPr lang="uk-UA" sz="2500" dirty="0">
                <a:solidFill>
                  <a:srgbClr val="2E2D2C"/>
                </a:solidFill>
                <a:latin typeface="Osnova Navigation Cyrillic"/>
              </a:rPr>
              <a:t>солідарне стягнення не застосовується, необхідно визначати частки при множинності відповідачів та стягненні вартості (№ 991/2396/22)</a:t>
            </a:r>
          </a:p>
          <a:p>
            <a:pPr algn="just">
              <a:spcAft>
                <a:spcPts val="600"/>
              </a:spcAft>
            </a:pPr>
            <a:endParaRPr lang="uk-UA" sz="2500" dirty="0">
              <a:solidFill>
                <a:srgbClr val="2E2D2C"/>
              </a:solidFill>
              <a:latin typeface="Osnova Navigation Cyrillic"/>
            </a:endParaRPr>
          </a:p>
          <a:p>
            <a:pPr algn="just">
              <a:spcAft>
                <a:spcPts val="600"/>
              </a:spcAft>
            </a:pPr>
            <a:r>
              <a:rPr lang="uk-UA" sz="2500" b="1" dirty="0">
                <a:solidFill>
                  <a:srgbClr val="2E2D2C"/>
                </a:solidFill>
                <a:latin typeface="Osnova Navigation Cyrillic"/>
              </a:rPr>
              <a:t>(5) </a:t>
            </a:r>
            <a:r>
              <a:rPr lang="uk-UA" sz="2500" dirty="0">
                <a:solidFill>
                  <a:srgbClr val="2E2D2C"/>
                </a:solidFill>
                <a:latin typeface="Osnova Navigation Cyrillic"/>
              </a:rPr>
              <a:t>стягувати необґрунтовані активи можна як у національній валюті України, так і в іноземній валюті (№ 991/1786/22)</a:t>
            </a:r>
            <a:endParaRPr lang="uk-UA" sz="2500" noProof="0" dirty="0"/>
          </a:p>
        </p:txBody>
      </p:sp>
    </p:spTree>
    <p:extLst>
      <p:ext uri="{BB962C8B-B14F-4D97-AF65-F5344CB8AC3E}">
        <p14:creationId xmlns:p14="http://schemas.microsoft.com/office/powerpoint/2010/main" val="2676426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arn(inVertical)">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barn(inVertical)">
                                      <p:cBhvr>
                                        <p:cTn id="17" dur="500"/>
                                        <p:tgtEl>
                                          <p:spTgt spid="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xEl>
                                              <p:pRg st="6" end="6"/>
                                            </p:txEl>
                                          </p:spTgt>
                                        </p:tgtEl>
                                        <p:attrNameLst>
                                          <p:attrName>style.visibility</p:attrName>
                                        </p:attrNameLst>
                                      </p:cBhvr>
                                      <p:to>
                                        <p:strVal val="visible"/>
                                      </p:to>
                                    </p:set>
                                    <p:animEffect transition="in" filter="barn(inVertical)">
                                      <p:cBhvr>
                                        <p:cTn id="22" dur="500"/>
                                        <p:tgtEl>
                                          <p:spTgt spid="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animEffect transition="in" filter="barn(inVertical)">
                                      <p:cBhvr>
                                        <p:cTn id="2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p:cNvGrpSpPr/>
        <p:nvPr/>
      </p:nvGrpSpPr>
      <p:grpSpPr>
        <a:xfrm>
          <a:off x="0" y="0"/>
          <a:ext cx="0" cy="0"/>
          <a:chOff x="0" y="0"/>
          <a:chExt cx="0" cy="0"/>
        </a:xfrm>
      </p:grpSpPr>
      <p:sp>
        <p:nvSpPr>
          <p:cNvPr id="2" name="TextBox 2"/>
          <p:cNvSpPr txBox="1"/>
          <p:nvPr/>
        </p:nvSpPr>
        <p:spPr>
          <a:xfrm>
            <a:off x="1175385" y="284909"/>
            <a:ext cx="15283815" cy="669859"/>
          </a:xfrm>
          <a:prstGeom prst="rect">
            <a:avLst/>
          </a:prstGeom>
        </p:spPr>
        <p:txBody>
          <a:bodyPr wrap="square" lIns="0" tIns="0" rIns="0" bIns="0" rtlCol="0" anchor="t">
            <a:spAutoFit/>
          </a:bodyPr>
          <a:lstStyle/>
          <a:p>
            <a:pPr>
              <a:lnSpc>
                <a:spcPts val="5599"/>
              </a:lnSpc>
              <a:spcBef>
                <a:spcPct val="0"/>
              </a:spcBef>
            </a:pPr>
            <a:r>
              <a:rPr lang="uk-UA" sz="3999" dirty="0">
                <a:solidFill>
                  <a:srgbClr val="2D3285"/>
                </a:solidFill>
                <a:latin typeface="Montserrat Bold"/>
              </a:rPr>
              <a:t>Функція «</a:t>
            </a:r>
            <a:r>
              <a:rPr lang="uk-UA" sz="3999" noProof="0" dirty="0">
                <a:solidFill>
                  <a:srgbClr val="2D3285"/>
                </a:solidFill>
                <a:latin typeface="Montserrat Bold"/>
              </a:rPr>
              <a:t>МІНІМАЛЬНОГО ПОРІГУ» </a:t>
            </a:r>
          </a:p>
        </p:txBody>
      </p:sp>
      <p:sp>
        <p:nvSpPr>
          <p:cNvPr id="3" name="TextBox 3"/>
          <p:cNvSpPr txBox="1"/>
          <p:nvPr/>
        </p:nvSpPr>
        <p:spPr>
          <a:xfrm>
            <a:off x="1175385" y="1333500"/>
            <a:ext cx="16230600" cy="9259330"/>
          </a:xfrm>
          <a:prstGeom prst="rect">
            <a:avLst/>
          </a:prstGeom>
        </p:spPr>
        <p:txBody>
          <a:bodyPr lIns="0" tIns="0" rIns="0" bIns="0" rtlCol="0" anchor="t">
            <a:spAutoFit/>
          </a:bodyPr>
          <a:lstStyle/>
          <a:p>
            <a:pPr algn="just">
              <a:lnSpc>
                <a:spcPts val="2892"/>
              </a:lnSpc>
            </a:pPr>
            <a:r>
              <a:rPr lang="uk-UA" sz="2000" dirty="0">
                <a:solidFill>
                  <a:srgbClr val="000000"/>
                </a:solidFill>
                <a:latin typeface="Osnova Navigation Cyrillic"/>
              </a:rPr>
              <a:t>(1) знижений стандарт доказування «переваги доказів»; </a:t>
            </a:r>
          </a:p>
          <a:p>
            <a:pPr algn="just">
              <a:lnSpc>
                <a:spcPts val="2892"/>
              </a:lnSpc>
            </a:pPr>
            <a:r>
              <a:rPr lang="uk-UA" sz="2000" dirty="0">
                <a:solidFill>
                  <a:srgbClr val="000000"/>
                </a:solidFill>
                <a:latin typeface="Osnova Navigation Cyrillic"/>
              </a:rPr>
              <a:t>(2) специфіка доказування (спростування) фактів (версій) сторін, яка в багатьох випадках стосується дослідження </a:t>
            </a:r>
            <a:r>
              <a:rPr lang="uk-UA" sz="2000" b="1" i="1" dirty="0">
                <a:solidFill>
                  <a:srgbClr val="000000"/>
                </a:solidFill>
                <a:latin typeface="Osnova Navigation Cyrillic"/>
              </a:rPr>
              <a:t>тривалої історії накопичення активів</a:t>
            </a:r>
            <a:r>
              <a:rPr lang="uk-UA" sz="2000" dirty="0">
                <a:solidFill>
                  <a:srgbClr val="000000"/>
                </a:solidFill>
                <a:latin typeface="Osnova Navigation Cyrillic"/>
              </a:rPr>
              <a:t>, що часто виходять за межі загальних строків давності та об’єктивно може бути пов’язана із втратою (зіпсуттям, відсутністю необхідності збереження) документів, інших матеріалів, які могли б бути використані як докази, зниженням рівня достовірності (якості) спогадів потенційних свідків тощо;</a:t>
            </a:r>
          </a:p>
          <a:p>
            <a:pPr algn="just">
              <a:lnSpc>
                <a:spcPts val="2892"/>
              </a:lnSpc>
            </a:pPr>
            <a:r>
              <a:rPr lang="uk-UA" sz="2000" dirty="0">
                <a:solidFill>
                  <a:srgbClr val="000000"/>
                </a:solidFill>
                <a:latin typeface="Osnova Navigation Cyrillic"/>
              </a:rPr>
              <a:t>(3) тягар спростування необґрунтованості активів покладений на відповідача (абзац 2 частини 2 статті 81 ЦПК)</a:t>
            </a:r>
          </a:p>
          <a:p>
            <a:pPr algn="just">
              <a:lnSpc>
                <a:spcPts val="2892"/>
              </a:lnSpc>
            </a:pPr>
            <a:r>
              <a:rPr lang="uk-UA" sz="2000" dirty="0">
                <a:solidFill>
                  <a:srgbClr val="000000"/>
                </a:solidFill>
                <a:latin typeface="Osnova Navigation Cyrillic"/>
              </a:rPr>
              <a:t>(4) характер доказів, що часто передбачають розкриття інформації про сімейні, дружні та інші тісні відносини, стиль життя, витрати та інші обставини особистого характеру, </a:t>
            </a:r>
            <a:r>
              <a:rPr lang="uk-UA" sz="2000" b="1" i="1" dirty="0">
                <a:solidFill>
                  <a:srgbClr val="000000"/>
                </a:solidFill>
                <a:latin typeface="Osnova Navigation Cyrillic"/>
              </a:rPr>
              <a:t>тобто втручання у приватне життя відповідачів та інших осіб </a:t>
            </a:r>
            <a:r>
              <a:rPr lang="uk-UA" sz="2000" dirty="0">
                <a:solidFill>
                  <a:srgbClr val="000000"/>
                </a:solidFill>
                <a:latin typeface="Osnova Navigation Cyrillic"/>
              </a:rPr>
              <a:t>(родичів, близьких, друзів тощо),</a:t>
            </a:r>
          </a:p>
          <a:p>
            <a:pPr algn="just">
              <a:lnSpc>
                <a:spcPts val="2892"/>
              </a:lnSpc>
            </a:pPr>
            <a:r>
              <a:rPr lang="uk-UA" sz="2000" b="1" u="sng" dirty="0">
                <a:solidFill>
                  <a:srgbClr val="000000"/>
                </a:solidFill>
                <a:latin typeface="Osnova Navigation Cyrillic"/>
              </a:rPr>
              <a:t>з одного боку, у співставленні із</a:t>
            </a:r>
          </a:p>
          <a:p>
            <a:pPr algn="just">
              <a:lnSpc>
                <a:spcPts val="2892"/>
              </a:lnSpc>
            </a:pPr>
            <a:r>
              <a:rPr lang="uk-UA" sz="2000" dirty="0">
                <a:solidFill>
                  <a:srgbClr val="000000"/>
                </a:solidFill>
                <a:latin typeface="Osnova Navigation Cyrillic"/>
              </a:rPr>
              <a:t>(1) </a:t>
            </a:r>
            <a:r>
              <a:rPr lang="uk-UA" sz="2000" b="1" i="1" dirty="0">
                <a:solidFill>
                  <a:srgbClr val="000000"/>
                </a:solidFill>
                <a:latin typeface="Osnova Navigation Cyrillic"/>
              </a:rPr>
              <a:t>вагомістю наслідків</a:t>
            </a:r>
            <a:r>
              <a:rPr lang="uk-UA" sz="2000" dirty="0">
                <a:solidFill>
                  <a:srgbClr val="000000"/>
                </a:solidFill>
                <a:latin typeface="Osnova Navigation Cyrillic"/>
              </a:rPr>
              <a:t>, яких може зазнавати відповідач, як цивільно-правового характеру (припинення права власності на активи, стягнення відповідної суми коштів), так і дисциплінарного та іншого характеру,</a:t>
            </a:r>
          </a:p>
          <a:p>
            <a:pPr algn="just">
              <a:lnSpc>
                <a:spcPts val="2892"/>
              </a:lnSpc>
            </a:pPr>
            <a:endParaRPr lang="uk-UA" sz="2000" dirty="0">
              <a:solidFill>
                <a:srgbClr val="000000"/>
              </a:solidFill>
              <a:latin typeface="Osnova Navigation Cyrillic"/>
            </a:endParaRPr>
          </a:p>
          <a:p>
            <a:pPr algn="just">
              <a:lnSpc>
                <a:spcPts val="2892"/>
              </a:lnSpc>
            </a:pPr>
            <a:r>
              <a:rPr lang="uk-UA" sz="2000" dirty="0">
                <a:solidFill>
                  <a:srgbClr val="000000"/>
                </a:solidFill>
                <a:latin typeface="Osnova Navigation Cyrillic"/>
              </a:rPr>
              <a:t>– </a:t>
            </a:r>
            <a:r>
              <a:rPr lang="uk-UA" sz="2000" b="1" i="1" dirty="0">
                <a:solidFill>
                  <a:srgbClr val="000000"/>
                </a:solidFill>
                <a:latin typeface="Osnova Navigation Cyrillic"/>
              </a:rPr>
              <a:t>вимагають висновку суду про явність (очевидність) необґрунтованості спірного активу, що забезпечується саме доведенням необґрунтованості активу за межами (з перевищенням) мінімального порогу.</a:t>
            </a:r>
          </a:p>
          <a:p>
            <a:pPr algn="just">
              <a:lnSpc>
                <a:spcPts val="2892"/>
              </a:lnSpc>
            </a:pPr>
            <a:endParaRPr lang="uk-UA" sz="2000" b="1" i="1" dirty="0">
              <a:solidFill>
                <a:srgbClr val="000000"/>
              </a:solidFill>
              <a:latin typeface="Osnova Navigation Cyrillic"/>
            </a:endParaRPr>
          </a:p>
          <a:p>
            <a:pPr algn="just">
              <a:lnSpc>
                <a:spcPts val="2892"/>
              </a:lnSpc>
            </a:pPr>
            <a:r>
              <a:rPr lang="uk-UA" sz="2000" dirty="0">
                <a:solidFill>
                  <a:srgbClr val="000000"/>
                </a:solidFill>
                <a:latin typeface="Osnova Navigation Cyrillic"/>
              </a:rPr>
              <a:t>За іншого тлумачення може допускатися стягнення вкрай незначних сум, що в свою чергу буде зумовлювати </a:t>
            </a:r>
            <a:r>
              <a:rPr lang="uk-UA" sz="2000" dirty="0" err="1">
                <a:solidFill>
                  <a:srgbClr val="000000"/>
                </a:solidFill>
                <a:latin typeface="Osnova Navigation Cyrillic"/>
              </a:rPr>
              <a:t>неспівставно</a:t>
            </a:r>
            <a:r>
              <a:rPr lang="uk-UA" sz="2000" dirty="0">
                <a:solidFill>
                  <a:srgbClr val="000000"/>
                </a:solidFill>
                <a:latin typeface="Osnova Navigation Cyrillic"/>
              </a:rPr>
              <a:t> більш серйозні правові наслідки для відповідача.</a:t>
            </a:r>
          </a:p>
          <a:p>
            <a:pPr algn="just">
              <a:lnSpc>
                <a:spcPts val="2892"/>
              </a:lnSpc>
            </a:pPr>
            <a:endParaRPr lang="uk-UA" sz="2000" dirty="0">
              <a:solidFill>
                <a:srgbClr val="000000"/>
              </a:solidFill>
              <a:latin typeface="Osnova Navigation Cyrillic"/>
            </a:endParaRPr>
          </a:p>
          <a:p>
            <a:pPr algn="just">
              <a:lnSpc>
                <a:spcPts val="2892"/>
              </a:lnSpc>
            </a:pPr>
            <a:r>
              <a:rPr lang="uk-UA" sz="2000" dirty="0">
                <a:solidFill>
                  <a:srgbClr val="000000"/>
                </a:solidFill>
                <a:latin typeface="Osnova Navigation Cyrillic"/>
              </a:rPr>
              <a:t>Одним з запобіжних інструментів, що забезпечують такий справедливий баланс є правова підстава стягнення, яка як обов’язкову умову передбачає встановлення мінімального порогу між вартістю активу та законними доходами особи</a:t>
            </a:r>
          </a:p>
          <a:p>
            <a:pPr algn="just">
              <a:lnSpc>
                <a:spcPts val="2892"/>
              </a:lnSpc>
            </a:pPr>
            <a:endParaRPr lang="uk-UA" sz="2000" dirty="0">
              <a:solidFill>
                <a:srgbClr val="000000"/>
              </a:solidFill>
              <a:latin typeface="Osnova Navigation Cyrillic"/>
            </a:endParaRPr>
          </a:p>
          <a:p>
            <a:pPr algn="just">
              <a:lnSpc>
                <a:spcPts val="2892"/>
              </a:lnSpc>
            </a:pPr>
            <a:r>
              <a:rPr lang="uk-UA" sz="2000" dirty="0">
                <a:solidFill>
                  <a:srgbClr val="000000"/>
                </a:solidFill>
                <a:latin typeface="Osnova Navigation Cyrillic Bold"/>
              </a:rPr>
              <a:t>Справа № 991/2175/23 (рішення ВАКС від 07.06.2023 + постанова АП ВАКС від 23.08.2023)</a:t>
            </a:r>
          </a:p>
          <a:p>
            <a:pPr algn="just">
              <a:lnSpc>
                <a:spcPts val="2892"/>
              </a:lnSpc>
            </a:pPr>
            <a:endParaRPr lang="uk-UA" sz="2000" noProof="0" dirty="0">
              <a:solidFill>
                <a:srgbClr val="000000"/>
              </a:solidFill>
              <a:latin typeface="Osnova Navigation Cyrillic"/>
            </a:endParaRPr>
          </a:p>
          <a:p>
            <a:pPr algn="just">
              <a:lnSpc>
                <a:spcPts val="2892"/>
              </a:lnSpc>
            </a:pPr>
            <a:endParaRPr lang="uk-UA" sz="2000" noProof="0" dirty="0">
              <a:solidFill>
                <a:srgbClr val="000000"/>
              </a:solidFill>
              <a:latin typeface="Osnova Navigation Cyrillic Bold"/>
            </a:endParaRPr>
          </a:p>
        </p:txBody>
      </p:sp>
      <p:sp>
        <p:nvSpPr>
          <p:cNvPr id="4" name="Freeform 4">
            <a:extLst>
              <a:ext uri="{FF2B5EF4-FFF2-40B4-BE49-F238E27FC236}">
                <a16:creationId xmlns:a16="http://schemas.microsoft.com/office/drawing/2014/main" id="{EC276B16-C2B2-5494-9B16-03B933A10237}"/>
              </a:ext>
            </a:extLst>
          </p:cNvPr>
          <p:cNvSpPr/>
          <p:nvPr/>
        </p:nvSpPr>
        <p:spPr>
          <a:xfrm>
            <a:off x="16459200" y="27"/>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Tree>
    <p:extLst>
      <p:ext uri="{BB962C8B-B14F-4D97-AF65-F5344CB8AC3E}">
        <p14:creationId xmlns:p14="http://schemas.microsoft.com/office/powerpoint/2010/main" val="2484695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barn(inVertical)">
                                      <p:cBhvr>
                                        <p:cTn id="29" dur="500"/>
                                        <p:tgtEl>
                                          <p:spTgt spid="3">
                                            <p:txEl>
                                              <p:pRg st="7" end="7"/>
                                            </p:txEl>
                                          </p:spTgt>
                                        </p:tgtEl>
                                      </p:cBhvr>
                                    </p:animEffect>
                                  </p:childTnLst>
                                </p:cTn>
                              </p:par>
                              <p:par>
                                <p:cTn id="30" presetID="16" presetClass="entr" presetSubtype="21"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arn(inVertical)">
                                      <p:cBhvr>
                                        <p:cTn id="32" dur="500"/>
                                        <p:tgtEl>
                                          <p:spTgt spid="3">
                                            <p:txEl>
                                              <p:pRg st="9" end="9"/>
                                            </p:txEl>
                                          </p:spTgt>
                                        </p:tgtEl>
                                      </p:cBhvr>
                                    </p:animEffect>
                                  </p:childTnLst>
                                </p:cTn>
                              </p:par>
                              <p:par>
                                <p:cTn id="33" presetID="16" presetClass="entr" presetSubtype="21"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barn(inVertical)">
                                      <p:cBhvr>
                                        <p:cTn id="35" dur="500"/>
                                        <p:tgtEl>
                                          <p:spTgt spid="3">
                                            <p:txEl>
                                              <p:pRg st="11" end="11"/>
                                            </p:txEl>
                                          </p:spTgt>
                                        </p:tgtEl>
                                      </p:cBhvr>
                                    </p:animEffect>
                                  </p:childTnLst>
                                </p:cTn>
                              </p:par>
                              <p:par>
                                <p:cTn id="36" presetID="16" presetClass="entr" presetSubtype="21" fill="hold" nodeType="withEffect">
                                  <p:stCondLst>
                                    <p:cond delay="0"/>
                                  </p:stCondLst>
                                  <p:childTnLst>
                                    <p:set>
                                      <p:cBhvr>
                                        <p:cTn id="37" dur="1" fill="hold">
                                          <p:stCondLst>
                                            <p:cond delay="0"/>
                                          </p:stCondLst>
                                        </p:cTn>
                                        <p:tgtEl>
                                          <p:spTgt spid="3">
                                            <p:txEl>
                                              <p:pRg st="13" end="13"/>
                                            </p:txEl>
                                          </p:spTgt>
                                        </p:tgtEl>
                                        <p:attrNameLst>
                                          <p:attrName>style.visibility</p:attrName>
                                        </p:attrNameLst>
                                      </p:cBhvr>
                                      <p:to>
                                        <p:strVal val="visible"/>
                                      </p:to>
                                    </p:set>
                                    <p:animEffect transition="in" filter="barn(inVertical)">
                                      <p:cBhvr>
                                        <p:cTn id="38"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a:extLst>
            <a:ext uri="{FF2B5EF4-FFF2-40B4-BE49-F238E27FC236}">
              <a16:creationId xmlns:a16="http://schemas.microsoft.com/office/drawing/2014/main" id="{0F414667-A7DA-9CA2-733E-EF92E4528AB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2B9D1C10-2479-EB79-2F6A-51BF40297F65}"/>
              </a:ext>
            </a:extLst>
          </p:cNvPr>
          <p:cNvSpPr txBox="1"/>
          <p:nvPr/>
        </p:nvSpPr>
        <p:spPr>
          <a:xfrm>
            <a:off x="777240" y="571886"/>
            <a:ext cx="14386560" cy="984757"/>
          </a:xfrm>
          <a:prstGeom prst="rect">
            <a:avLst/>
          </a:prstGeom>
        </p:spPr>
        <p:txBody>
          <a:bodyPr wrap="square" lIns="0" tIns="0" rIns="0" bIns="0" rtlCol="0" anchor="t">
            <a:spAutoFit/>
          </a:bodyPr>
          <a:lstStyle/>
          <a:p>
            <a:pPr>
              <a:spcBef>
                <a:spcPct val="0"/>
              </a:spcBef>
            </a:pPr>
            <a:r>
              <a:rPr lang="uk-UA" sz="3999" dirty="0">
                <a:solidFill>
                  <a:srgbClr val="2D3285"/>
                </a:solidFill>
                <a:latin typeface="Montserrat Bold"/>
              </a:rPr>
              <a:t>«</a:t>
            </a:r>
            <a:r>
              <a:rPr lang="uk-UA" sz="3999" noProof="0" dirty="0">
                <a:solidFill>
                  <a:srgbClr val="2D3285"/>
                </a:solidFill>
                <a:latin typeface="Montserrat Bold"/>
              </a:rPr>
              <a:t>ЗАКОННІ ДОХОДИ» </a:t>
            </a:r>
          </a:p>
          <a:p>
            <a:pPr>
              <a:spcBef>
                <a:spcPct val="0"/>
              </a:spcBef>
            </a:pPr>
            <a:r>
              <a:rPr lang="uk-UA" sz="2400" noProof="0" dirty="0">
                <a:solidFill>
                  <a:srgbClr val="2D3285"/>
                </a:solidFill>
                <a:latin typeface="Montserrat Bold"/>
              </a:rPr>
              <a:t>мають бути зменшені на фактично понесені витрати та збережені заощадження</a:t>
            </a:r>
          </a:p>
        </p:txBody>
      </p:sp>
      <p:sp>
        <p:nvSpPr>
          <p:cNvPr id="3" name="TextBox 3">
            <a:extLst>
              <a:ext uri="{FF2B5EF4-FFF2-40B4-BE49-F238E27FC236}">
                <a16:creationId xmlns:a16="http://schemas.microsoft.com/office/drawing/2014/main" id="{3FABA553-3ECB-4AA9-A448-09A8C26164FF}"/>
              </a:ext>
            </a:extLst>
          </p:cNvPr>
          <p:cNvSpPr txBox="1"/>
          <p:nvPr/>
        </p:nvSpPr>
        <p:spPr>
          <a:xfrm>
            <a:off x="762000" y="8780691"/>
            <a:ext cx="16230600" cy="1088568"/>
          </a:xfrm>
          <a:prstGeom prst="rect">
            <a:avLst/>
          </a:prstGeom>
        </p:spPr>
        <p:txBody>
          <a:bodyPr wrap="square" lIns="0" tIns="0" rIns="0" bIns="0" rtlCol="0" anchor="t">
            <a:spAutoFit/>
          </a:bodyPr>
          <a:lstStyle/>
          <a:p>
            <a:pPr algn="just">
              <a:lnSpc>
                <a:spcPts val="2892"/>
              </a:lnSpc>
            </a:pPr>
            <a:endParaRPr lang="uk-UA" sz="2400" noProof="0" dirty="0">
              <a:solidFill>
                <a:srgbClr val="000000"/>
              </a:solidFill>
              <a:latin typeface="Osnova Navigation Cyrillic"/>
            </a:endParaRPr>
          </a:p>
          <a:p>
            <a:pPr algn="just">
              <a:lnSpc>
                <a:spcPts val="2892"/>
              </a:lnSpc>
            </a:pPr>
            <a:endParaRPr lang="uk-UA" sz="2400" noProof="0" dirty="0">
              <a:solidFill>
                <a:srgbClr val="000000"/>
              </a:solidFill>
              <a:latin typeface="Osnova Navigation Cyrillic Bold"/>
            </a:endParaRPr>
          </a:p>
          <a:p>
            <a:pPr algn="just">
              <a:lnSpc>
                <a:spcPts val="2892"/>
              </a:lnSpc>
            </a:pPr>
            <a:endParaRPr lang="uk-UA" sz="2400" noProof="0" dirty="0">
              <a:solidFill>
                <a:srgbClr val="000000"/>
              </a:solidFill>
              <a:latin typeface="Osnova Navigation Cyrillic Bold"/>
            </a:endParaRPr>
          </a:p>
        </p:txBody>
      </p:sp>
      <p:sp>
        <p:nvSpPr>
          <p:cNvPr id="5" name="TextBox 4">
            <a:extLst>
              <a:ext uri="{FF2B5EF4-FFF2-40B4-BE49-F238E27FC236}">
                <a16:creationId xmlns:a16="http://schemas.microsoft.com/office/drawing/2014/main" id="{90149D07-C8AD-DBB7-7FA1-B151D4478BF3}"/>
              </a:ext>
            </a:extLst>
          </p:cNvPr>
          <p:cNvSpPr txBox="1"/>
          <p:nvPr/>
        </p:nvSpPr>
        <p:spPr>
          <a:xfrm>
            <a:off x="762000" y="2282130"/>
            <a:ext cx="16230600" cy="6001643"/>
          </a:xfrm>
          <a:prstGeom prst="rect">
            <a:avLst/>
          </a:prstGeom>
          <a:noFill/>
        </p:spPr>
        <p:txBody>
          <a:bodyPr wrap="square">
            <a:spAutoFit/>
          </a:bodyPr>
          <a:lstStyle/>
          <a:p>
            <a:pPr algn="just">
              <a:buNone/>
            </a:pPr>
            <a:r>
              <a:rPr lang="uk-UA" sz="2400" b="0" i="0" noProof="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необхідно встановлювати </a:t>
            </a:r>
            <a:r>
              <a:rPr lang="uk-UA" sz="2400" b="1" i="1" noProof="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реальну (фактичну), а не умовну фінансову спроможність </a:t>
            </a:r>
            <a:r>
              <a:rPr lang="uk-UA" sz="2400" b="0" i="0" noProof="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відповідача на придбання активу </a:t>
            </a:r>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(активи… «були набуті за рахунок законних доходів» (ст. 291 ЦПК), а не «могли бути набуті»)</a:t>
            </a:r>
          </a:p>
          <a:p>
            <a:pPr algn="just">
              <a:buNone/>
            </a:pPr>
            <a:endParaRPr lang="uk-UA" sz="2400" b="0" i="0" noProof="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just">
              <a:buNone/>
            </a:pPr>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Суд при перевірці обґрунтованості активів (у разі встановлення факту придбання активу відповідачем з оформленням права власності на іншу особу) буде виходити </a:t>
            </a:r>
            <a:r>
              <a:rPr lang="uk-UA" sz="2400" b="1" i="1" dirty="0">
                <a:solidFill>
                  <a:srgbClr val="000000"/>
                </a:solidFill>
                <a:latin typeface="Calibri" panose="020F0502020204030204" pitchFamily="34" charset="0"/>
                <a:ea typeface="Calibri" panose="020F0502020204030204" pitchFamily="34" charset="0"/>
                <a:cs typeface="Calibri" panose="020F0502020204030204" pitchFamily="34" charset="0"/>
              </a:rPr>
              <a:t>з реальної фінансової спроможності</a:t>
            </a:r>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 відповідача придбати такий актив за законні доходи.</a:t>
            </a:r>
          </a:p>
          <a:p>
            <a:pPr algn="just">
              <a:buNone/>
            </a:pPr>
            <a:endPar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None/>
            </a:pPr>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Це означає, що для обґрунтування відповідачем можливості придбати актив (активи), що є предметом позову у справах цієї категорії, </a:t>
            </a:r>
            <a:r>
              <a:rPr lang="uk-UA" sz="2400" b="1" i="1" dirty="0">
                <a:solidFill>
                  <a:srgbClr val="000000"/>
                </a:solidFill>
                <a:latin typeface="Calibri" panose="020F0502020204030204" pitchFamily="34" charset="0"/>
                <a:ea typeface="Calibri" panose="020F0502020204030204" pitchFamily="34" charset="0"/>
                <a:cs typeface="Calibri" panose="020F0502020204030204" pitchFamily="34" charset="0"/>
              </a:rPr>
              <a:t>не можуть враховуватися (всупереч законам логіки, арифметики) двічі:</a:t>
            </a:r>
            <a:endPar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None/>
            </a:pPr>
            <a:endPar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(1) фактично здійснені видатки (безповоротного характеру) на проживання та інші цілі, підтверджені документально</a:t>
            </a:r>
          </a:p>
          <a:p>
            <a:pPr algn="just"/>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p>
          <a:p>
            <a:pPr algn="just"/>
            <a:r>
              <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rPr>
              <a:t>(2) не витрачені на момент придбання спірного активу грошові активи відповідача (заощадження, кошти на рахунках, вклади тощо)</a:t>
            </a:r>
          </a:p>
          <a:p>
            <a:pPr algn="just"/>
            <a:endPar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r>
              <a:rPr lang="uk-UA" sz="2400" dirty="0">
                <a:solidFill>
                  <a:srgbClr val="000000"/>
                </a:solidFill>
                <a:latin typeface="Osnova Navigation Cyrillic Bold"/>
              </a:rPr>
              <a:t>Справи № 991/366/22 + № 991/1786/22 + № 991/1453/25</a:t>
            </a:r>
            <a:endParaRPr lang="uk-UA" sz="2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Freeform 4">
            <a:extLst>
              <a:ext uri="{FF2B5EF4-FFF2-40B4-BE49-F238E27FC236}">
                <a16:creationId xmlns:a16="http://schemas.microsoft.com/office/drawing/2014/main" id="{B4A35505-BA21-5B7A-5B49-BB62D6D8E459}"/>
              </a:ext>
            </a:extLst>
          </p:cNvPr>
          <p:cNvSpPr/>
          <p:nvPr/>
        </p:nvSpPr>
        <p:spPr>
          <a:xfrm>
            <a:off x="15925800" y="273908"/>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Tree>
    <p:extLst>
      <p:ext uri="{BB962C8B-B14F-4D97-AF65-F5344CB8AC3E}">
        <p14:creationId xmlns:p14="http://schemas.microsoft.com/office/powerpoint/2010/main" val="3974166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arn(inVertical)">
                                      <p:cBhvr>
                                        <p:cTn id="12" dur="500"/>
                                        <p:tgtEl>
                                          <p:spTgt spid="5">
                                            <p:txEl>
                                              <p:pRg st="2" end="2"/>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barn(inVertical)">
                                      <p:cBhvr>
                                        <p:cTn id="15" dur="500"/>
                                        <p:tgtEl>
                                          <p:spTgt spid="5">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5">
                                            <p:txEl>
                                              <p:pRg st="6" end="6"/>
                                            </p:txEl>
                                          </p:spTgt>
                                        </p:tgtEl>
                                        <p:attrNameLst>
                                          <p:attrName>style.visibility</p:attrName>
                                        </p:attrNameLst>
                                      </p:cBhvr>
                                      <p:to>
                                        <p:strVal val="visible"/>
                                      </p:to>
                                    </p:set>
                                    <p:animEffect transition="in" filter="barn(inVertical)">
                                      <p:cBhvr>
                                        <p:cTn id="20" dur="500"/>
                                        <p:tgtEl>
                                          <p:spTgt spid="5">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Effect transition="in" filter="barn(inVertical)">
                                      <p:cBhvr>
                                        <p:cTn id="25" dur="500"/>
                                        <p:tgtEl>
                                          <p:spTgt spid="5">
                                            <p:txEl>
                                              <p:pRg st="8" end="8"/>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5">
                                            <p:txEl>
                                              <p:pRg st="10" end="10"/>
                                            </p:txEl>
                                          </p:spTgt>
                                        </p:tgtEl>
                                        <p:attrNameLst>
                                          <p:attrName>style.visibility</p:attrName>
                                        </p:attrNameLst>
                                      </p:cBhvr>
                                      <p:to>
                                        <p:strVal val="visible"/>
                                      </p:to>
                                    </p:set>
                                    <p:animEffect transition="in" filter="barn(inVertical)">
                                      <p:cBhvr>
                                        <p:cTn id="28"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CFBFC"/>
        </a:solidFill>
        <a:effectLst/>
      </p:bgPr>
    </p:bg>
    <p:spTree>
      <p:nvGrpSpPr>
        <p:cNvPr id="1" name="">
          <a:extLst>
            <a:ext uri="{FF2B5EF4-FFF2-40B4-BE49-F238E27FC236}">
              <a16:creationId xmlns:a16="http://schemas.microsoft.com/office/drawing/2014/main" id="{961369CE-2418-5D0C-4C53-733321B24AF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49E7424C-BEB1-EF2D-3C8B-8FC663BDF3D6}"/>
              </a:ext>
            </a:extLst>
          </p:cNvPr>
          <p:cNvSpPr txBox="1"/>
          <p:nvPr/>
        </p:nvSpPr>
        <p:spPr>
          <a:xfrm>
            <a:off x="1028700" y="962025"/>
            <a:ext cx="14439900" cy="615425"/>
          </a:xfrm>
          <a:prstGeom prst="rect">
            <a:avLst/>
          </a:prstGeom>
        </p:spPr>
        <p:txBody>
          <a:bodyPr wrap="square" lIns="0" tIns="0" rIns="0" bIns="0" rtlCol="0" anchor="t">
            <a:spAutoFit/>
          </a:bodyPr>
          <a:lstStyle/>
          <a:p>
            <a:pPr>
              <a:spcBef>
                <a:spcPct val="0"/>
              </a:spcBef>
            </a:pPr>
            <a:r>
              <a:rPr lang="uk-UA" sz="3999" noProof="0" dirty="0">
                <a:solidFill>
                  <a:srgbClr val="2D3285"/>
                </a:solidFill>
                <a:latin typeface="Montserrat Bold"/>
              </a:rPr>
              <a:t>Значення ДОХОДІВ «номінальних» власників</a:t>
            </a:r>
          </a:p>
        </p:txBody>
      </p:sp>
      <p:sp>
        <p:nvSpPr>
          <p:cNvPr id="10" name="TextBox 9">
            <a:extLst>
              <a:ext uri="{FF2B5EF4-FFF2-40B4-BE49-F238E27FC236}">
                <a16:creationId xmlns:a16="http://schemas.microsoft.com/office/drawing/2014/main" id="{1121D793-BC5D-8FDA-8E56-AF73E56D52AA}"/>
              </a:ext>
            </a:extLst>
          </p:cNvPr>
          <p:cNvSpPr txBox="1"/>
          <p:nvPr/>
        </p:nvSpPr>
        <p:spPr>
          <a:xfrm>
            <a:off x="934278" y="2315876"/>
            <a:ext cx="16325022" cy="8245847"/>
          </a:xfrm>
          <a:prstGeom prst="rect">
            <a:avLst/>
          </a:prstGeom>
          <a:noFill/>
        </p:spPr>
        <p:txBody>
          <a:bodyPr wrap="square">
            <a:spAutoFit/>
          </a:bodyPr>
          <a:lstStyle/>
          <a:p>
            <a:pPr algn="just" fontAlgn="base">
              <a:spcAft>
                <a:spcPts val="1125"/>
              </a:spcAft>
              <a:buNone/>
            </a:pP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У разі якщо </a:t>
            </a:r>
            <a:r>
              <a:rPr lang="uk-UA" sz="2700" b="1"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(1)</a:t>
            </a: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 </a:t>
            </a:r>
            <a:r>
              <a:rPr lang="uk-UA" sz="2700" dirty="0">
                <a:solidFill>
                  <a:srgbClr val="1F282D"/>
                </a:solidFill>
                <a:latin typeface="Calibri" panose="020F0502020204030204" pitchFamily="34" charset="0"/>
                <a:ea typeface="Calibri" panose="020F0502020204030204" pitchFamily="34" charset="0"/>
                <a:cs typeface="Calibri" panose="020F0502020204030204" pitchFamily="34" charset="0"/>
              </a:rPr>
              <a:t>позов подано до іншої (третьої) особи («номінального власника») + </a:t>
            </a:r>
            <a:r>
              <a:rPr lang="uk-UA" sz="2700" b="1" dirty="0">
                <a:solidFill>
                  <a:srgbClr val="1F282D"/>
                </a:solidFill>
                <a:latin typeface="Calibri" panose="020F0502020204030204" pitchFamily="34" charset="0"/>
                <a:ea typeface="Calibri" panose="020F0502020204030204" pitchFamily="34" charset="0"/>
                <a:cs typeface="Calibri" panose="020F0502020204030204" pitchFamily="34" charset="0"/>
              </a:rPr>
              <a:t>(</a:t>
            </a:r>
            <a:r>
              <a:rPr lang="uk-UA" sz="2700" b="1"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2)</a:t>
            </a: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 </a:t>
            </a:r>
            <a:r>
              <a:rPr lang="uk-UA" sz="2700" dirty="0">
                <a:solidFill>
                  <a:srgbClr val="1F282D"/>
                </a:solidFill>
                <a:latin typeface="Calibri" panose="020F0502020204030204" pitchFamily="34" charset="0"/>
                <a:ea typeface="Calibri" panose="020F0502020204030204" pitchFamily="34" charset="0"/>
                <a:cs typeface="Calibri" panose="020F0502020204030204" pitchFamily="34" charset="0"/>
              </a:rPr>
              <a:t>позивачем на підтвердження доводів про набуття активу суб`єктом декларування опосередковано (шляхом оформлення права власності за третьою особою) висуваються аргументи щодо відсутності фінансової спроможності такої третьої особи на придбання спірного активу, суд має перевірити такі доводи.</a:t>
            </a:r>
          </a:p>
          <a:p>
            <a:pPr algn="just" fontAlgn="base">
              <a:spcAft>
                <a:spcPts val="1125"/>
              </a:spcAft>
              <a:buNone/>
            </a:pP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Тому під час перевірки фінансової спроможності третьої особи на придбання спірного активу суд враховує надані сторонами докази за загальними для цивільного процесу правилами та стандартом доказування.</a:t>
            </a:r>
          </a:p>
          <a:p>
            <a:pPr algn="just" fontAlgn="base">
              <a:spcAft>
                <a:spcPts val="1125"/>
              </a:spcAft>
            </a:pPr>
            <a:r>
              <a:rPr lang="uk-UA" sz="2700" b="1"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Висновок про фінансову неспроможність третьої особи придбати спірний актив не може однозначно свідчити про належність такого активу відповідачу (ОФДМС)</a:t>
            </a: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 адже реальним (фактичним) власником може виявитися інша особа (не відповідач), тому цей висновок має враховуватися (зіставлятися) </a:t>
            </a:r>
            <a:r>
              <a:rPr lang="uk-UA" sz="2700" b="1"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в сукупності з іншими доказами позивача та відповідача </a:t>
            </a: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на підтвердження/спростування набуття активу саме відповідачем (суб`єктом декларування).</a:t>
            </a:r>
          </a:p>
          <a:p>
            <a:pPr algn="just" fontAlgn="base">
              <a:spcAft>
                <a:spcPts val="1125"/>
              </a:spcAft>
            </a:pP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Так само і протилежний </a:t>
            </a:r>
            <a:r>
              <a:rPr lang="uk-UA" sz="2700" b="1"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висновок суду про фінансову спроможність третьої особи самостійно набути спірний актив не може однозначно свідчити про належність такого спірного активу цій третій особі </a:t>
            </a:r>
            <a:r>
              <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rPr>
              <a:t>(і відповідно, про </a:t>
            </a:r>
            <a:r>
              <a:rPr lang="uk-UA" sz="2700" dirty="0">
                <a:solidFill>
                  <a:srgbClr val="1F282D"/>
                </a:solidFill>
                <a:latin typeface="Calibri" panose="020F0502020204030204" pitchFamily="34" charset="0"/>
                <a:ea typeface="Calibri" panose="020F0502020204030204" pitchFamily="34" charset="0"/>
                <a:cs typeface="Calibri" panose="020F0502020204030204" pitchFamily="34" charset="0"/>
              </a:rPr>
              <a:t>безпідставність позову), адже не виключається формальне оформлення відповідачем (суб`єктом декларування) права власності на фінансово спроможну третю особу саме з метою приховання реального власника.</a:t>
            </a:r>
          </a:p>
          <a:p>
            <a:pPr algn="just" fontAlgn="base">
              <a:spcAft>
                <a:spcPts val="1125"/>
              </a:spcAft>
            </a:pPr>
            <a:r>
              <a:rPr lang="uk-UA" sz="2400" b="1" dirty="0">
                <a:solidFill>
                  <a:srgbClr val="000000"/>
                </a:solidFill>
              </a:rPr>
              <a:t>Справа № 991/366/22 (</a:t>
            </a:r>
            <a:r>
              <a:rPr lang="uk-UA" sz="2500" b="1" dirty="0">
                <a:solidFill>
                  <a:srgbClr val="000000"/>
                </a:solidFill>
              </a:rPr>
              <a:t>постанова АП ВАКС від 14.12.2022 + постановою КЦС ВС від 16.10.2024)</a:t>
            </a:r>
          </a:p>
          <a:p>
            <a:pPr algn="just" fontAlgn="base">
              <a:spcAft>
                <a:spcPts val="1125"/>
              </a:spcAft>
              <a:buNone/>
            </a:pPr>
            <a:endParaRPr lang="uk-UA" sz="2700" b="0" i="0" noProof="0" dirty="0">
              <a:solidFill>
                <a:srgbClr val="1F282D"/>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1" name="Freeform 4">
            <a:extLst>
              <a:ext uri="{FF2B5EF4-FFF2-40B4-BE49-F238E27FC236}">
                <a16:creationId xmlns:a16="http://schemas.microsoft.com/office/drawing/2014/main" id="{435DD691-CE86-2FAF-DF1D-CED191971FEB}"/>
              </a:ext>
            </a:extLst>
          </p:cNvPr>
          <p:cNvSpPr/>
          <p:nvPr/>
        </p:nvSpPr>
        <p:spPr>
          <a:xfrm>
            <a:off x="15925800" y="429291"/>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Tree>
    <p:extLst>
      <p:ext uri="{BB962C8B-B14F-4D97-AF65-F5344CB8AC3E}">
        <p14:creationId xmlns:p14="http://schemas.microsoft.com/office/powerpoint/2010/main" val="92102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barn(inVertical)">
                                      <p:cBhvr>
                                        <p:cTn id="10" dur="500"/>
                                        <p:tgtEl>
                                          <p:spTgt spid="10">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Effect transition="in" filter="barn(inVertical)">
                                      <p:cBhvr>
                                        <p:cTn id="15" dur="500"/>
                                        <p:tgtEl>
                                          <p:spTgt spid="10">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0">
                                            <p:txEl>
                                              <p:pRg st="3" end="3"/>
                                            </p:txEl>
                                          </p:spTgt>
                                        </p:tgtEl>
                                        <p:attrNameLst>
                                          <p:attrName>style.visibility</p:attrName>
                                        </p:attrNameLst>
                                      </p:cBhvr>
                                      <p:to>
                                        <p:strVal val="visible"/>
                                      </p:to>
                                    </p:set>
                                    <p:animEffect transition="in" filter="barn(inVertical)">
                                      <p:cBhvr>
                                        <p:cTn id="20" dur="500"/>
                                        <p:tgtEl>
                                          <p:spTgt spid="10">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animEffect transition="in" filter="barn(inVertical)">
                                      <p:cBhvr>
                                        <p:cTn id="23"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F041C-DDB2-BD5B-9AF0-7BB02936E85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8F02862-3571-F999-5202-A388B56C3E8C}"/>
              </a:ext>
            </a:extLst>
          </p:cNvPr>
          <p:cNvSpPr txBox="1"/>
          <p:nvPr/>
        </p:nvSpPr>
        <p:spPr>
          <a:xfrm>
            <a:off x="1295400" y="514106"/>
            <a:ext cx="11811000" cy="757643"/>
          </a:xfrm>
          <a:prstGeom prst="rect">
            <a:avLst/>
          </a:prstGeom>
          <a:noFill/>
        </p:spPr>
        <p:txBody>
          <a:bodyPr wrap="square">
            <a:spAutoFit/>
          </a:bodyPr>
          <a:lstStyle/>
          <a:p>
            <a:pPr>
              <a:lnSpc>
                <a:spcPts val="5599"/>
              </a:lnSpc>
              <a:spcBef>
                <a:spcPct val="0"/>
              </a:spcBef>
            </a:pPr>
            <a:r>
              <a:rPr lang="uk-UA" sz="3999" dirty="0">
                <a:solidFill>
                  <a:srgbClr val="2D3285"/>
                </a:solidFill>
                <a:latin typeface="Montserrat Bold"/>
              </a:rPr>
              <a:t>ТРАНСФОРМАЦІЯ АКТИВІВ</a:t>
            </a:r>
          </a:p>
        </p:txBody>
      </p:sp>
      <p:sp>
        <p:nvSpPr>
          <p:cNvPr id="4" name="Freeform 4">
            <a:extLst>
              <a:ext uri="{FF2B5EF4-FFF2-40B4-BE49-F238E27FC236}">
                <a16:creationId xmlns:a16="http://schemas.microsoft.com/office/drawing/2014/main" id="{5DC86C2D-39E8-37FC-2350-F30F50697F7A}"/>
              </a:ext>
            </a:extLst>
          </p:cNvPr>
          <p:cNvSpPr/>
          <p:nvPr/>
        </p:nvSpPr>
        <p:spPr>
          <a:xfrm>
            <a:off x="16078200" y="402356"/>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
        <p:nvSpPr>
          <p:cNvPr id="6" name="TextBox 5">
            <a:extLst>
              <a:ext uri="{FF2B5EF4-FFF2-40B4-BE49-F238E27FC236}">
                <a16:creationId xmlns:a16="http://schemas.microsoft.com/office/drawing/2014/main" id="{E5E09FCD-87B5-2DF5-7269-7D2552466751}"/>
              </a:ext>
            </a:extLst>
          </p:cNvPr>
          <p:cNvSpPr txBox="1"/>
          <p:nvPr/>
        </p:nvSpPr>
        <p:spPr>
          <a:xfrm>
            <a:off x="693057" y="2123519"/>
            <a:ext cx="15697200" cy="7663636"/>
          </a:xfrm>
          <a:prstGeom prst="rect">
            <a:avLst/>
          </a:prstGeom>
          <a:noFill/>
        </p:spPr>
        <p:txBody>
          <a:bodyPr wrap="square">
            <a:spAutoFit/>
          </a:bodyPr>
          <a:lstStyle/>
          <a:p>
            <a:pPr algn="just"/>
            <a:r>
              <a:rPr lang="uk-UA" sz="2600" b="1" noProof="0" dirty="0"/>
              <a:t>Будь-який акт трансформації активів </a:t>
            </a:r>
            <a:r>
              <a:rPr lang="uk-UA" sz="2600" noProof="0" dirty="0"/>
              <a:t>(гроші - майно - гроші, майнові права - об`єкт нерухомості, готівка - депозит/електронні гроші/</a:t>
            </a:r>
            <a:r>
              <a:rPr lang="uk-UA" sz="2600" noProof="0" dirty="0" err="1"/>
              <a:t>криптовалюта</a:t>
            </a:r>
            <a:r>
              <a:rPr lang="uk-UA" sz="2600" noProof="0" dirty="0"/>
              <a:t> - готівка, обмін валютних цінностей тощо) самим ОФДМС (чи іншою особою, яка діяла за його дорученням), в результаті якого така особа набуває новий актив, </a:t>
            </a:r>
            <a:r>
              <a:rPr lang="uk-UA" sz="2600" b="1" noProof="0" dirty="0"/>
              <a:t>є набуттям цього нового активу</a:t>
            </a:r>
            <a:r>
              <a:rPr lang="uk-UA" sz="2600" noProof="0" dirty="0"/>
              <a:t>.</a:t>
            </a:r>
          </a:p>
          <a:p>
            <a:pPr algn="just"/>
            <a:r>
              <a:rPr lang="uk-UA" sz="2600" noProof="0" dirty="0"/>
              <a:t>Набуття активу (в розумінні пункту 2 частини 8 статті 290 ЦПК) після 28.11.2019 </a:t>
            </a:r>
            <a:r>
              <a:rPr lang="uk-UA" sz="2600" b="1" noProof="0" dirty="0"/>
              <a:t>відкриває шлях для пред`явлення державою позову про визнання його необґрунтованим</a:t>
            </a:r>
            <a:r>
              <a:rPr lang="uk-UA" sz="2600" noProof="0" dirty="0"/>
              <a:t>.</a:t>
            </a:r>
          </a:p>
          <a:p>
            <a:pPr algn="just"/>
            <a:endParaRPr lang="uk-UA" sz="2600" noProof="0" dirty="0"/>
          </a:p>
          <a:p>
            <a:pPr algn="just"/>
            <a:r>
              <a:rPr lang="uk-UA" sz="2600" noProof="0" dirty="0"/>
              <a:t>КЦС ВС (постанова від 24.01.2024 у справі № 991/1786/22) погодився з висновком судів нижчестоящих інстанцій про те, що лише факт внесення грошових коштів на банківський рахунок вважається набуттям активу, і дозволяє суду перевірити джерела походження таких коштів за період і до 28.11.2019.</a:t>
            </a:r>
          </a:p>
          <a:p>
            <a:pPr algn="just"/>
            <a:endParaRPr lang="uk-UA" sz="2600" noProof="0" dirty="0"/>
          </a:p>
          <a:p>
            <a:pPr algn="just"/>
            <a:r>
              <a:rPr lang="uk-UA" sz="2600" noProof="0" dirty="0"/>
              <a:t>Зазначений підхід значно ускладнює використання (трансформацію) активів (законне походження яких не можна пояснити розумно) після 28.11.2019, що суттєво зменшує фінансову привабливість вчинення корупційних діянь (навіть тих, що залишаються невикритими) щонайменше через ризик конфіскації таких активів.</a:t>
            </a:r>
          </a:p>
          <a:p>
            <a:pPr algn="just"/>
            <a:r>
              <a:rPr lang="uk-UA" sz="2600" noProof="0" dirty="0"/>
              <a:t>Це відповідає легітимній меті запровадження інституту «цивільної конфіскації» необґрунтованих активів.</a:t>
            </a:r>
          </a:p>
          <a:p>
            <a:endParaRPr lang="uk-UA" sz="2600" noProof="0" dirty="0"/>
          </a:p>
          <a:p>
            <a:r>
              <a:rPr lang="uk-UA" sz="2400" b="1" noProof="0" dirty="0">
                <a:solidFill>
                  <a:srgbClr val="2E2D2C"/>
                </a:solidFill>
                <a:latin typeface="Osnova Navigation Cyrillic"/>
              </a:rPr>
              <a:t>(</a:t>
            </a:r>
            <a:r>
              <a:rPr lang="uk-UA" sz="2400" noProof="0" dirty="0">
                <a:solidFill>
                  <a:srgbClr val="2E2D2C"/>
                </a:solidFill>
                <a:latin typeface="Osnova Navigation Cyrillic Bold"/>
              </a:rPr>
              <a:t>постанова АП ВАКС від 03.12.2024 по справі № 991/6770/23</a:t>
            </a:r>
            <a:r>
              <a:rPr lang="uk-UA" sz="2400" b="1" noProof="0" dirty="0">
                <a:solidFill>
                  <a:srgbClr val="2E2D2C"/>
                </a:solidFill>
                <a:latin typeface="Osnova Navigation Cyrillic"/>
              </a:rPr>
              <a:t>)</a:t>
            </a:r>
          </a:p>
          <a:p>
            <a:endParaRPr lang="uk-UA" sz="2600" noProof="0" dirty="0"/>
          </a:p>
        </p:txBody>
      </p:sp>
    </p:spTree>
    <p:extLst>
      <p:ext uri="{BB962C8B-B14F-4D97-AF65-F5344CB8AC3E}">
        <p14:creationId xmlns:p14="http://schemas.microsoft.com/office/powerpoint/2010/main" val="2823745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barn(inVertical)">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barn(inVertical)">
                                      <p:cBhvr>
                                        <p:cTn id="17" dur="500"/>
                                        <p:tgtEl>
                                          <p:spTgt spid="6">
                                            <p:txEl>
                                              <p:pRg st="5" end="5"/>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6">
                                            <p:txEl>
                                              <p:pRg st="8" end="8"/>
                                            </p:txEl>
                                          </p:spTgt>
                                        </p:tgtEl>
                                        <p:attrNameLst>
                                          <p:attrName>style.visibility</p:attrName>
                                        </p:attrNameLst>
                                      </p:cBhvr>
                                      <p:to>
                                        <p:strVal val="visible"/>
                                      </p:to>
                                    </p:set>
                                    <p:animEffect transition="in" filter="barn(inVertical)">
                                      <p:cBhvr>
                                        <p:cTn id="20"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1A7F42-337F-5D2A-DB76-22F79F75815C}"/>
              </a:ext>
            </a:extLst>
          </p:cNvPr>
          <p:cNvSpPr txBox="1"/>
          <p:nvPr/>
        </p:nvSpPr>
        <p:spPr>
          <a:xfrm>
            <a:off x="685800" y="430178"/>
            <a:ext cx="9144000" cy="757708"/>
          </a:xfrm>
          <a:prstGeom prst="rect">
            <a:avLst/>
          </a:prstGeom>
          <a:noFill/>
        </p:spPr>
        <p:txBody>
          <a:bodyPr wrap="square">
            <a:spAutoFit/>
          </a:bodyPr>
          <a:lstStyle/>
          <a:p>
            <a:pPr>
              <a:lnSpc>
                <a:spcPts val="5599"/>
              </a:lnSpc>
              <a:spcBef>
                <a:spcPct val="0"/>
              </a:spcBef>
            </a:pPr>
            <a:r>
              <a:rPr lang="uk-UA" sz="4000" noProof="0" dirty="0">
                <a:solidFill>
                  <a:srgbClr val="2D3285"/>
                </a:solidFill>
                <a:latin typeface="Montserrat Bold"/>
              </a:rPr>
              <a:t>ПОЗОВНА ДАВНІСТЬ </a:t>
            </a:r>
          </a:p>
        </p:txBody>
      </p:sp>
      <p:sp>
        <p:nvSpPr>
          <p:cNvPr id="4" name="Freeform 4">
            <a:extLst>
              <a:ext uri="{FF2B5EF4-FFF2-40B4-BE49-F238E27FC236}">
                <a16:creationId xmlns:a16="http://schemas.microsoft.com/office/drawing/2014/main" id="{CF824147-C0DB-1D57-9DD6-A266FB727491}"/>
              </a:ext>
            </a:extLst>
          </p:cNvPr>
          <p:cNvSpPr/>
          <p:nvPr/>
        </p:nvSpPr>
        <p:spPr>
          <a:xfrm>
            <a:off x="16154400" y="355600"/>
            <a:ext cx="1222534" cy="1580711"/>
          </a:xfrm>
          <a:custGeom>
            <a:avLst/>
            <a:gdLst/>
            <a:ahLst/>
            <a:cxnLst/>
            <a:rect l="l" t="t" r="r" b="b"/>
            <a:pathLst>
              <a:path w="1222534" h="1580711">
                <a:moveTo>
                  <a:pt x="0" y="0"/>
                </a:moveTo>
                <a:lnTo>
                  <a:pt x="1222534" y="0"/>
                </a:lnTo>
                <a:lnTo>
                  <a:pt x="1222534" y="1580710"/>
                </a:lnTo>
                <a:lnTo>
                  <a:pt x="0" y="1580710"/>
                </a:lnTo>
                <a:lnTo>
                  <a:pt x="0" y="0"/>
                </a:lnTo>
                <a:close/>
              </a:path>
            </a:pathLst>
          </a:custGeom>
          <a:blipFill>
            <a:blip r:embed="rId2"/>
            <a:stretch>
              <a:fillRect l="-37327" t="-4739" r="-41784"/>
            </a:stretch>
          </a:blipFill>
        </p:spPr>
        <p:txBody>
          <a:bodyPr/>
          <a:lstStyle/>
          <a:p>
            <a:endParaRPr lang="uk-UA" noProof="0" dirty="0"/>
          </a:p>
        </p:txBody>
      </p:sp>
      <p:sp>
        <p:nvSpPr>
          <p:cNvPr id="8" name="TextBox 7">
            <a:extLst>
              <a:ext uri="{FF2B5EF4-FFF2-40B4-BE49-F238E27FC236}">
                <a16:creationId xmlns:a16="http://schemas.microsoft.com/office/drawing/2014/main" id="{535D7B06-DFA9-E0E0-0F2C-04B507C58427}"/>
              </a:ext>
            </a:extLst>
          </p:cNvPr>
          <p:cNvSpPr txBox="1"/>
          <p:nvPr/>
        </p:nvSpPr>
        <p:spPr>
          <a:xfrm>
            <a:off x="693056" y="1028700"/>
            <a:ext cx="13784943" cy="694293"/>
          </a:xfrm>
          <a:prstGeom prst="rect">
            <a:avLst/>
          </a:prstGeom>
          <a:noFill/>
        </p:spPr>
        <p:txBody>
          <a:bodyPr wrap="square">
            <a:spAutoFit/>
          </a:bodyPr>
          <a:lstStyle/>
          <a:p>
            <a:pPr>
              <a:lnSpc>
                <a:spcPts val="5599"/>
              </a:lnSpc>
              <a:spcBef>
                <a:spcPct val="0"/>
              </a:spcBef>
            </a:pPr>
            <a:r>
              <a:rPr lang="uk-UA" sz="2000" noProof="0" dirty="0">
                <a:solidFill>
                  <a:srgbClr val="2D3285"/>
                </a:solidFill>
                <a:latin typeface="Montserrat Bold"/>
              </a:rPr>
              <a:t>ПЕРЕБІГ ПРИ ОПОСЕРЕДКОВАНОМУ НАБУТТІ ТА ПОДАЛЬШІЙ ТРАСНФОРМАЦІЇ</a:t>
            </a:r>
          </a:p>
        </p:txBody>
      </p:sp>
      <p:sp>
        <p:nvSpPr>
          <p:cNvPr id="11" name="TextBox 10">
            <a:extLst>
              <a:ext uri="{FF2B5EF4-FFF2-40B4-BE49-F238E27FC236}">
                <a16:creationId xmlns:a16="http://schemas.microsoft.com/office/drawing/2014/main" id="{9738B2F3-DEF9-0F61-A1CE-03966824401D}"/>
              </a:ext>
            </a:extLst>
          </p:cNvPr>
          <p:cNvSpPr txBox="1"/>
          <p:nvPr/>
        </p:nvSpPr>
        <p:spPr>
          <a:xfrm>
            <a:off x="681318" y="2575109"/>
            <a:ext cx="15697200" cy="6463308"/>
          </a:xfrm>
          <a:prstGeom prst="rect">
            <a:avLst/>
          </a:prstGeom>
          <a:noFill/>
        </p:spPr>
        <p:txBody>
          <a:bodyPr wrap="square">
            <a:spAutoFit/>
          </a:bodyPr>
          <a:lstStyle/>
          <a:p>
            <a:pPr algn="just"/>
            <a:r>
              <a:rPr lang="uk-UA" sz="2600" noProof="0" dirty="0"/>
              <a:t>При </a:t>
            </a:r>
            <a:r>
              <a:rPr lang="uk-UA" sz="2600" b="1" noProof="0" dirty="0"/>
              <a:t>оформленні необґрунтованого активу на третіх осіб </a:t>
            </a:r>
            <a:r>
              <a:rPr lang="uk-UA" sz="2600" noProof="0" dirty="0"/>
              <a:t>(під фактичним контролем ОФДМС), оскільки вони </a:t>
            </a:r>
            <a:r>
              <a:rPr lang="uk-UA" sz="2600" b="1" noProof="0" dirty="0"/>
              <a:t>приховані від офіційного контролю з боку держави </a:t>
            </a:r>
            <a:r>
              <a:rPr lang="uk-UA" sz="2600" noProof="0" dirty="0"/>
              <a:t>(і відповідно держава не мала можливості довідатись про таке порушення, ні про особу, яка його порушила), </a:t>
            </a:r>
            <a:r>
              <a:rPr lang="uk-UA" sz="2600" b="1" noProof="0" dirty="0"/>
              <a:t>плин строку позовної давності слід відраховувати з моменту</a:t>
            </a:r>
            <a:r>
              <a:rPr lang="uk-UA" sz="2600" noProof="0" dirty="0"/>
              <a:t> коли: </a:t>
            </a:r>
          </a:p>
          <a:p>
            <a:pPr algn="just"/>
            <a:r>
              <a:rPr lang="uk-UA" sz="2600" noProof="0" dirty="0"/>
              <a:t>(1) </a:t>
            </a:r>
            <a:r>
              <a:rPr lang="uk-UA" sz="2600" b="1" noProof="0" dirty="0"/>
              <a:t>держава довідалась чи могла дізнатися про здійснення фактичного контролю над активом з боку ОФДМС</a:t>
            </a:r>
            <a:r>
              <a:rPr lang="uk-UA" sz="2600" noProof="0" dirty="0"/>
              <a:t> (у межах кримінального провадження, за результатами моніторингу способу життя, інших спеціальних перевірок чи процедур тощо) </a:t>
            </a:r>
          </a:p>
          <a:p>
            <a:pPr algn="just"/>
            <a:r>
              <a:rPr lang="uk-UA" sz="2600" noProof="0" dirty="0"/>
              <a:t>(2) </a:t>
            </a:r>
            <a:r>
              <a:rPr lang="uk-UA" sz="2600" b="1" noProof="0" dirty="0"/>
              <a:t>актив формально перейшов у власність ОФДМС </a:t>
            </a:r>
            <a:r>
              <a:rPr lang="uk-UA" sz="2600" noProof="0" dirty="0"/>
              <a:t>(залежно від того, що відбулось раніше)</a:t>
            </a:r>
          </a:p>
          <a:p>
            <a:pPr algn="just"/>
            <a:endParaRPr lang="uk-UA" sz="2600" noProof="0" dirty="0"/>
          </a:p>
          <a:p>
            <a:pPr algn="just"/>
            <a:r>
              <a:rPr lang="uk-UA" sz="2600" noProof="0" dirty="0"/>
              <a:t>З цього моменту має відраховуватися чотирирічний строк позовної давності і </a:t>
            </a:r>
            <a:r>
              <a:rPr lang="uk-UA" sz="2600" b="1" noProof="0" dirty="0"/>
              <a:t>подальша трансформація такого необґрунтованого активу у нові необґрунтовані активи (без збільшення їх вартості) не перериває такий строк давності </a:t>
            </a:r>
            <a:r>
              <a:rPr lang="uk-UA" sz="2600" noProof="0" dirty="0"/>
              <a:t>та не створює новий строк позовної давності від дати набуття нового необґрунтованого активу.</a:t>
            </a:r>
          </a:p>
          <a:p>
            <a:pPr algn="just"/>
            <a:endParaRPr lang="uk-UA" sz="2600" dirty="0"/>
          </a:p>
          <a:p>
            <a:pPr algn="just"/>
            <a:r>
              <a:rPr lang="uk-UA" sz="2800" b="1" dirty="0">
                <a:solidFill>
                  <a:srgbClr val="2E2D2C"/>
                </a:solidFill>
                <a:latin typeface="Osnova Navigation Cyrillic"/>
              </a:rPr>
              <a:t>(</a:t>
            </a:r>
            <a:r>
              <a:rPr lang="uk-UA" sz="2800" dirty="0">
                <a:solidFill>
                  <a:srgbClr val="2E2D2C"/>
                </a:solidFill>
                <a:latin typeface="Osnova Navigation Cyrillic Bold"/>
              </a:rPr>
              <a:t>постанова АП ВАКС від 03.12.2024 по справі № 991/6770/23</a:t>
            </a:r>
            <a:r>
              <a:rPr lang="uk-UA" sz="2800" b="1" dirty="0">
                <a:solidFill>
                  <a:srgbClr val="2E2D2C"/>
                </a:solidFill>
                <a:latin typeface="Osnova Navigation Cyrillic"/>
              </a:rPr>
              <a:t>)</a:t>
            </a:r>
          </a:p>
          <a:p>
            <a:pPr algn="just"/>
            <a:endParaRPr lang="uk-UA" sz="2600" noProof="0" dirty="0"/>
          </a:p>
        </p:txBody>
      </p:sp>
    </p:spTree>
    <p:extLst>
      <p:ext uri="{BB962C8B-B14F-4D97-AF65-F5344CB8AC3E}">
        <p14:creationId xmlns:p14="http://schemas.microsoft.com/office/powerpoint/2010/main" val="155201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arn(inVertical)">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arn(inVertical)">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barn(inVertical)">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4" end="4"/>
                                            </p:txEl>
                                          </p:spTgt>
                                        </p:tgtEl>
                                        <p:attrNameLst>
                                          <p:attrName>style.visibility</p:attrName>
                                        </p:attrNameLst>
                                      </p:cBhvr>
                                      <p:to>
                                        <p:strVal val="visible"/>
                                      </p:to>
                                    </p:set>
                                    <p:animEffect transition="in" filter="barn(inVertical)">
                                      <p:cBhvr>
                                        <p:cTn id="22" dur="500"/>
                                        <p:tgtEl>
                                          <p:spTgt spid="11">
                                            <p:txEl>
                                              <p:pRg st="4" end="4"/>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11">
                                            <p:txEl>
                                              <p:pRg st="6" end="6"/>
                                            </p:txEl>
                                          </p:spTgt>
                                        </p:tgtEl>
                                        <p:attrNameLst>
                                          <p:attrName>style.visibility</p:attrName>
                                        </p:attrNameLst>
                                      </p:cBhvr>
                                      <p:to>
                                        <p:strVal val="visible"/>
                                      </p:to>
                                    </p:set>
                                    <p:animEffect transition="in" filter="barn(inVertical)">
                                      <p:cBhvr>
                                        <p:cTn id="25"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іальне оформлення">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Спеціальне оформлення">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18517</TotalTime>
  <Words>1587</Words>
  <Application>Microsoft Office PowerPoint</Application>
  <PresentationFormat>Довільний</PresentationFormat>
  <Paragraphs>98</Paragraphs>
  <Slides>10</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3</vt:i4>
      </vt:variant>
      <vt:variant>
        <vt:lpstr>Заголовки слайдів</vt:lpstr>
      </vt:variant>
      <vt:variant>
        <vt:i4>10</vt:i4>
      </vt:variant>
    </vt:vector>
  </HeadingPairs>
  <TitlesOfParts>
    <vt:vector size="19" baseType="lpstr">
      <vt:lpstr>Calibri Light</vt:lpstr>
      <vt:lpstr>Osnova Navigation Cyrillic Bold</vt:lpstr>
      <vt:lpstr>Montserrat Bold</vt:lpstr>
      <vt:lpstr>Osnova Navigation Cyrillic</vt:lpstr>
      <vt:lpstr>Arial</vt:lpstr>
      <vt:lpstr>Calibri</vt:lpstr>
      <vt:lpstr>Office Theme</vt:lpstr>
      <vt:lpstr>Спеціальне оформлення</vt:lpstr>
      <vt:lpstr>1_Спеціальне оформлення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Михайленко_06.09.23</dc:title>
  <dc:creator>Михайленко Дмитро Григорович</dc:creator>
  <cp:lastModifiedBy>Михайленко Дмитро Григорович</cp:lastModifiedBy>
  <cp:revision>80</cp:revision>
  <dcterms:created xsi:type="dcterms:W3CDTF">2006-08-16T00:00:00Z</dcterms:created>
  <dcterms:modified xsi:type="dcterms:W3CDTF">2026-02-04T09:06:28Z</dcterms:modified>
  <dc:identifier>DAFs5rzvLkM</dc:identifier>
</cp:coreProperties>
</file>