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g"/>
  <Override PartName="/ppt/presentation.xml" ContentType="application/vnd.openxmlformats-officedocument.presentationml.presentation.main+xml"/>
  <Override PartName="/ppt/presProps.xml" ContentType="application/vnd.openxmlformats-officedocument.presentationml.pres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Types>
</file>

<file path=_rels/.rels>&#65279;<?xml version="1.0" encoding="utf-8"?><Relationships xmlns="http://schemas.openxmlformats.org/package/2006/relationships"><Relationship Type="http://schemas.openxmlformats.org/officeDocument/2006/relationships/officeDocument" Target="ppt/presentation.xml" Id="rId1" /><Relationship Type="http://schemas.openxmlformats.org/package/2006/relationships/metadata/core-properties" Target="docProps/core.xml" Id="rId2" /></Relationships>
</file>

<file path=ppt/presentation.xml><?xml version="1.0" encoding="utf-8"?>
<p:presentation xmlns:a="http://schemas.openxmlformats.org/drawingml/2006/main" xmlns:r="http://schemas.openxmlformats.org/officeDocument/2006/relationships" xmlns:p="http://schemas.openxmlformats.org/presentationml/2006/main" xmlns:dc="http://purl.org/dc/elements/1.1/" xmlns:cp="http://schemas.openxmlformats.org/package/2006/metadata/core-properties">
  <p:sldMasterIdLst>
    <p:sldMasterId id="2147483648" r:id="rId2"/>
  </p:sldMasterIdLst>
  <p:sldIdLst>
    <p:sldId id="256" r:id="rId5"/>
    <p:sldId id="257" r:id="rId8"/>
    <p:sldId id="258" r:id="rId11"/>
    <p:sldId id="259" r:id="rId14"/>
    <p:sldId id="260" r:id="rId17"/>
    <p:sldId id="261" r:id="rId20"/>
    <p:sldId id="262" r:id="rId23"/>
    <p:sldId id="263" r:id="rId26"/>
    <p:sldId id="264" r:id="rId29"/>
    <p:sldId id="265" r:id="rId32"/>
    <p:sldId id="266" r:id="rId35"/>
    <p:sldId id="267" r:id="rId38"/>
    <p:sldId id="268" r:id="rId41"/>
    <p:sldId id="269" r:id="rId44"/>
    <p:sldId id="270" r:id="rId47"/>
    <p:sldId id="271" r:id="rId50"/>
    <p:sldId id="272" r:id="rId53"/>
    <p:sldId id="273" r:id="rId56"/>
    <p:sldId id="274" r:id="rId59"/>
    <p:sldId id="275" r:id="rId62"/>
    <p:sldId id="276" r:id="rId65"/>
    <p:sldId id="277" r:id="rId68"/>
    <p:sldId id="278" r:id="rId71"/>
    <p:sldId id="279" r:id="rId74"/>
    <p:sldId id="280" r:id="rId77"/>
    <p:sldId id="281" r:id="rId82"/>
  </p:sldIdLst>
  <p:sldSz cx="7940040" cy="10948670"/>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xmlns:dc="http://purl.org/dc/elements/1.1/" xmlns:cp="http://schemas.openxmlformats.org/package/2006/metadata/core-properties"/>
</file>

<file path=ppt/_rels/presentation.xml.rels>&#65279;<?xml version="1.0" encoding="utf-8"?><Relationships xmlns="http://schemas.openxmlformats.org/package/2006/relationships"><Relationship Type="http://schemas.openxmlformats.org/officeDocument/2006/relationships/presProps" Target="presProps.xml" Id="rId1" /><Relationship Type="http://schemas.openxmlformats.org/officeDocument/2006/relationships/slideMaster" Target="slideMasters/slideMaster1.xml" Id="rId2" /><Relationship Type="http://schemas.openxmlformats.org/officeDocument/2006/relationships/slide" Target="slides/slide1.xml" Id="rId5" /><Relationship Type="http://schemas.openxmlformats.org/officeDocument/2006/relationships/slide" Target="slides/slide2.xml" Id="rId8" /><Relationship Type="http://schemas.openxmlformats.org/officeDocument/2006/relationships/slide" Target="slides/slide3.xml" Id="rId11" /><Relationship Type="http://schemas.openxmlformats.org/officeDocument/2006/relationships/slide" Target="slides/slide4.xml" Id="rId14" /><Relationship Type="http://schemas.openxmlformats.org/officeDocument/2006/relationships/slide" Target="slides/slide5.xml" Id="rId17" /><Relationship Type="http://schemas.openxmlformats.org/officeDocument/2006/relationships/slide" Target="slides/slide6.xml" Id="rId20" /><Relationship Type="http://schemas.openxmlformats.org/officeDocument/2006/relationships/slide" Target="slides/slide7.xml" Id="rId23" /><Relationship Type="http://schemas.openxmlformats.org/officeDocument/2006/relationships/slide" Target="slides/slide8.xml" Id="rId26" /><Relationship Type="http://schemas.openxmlformats.org/officeDocument/2006/relationships/slide" Target="slides/slide9.xml" Id="rId29" /><Relationship Type="http://schemas.openxmlformats.org/officeDocument/2006/relationships/slide" Target="slides/slide10.xml" Id="rId32" /><Relationship Type="http://schemas.openxmlformats.org/officeDocument/2006/relationships/slide" Target="slides/slide11.xml" Id="rId35" /><Relationship Type="http://schemas.openxmlformats.org/officeDocument/2006/relationships/slide" Target="slides/slide12.xml" Id="rId38" /><Relationship Type="http://schemas.openxmlformats.org/officeDocument/2006/relationships/slide" Target="slides/slide13.xml" Id="rId41" /><Relationship Type="http://schemas.openxmlformats.org/officeDocument/2006/relationships/slide" Target="slides/slide14.xml" Id="rId44" /><Relationship Type="http://schemas.openxmlformats.org/officeDocument/2006/relationships/slide" Target="slides/slide15.xml" Id="rId47" /><Relationship Type="http://schemas.openxmlformats.org/officeDocument/2006/relationships/slide" Target="slides/slide16.xml" Id="rId50" /><Relationship Type="http://schemas.openxmlformats.org/officeDocument/2006/relationships/slide" Target="slides/slide17.xml" Id="rId53" /><Relationship Type="http://schemas.openxmlformats.org/officeDocument/2006/relationships/slide" Target="slides/slide18.xml" Id="rId56" /><Relationship Type="http://schemas.openxmlformats.org/officeDocument/2006/relationships/slide" Target="slides/slide19.xml" Id="rId59" /><Relationship Type="http://schemas.openxmlformats.org/officeDocument/2006/relationships/slide" Target="slides/slide20.xml" Id="rId62" /><Relationship Type="http://schemas.openxmlformats.org/officeDocument/2006/relationships/slide" Target="slides/slide21.xml" Id="rId65" /><Relationship Type="http://schemas.openxmlformats.org/officeDocument/2006/relationships/slide" Target="slides/slide22.xml" Id="rId68" /><Relationship Type="http://schemas.openxmlformats.org/officeDocument/2006/relationships/slide" Target="slides/slide23.xml" Id="rId71" /><Relationship Type="http://schemas.openxmlformats.org/officeDocument/2006/relationships/slide" Target="slides/slide24.xml" Id="rId74" /><Relationship Type="http://schemas.openxmlformats.org/officeDocument/2006/relationships/slide" Target="slides/slide25.xml" Id="rId77" /><Relationship Type="http://schemas.openxmlformats.org/officeDocument/2006/relationships/slide" Target="slides/slide26.xml" Id="rId82" /><Relationship Type="http://schemas.openxmlformats.org/officeDocument/2006/relationships/theme" Target="theme/theme1.xml" Id="rId4" /></Relationships>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2.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3.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4.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5.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6.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7.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8.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19.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0.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1.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2.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3.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4.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5.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26.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2" /></Relationships>
</file>

<file path=ppt/slideLayouts/slideLayout1.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3" name=""/>
        <p:cNvGrpSpPr/>
        <p:nvPr/>
      </p:nvGrpSpPr>
      <p:grpSpPr>
        <a:xfrm>
          <a:off x="0" y="0"/>
          <a:ext cx="0" cy="0"/>
          <a:chOff x="0" y="0"/>
          <a:chExt cx="0" cy="0"/>
        </a:xfrm>
      </p:grpSpPr>
      <p:sp>
        <p:nvSpPr>
          <p:cNvPr id="4" name=""/>
          <p:cNvSpPr/>
          <p:nvPr>
            <p:ph type="body" idx="10"/>
          </p:nvPr>
        </p:nvSpPr>
        <p:spPr>
          <a:xfrm>
            <a:off x="917575" y="546100"/>
            <a:ext cx="6184900" cy="10096500"/>
          </a:xfrm>
          <a:prstGeom prst="rect">
            <a:avLst/>
          </a:prstGeom>
          <a:noFill/>
          <a:ln w="0" cmpd="sng">
            <a:noFill/>
            <a:prstDash val="solid"/>
          </a:ln>
        </p:spPr>
        <p:txBody>
          <a:bodyPr vert="horz" lIns="0" tIns="5080" rIns="0" bIns="0" anchor="t"/>
          <a:lstStyle/>
          <a:p>
            <a:pPr marL="2468880" marR="0" indent="0" algn="l">
              <a:lnSpc>
                <a:spcPts val="1700"/>
              </a:lnSpc>
              <a:spcAft>
                <a:spcPts val="0"/>
              </a:spcAft>
            </a:pPr>
            <a:r>
              <a:rPr lang="ru-RU" sz="1500" spc="60">
                <a:solidFill>
                  <a:srgbClr val="37373A"/>
                </a:solidFill>
                <a:latin typeface="Arial" pitchFamily="2" panose="02020603050405020304"/>
              </a:rPr>
              <a:t>спiльний звiт </a:t>
            </a:r>
          </a:p>
          <a:p>
            <a:pPr marL="0" marR="0" indent="0" algn="ctr">
              <a:lnSpc>
                <a:spcPts val="1400"/>
              </a:lnSpc>
              <a:spcBef>
                <a:spcPts val="0"/>
              </a:spcBef>
              <a:spcAft>
                <a:spcPts val="0"/>
              </a:spcAft>
            </a:pPr>
            <a:r>
              <a:rPr lang="ru-RU" sz="1150" spc="55">
                <a:solidFill>
                  <a:srgbClr val="37373A"/>
                </a:solidFill>
                <a:latin typeface="Arial" pitchFamily="2" panose="02020603050405020304"/>
              </a:rPr>
              <a:t>ПРО ВИКОНАННЯ У 2022 РОЦI ЗАВДАНЬ </a:t>
            </a:r>
          </a:p>
          <a:p>
            <a:pPr marL="0" marR="0" indent="0" algn="ctr">
              <a:lnSpc>
                <a:spcPts val="1400"/>
              </a:lnSpc>
              <a:spcBef>
                <a:spcPts val="0"/>
              </a:spcBef>
              <a:spcAft>
                <a:spcPts val="0"/>
              </a:spcAft>
            </a:pPr>
            <a:r>
              <a:rPr lang="ru-RU" sz="1150" spc="135">
                <a:solidFill>
                  <a:srgbClr val="37373A"/>
                </a:solidFill>
                <a:latin typeface="Arial" pitchFamily="2" panose="02020603050405020304"/>
              </a:rPr>
              <a:t>з оРглнiзАцiйного ЗАБЕЗПЕЧЕННЯ ДIЯЛЬНОСТI </a:t>
            </a:r>
          </a:p>
          <a:p>
            <a:pPr marL="0" marR="0" indent="0" algn="ctr">
              <a:lnSpc>
                <a:spcPts val="1400"/>
              </a:lnSpc>
              <a:spcBef>
                <a:spcPts val="0"/>
              </a:spcBef>
              <a:spcAft>
                <a:spcPts val="0"/>
              </a:spcAft>
            </a:pPr>
            <a:r>
              <a:rPr lang="ru-RU" sz="1150" spc="95">
                <a:solidFill>
                  <a:srgbClr val="37373A"/>
                </a:solidFill>
                <a:latin typeface="Arial" pitchFamily="2" panose="02020603050405020304"/>
              </a:rPr>
              <a:t>ТЛУМАЦЬКОГО РАЙОННОГО СУДУ IВАНО-ФРАНКIВСЬКОI ОБЛАСТI </a:t>
            </a:r>
          </a:p>
          <a:p>
            <a:pPr marL="0" marR="0" indent="0" algn="just">
              <a:lnSpc>
                <a:spcPts val="1400"/>
              </a:lnSpc>
              <a:spcBef>
                <a:spcPts val="1400"/>
              </a:spcBef>
              <a:spcAft>
                <a:spcPts val="0"/>
              </a:spcAft>
            </a:pPr>
            <a:r>
              <a:rPr lang="ru-RU" sz="1150" spc="0">
                <a:solidFill>
                  <a:srgbClr val="37373A"/>
                </a:solidFill>
                <a:latin typeface="Arial" pitchFamily="2" panose="02020603050405020304"/>
              </a:rPr>
              <a:t>Тлумацький районний суд Iвано-Франкгвськоi областi за звгтний пергод очолювала голова суду Уляна ЛУКОВКIНА, яка була надглена повноваженнями як для здiйснення правосуддя, передбаченими Законом УкраГни «Про судоустрiй i статус суддiв», так i адмгнгстративно-управлгнськими функцгями, визначеними стаггею 24 Закону УкраУни «Про судоустрiй i статус суддiв», що спрямованг на органiзацiйне забезпечення здiйснення правосуддя з урахуванням принципу незалежностг суддгв. </a:t>
            </a:r>
          </a:p>
          <a:p>
            <a:pPr marL="0" marR="0" indent="0" algn="just">
              <a:lnSpc>
                <a:spcPts val="1400"/>
              </a:lnSpc>
              <a:spcBef>
                <a:spcPts val="90"/>
              </a:spcBef>
              <a:spcAft>
                <a:spcPts val="0"/>
              </a:spcAft>
            </a:pPr>
            <a:r>
              <a:rPr lang="ru-RU" sz="1150" spc="0">
                <a:solidFill>
                  <a:srgbClr val="37373A"/>
                </a:solidFill>
                <a:latin typeface="Arial" pitchFamily="2" panose="02020603050405020304"/>
              </a:rPr>
              <a:t>Вiдповiдно до статтг 155 Закону УкраТни «Про судоустрiй i статус суддiв» та Положения про апарат Тлумацького районного суду Iвано-Франкгвськоi областi, затвердженого рiшенням зборгв суддiв вiд 25 лютого 2019 року № 3 зг змгнами та доповненнями, органiзацiйне забезпечення роботи Тлумацького районного суду Iвано-Франкгвськог областi здгйснюе його апарат, який очолюе кергвник апарату суду Леся ГРАБОВЕЦЬКА, яка несе персональну вгдповгдальнгсть за належне органiзацiйне забезпечення </a:t>
            </a:r>
            <a:r>
              <a:rPr lang="ru-RU" sz="1500" spc="0">
                <a:solidFill>
                  <a:srgbClr val="37373A"/>
                </a:solidFill>
                <a:latin typeface="Arial" pitchFamily="2" panose="02020603050405020304"/>
              </a:rPr>
              <a:t>суду</a:t>
            </a:r>
            <a:r>
              <a:rPr lang="ru-RU" sz="1150" spc="0">
                <a:solidFill>
                  <a:srgbClr val="37373A"/>
                </a:solidFill>
                <a:latin typeface="Arial" pitchFamily="2" panose="02020603050405020304"/>
              </a:rPr>
              <a:t>, суддiв та судового процесу, функцгонування Единое судовое </a:t>
            </a:r>
            <a:r>
              <a:rPr lang="ru-RU" sz="1150" spc="0">
                <a:solidFill>
                  <a:srgbClr val="37373A"/>
                </a:solidFill>
                <a:latin typeface="Arial" pitchFamily="2" panose="02020603050405020304"/>
              </a:rPr>
              <a:t>гнформацгйноТ </a:t>
            </a:r>
            <a:r>
              <a:rPr lang="ru-RU" sz="1150" spc="0">
                <a:solidFill>
                  <a:srgbClr val="37373A"/>
                </a:solidFill>
                <a:latin typeface="Arial" pitchFamily="2" panose="02020603050405020304"/>
              </a:rPr>
              <a:t>(автоматизованоТ) системи, гнформуе збори суддiв про свою дгяльнгсть. </a:t>
            </a:r>
          </a:p>
          <a:p>
            <a:pPr marL="0" marR="0" indent="0" algn="just">
              <a:lnSpc>
                <a:spcPts val="1400"/>
              </a:lnSpc>
              <a:spcBef>
                <a:spcPts val="0"/>
              </a:spcBef>
              <a:spcAft>
                <a:spcPts val="0"/>
              </a:spcAft>
            </a:pPr>
            <a:r>
              <a:rPr lang="ru-RU" sz="1150" spc="0">
                <a:solidFill>
                  <a:srgbClr val="37373A"/>
                </a:solidFill>
                <a:latin typeface="Arial" pitchFamily="2" panose="02020603050405020304"/>
              </a:rPr>
              <a:t>Упродовж 2022 року Тлумацьким районним судом Iвано-Франкгвськоi областi здгйснено ряд заходгв щодо реалгзацгУ завдань гз органгзацгйного забезпечення дiяльностi суду. </a:t>
            </a:r>
          </a:p>
          <a:p>
            <a:pPr marL="1508760" marR="0" indent="0" algn="just">
              <a:lnSpc>
                <a:spcPts val="1400"/>
              </a:lnSpc>
              <a:spcBef>
                <a:spcPts val="0"/>
              </a:spcBef>
              <a:spcAft>
                <a:spcPts val="0"/>
              </a:spcAft>
            </a:pPr>
            <a:r>
              <a:rPr lang="ru-RU" sz="1150" spc="90">
                <a:solidFill>
                  <a:srgbClr val="37373A"/>
                </a:solidFill>
                <a:latin typeface="Arial" pitchFamily="2" panose="02020603050405020304"/>
              </a:rPr>
              <a:t>ДОСТУПНIСТЬ ДО ПРИМIЩЕННЯ СУДУ </a:t>
            </a:r>
          </a:p>
          <a:p>
            <a:pPr marL="0" marR="0" indent="0" algn="just">
              <a:lnSpc>
                <a:spcPts val="1400"/>
              </a:lnSpc>
              <a:spcBef>
                <a:spcPts val="1425"/>
              </a:spcBef>
              <a:spcAft>
                <a:spcPts val="0"/>
              </a:spcAft>
            </a:pPr>
            <a:r>
              <a:rPr lang="ru-RU" sz="1150" spc="-20">
                <a:solidFill>
                  <a:srgbClr val="37373A"/>
                </a:solidFill>
                <a:latin typeface="Arial" pitchFamily="2" panose="02020603050405020304"/>
              </a:rPr>
              <a:t>Примгщення Тлумацького районного суду Iвано-ФранкгвськоТ областi знаходиться в нормальному технгчному станг, що вгдповгдае вимогам Державних будгвельних норм УкраУни В.2.2-26:2010 «Будинки i споруди. Суди», затверджених наказом Мгнгстерства регiонального розвитку та будiвництва УкраТни 07.05.2010 № 175 Мгнгстерства регiонального розвитку та будiвництва УкраУни 07.05.2010 № 175 i Державних будгвельних норм УкраТни В.2.2-17:2006 «Доступнгсть будинкгв i споруд для маломобiльних груп населения», затверджених наказом Мгнбуду вiд 02.11.2006 № 362. </a:t>
            </a:r>
          </a:p>
          <a:p>
            <a:pPr marL="0" marR="0" indent="0" algn="just">
              <a:lnSpc>
                <a:spcPts val="1400"/>
              </a:lnSpc>
              <a:spcBef>
                <a:spcPts val="10"/>
              </a:spcBef>
              <a:spcAft>
                <a:spcPts val="0"/>
              </a:spcAft>
            </a:pPr>
            <a:r>
              <a:rPr lang="ru-RU" sz="1150" spc="0">
                <a:solidFill>
                  <a:srgbClr val="37373A"/>
                </a:solidFill>
                <a:latin typeface="Arial" pitchFamily="2" panose="02020603050405020304"/>
              </a:rPr>
              <a:t>Вiдповiдно до ргшення ТлумацькоУ мгськоУ ради об'еднаног територгальноТ громады Тлумацького району Iвано-ФранкгвськоУ областi вiд 14 грудня 2017 року № 483-15-1/2017 «Про затвердження проекту землеустрою», Тлумацький районний суд 1вано-ФранкгвеькоТ областi мае право постгйного користування земельною дглянкою площею 0,2056 га (кадастровий номер 2625610100:04:004:0225), яка вгдведена для будiвництва та обслуговування будгвель органгв державноТ влади та мгсцевого самоврядування в мгстг Тлумачг по вулицг Винниченка, 14А. </a:t>
            </a:r>
          </a:p>
          <a:p>
            <a:pPr marL="0" marR="0" indent="0" algn="just">
              <a:lnSpc>
                <a:spcPts val="1400"/>
              </a:lnSpc>
              <a:spcBef>
                <a:spcPts val="0"/>
              </a:spcBef>
              <a:spcAft>
                <a:spcPts val="0"/>
              </a:spcAft>
            </a:pPr>
            <a:r>
              <a:rPr lang="ru-RU" sz="1150" spc="0">
                <a:solidFill>
                  <a:srgbClr val="37373A"/>
                </a:solidFill>
                <a:latin typeface="Arial" pitchFamily="2" panose="02020603050405020304"/>
              </a:rPr>
              <a:t>Для маломобiльних громадян в Тлумацькому районному судг Iвано-Франкгвськог областi створено ггднг умови для зручного, безперешкодного доступу до правосуддя, забезпечення належного ргвня гх захисту та обслуговування. </a:t>
            </a:r>
          </a:p>
          <a:p>
            <a:pPr marL="0" marR="0" indent="0" algn="just">
              <a:lnSpc>
                <a:spcPts val="1400"/>
              </a:lnSpc>
              <a:spcBef>
                <a:spcPts val="0"/>
              </a:spcBef>
              <a:spcAft>
                <a:spcPts val="0"/>
              </a:spcAft>
            </a:pPr>
            <a:r>
              <a:rPr lang="ru-RU" sz="1150" spc="-20">
                <a:solidFill>
                  <a:srgbClr val="37373A"/>
                </a:solidFill>
                <a:latin typeface="Arial" pitchFamily="2" panose="02020603050405020304"/>
              </a:rPr>
              <a:t>Робота в напрямку покращення доступу до правосуддя людей з гнвалгднгстю та гнших маломобiльних груд населения не припиняеться, оскгльки на сьогоднг важливо створювати сприятливг умови, якг дадуть можливгсть особам з обмеженими фгзичними можливостями ефективно реалгзовувати свое права та свободи людини i громадянина та вести повноцгнний спосгб життя. </a:t>
            </a:r>
          </a:p>
          <a:p>
            <a:pPr marL="1645920" marR="0" indent="0" algn="just">
              <a:lnSpc>
                <a:spcPts val="1400"/>
              </a:lnSpc>
              <a:spcBef>
                <a:spcPts val="60"/>
              </a:spcBef>
              <a:spcAft>
                <a:spcPts val="0"/>
              </a:spcAft>
            </a:pPr>
            <a:r>
              <a:rPr lang="ru-RU" sz="1150" spc="65">
                <a:solidFill>
                  <a:srgbClr val="37373A"/>
                </a:solidFill>
                <a:latin typeface="Arial" pitchFamily="2" panose="02020603050405020304"/>
              </a:rPr>
              <a:t>СЛУЖБА СУДОВИХ РОЗПОРЯДНИКIВ </a:t>
            </a:r>
          </a:p>
          <a:p>
            <a:pPr marL="0" marR="0" indent="0" algn="just">
              <a:lnSpc>
                <a:spcPts val="1400"/>
              </a:lnSpc>
              <a:spcBef>
                <a:spcPts val="1210"/>
              </a:spcBef>
              <a:spcAft>
                <a:spcPts val="4390"/>
              </a:spcAft>
            </a:pPr>
            <a:r>
              <a:rPr lang="ru-RU" sz="1150" spc="-30">
                <a:solidFill>
                  <a:srgbClr val="37373A"/>
                </a:solidFill>
                <a:latin typeface="Arial" pitchFamily="2" panose="02020603050405020304"/>
              </a:rPr>
              <a:t>3 </a:t>
            </a:r>
            <a:r>
              <a:rPr lang="ru-RU" sz="1150" spc="-30">
                <a:solidFill>
                  <a:srgbClr val="37373A"/>
                </a:solidFill>
                <a:latin typeface="Arial" pitchFamily="2" panose="02020603050405020304"/>
              </a:rPr>
              <a:t>метою забезпечення органгзацгТ дiяльностi служби судових розпорядникiв, вгдповгдно до статей 155, 159 Закону УкраТни «Про судоустрiй i статус суддiв», керуючись Положениям про порядок створення та дiяльностi служби судових розпорядникiв, погодженим рiшенням Вищог ради правосуддя 13 червня 2017 року </a:t>
            </a:r>
            <a:r>
              <a:rPr lang="ru-RU" sz="1200" spc="-30">
                <a:solidFill>
                  <a:srgbClr val="37373A"/>
                </a:solidFill>
                <a:latin typeface="Times New Roman" pitchFamily="1" panose="02020603050405020304"/>
              </a:rPr>
              <a:t>№ 1547/</a:t>
            </a:r>
            <a:r>
              <a:rPr lang="ru-RU" sz="1150" spc="-30">
                <a:solidFill>
                  <a:srgbClr val="37373A"/>
                </a:solidFill>
                <a:latin typeface="Arial" pitchFamily="2" panose="02020603050405020304"/>
              </a:rPr>
              <a:t>0/15-17, затвердженим наказом ДержавноТ судовоТ адмгнгстрацгг УкраТни вiд 20.07.2017 року № 815, обов'язки керiвника служби судових розпорядникгв наказом керiвника апарату Тлумацького </a:t>
            </a:r>
          </a:p>
        </p:txBody>
      </p:sp>
      <p:sp>
        <p:nvSpPr>
          <p:cNvPr id="5" name=""/>
          <p:cNvSpPr/>
          <p:nvPr>
            <p:ph type="body" idx="10"/>
          </p:nvPr>
        </p:nvSpPr>
        <p:spPr>
          <a:xfrm>
            <a:off x="83820" y="10542905"/>
            <a:ext cx="73025" cy="92075"/>
          </a:xfrm>
          <a:prstGeom prst="rect">
            <a:avLst/>
          </a:prstGeom>
          <a:noFill/>
          <a:ln w="0" cmpd="sng">
            <a:noFill/>
            <a:prstDash val="solid"/>
          </a:ln>
        </p:spPr>
        <p:txBody>
          <a:bodyPr vert="horz" lIns="0" tIns="0" rIns="0" bIns="0" anchor="t"/>
          <a:lstStyle/>
          <a:p>
            <a:pPr marL="0" marR="0" indent="0" algn="l">
              <a:lnSpc>
                <a:spcPts val="700"/>
              </a:lnSpc>
              <a:spcAft>
                <a:spcPts val="0"/>
              </a:spcAft>
            </a:pPr>
            <a:r>
              <a:rPr lang="ru-RU" sz="600" spc="0">
                <a:solidFill>
                  <a:srgbClr val="37373A"/>
                </a:solidFill>
                <a:latin typeface="Tahoma" pitchFamily="2" panose="02020603050405020304"/>
              </a:rPr>
              <a:t>1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32" name=""/>
        <p:cNvGrpSpPr/>
        <p:nvPr/>
      </p:nvGrpSpPr>
      <p:grpSpPr>
        <a:xfrm>
          <a:off x="0" y="0"/>
          <a:ext cx="0" cy="0"/>
          <a:chOff x="0" y="0"/>
          <a:chExt cx="0" cy="0"/>
        </a:xfrm>
      </p:grpSpPr>
      <p:sp>
        <p:nvSpPr>
          <p:cNvPr id="33" name=""/>
          <p:cNvSpPr/>
          <p:nvPr>
            <p:ph type="body" idx="10"/>
          </p:nvPr>
        </p:nvSpPr>
        <p:spPr>
          <a:xfrm>
            <a:off x="805815" y="546100"/>
            <a:ext cx="6212840" cy="9499600"/>
          </a:xfrm>
          <a:prstGeom prst="rect">
            <a:avLst/>
          </a:prstGeom>
          <a:noFill/>
          <a:ln w="0" cmpd="sng">
            <a:noFill/>
            <a:prstDash val="solid"/>
          </a:ln>
        </p:spPr>
        <p:txBody>
          <a:bodyPr vert="horz" lIns="0" tIns="5715" rIns="0" bIns="0" anchor="t"/>
          <a:lstStyle/>
          <a:p>
            <a:pPr marL="45720" marR="0" indent="411480" algn="just">
              <a:lnSpc>
                <a:spcPts val="1400"/>
              </a:lnSpc>
              <a:spcAft>
                <a:spcPts val="0"/>
              </a:spcAft>
              <a:buFont typeface="Arial"/>
              <a:buChar char="·"/>
            </a:pPr>
            <a:r>
              <a:rPr lang="ru-RU" sz="1100" spc="0">
                <a:solidFill>
                  <a:srgbClr val="000000"/>
                </a:solidFill>
                <a:latin typeface="Arial" pitchFamily="2" panose="02020603050405020304"/>
              </a:rPr>
              <a:t>План проходження навчань суддями Тлумацького районного суду Iвано-Франкгвськоi областi на 2022 рiк (затверджений головою суду 05.01.2022);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План проходження навчань кергвником апарату Тлумацького районного суду Iвано-ФранкгвськоТ областi та його заступником на 2022 рiк (затверджений головою суду 04.01.2022); </a:t>
            </a:r>
          </a:p>
          <a:p>
            <a:pPr marL="45720" marR="0" indent="411480" algn="just">
              <a:lnSpc>
                <a:spcPts val="1300"/>
              </a:lnSpc>
              <a:spcBef>
                <a:spcPts val="150"/>
              </a:spcBef>
              <a:spcAft>
                <a:spcPts val="0"/>
              </a:spcAft>
              <a:buFont typeface="Lucida Console"/>
              <a:buChar char="·"/>
            </a:pP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л</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х</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ж</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ч</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ь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ц</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и</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и </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л</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ц</a:t>
            </a:r>
            <a:r>
              <a:rPr lang="ru-RU" sz="1050" spc="0">
                <a:solidFill>
                  <a:srgbClr val="000000"/>
                </a:solidFill>
                <a:latin typeface="Lucida Console" pitchFamily="0" panose="02020603050405020304"/>
              </a:rPr>
              <a:t>ь</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о </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й</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о </a:t>
            </a:r>
            <a:r>
              <a:rPr lang="ru-RU" sz="1100" spc="0">
                <a:solidFill>
                  <a:srgbClr val="000000"/>
                </a:solidFill>
                <a:latin typeface="Arial" pitchFamily="2" panose="02020603050405020304"/>
              </a:rPr>
              <a:t>с</a:t>
            </a:r>
            <a:r>
              <a:rPr lang="ru-RU" sz="1100" spc="0">
                <a:solidFill>
                  <a:srgbClr val="000000"/>
                </a:solidFill>
                <a:latin typeface="Arial" pitchFamily="2" panose="02020603050405020304"/>
              </a:rPr>
              <a:t>уду Iвано-Франкгвськоi областi на 2022 рiк (затверджений кергвником апарату суду 05.01.2022); </a:t>
            </a:r>
          </a:p>
          <a:p>
            <a:pPr marL="45720" marR="0" indent="411480" algn="just">
              <a:lnSpc>
                <a:spcPts val="1300"/>
              </a:lnSpc>
              <a:spcBef>
                <a:spcPts val="125"/>
              </a:spcBef>
              <a:spcAft>
                <a:spcPts val="0"/>
              </a:spcAft>
              <a:buFont typeface="Arial"/>
              <a:buChar char="·"/>
            </a:pPr>
            <a:r>
              <a:rPr lang="ru-RU" sz="1100" spc="0">
                <a:solidFill>
                  <a:srgbClr val="000000"/>
                </a:solidFill>
                <a:latin typeface="Arial" pitchFamily="2" panose="02020603050405020304"/>
              </a:rPr>
              <a:t>Щоденний план дiй Тлумацького районного суду 1вано-ФранкгвськоУ областi в военний стан (затверджений головою суду 01.03.2022); </a:t>
            </a:r>
          </a:p>
          <a:p>
            <a:pPr marL="45720" marR="0" indent="411480" algn="just">
              <a:lnSpc>
                <a:spcPts val="1400"/>
              </a:lnSpc>
              <a:spcBef>
                <a:spcPts val="25"/>
              </a:spcBef>
              <a:spcAft>
                <a:spcPts val="0"/>
              </a:spcAft>
              <a:buFont typeface="Arial"/>
              <a:buChar char="·"/>
            </a:pPr>
            <a:r>
              <a:rPr lang="ru-RU" sz="1100" spc="0">
                <a:solidFill>
                  <a:srgbClr val="000000"/>
                </a:solidFill>
                <a:latin typeface="Arial" pitchFamily="2" panose="02020603050405020304"/>
              </a:rPr>
              <a:t>План дiй Тлумацького районного суду 1вано-ФранкгвськоТ областi в военний стан (при евакуацгУ) (затверджений головою суду 01.03.2022). </a:t>
            </a:r>
          </a:p>
          <a:p>
            <a:pPr marL="45720" marR="0" indent="0" algn="ctr">
              <a:lnSpc>
                <a:spcPts val="1400"/>
              </a:lnSpc>
              <a:spcBef>
                <a:spcPts val="1465"/>
              </a:spcBef>
              <a:spcAft>
                <a:spcPts val="0"/>
              </a:spcAft>
            </a:pPr>
            <a:r>
              <a:rPr lang="ru-RU" sz="1250" spc="0">
                <a:solidFill>
                  <a:srgbClr val="000000"/>
                </a:solidFill>
                <a:latin typeface="Bookman Old Style" pitchFamily="1" panose="02020603050405020304"/>
              </a:rPr>
              <a:t>KOMICII </a:t>
            </a:r>
          </a:p>
          <a:p>
            <a:pPr marL="45720" marR="0" indent="0" algn="just">
              <a:lnSpc>
                <a:spcPts val="1400"/>
              </a:lnSpc>
              <a:spcBef>
                <a:spcPts val="1255"/>
              </a:spcBef>
              <a:spcAft>
                <a:spcPts val="0"/>
              </a:spcAft>
            </a:pPr>
            <a:r>
              <a:rPr lang="ru-RU" sz="1100" spc="0">
                <a:solidFill>
                  <a:srgbClr val="000000"/>
                </a:solidFill>
                <a:latin typeface="Arial" pitchFamily="2" panose="02020603050405020304"/>
              </a:rPr>
              <a:t>Упродовж 2022 року в Тлумацькому районному судi Iвано-Франкгвськоi областi були утворенг та працювали комгсгй: </a:t>
            </a:r>
          </a:p>
          <a:p>
            <a:pPr marL="45720" marR="0" indent="411480" algn="just">
              <a:lnSpc>
                <a:spcPts val="1400"/>
              </a:lnSpc>
              <a:spcBef>
                <a:spcPts val="40"/>
              </a:spcBef>
              <a:spcAft>
                <a:spcPts val="0"/>
              </a:spcAft>
              <a:buFont typeface="Arial"/>
              <a:buChar char="·"/>
            </a:pPr>
            <a:r>
              <a:rPr lang="ru-RU" sz="1100" spc="0">
                <a:solidFill>
                  <a:srgbClr val="000000"/>
                </a:solidFill>
                <a:latin typeface="Arial" pitchFamily="2" panose="02020603050405020304"/>
              </a:rPr>
              <a:t>для знищення речових доказiв (накази керiвника апарату суду вiд 17.01.2022 № 02-47/20, вiд 12.03.2022 № 02-47/56); </a:t>
            </a:r>
          </a:p>
          <a:p>
            <a:pPr marL="45720" marR="0" indent="411480" algn="just">
              <a:lnSpc>
                <a:spcPts val="1200"/>
              </a:lnSpc>
              <a:spcBef>
                <a:spcPts val="170"/>
              </a:spcBef>
              <a:spcAft>
                <a:spcPts val="0"/>
              </a:spcAft>
              <a:buFont typeface="Arial"/>
              <a:buChar char="·"/>
            </a:pPr>
            <a:r>
              <a:rPr lang="ru-RU" sz="1100" spc="15">
                <a:solidFill>
                  <a:srgbClr val="000000"/>
                </a:solidFill>
                <a:latin typeface="Arial" pitchFamily="2" panose="02020603050405020304"/>
              </a:rPr>
              <a:t>конкурсна (наказ керiвника апарату суду вiд 18.01.2022 )4</a:t>
            </a:r>
            <a:r>
              <a:rPr lang="ru-RU" sz="1100" spc="15">
                <a:solidFill>
                  <a:srgbClr val="000000"/>
                </a:solidFill>
                <a:latin typeface="Arial" pitchFamily="2" panose="02020603050405020304"/>
              </a:rPr>
              <a:t>º 02-47/22); </a:t>
            </a:r>
          </a:p>
          <a:p>
            <a:pPr marL="45720" marR="0" indent="411480" algn="just">
              <a:lnSpc>
                <a:spcPts val="1400"/>
              </a:lnSpc>
              <a:spcBef>
                <a:spcPts val="50"/>
              </a:spcBef>
              <a:spcAft>
                <a:spcPts val="0"/>
              </a:spcAft>
              <a:buFont typeface="Arial"/>
              <a:buChar char="·"/>
            </a:pPr>
            <a:r>
              <a:rPr lang="ru-RU" sz="1100" spc="0">
                <a:solidFill>
                  <a:srgbClr val="000000"/>
                </a:solidFill>
                <a:latin typeface="Arial" pitchFamily="2" panose="02020603050405020304"/>
              </a:rPr>
              <a:t>для знищення службових посвгдчень (наказ керiвника апарату суду вiд 19.01.2022 № 02-47/27); </a:t>
            </a:r>
          </a:p>
          <a:p>
            <a:pPr marL="45720" marR="0" indent="411480" algn="just">
              <a:lnSpc>
                <a:spcPts val="1200"/>
              </a:lnSpc>
              <a:spcBef>
                <a:spcPts val="175"/>
              </a:spcBef>
              <a:spcAft>
                <a:spcPts val="0"/>
              </a:spcAft>
              <a:buFont typeface="Arial"/>
              <a:buChar char="·"/>
            </a:pPr>
            <a:r>
              <a:rPr lang="ru-RU" sz="1100" spc="5">
                <a:solidFill>
                  <a:srgbClr val="000000"/>
                </a:solidFill>
                <a:latin typeface="Arial" pitchFamily="2" panose="02020603050405020304"/>
              </a:rPr>
              <a:t>гз соцгального страхування (наказ голови суду вiд 19.01.2022 № 02-47/28); </a:t>
            </a:r>
          </a:p>
          <a:p>
            <a:pPr marL="45720" marR="0" indent="411480" algn="just">
              <a:lnSpc>
                <a:spcPts val="1400"/>
              </a:lnSpc>
              <a:spcBef>
                <a:spcPts val="25"/>
              </a:spcBef>
              <a:spcAft>
                <a:spcPts val="0"/>
              </a:spcAft>
              <a:buFont typeface="Arial"/>
              <a:buChar char="·"/>
            </a:pPr>
            <a:r>
              <a:rPr lang="ru-RU" sz="1100" spc="0">
                <a:solidFill>
                  <a:srgbClr val="000000"/>
                </a:solidFill>
                <a:latin typeface="Arial" pitchFamily="2" panose="02020603050405020304"/>
              </a:rPr>
              <a:t>для проведения атестацгY робочих мгсць (накази керiвника апарату суду вiд 04.03.2022 року № 02-07/38, вiд 21.09.2022 )'4</a:t>
            </a:r>
            <a:r>
              <a:rPr lang="ru-RU" sz="1100" spc="0">
                <a:solidFill>
                  <a:srgbClr val="000000"/>
                </a:solidFill>
                <a:latin typeface="Arial" pitchFamily="2" panose="02020603050405020304"/>
              </a:rPr>
              <a:t>º 02-05/04); </a:t>
            </a:r>
          </a:p>
          <a:p>
            <a:pPr marL="45720" marR="0" indent="411480" algn="just">
              <a:lnSpc>
                <a:spcPts val="1300"/>
              </a:lnSpc>
              <a:spcBef>
                <a:spcPts val="45"/>
              </a:spcBef>
              <a:spcAft>
                <a:spcPts val="0"/>
              </a:spcAft>
              <a:buFont typeface="Arial"/>
              <a:buChar char="·"/>
            </a:pPr>
            <a:r>
              <a:rPr lang="ru-RU" sz="1100" spc="0">
                <a:solidFill>
                  <a:srgbClr val="000000"/>
                </a:solidFill>
                <a:latin typeface="Arial" pitchFamily="2" panose="02020603050405020304"/>
              </a:rPr>
              <a:t>з питань роботи гз службовою </a:t>
            </a:r>
            <a:r>
              <a:rPr lang="ru-RU" sz="1100" spc="0">
                <a:solidFill>
                  <a:srgbClr val="000000"/>
                </a:solidFill>
                <a:latin typeface="Arial" pitchFamily="2" panose="02020603050405020304"/>
              </a:rPr>
              <a:t>гнформацгею </a:t>
            </a:r>
            <a:r>
              <a:rPr lang="ru-RU" sz="1100" spc="0">
                <a:solidFill>
                  <a:srgbClr val="000000"/>
                </a:solidFill>
                <a:latin typeface="Arial" pitchFamily="2" panose="02020603050405020304"/>
              </a:rPr>
              <a:t>(наказ голови суду вiд 16.03.2022 № 02-47/60);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для проведения перевiрки звернення до виконання судових ргшень (наказ голови суду вiд 05.09.2022 № 02-47/104); </a:t>
            </a:r>
          </a:p>
          <a:p>
            <a:pPr marL="45720" marR="0" indent="411480" algn="just">
              <a:lnSpc>
                <a:spcPts val="1400"/>
              </a:lnSpc>
              <a:spcBef>
                <a:spcPts val="25"/>
              </a:spcBef>
              <a:spcAft>
                <a:spcPts val="0"/>
              </a:spcAft>
              <a:buFont typeface="Arial"/>
              <a:buChar char="·"/>
            </a:pPr>
            <a:r>
              <a:rPr lang="ru-RU" sz="1100" spc="0">
                <a:solidFill>
                  <a:srgbClr val="000000"/>
                </a:solidFill>
                <a:latin typeface="Arial" pitchFamily="2" panose="02020603050405020304"/>
              </a:rPr>
              <a:t>для проведения перевiрки стану дгловодства в судi (наказ керiвника апарату суду вiд 03.10.2022 № 02-47/110); </a:t>
            </a:r>
          </a:p>
          <a:p>
            <a:pPr marL="45720" marR="0" indent="411480" algn="just">
              <a:lnSpc>
                <a:spcPts val="1400"/>
              </a:lnSpc>
              <a:spcBef>
                <a:spcPts val="60"/>
              </a:spcBef>
              <a:spcAft>
                <a:spcPts val="0"/>
              </a:spcAft>
              <a:buFont typeface="Arial"/>
              <a:buChar char="·"/>
            </a:pPr>
            <a:r>
              <a:rPr lang="ru-RU" sz="1100" spc="5">
                <a:solidFill>
                  <a:srgbClr val="000000"/>
                </a:solidFill>
                <a:latin typeface="Arial" pitchFamily="2" panose="02020603050405020304"/>
              </a:rPr>
              <a:t>для проведення перевiрки стану та умов зберiгання речових доказiв, правильностг ведения документгв з цих питань (наказ голови суду вiд 03.10.2022 № 02-</a:t>
            </a:r>
            <a:r>
              <a:rPr lang="ru-RU" sz="1100" spc="5">
                <a:solidFill>
                  <a:srgbClr val="000000"/>
                </a:solidFill>
                <a:latin typeface="Arial" pitchFamily="2" panose="02020603050405020304"/>
              </a:rPr>
              <a:t>47/111); </a:t>
            </a:r>
          </a:p>
          <a:p>
            <a:pPr marL="45720" marR="0" indent="411480" algn="just">
              <a:lnSpc>
                <a:spcPts val="1400"/>
              </a:lnSpc>
              <a:spcBef>
                <a:spcPts val="15"/>
              </a:spcBef>
              <a:spcAft>
                <a:spcPts val="0"/>
              </a:spcAft>
              <a:buFont typeface="Arial"/>
              <a:buChar char="·"/>
            </a:pPr>
            <a:r>
              <a:rPr lang="ru-RU" sz="1100" spc="0">
                <a:solidFill>
                  <a:srgbClr val="000000"/>
                </a:solidFill>
                <a:latin typeface="Arial" pitchFamily="2" panose="02020603050405020304"/>
              </a:rPr>
              <a:t>для проведения перевiрки облгку, використання i зберiгання печаток i штампгв суду (наказ керiвника апарату суду вiд 03.10.2022 № 02-12/11);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для проведения перевiрки якостг ведения </a:t>
            </a:r>
            <a:r>
              <a:rPr lang="ru-RU" sz="1100" spc="0">
                <a:solidFill>
                  <a:srgbClr val="000000"/>
                </a:solidFill>
                <a:latin typeface="Arial" pitchFamily="2" panose="02020603050405020304"/>
              </a:rPr>
              <a:t>кодифгкацгйноi </a:t>
            </a:r>
            <a:r>
              <a:rPr lang="ru-RU" sz="1100" spc="0">
                <a:solidFill>
                  <a:srgbClr val="000000"/>
                </a:solidFill>
                <a:latin typeface="Arial" pitchFamily="2" panose="02020603050405020304"/>
              </a:rPr>
              <a:t>роботи в судi (наказ керiвника апарату суду вiд 16.11.2022 № 02-47/130). </a:t>
            </a:r>
          </a:p>
          <a:p>
            <a:pPr marL="45720" marR="0" indent="0" algn="ctr">
              <a:lnSpc>
                <a:spcPts val="1400"/>
              </a:lnSpc>
              <a:spcBef>
                <a:spcPts val="1445"/>
              </a:spcBef>
              <a:spcAft>
                <a:spcPts val="0"/>
              </a:spcAft>
            </a:pPr>
            <a:r>
              <a:rPr lang="ru-RU" sz="1100" spc="110">
                <a:solidFill>
                  <a:srgbClr val="000000"/>
                </a:solidFill>
                <a:latin typeface="Arial" pitchFamily="2" panose="02020603050405020304"/>
              </a:rPr>
              <a:t>ВИЗНАЧЕННЯ ВIДПОВIДАЛЬНИХ ОСIБ </a:t>
            </a:r>
          </a:p>
          <a:p>
            <a:pPr marL="45720" marR="0" indent="0" algn="just">
              <a:lnSpc>
                <a:spcPts val="1400"/>
              </a:lnSpc>
              <a:spcBef>
                <a:spcPts val="1350"/>
              </a:spcBef>
              <a:spcAft>
                <a:spcPts val="0"/>
              </a:spcAft>
            </a:pPr>
            <a:r>
              <a:rPr lang="ru-RU" sz="1100" spc="0">
                <a:solidFill>
                  <a:srgbClr val="000000"/>
                </a:solidFill>
                <a:latin typeface="Arial" pitchFamily="2" panose="02020603050405020304"/>
              </a:rPr>
              <a:t>Упродовж 2022 року в Тлумацькому районному судi Iвано-Франкгвськоi областi наказами кергвництва суду визначено вгдповгдальних oci6: </a:t>
            </a:r>
          </a:p>
          <a:p>
            <a:pPr marL="45720" marR="0" indent="411480" algn="just">
              <a:lnSpc>
                <a:spcPts val="1300"/>
              </a:lnSpc>
              <a:spcBef>
                <a:spcPts val="0"/>
              </a:spcBef>
              <a:spcAft>
                <a:spcPts val="0"/>
              </a:spcAft>
              <a:buFont typeface="Arial"/>
              <a:buChar char="·"/>
            </a:pPr>
            <a:r>
              <a:rPr lang="ru-RU" sz="1100" spc="0">
                <a:solidFill>
                  <a:srgbClr val="000000"/>
                </a:solidFill>
                <a:latin typeface="Arial" pitchFamily="2" panose="02020603050405020304"/>
              </a:rPr>
              <a:t>за ведения номенклатурних справ на 2022 рiк (накази керiвника апарату суду вiд 04.01.2022 )4</a:t>
            </a:r>
            <a:r>
              <a:rPr lang="ru-RU" sz="1100" spc="0">
                <a:solidFill>
                  <a:srgbClr val="000000"/>
                </a:solidFill>
                <a:latin typeface="Arial" pitchFamily="2" panose="02020603050405020304"/>
              </a:rPr>
              <a:t>º 02-47/13, </a:t>
            </a:r>
            <a:r>
              <a:rPr lang="ru-RU" sz="1100" spc="0">
                <a:solidFill>
                  <a:srgbClr val="000000"/>
                </a:solidFill>
                <a:latin typeface="Arial" pitchFamily="2" panose="02020603050405020304"/>
              </a:rPr>
              <a:t>вiд 21.02.2022 № 02-47/45, вiд 25.08.2022 № 02-47/103); </a:t>
            </a:r>
          </a:p>
          <a:p>
            <a:pPr marL="45720" marR="0" indent="411480" algn="just">
              <a:lnSpc>
                <a:spcPts val="1400"/>
              </a:lnSpc>
              <a:spcBef>
                <a:spcPts val="0"/>
              </a:spcBef>
              <a:spcAft>
                <a:spcPts val="0"/>
              </a:spcAft>
              <a:buFont typeface="Lucida Console"/>
              <a:buChar char="·"/>
            </a:pPr>
            <a:r>
              <a:rPr lang="ru-RU" sz="1050" spc="0">
                <a:solidFill>
                  <a:srgbClr val="000000"/>
                </a:solidFill>
                <a:latin typeface="Lucida Console" pitchFamily="0" panose="02020603050405020304"/>
              </a:rPr>
              <a:t>з</a:t>
            </a:r>
            <a:r>
              <a:rPr lang="ru-RU" sz="1050" spc="0">
                <a:solidFill>
                  <a:srgbClr val="000000"/>
                </a:solidFill>
                <a:latin typeface="Lucida Console" pitchFamily="0" panose="02020603050405020304"/>
              </a:rPr>
              <a:t>а </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д </a:t>
            </a:r>
            <a:r>
              <a:rPr lang="ru-RU" sz="1050" spc="0">
                <a:solidFill>
                  <a:srgbClr val="000000"/>
                </a:solidFill>
                <a:latin typeface="Lucida Console" pitchFamily="0" panose="02020603050405020304"/>
              </a:rPr>
              <a:t>ч</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с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и</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а </a:t>
            </a:r>
            <a:r>
              <a:rPr lang="ru-RU" sz="1050" spc="0">
                <a:solidFill>
                  <a:srgbClr val="000000"/>
                </a:solidFill>
                <a:latin typeface="Lucida Console" pitchFamily="0" panose="02020603050405020304"/>
              </a:rPr>
              <a:t>з</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й</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д </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й </a:t>
            </a:r>
            <a:r>
              <a:rPr lang="ru-RU" sz="1100" spc="0">
                <a:solidFill>
                  <a:srgbClr val="000000"/>
                </a:solidFill>
                <a:latin typeface="Arial" pitchFamily="2" panose="02020603050405020304"/>
              </a:rPr>
              <a:t>«</a:t>
            </a:r>
            <a:r>
              <a:rPr lang="ru-RU" sz="1100" spc="0">
                <a:solidFill>
                  <a:srgbClr val="000000"/>
                </a:solidFill>
                <a:latin typeface="Arial" pitchFamily="2" panose="02020603050405020304"/>
              </a:rPr>
              <a:t>Б» i «В» (наказ керiвника апарату суду вiд 17.01.2022 № 02-47/18);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роботу з речовими доказами (накази керiвника апарату суду вiд 17.01.2022 № 02-47/19, вiд 22.02.2022 № 02-47/46); </a:t>
            </a:r>
          </a:p>
          <a:p>
            <a:pPr marL="45720" marR="0" indent="411480" algn="just">
              <a:lnSpc>
                <a:spcPts val="1400"/>
              </a:lnSpc>
              <a:spcBef>
                <a:spcPts val="20"/>
              </a:spcBef>
              <a:spcAft>
                <a:spcPts val="0"/>
              </a:spcAft>
              <a:buFont typeface="Arial"/>
              <a:buChar char="·"/>
            </a:pPr>
            <a:r>
              <a:rPr lang="ru-RU" sz="1100" spc="0">
                <a:solidFill>
                  <a:srgbClr val="000000"/>
                </a:solidFill>
                <a:latin typeface="Arial" pitchFamily="2" panose="02020603050405020304"/>
              </a:rPr>
              <a:t>за надсилання до Единого державного реестру судових ргшень електронного примгрника судового ргшення (наказ голови суду вiд 17.01.2022 № 02-47/21); </a:t>
            </a:r>
          </a:p>
          <a:p>
            <a:pPr marL="45720" marR="0" indent="411480" algn="just">
              <a:lnSpc>
                <a:spcPts val="1200"/>
              </a:lnSpc>
              <a:spcBef>
                <a:spcPts val="130"/>
              </a:spcBef>
              <a:spcAft>
                <a:spcPts val="0"/>
              </a:spcAft>
              <a:buFont typeface="Arial"/>
              <a:buChar char="·"/>
            </a:pPr>
            <a:r>
              <a:rPr lang="ru-RU" sz="1100" spc="10">
                <a:solidFill>
                  <a:srgbClr val="000000"/>
                </a:solidFill>
                <a:latin typeface="Arial" pitchFamily="2" panose="02020603050405020304"/>
              </a:rPr>
              <a:t>з питань охорони працг в судi (наказ голови суду вiд 18.01.2022 )4</a:t>
            </a:r>
            <a:r>
              <a:rPr lang="ru-RU" sz="1100" spc="10">
                <a:solidFill>
                  <a:srgbClr val="000000"/>
                </a:solidFill>
                <a:latin typeface="Arial" pitchFamily="2" panose="02020603050405020304"/>
              </a:rPr>
              <a:t>º 02-47/23); </a:t>
            </a:r>
          </a:p>
          <a:p>
            <a:pPr marL="45720" marR="0" indent="411480" algn="just">
              <a:lnSpc>
                <a:spcPts val="1400"/>
              </a:lnSpc>
              <a:spcBef>
                <a:spcPts val="0"/>
              </a:spcBef>
              <a:spcAft>
                <a:spcPts val="60"/>
              </a:spcAft>
              <a:buFont typeface="Arial"/>
              <a:buChar char="·"/>
            </a:pPr>
            <a:r>
              <a:rPr lang="ru-RU" sz="1100" spc="0">
                <a:solidFill>
                  <a:srgbClr val="000000"/>
                </a:solidFill>
                <a:latin typeface="Arial" pitchFamily="2" panose="02020603050405020304"/>
              </a:rPr>
              <a:t>за виконання функцгй уповноваженоi особи з питань запобггання та виявлення корупцгУ (наказ голови суду вiд 18.01.2022 № 02-47/24);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35" name=""/>
        <p:cNvGrpSpPr/>
        <p:nvPr/>
      </p:nvGrpSpPr>
      <p:grpSpPr>
        <a:xfrm>
          <a:off x="0" y="0"/>
          <a:ext cx="0" cy="0"/>
          <a:chOff x="0" y="0"/>
          <a:chExt cx="0" cy="0"/>
        </a:xfrm>
      </p:grpSpPr>
      <p:sp>
        <p:nvSpPr>
          <p:cNvPr id="36" name=""/>
          <p:cNvSpPr/>
          <p:nvPr>
            <p:ph type="body" idx="10"/>
          </p:nvPr>
        </p:nvSpPr>
        <p:spPr>
          <a:xfrm>
            <a:off x="965835" y="571500"/>
            <a:ext cx="6212840" cy="9512300"/>
          </a:xfrm>
          <a:prstGeom prst="rect">
            <a:avLst/>
          </a:prstGeom>
          <a:noFill/>
          <a:ln w="0" cmpd="sng">
            <a:noFill/>
            <a:prstDash val="solid"/>
          </a:ln>
        </p:spPr>
        <p:txBody>
          <a:bodyPr vert="horz" lIns="0" tIns="0" rIns="0" bIns="0" anchor="t"/>
          <a:lstStyle/>
          <a:p>
            <a:pPr marL="45720" marR="0" indent="411480" algn="just">
              <a:lnSpc>
                <a:spcPts val="1400"/>
              </a:lnSpc>
              <a:spcAft>
                <a:spcPts val="0"/>
              </a:spcAft>
              <a:buFont typeface="Arial"/>
              <a:buChar char="·"/>
            </a:pPr>
            <a:r>
              <a:rPr lang="ru-RU" sz="1100" spc="0">
                <a:solidFill>
                  <a:srgbClr val="000000"/>
                </a:solidFill>
                <a:latin typeface="Arial" pitchFamily="2" panose="02020603050405020304"/>
              </a:rPr>
              <a:t>за органiзацiю роботи в сферг запобггання та протидгг корупцгг (наказ голови суду вiд 19.01.2022 № 02-47/26);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 питань пожежноi безпеки, технгки безпеки та цивгльноi оборони (наказ голови суду вiд 19.01.2022 )4</a:t>
            </a:r>
            <a:r>
              <a:rPr lang="ru-RU" sz="1100" spc="0">
                <a:solidFill>
                  <a:srgbClr val="000000"/>
                </a:solidFill>
                <a:latin typeface="Arial" pitchFamily="2" panose="02020603050405020304"/>
              </a:rPr>
              <a:t>º 02-47/29);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ознайомлення з матергалами судових справ (наказ голови суду вiд 19.01.2022 № 02-47/30);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органiзацiю роботи по ведению облгку вгйськовозобов'язаних в судi (наказ голови суду вiд 21.02.2022 року № 02-47/44).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пересилання та повернення помилково доставлених документiв (наказ керiвника апарату суду вiд 12.03.2022 № 02-47/57);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передачу справ за межг суду (наказ керiвника апарату суду вiд 12.03.2022 )'4</a:t>
            </a:r>
            <a:r>
              <a:rPr lang="ru-RU" sz="1100" spc="0">
                <a:solidFill>
                  <a:srgbClr val="000000"/>
                </a:solidFill>
                <a:latin typeface="Arial" pitchFamily="2" panose="02020603050405020304"/>
              </a:rPr>
              <a:t>º 02-47/58);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органiзацiю в судi роботи з документами, що становлять службову гнформацгю (наказ голови суду вiд 16.03.2022 )4</a:t>
            </a:r>
            <a:r>
              <a:rPr lang="ru-RU" sz="1100" spc="0">
                <a:solidFill>
                  <a:srgbClr val="000000"/>
                </a:solidFill>
                <a:latin typeface="Arial" pitchFamily="2" panose="02020603050405020304"/>
              </a:rPr>
              <a:t>º 02-47/59);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технгчне адмiнiстрування автоматизованоТ системи документообггу суду (наказ керiвника апарату суду вiд 26.04.2022 ) 02-47/76);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пгдписання документiв в КП «Д-3» (наказ голови суду вiд 26.05.2022 № 02- 47/83);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адмiнiстрування пгдсистеми вгдеоконференцзв'язку </a:t>
            </a:r>
            <a:r>
              <a:rPr lang="ru-RU" sz="1200" spc="0">
                <a:solidFill>
                  <a:srgbClr val="000000"/>
                </a:solidFill>
                <a:latin typeface="Times New Roman" pitchFamily="1" panose="02020603050405020304"/>
              </a:rPr>
              <a:t>ECITC (наказ </a:t>
            </a:r>
            <a:r>
              <a:rPr lang="ru-RU" sz="1100" spc="0">
                <a:solidFill>
                  <a:srgbClr val="000000"/>
                </a:solidFill>
                <a:latin typeface="Arial" pitchFamily="2" panose="02020603050405020304"/>
              </a:rPr>
              <a:t>керiвника апарату суду вiд 16.07.2022 № 02-47/89). </a:t>
            </a:r>
          </a:p>
          <a:p>
            <a:pPr marL="45720" marR="0" indent="0" algn="ctr">
              <a:lnSpc>
                <a:spcPts val="1400"/>
              </a:lnSpc>
              <a:spcBef>
                <a:spcPts val="1425"/>
              </a:spcBef>
              <a:spcAft>
                <a:spcPts val="0"/>
              </a:spcAft>
            </a:pPr>
            <a:r>
              <a:rPr lang="ru-RU" sz="1100" spc="0">
                <a:solidFill>
                  <a:srgbClr val="000000"/>
                </a:solidFill>
                <a:latin typeface="Arial" pitchFamily="2" panose="02020603050405020304"/>
              </a:rPr>
              <a:t>ЗАВДАННЯ, КЛЮЧОВI ПОКАЗНИКИ РЕЗУЛЬТАТИВНОСТI, ЕФЕКТИВНОСТI ТА </a:t>
            </a:r>
            <a:br/>
            <a:r>
              <a:rPr lang="ru-RU" sz="1200" spc="0">
                <a:solidFill>
                  <a:srgbClr val="000000"/>
                </a:solidFill>
                <a:latin typeface="Times New Roman" pitchFamily="1" panose="02020603050405020304"/>
              </a:rPr>
              <a:t>ЯКОСТI СЛУЖБОВОI ДIЯЛЬНОСТI ДЕРЖАВНОГО СЛУЖБОВЦЯ, ЯКИЙ </a:t>
            </a:r>
            <a:br/>
            <a:r>
              <a:rPr lang="ru-RU" sz="1100" spc="0">
                <a:solidFill>
                  <a:srgbClr val="000000"/>
                </a:solidFill>
                <a:latin typeface="Arial" pitchFamily="2" panose="02020603050405020304"/>
              </a:rPr>
              <a:t>ЗАЙМА ПОСАДУ ДЕРЖАВНОI СЛУЖБИ КАТЕГОРц «Б» АБО «В» </a:t>
            </a:r>
          </a:p>
          <a:p>
            <a:pPr marL="45720" marR="0" indent="0" algn="just">
              <a:lnSpc>
                <a:spcPts val="1400"/>
              </a:lnSpc>
              <a:spcBef>
                <a:spcPts val="1400"/>
              </a:spcBef>
              <a:spcAft>
                <a:spcPts val="0"/>
              </a:spcAft>
            </a:pPr>
            <a:r>
              <a:rPr lang="ru-RU" sz="1100" spc="0">
                <a:solidFill>
                  <a:srgbClr val="000000"/>
                </a:solidFill>
                <a:latin typeface="Arial" pitchFamily="2" panose="02020603050405020304"/>
              </a:rPr>
              <a:t>Вгдповгдно до частини одинадцятоТ статтг 44 Закону Украгни «Про державну службу», постанови Кабгнету Мгнгстргв УкраТни вiд 23 серпня 2017 року № 640 «Про затвердження Типового порядку проведения оцiнювання результатiв службовоТ дiяльностi державних службовцгв» наказами Тлумацького районного суду Iвано-Франкгвськог областi вiд 04.10.2022 № 02-07/76 та вiд 13.10.2022 )4</a:t>
            </a:r>
            <a:r>
              <a:rPr lang="ru-RU" sz="1100" spc="0">
                <a:solidFill>
                  <a:srgbClr val="000000"/>
                </a:solidFill>
                <a:latin typeface="Arial" pitchFamily="2" panose="02020603050405020304"/>
              </a:rPr>
              <a:t>º 02-06/5 </a:t>
            </a:r>
            <a:r>
              <a:rPr lang="ru-RU" sz="1100" spc="0">
                <a:solidFill>
                  <a:srgbClr val="000000"/>
                </a:solidFill>
                <a:latin typeface="Arial" pitchFamily="2" panose="02020603050405020304"/>
              </a:rPr>
              <a:t>затверджено Список державних службовцiв Тлумацького районного суду Iвано-ФранкгвськоТ областi, якi займають посади державноТ служби категорiй «Б» та «В», оцiнювання яких проводиться у 2022 роцг, та Графгки виконання заходгв, пов'язаних з проведениям визначення результатгв виконання завдань державними службовцями апарату Тлумацького районного суду Iвано-ФранкгвськоТ областi, якi займають посади державное служби категорiй «Б» та «В». </a:t>
            </a:r>
          </a:p>
          <a:p>
            <a:pPr marL="45720" marR="0" indent="0" algn="just">
              <a:lnSpc>
                <a:spcPts val="1400"/>
              </a:lnSpc>
              <a:spcBef>
                <a:spcPts val="0"/>
              </a:spcBef>
              <a:spcAft>
                <a:spcPts val="0"/>
              </a:spcAft>
            </a:pPr>
            <a:r>
              <a:rPr lang="ru-RU" sz="1100" spc="0">
                <a:solidFill>
                  <a:srgbClr val="000000"/>
                </a:solidFill>
                <a:latin typeface="Arial" pitchFamily="2" panose="02020603050405020304"/>
              </a:rPr>
              <a:t>Bci </a:t>
            </a:r>
            <a:r>
              <a:rPr lang="ru-RU" sz="1100" spc="0">
                <a:solidFill>
                  <a:srgbClr val="000000"/>
                </a:solidFill>
                <a:latin typeface="Arial" pitchFamily="2" panose="02020603050405020304"/>
              </a:rPr>
              <a:t>державнг службовцг Тлумацького районного суду Iвано-Франкгвськое областi, якi пгдлягали щоргчному оцгнюванню, вчасно подали Завдання, ключовг показники результативностг, ефективностг та якостг службовое дiяльностi державного службовця, який займае посаду державное служби категорге «Б» або «В», якi визначили спгльно з безпосереднгм керiвником та погодили з кергвництвом Тлумацького районного суду Iвано-Франкгвськое областi. </a:t>
            </a:r>
          </a:p>
          <a:p>
            <a:pPr marL="45720" marR="0" indent="0" algn="just">
              <a:lnSpc>
                <a:spcPts val="1400"/>
              </a:lnSpc>
              <a:spcBef>
                <a:spcPts val="145"/>
              </a:spcBef>
              <a:spcAft>
                <a:spcPts val="0"/>
              </a:spcAft>
            </a:pPr>
            <a:r>
              <a:rPr lang="ru-RU" sz="1100" spc="0">
                <a:solidFill>
                  <a:srgbClr val="000000"/>
                </a:solidFill>
                <a:latin typeface="Arial" pitchFamily="2" panose="02020603050405020304"/>
              </a:rPr>
              <a:t>31 </a:t>
            </a:r>
            <a:r>
              <a:rPr lang="ru-RU" sz="1100" spc="0">
                <a:solidFill>
                  <a:srgbClr val="000000"/>
                </a:solidFill>
                <a:latin typeface="Arial" pitchFamily="2" panose="02020603050405020304"/>
              </a:rPr>
              <a:t>жовтня 2021 року керiвником апарату Тлумацького районного суду Iвано-Франкгвськое областi проведено спгвбесгди з державними службовцями — працгвниками апарату суду, а за результатами оцiнювання державних службовцiв Тлумацького районного суду 1вано-Франкгвськое областi, якi займають посади державное служби категорiй «Б» та «В», ОЗ листопада 2022 року затверджено Висновок щодо оцiнювання результатiв службовое дiяльностi державних службовцiв. </a:t>
            </a:r>
          </a:p>
          <a:p>
            <a:pPr marL="502920" marR="0" indent="0" algn="l">
              <a:lnSpc>
                <a:spcPts val="1300"/>
              </a:lnSpc>
              <a:spcBef>
                <a:spcPts val="1485"/>
              </a:spcBef>
              <a:spcAft>
                <a:spcPts val="0"/>
              </a:spcAft>
            </a:pPr>
            <a:r>
              <a:rPr lang="ru-RU" sz="1200" spc="60">
                <a:solidFill>
                  <a:srgbClr val="000000"/>
                </a:solidFill>
                <a:latin typeface="Times New Roman" pitchFamily="1" panose="02020603050405020304"/>
              </a:rPr>
              <a:t>ВИКОНАННЯ ЗАКОНУ УКРАIНИ «ПРО ЗАПОБIГАННЯ КОРУПЦII» </a:t>
            </a:r>
          </a:p>
          <a:p>
            <a:pPr marL="45720" marR="0" indent="0" algn="just">
              <a:lnSpc>
                <a:spcPts val="1400"/>
              </a:lnSpc>
              <a:spcBef>
                <a:spcPts val="1325"/>
              </a:spcBef>
              <a:spcAft>
                <a:spcPts val="20"/>
              </a:spcAft>
            </a:pPr>
            <a:r>
              <a:rPr lang="ru-RU" sz="1100" spc="0">
                <a:solidFill>
                  <a:srgbClr val="000000"/>
                </a:solidFill>
                <a:latin typeface="Arial" pitchFamily="2" panose="02020603050405020304"/>
              </a:rPr>
              <a:t>Вгдповгдно до Закону Украени вiд 14 жовтня 2014 року № 1700-VII «Про запобггання корупцге», починаючи з сгчня 2017 року, особи, зазначенг у пунктг 1, пгдпунктг «а» пункту 2 частини першое статтг 3 цього Закону (далг — суб'екти декларування), зобов'язанг щоргчно до 1 квгтня подавати шляхом заповнення на офгцгйному вебсайтг Нацгонального агентства з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38" name=""/>
        <p:cNvGrpSpPr/>
        <p:nvPr/>
      </p:nvGrpSpPr>
      <p:grpSpPr>
        <a:xfrm>
          <a:off x="0" y="0"/>
          <a:ext cx="0" cy="0"/>
          <a:chOff x="0" y="0"/>
          <a:chExt cx="0" cy="0"/>
        </a:xfrm>
      </p:grpSpPr>
      <p:sp>
        <p:nvSpPr>
          <p:cNvPr id="39" name=""/>
          <p:cNvSpPr/>
          <p:nvPr>
            <p:ph type="body" idx="10"/>
          </p:nvPr>
        </p:nvSpPr>
        <p:spPr>
          <a:xfrm>
            <a:off x="842645" y="546100"/>
            <a:ext cx="6212840" cy="9334500"/>
          </a:xfrm>
          <a:prstGeom prst="rect">
            <a:avLst/>
          </a:prstGeom>
          <a:noFill/>
          <a:ln w="0" cmpd="sng">
            <a:noFill/>
            <a:prstDash val="solid"/>
          </a:ln>
        </p:spPr>
        <p:txBody>
          <a:bodyPr vert="horz" lIns="0" tIns="29210" rIns="0" bIns="0" anchor="t"/>
          <a:lstStyle/>
          <a:p>
            <a:pPr marL="0" marR="0" indent="0" algn="just">
              <a:lnSpc>
                <a:spcPts val="1400"/>
              </a:lnSpc>
              <a:spcAft>
                <a:spcPts val="0"/>
              </a:spcAft>
            </a:pPr>
            <a:r>
              <a:rPr lang="ru-RU" sz="1100" spc="-65">
                <a:solidFill>
                  <a:srgbClr val="000000"/>
                </a:solidFill>
                <a:latin typeface="Verdana" pitchFamily="2" panose="02020603050405020304"/>
              </a:rPr>
              <a:t>питань запобiгання корупцгy декларацгю особи, уповноваженоi на виконання функцiй держави або мiсцевого самоврядування, за минулий ргк. Для подання декларацг за минулий рiк суб'ект декларування мае використовувати особистий ключ квалгфгкованого електронного пгдпису (далг - КЕП), отриманий для виконання свогх службових обов'язкгв. Разом з цим, особи, якi припинили дгяльнгсть пов'язану з виконанням функцiй держави або мiсцевого самоврядування протягом звiтного року, отримують послуги КЕП як фгзичнг особи, а не як посадова особа органу державноi влади, органу мiсцевого самоврядування, пгдприемства, установи або органгзацгг державноТ форми власностг. </a:t>
            </a:r>
          </a:p>
          <a:p>
            <a:pPr marL="0" marR="0" indent="0" algn="just">
              <a:lnSpc>
                <a:spcPts val="1400"/>
              </a:lnSpc>
              <a:spcBef>
                <a:spcPts val="0"/>
              </a:spcBef>
              <a:spcAft>
                <a:spcPts val="0"/>
              </a:spcAft>
            </a:pPr>
            <a:r>
              <a:rPr lang="ru-RU" sz="1100" spc="-65">
                <a:solidFill>
                  <a:srgbClr val="000000"/>
                </a:solidFill>
                <a:latin typeface="Verdana" pitchFamily="2" panose="02020603050405020304"/>
              </a:rPr>
              <a:t>Кергвництвом </a:t>
            </a:r>
            <a:r>
              <a:rPr lang="ru-RU" sz="1100" spc="-65">
                <a:solidFill>
                  <a:srgbClr val="000000"/>
                </a:solidFill>
                <a:latin typeface="Verdana" pitchFamily="2" panose="02020603050405020304"/>
              </a:rPr>
              <a:t>суду </a:t>
            </a:r>
            <a:r>
              <a:rPr lang="ru-RU" sz="1100" spc="-65">
                <a:solidFill>
                  <a:srgbClr val="000000"/>
                </a:solidFill>
                <a:latin typeface="Verdana" pitchFamily="2" panose="02020603050405020304"/>
              </a:rPr>
              <a:t>та вiдповiдальним працiвником апарату суду здгйсненг органгзацгйнг заходи гз забезпечення своечасного подання у 2022 роцг всгма працюючими за штатом суддями, державними службовцями та звгльненими працiвниками у звгтному пергодг декларацiй за 2021 pix, а саме: </a:t>
            </a:r>
          </a:p>
          <a:p>
            <a:pPr marL="0" marR="0" indent="457200" algn="l">
              <a:lnSpc>
                <a:spcPts val="1400"/>
              </a:lnSpc>
              <a:spcBef>
                <a:spcPts val="90"/>
              </a:spcBef>
              <a:spcAft>
                <a:spcPts val="0"/>
              </a:spcAft>
              <a:buFont typeface="Verdana"/>
              <a:buChar char="·"/>
            </a:pPr>
            <a:r>
              <a:rPr lang="ru-RU" sz="1100" spc="-65">
                <a:solidFill>
                  <a:srgbClr val="000000"/>
                </a:solidFill>
                <a:latin typeface="Verdana" pitchFamily="2" panose="02020603050405020304"/>
              </a:rPr>
              <a:t>пгдготовленг методичнг рекомендацгг щодо заповнення роздглгв декларацг; </a:t>
            </a:r>
          </a:p>
          <a:p>
            <a:pPr marL="0" marR="0" indent="457200" algn="just">
              <a:lnSpc>
                <a:spcPts val="1400"/>
              </a:lnSpc>
              <a:spcBef>
                <a:spcPts val="0"/>
              </a:spcBef>
              <a:spcAft>
                <a:spcPts val="0"/>
              </a:spcAft>
              <a:buFont typeface="Verdana"/>
              <a:buChar char="·"/>
            </a:pPr>
            <a:r>
              <a:rPr lang="ru-RU" sz="1100" spc="0">
                <a:solidFill>
                  <a:srgbClr val="000000"/>
                </a:solidFill>
                <a:latin typeface="Verdana" pitchFamily="2" panose="02020603050405020304"/>
              </a:rPr>
              <a:t>проведено навчання на тему: «Вивчення основних аспектгв Закону УкраТни «Про запобiгання корупцгТ» щодо е-декларування; </a:t>
            </a:r>
          </a:p>
          <a:p>
            <a:pPr marL="0" marR="0" indent="457200" algn="just">
              <a:lnSpc>
                <a:spcPts val="1400"/>
              </a:lnSpc>
              <a:spcBef>
                <a:spcPts val="65"/>
              </a:spcBef>
              <a:spcAft>
                <a:spcPts val="0"/>
              </a:spcAft>
              <a:buFont typeface="Verdana"/>
              <a:buChar char="·"/>
            </a:pPr>
            <a:r>
              <a:rPr lang="ru-RU" sz="1100" spc="-60">
                <a:solidFill>
                  <a:srgbClr val="000000"/>
                </a:solidFill>
                <a:latin typeface="Verdana" pitchFamily="2" panose="02020603050405020304"/>
              </a:rPr>
              <a:t>органгзовано подання декларацiй у встановленг законодавством термгни. </a:t>
            </a:r>
          </a:p>
          <a:p>
            <a:pPr marL="0" marR="0" indent="0" algn="just">
              <a:lnSpc>
                <a:spcPts val="1400"/>
              </a:lnSpc>
              <a:spcBef>
                <a:spcPts val="5"/>
              </a:spcBef>
              <a:spcAft>
                <a:spcPts val="0"/>
              </a:spcAft>
            </a:pPr>
            <a:r>
              <a:rPr lang="ru-RU" sz="1100" spc="0">
                <a:solidFill>
                  <a:srgbClr val="000000"/>
                </a:solidFill>
                <a:latin typeface="Verdana" pitchFamily="2" panose="02020603050405020304"/>
              </a:rPr>
              <a:t>Вгдповгдно до стаггг 49 Закону УкраТни «Про запобiгання корупцгТ», здгйснено перевгрку подання суб'ектами декларування, якi працюють (працювали) в судi, електронних декларацiй, що зафiксовано у вгдповгдному журналг. </a:t>
            </a:r>
          </a:p>
          <a:p>
            <a:pPr marL="0" marR="0" indent="0" algn="just">
              <a:lnSpc>
                <a:spcPts val="1400"/>
              </a:lnSpc>
              <a:spcBef>
                <a:spcPts val="75"/>
              </a:spcBef>
              <a:spcAft>
                <a:spcPts val="0"/>
              </a:spcAft>
            </a:pPr>
            <a:r>
              <a:rPr lang="ru-RU" sz="1100" spc="-65">
                <a:solidFill>
                  <a:srgbClr val="000000"/>
                </a:solidFill>
                <a:latin typeface="Verdana" pitchFamily="2" panose="02020603050405020304"/>
              </a:rPr>
              <a:t>За наслгдками перевгрки, вiдповiдальним працiвником апарату суду за даний напрямок роботи, зафiксовано факти подання декларацгТ, вгдповгдно до чинного законодавства, всгма працiвниками суду, якi повиннг подавати такг декларацгТ. </a:t>
            </a:r>
          </a:p>
          <a:p>
            <a:pPr marL="0" marR="0" indent="0" algn="ctr">
              <a:lnSpc>
                <a:spcPts val="1400"/>
              </a:lnSpc>
              <a:spcBef>
                <a:spcPts val="1385"/>
              </a:spcBef>
              <a:spcAft>
                <a:spcPts val="0"/>
              </a:spcAft>
            </a:pPr>
            <a:r>
              <a:rPr lang="ru-RU" sz="1100" spc="80">
                <a:solidFill>
                  <a:srgbClr val="000000"/>
                </a:solidFill>
                <a:latin typeface="Verdana" pitchFamily="2" panose="02020603050405020304"/>
              </a:rPr>
              <a:t>ДИСЦИПЛIНАРИЕ ПРОВАДЖЕННЯ </a:t>
            </a:r>
          </a:p>
          <a:p>
            <a:pPr marL="0" marR="0" indent="0" algn="just">
              <a:lnSpc>
                <a:spcPts val="1400"/>
              </a:lnSpc>
              <a:spcBef>
                <a:spcPts val="1375"/>
              </a:spcBef>
              <a:spcAft>
                <a:spcPts val="0"/>
              </a:spcAft>
            </a:pPr>
            <a:r>
              <a:rPr lang="ru-RU" sz="1100" spc="0">
                <a:solidFill>
                  <a:srgbClr val="000000"/>
                </a:solidFill>
                <a:latin typeface="Verdana" pitchFamily="2" panose="02020603050405020304"/>
              </a:rPr>
              <a:t>Протягом 2022 року дисциплгнарна комгсгя Тлумацького районного суду Iвано-Франкгвськог областi жодного разу не засгдала. </a:t>
            </a:r>
          </a:p>
          <a:p>
            <a:pPr marL="0" marR="0" indent="0" algn="ctr">
              <a:lnSpc>
                <a:spcPts val="1300"/>
              </a:lnSpc>
              <a:spcBef>
                <a:spcPts val="1470"/>
              </a:spcBef>
              <a:spcAft>
                <a:spcPts val="0"/>
              </a:spcAft>
            </a:pPr>
            <a:r>
              <a:rPr lang="ru-RU" sz="1250" spc="15">
                <a:solidFill>
                  <a:srgbClr val="000000"/>
                </a:solidFill>
                <a:latin typeface="Garamond" pitchFamily="1" panose="02020603050405020304"/>
              </a:rPr>
              <a:t>ПIДВИЩЕННЯ КВАЛIФIКАЦIУ </a:t>
            </a:r>
          </a:p>
          <a:p>
            <a:pPr marL="0" marR="0" indent="0" algn="just">
              <a:lnSpc>
                <a:spcPts val="1400"/>
              </a:lnSpc>
              <a:spcBef>
                <a:spcPts val="1420"/>
              </a:spcBef>
              <a:spcAft>
                <a:spcPts val="0"/>
              </a:spcAft>
            </a:pPr>
            <a:r>
              <a:rPr lang="ru-RU" sz="1100" spc="-90">
                <a:solidFill>
                  <a:srgbClr val="000000"/>
                </a:solidFill>
                <a:latin typeface="Verdana" pitchFamily="2" panose="02020603050405020304"/>
              </a:rPr>
              <a:t>Упродовж звiтного пергоду була органгзована робота гз залучення працiвникiв Тлумацького районного суду Iвано-Франкгвськог областi до проходження пгдвищення </a:t>
            </a:r>
            <a:r>
              <a:rPr lang="ru-RU" sz="1100" spc="-90">
                <a:solidFill>
                  <a:srgbClr val="000000"/>
                </a:solidFill>
                <a:latin typeface="Verdana" pitchFamily="2" panose="02020603050405020304"/>
              </a:rPr>
              <a:t>квалгфгкацгУ шляхом направления </a:t>
            </a:r>
            <a:r>
              <a:rPr lang="ru-RU" sz="1100" spc="-90">
                <a:solidFill>
                  <a:srgbClr val="000000"/>
                </a:solidFill>
                <a:latin typeface="Verdana" pitchFamily="2" panose="02020603050405020304"/>
              </a:rPr>
              <a:t>Ух </a:t>
            </a:r>
            <a:r>
              <a:rPr lang="ru-RU" sz="1100" spc="-90">
                <a:solidFill>
                  <a:srgbClr val="000000"/>
                </a:solidFill>
                <a:latin typeface="Verdana" pitchFamily="2" panose="02020603050405020304"/>
              </a:rPr>
              <a:t>на навчання. </a:t>
            </a:r>
          </a:p>
          <a:p>
            <a:pPr marL="0" marR="0" indent="0" algn="just">
              <a:lnSpc>
                <a:spcPts val="1400"/>
              </a:lnSpc>
              <a:spcBef>
                <a:spcPts val="195"/>
              </a:spcBef>
              <a:spcAft>
                <a:spcPts val="0"/>
              </a:spcAft>
            </a:pPr>
            <a:r>
              <a:rPr lang="ru-RU" sz="1100" spc="-30">
                <a:solidFill>
                  <a:srgbClr val="000000"/>
                </a:solidFill>
                <a:latin typeface="Verdana" pitchFamily="2" panose="02020603050405020304"/>
              </a:rPr>
              <a:t>Так у Нацгональнгй школг суддiв УкраТни та П Львгвському реггональному вгддгленнг впродовж 2022 року дистанцгйно (в онлайн режиме) 17 працiвникiв цього ж суду 92 рази пройшли навчання з пгдвищення хвал</a:t>
            </a:r>
            <a:r>
              <a:rPr lang="ru-RU" sz="1100" spc="-30">
                <a:solidFill>
                  <a:srgbClr val="000000"/>
                </a:solidFill>
                <a:latin typeface="Verdana" pitchFamily="2" panose="02020603050405020304"/>
              </a:rPr>
              <a:t>гфгх</a:t>
            </a:r>
            <a:r>
              <a:rPr lang="ru-RU" sz="1100" spc="-30">
                <a:solidFill>
                  <a:srgbClr val="000000"/>
                </a:solidFill>
                <a:latin typeface="Verdana" pitchFamily="2" panose="02020603050405020304"/>
              </a:rPr>
              <a:t>ацгТ: голова суду Уляна ЛУКОВКIНА, суддя Надiя ЛУЩАК, суддя Лглгя МОТРУК, кергвник апарату суду Леся ГРАБОВЕЦЬКА, заступник кергвника апарату </a:t>
            </a:r>
            <a:r>
              <a:rPr lang="ru-RU" sz="1100" spc="-30">
                <a:solidFill>
                  <a:srgbClr val="000000"/>
                </a:solidFill>
                <a:latin typeface="Verdana" pitchFamily="2" panose="02020603050405020304"/>
              </a:rPr>
              <a:t>суду </a:t>
            </a:r>
            <a:r>
              <a:rPr lang="ru-RU" sz="1100" spc="-30">
                <a:solidFill>
                  <a:srgbClr val="000000"/>
                </a:solidFill>
                <a:latin typeface="Verdana" pitchFamily="2" panose="02020603050405020304"/>
              </a:rPr>
              <a:t>Оксана РИНДИЧ, помгчник голови суду Вгталгй ГРОШЕВ, помгчники суддiв Олеся БIЛУНИК та Софгя КАПУЩАК, начальник вгддглу Володимир БАЙДЮК, головнг спецгалгсти Наталгя ЛОБУР та Надiя БЛОНСЬКА (ДМИТРУК), старший секретар суду Юлгя ДУМАНСЬКА, консультанти суду Тетяна ГОР1Н та Свгтлана КРУХОВСЬКА, секретарг судових засгдань Маргя МОРОЗ, Iрина ГОЛОВАТЧУК та Вгкторгя СТЕЛЬМАХ. </a:t>
            </a:r>
          </a:p>
          <a:p>
            <a:pPr marL="0" marR="0" indent="0" algn="just">
              <a:lnSpc>
                <a:spcPts val="1300"/>
              </a:lnSpc>
              <a:spcBef>
                <a:spcPts val="0"/>
              </a:spcBef>
              <a:spcAft>
                <a:spcPts val="0"/>
              </a:spcAft>
            </a:pPr>
            <a:r>
              <a:rPr lang="ru-RU" sz="1100" spc="0">
                <a:solidFill>
                  <a:srgbClr val="000000"/>
                </a:solidFill>
                <a:latin typeface="Verdana" pitchFamily="2" panose="02020603050405020304"/>
              </a:rPr>
              <a:t>Також працгвники Тлумацького районного суду Iвано-Франкгвськоi областi брали участь у ргзномангтних короткострокових навчаннях (форумах, тренгнгах). </a:t>
            </a:r>
          </a:p>
          <a:p>
            <a:pPr marL="0" marR="0" indent="0" algn="just">
              <a:lnSpc>
                <a:spcPts val="1300"/>
              </a:lnSpc>
              <a:spcBef>
                <a:spcPts val="45"/>
              </a:spcBef>
              <a:spcAft>
                <a:spcPts val="0"/>
              </a:spcAft>
            </a:pPr>
            <a:r>
              <a:rPr lang="ru-RU" sz="1100" spc="0">
                <a:solidFill>
                  <a:srgbClr val="000000"/>
                </a:solidFill>
                <a:latin typeface="Verdana" pitchFamily="2" panose="02020603050405020304"/>
              </a:rPr>
              <a:t>Протягом 2022 року в Тлумацькому районному судi Iвано-Франкгвськог областi проводилися внутргшнг навчання для працiвникiв суду на теми: </a:t>
            </a:r>
          </a:p>
          <a:p>
            <a:pPr marL="0" marR="0" indent="457200" algn="l">
              <a:lnSpc>
                <a:spcPts val="1400"/>
              </a:lnSpc>
              <a:spcBef>
                <a:spcPts val="0"/>
              </a:spcBef>
              <a:spcAft>
                <a:spcPts val="0"/>
              </a:spcAft>
              <a:buFont typeface="Verdana"/>
              <a:buChar char="·"/>
            </a:pPr>
            <a:r>
              <a:rPr lang="ru-RU" sz="1100" spc="-75">
                <a:solidFill>
                  <a:srgbClr val="000000"/>
                </a:solidFill>
                <a:latin typeface="Verdana" pitchFamily="2" panose="02020603050405020304"/>
              </a:rPr>
              <a:t>«</a:t>
            </a:r>
            <a:r>
              <a:rPr lang="ru-RU" sz="1100" spc="-75">
                <a:solidFill>
                  <a:srgbClr val="000000"/>
                </a:solidFill>
                <a:latin typeface="Verdana" pitchFamily="2" panose="02020603050405020304"/>
              </a:rPr>
              <a:t>Застосування норм Закону УкраУни «Про запобггання корупцгУ»; </a:t>
            </a:r>
          </a:p>
          <a:p>
            <a:pPr marL="0" marR="0" indent="457200" algn="just">
              <a:lnSpc>
                <a:spcPts val="1300"/>
              </a:lnSpc>
              <a:spcBef>
                <a:spcPts val="60"/>
              </a:spcBef>
              <a:spcAft>
                <a:spcPts val="0"/>
              </a:spcAft>
              <a:buFont typeface="Verdana"/>
              <a:buChar char="·"/>
            </a:pPr>
            <a:r>
              <a:rPr lang="ru-RU" sz="1100" spc="-80">
                <a:solidFill>
                  <a:srgbClr val="000000"/>
                </a:solidFill>
                <a:latin typeface="Verdana" pitchFamily="2" panose="02020603050405020304"/>
              </a:rPr>
              <a:t>«</a:t>
            </a:r>
            <a:r>
              <a:rPr lang="ru-RU" sz="1100" spc="-80">
                <a:solidFill>
                  <a:srgbClr val="000000"/>
                </a:solidFill>
                <a:latin typeface="Verdana" pitchFamily="2" panose="02020603050405020304"/>
              </a:rPr>
              <a:t>Подання декларацiй особи, уповноваженоТ на виконання функцiй держави або мiсцевого самоврядування за 2022 ргк»; </a:t>
            </a:r>
          </a:p>
          <a:p>
            <a:pPr marL="0" marR="0" indent="457200" algn="just">
              <a:lnSpc>
                <a:spcPts val="1400"/>
              </a:lnSpc>
              <a:spcBef>
                <a:spcPts val="0"/>
              </a:spcBef>
              <a:spcAft>
                <a:spcPts val="25"/>
              </a:spcAft>
              <a:buFont typeface="Verdana"/>
              <a:buChar char="·"/>
            </a:pPr>
            <a:r>
              <a:rPr lang="ru-RU" sz="1100" spc="-70">
                <a:solidFill>
                  <a:srgbClr val="000000"/>
                </a:solidFill>
                <a:latin typeface="Verdana" pitchFamily="2" panose="02020603050405020304"/>
              </a:rPr>
              <a:t>«</a:t>
            </a:r>
            <a:r>
              <a:rPr lang="ru-RU" sz="1100" spc="-70">
                <a:solidFill>
                  <a:srgbClr val="000000"/>
                </a:solidFill>
                <a:latin typeface="Verdana" pitchFamily="2" panose="02020603050405020304"/>
              </a:rPr>
              <a:t>Порядок проведення оцгнювання результатгв службовоТ дгяльностг працiвникiв апарату Тлумацького районного суду Iвано-Франкгвськоi областi, якi займають посади державноТ служби категоргй «Б» i «В», за 2022 ргк»;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41" name=""/>
        <p:cNvGrpSpPr/>
        <p:nvPr/>
      </p:nvGrpSpPr>
      <p:grpSpPr>
        <a:xfrm>
          <a:off x="0" y="0"/>
          <a:ext cx="0" cy="0"/>
          <a:chOff x="0" y="0"/>
          <a:chExt cx="0" cy="0"/>
        </a:xfrm>
      </p:grpSpPr>
      <p:sp>
        <p:nvSpPr>
          <p:cNvPr id="42" name=""/>
          <p:cNvSpPr/>
          <p:nvPr>
            <p:ph type="body" idx="10"/>
          </p:nvPr>
        </p:nvSpPr>
        <p:spPr>
          <a:xfrm>
            <a:off x="938530" y="558800"/>
            <a:ext cx="6212840" cy="9499600"/>
          </a:xfrm>
          <a:prstGeom prst="rect">
            <a:avLst/>
          </a:prstGeom>
          <a:noFill/>
          <a:ln w="0" cmpd="sng">
            <a:noFill/>
            <a:prstDash val="solid"/>
          </a:ln>
        </p:spPr>
        <p:txBody>
          <a:bodyPr vert="horz" lIns="0" tIns="0" rIns="0" bIns="0" anchor="t"/>
          <a:lstStyle/>
          <a:p>
            <a:pPr marL="0" marR="0" indent="457200" algn="just">
              <a:lnSpc>
                <a:spcPts val="1400"/>
              </a:lnSpc>
              <a:spcAft>
                <a:spcPts val="0"/>
              </a:spcAft>
              <a:buFont typeface="Arial"/>
              <a:buChar char="·"/>
            </a:pPr>
            <a:r>
              <a:rPr lang="ru-RU" sz="1100" spc="0">
                <a:solidFill>
                  <a:srgbClr val="17151C"/>
                </a:solidFill>
                <a:latin typeface="Arial" pitchFamily="2" panose="02020603050405020304"/>
              </a:rPr>
              <a:t>«</a:t>
            </a:r>
            <a:r>
              <a:rPr lang="ru-RU" sz="1100" spc="0">
                <a:solidFill>
                  <a:srgbClr val="17151C"/>
                </a:solidFill>
                <a:latin typeface="Arial" pitchFamily="2" panose="02020603050405020304"/>
              </a:rPr>
              <a:t>Щодо визначення завдань i ключових показникгв державним службовцям на 2023 ргк»; </a:t>
            </a:r>
          </a:p>
          <a:p>
            <a:pPr marL="0" marR="0" indent="502920" algn="just">
              <a:lnSpc>
                <a:spcPts val="1400"/>
              </a:lnSpc>
              <a:spcBef>
                <a:spcPts val="0"/>
              </a:spcBef>
              <a:spcAft>
                <a:spcPts val="0"/>
              </a:spcAft>
              <a:buFont typeface="Arial"/>
              <a:buChar char="·"/>
            </a:pPr>
            <a:r>
              <a:rPr lang="ru-RU" sz="1100" spc="0">
                <a:solidFill>
                  <a:srgbClr val="17151C"/>
                </a:solidFill>
                <a:latin typeface="Arial" pitchFamily="2" panose="02020603050405020304"/>
              </a:rPr>
              <a:t>«</a:t>
            </a:r>
            <a:r>
              <a:rPr lang="ru-RU" sz="1100" spc="0">
                <a:solidFill>
                  <a:srgbClr val="17151C"/>
                </a:solidFill>
                <a:latin typeface="Arial" pitchFamily="2" panose="02020603050405020304"/>
              </a:rPr>
              <a:t>Охорона працг та пожежноi безпеки для працгвникгв Тлумацького районного суду Iвано-ФранкгвськоТ областг». </a:t>
            </a:r>
          </a:p>
          <a:p>
            <a:pPr marL="0" marR="0" indent="0" algn="ctr">
              <a:lnSpc>
                <a:spcPts val="1100"/>
              </a:lnSpc>
              <a:spcBef>
                <a:spcPts val="1560"/>
              </a:spcBef>
              <a:spcAft>
                <a:spcPts val="0"/>
              </a:spcAft>
            </a:pPr>
            <a:r>
              <a:rPr lang="ru-RU" sz="1100" spc="170">
                <a:solidFill>
                  <a:srgbClr val="17151C"/>
                </a:solidFill>
                <a:latin typeface="Lucida Console" pitchFamily="0" panose="02020603050405020304"/>
              </a:rPr>
              <a:t>П</a:t>
            </a:r>
            <a:r>
              <a:rPr lang="ru-RU" sz="1100" spc="170">
                <a:solidFill>
                  <a:srgbClr val="17151C"/>
                </a:solidFill>
                <a:latin typeface="Lucida Console" pitchFamily="0" panose="02020603050405020304"/>
              </a:rPr>
              <a:t>Р</a:t>
            </a:r>
            <a:r>
              <a:rPr lang="ru-RU" sz="1100" spc="170">
                <a:solidFill>
                  <a:srgbClr val="17151C"/>
                </a:solidFill>
                <a:latin typeface="Lucida Console" pitchFamily="0" panose="02020603050405020304"/>
              </a:rPr>
              <a:t>А</a:t>
            </a:r>
            <a:r>
              <a:rPr lang="ru-RU" sz="1100" spc="170">
                <a:solidFill>
                  <a:srgbClr val="17151C"/>
                </a:solidFill>
                <a:latin typeface="Lucida Console" pitchFamily="0" panose="02020603050405020304"/>
              </a:rPr>
              <a:t>К</a:t>
            </a:r>
            <a:r>
              <a:rPr lang="ru-RU" sz="1100" spc="170">
                <a:solidFill>
                  <a:srgbClr val="17151C"/>
                </a:solidFill>
                <a:latin typeface="Lucida Console" pitchFamily="0" panose="02020603050405020304"/>
              </a:rPr>
              <a:t>Т</a:t>
            </a:r>
            <a:r>
              <a:rPr lang="ru-RU" sz="1100" spc="170">
                <a:solidFill>
                  <a:srgbClr val="17151C"/>
                </a:solidFill>
                <a:latin typeface="Lucida Console" pitchFamily="0" panose="02020603050405020304"/>
              </a:rPr>
              <a:t>И</a:t>
            </a:r>
            <a:r>
              <a:rPr lang="ru-RU" sz="1100" spc="170">
                <a:solidFill>
                  <a:srgbClr val="17151C"/>
                </a:solidFill>
                <a:latin typeface="Lucida Console" pitchFamily="0" panose="02020603050405020304"/>
              </a:rPr>
              <a:t>К</a:t>
            </a:r>
            <a:r>
              <a:rPr lang="ru-RU" sz="1100" spc="170">
                <a:solidFill>
                  <a:srgbClr val="17151C"/>
                </a:solidFill>
                <a:latin typeface="Lucida Console" pitchFamily="0" panose="02020603050405020304"/>
              </a:rPr>
              <a:t>А </a:t>
            </a:r>
          </a:p>
          <a:p>
            <a:pPr marL="0" marR="0" indent="0" algn="just">
              <a:lnSpc>
                <a:spcPts val="1400"/>
              </a:lnSpc>
              <a:spcBef>
                <a:spcPts val="1450"/>
              </a:spcBef>
              <a:spcAft>
                <a:spcPts val="0"/>
              </a:spcAft>
            </a:pPr>
            <a:r>
              <a:rPr lang="ru-RU" sz="1100" spc="0">
                <a:solidFill>
                  <a:srgbClr val="17151C"/>
                </a:solidFill>
                <a:latin typeface="Arial" pitchFamily="2" panose="02020603050405020304"/>
              </a:rPr>
              <a:t>Впродовж 2022 року студенти вищих навчальних закладгв Украгни юридичного </a:t>
            </a:r>
            <a:r>
              <a:rPr lang="ru-RU" sz="1100" spc="0">
                <a:solidFill>
                  <a:srgbClr val="17151C"/>
                </a:solidFill>
                <a:latin typeface="Lucida Console" pitchFamily="0" panose="02020603050405020304"/>
              </a:rPr>
              <a:t>спрямування проходили ознайомчу, навчальну, виробничу та переддипломну практики в </a:t>
            </a:r>
            <a:r>
              <a:rPr lang="ru-RU" sz="1100" spc="0">
                <a:solidFill>
                  <a:srgbClr val="17151C"/>
                </a:solidFill>
                <a:latin typeface="Arial" pitchFamily="2" panose="02020603050405020304"/>
              </a:rPr>
              <a:t>Тлумацькому районному судг Iвано-ФранкгвськоУ областi. Пгд час проходження практики студенти ознайомлювалися зг структурою та дгяльнгстю суду, вивчали роботу з питань прийому i вгдправки кореспонденцгг, органгзацгю роботи архгву суду, були слухачами у судових засгданнях при розглядг судових справ. Працгвники апарату суду допомагали студентам закргпити теоретичнг знания на практицг. </a:t>
            </a:r>
          </a:p>
          <a:p>
            <a:pPr marL="0" marR="0" indent="0" algn="ctr">
              <a:lnSpc>
                <a:spcPts val="1400"/>
              </a:lnSpc>
              <a:spcBef>
                <a:spcPts val="1360"/>
              </a:spcBef>
              <a:spcAft>
                <a:spcPts val="0"/>
              </a:spcAft>
            </a:pPr>
            <a:r>
              <a:rPr lang="ru-RU" sz="1100" spc="100">
                <a:solidFill>
                  <a:srgbClr val="17151C"/>
                </a:solidFill>
                <a:latin typeface="Arial" pitchFamily="2" panose="02020603050405020304"/>
              </a:rPr>
              <a:t>СЛУЖБОВI ПОСВIДЧЕННЯ </a:t>
            </a:r>
          </a:p>
          <a:p>
            <a:pPr marL="0" marR="0" indent="0" algn="just">
              <a:lnSpc>
                <a:spcPts val="1400"/>
              </a:lnSpc>
              <a:spcBef>
                <a:spcPts val="1395"/>
              </a:spcBef>
              <a:spcAft>
                <a:spcPts val="0"/>
              </a:spcAft>
            </a:pPr>
            <a:r>
              <a:rPr lang="ru-RU" sz="1100" spc="0">
                <a:solidFill>
                  <a:srgbClr val="17151C"/>
                </a:solidFill>
                <a:latin typeface="Arial" pitchFamily="2" panose="02020603050405020304"/>
              </a:rPr>
              <a:t>В Тлумацькому районному суде Iвано-Франкгвськоi областi службовi посвiдчення виготовляються i знищуються вгдповгдно до вимог Iнструкцгг про порядок оформления, облгку, використання та зберггання службових посвгдчень працгвникгв апаратгв мгсцевих та апеляцгйних судгв. </a:t>
            </a:r>
          </a:p>
          <a:p>
            <a:pPr marL="0" marR="0" indent="0" algn="just">
              <a:lnSpc>
                <a:spcPts val="1400"/>
              </a:lnSpc>
              <a:spcBef>
                <a:spcPts val="0"/>
              </a:spcBef>
              <a:spcAft>
                <a:spcPts val="0"/>
              </a:spcAft>
            </a:pPr>
            <a:r>
              <a:rPr lang="ru-RU" sz="1100" spc="0">
                <a:solidFill>
                  <a:srgbClr val="17151C"/>
                </a:solidFill>
                <a:latin typeface="Lucida Console" pitchFamily="0" panose="02020603050405020304"/>
              </a:rPr>
              <a:t>П</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т</a:t>
            </a:r>
            <a:r>
              <a:rPr lang="ru-RU" sz="1100" spc="0">
                <a:solidFill>
                  <a:srgbClr val="17151C"/>
                </a:solidFill>
                <a:latin typeface="Lucida Console" pitchFamily="0" panose="02020603050405020304"/>
              </a:rPr>
              <a:t>я</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м 2022 </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к</a:t>
            </a:r>
            <a:r>
              <a:rPr lang="ru-RU" sz="1100" spc="0">
                <a:solidFill>
                  <a:srgbClr val="17151C"/>
                </a:solidFill>
                <a:latin typeface="Lucida Console" pitchFamily="0" panose="02020603050405020304"/>
              </a:rPr>
              <a:t>у </a:t>
            </a:r>
            <a:r>
              <a:rPr lang="ru-RU" sz="1100" spc="0">
                <a:solidFill>
                  <a:srgbClr val="17151C"/>
                </a:solidFill>
                <a:latin typeface="Lucida Console" pitchFamily="0" panose="02020603050405020304"/>
              </a:rPr>
              <a:t>п</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ц</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в</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и</a:t>
            </a:r>
            <a:r>
              <a:rPr lang="ru-RU" sz="1100" spc="0">
                <a:solidFill>
                  <a:srgbClr val="17151C"/>
                </a:solidFill>
                <a:latin typeface="Lucida Console" pitchFamily="0" panose="02020603050405020304"/>
              </a:rPr>
              <a:t>к</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м </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п</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т</a:t>
            </a:r>
            <a:r>
              <a:rPr lang="ru-RU" sz="1100" spc="0">
                <a:solidFill>
                  <a:srgbClr val="17151C"/>
                </a:solidFill>
                <a:latin typeface="Lucida Console" pitchFamily="0" panose="02020603050405020304"/>
              </a:rPr>
              <a:t>у </a:t>
            </a:r>
            <a:r>
              <a:rPr lang="ru-RU" sz="1100" spc="0">
                <a:solidFill>
                  <a:srgbClr val="17151C"/>
                </a:solidFill>
                <a:latin typeface="Lucida Console" pitchFamily="0" panose="02020603050405020304"/>
              </a:rPr>
              <a:t>Т</a:t>
            </a:r>
            <a:r>
              <a:rPr lang="ru-RU" sz="1100" spc="0">
                <a:solidFill>
                  <a:srgbClr val="17151C"/>
                </a:solidFill>
                <a:latin typeface="Lucida Console" pitchFamily="0" panose="02020603050405020304"/>
              </a:rPr>
              <a:t>л</a:t>
            </a:r>
            <a:r>
              <a:rPr lang="ru-RU" sz="1100" spc="0">
                <a:solidFill>
                  <a:srgbClr val="17151C"/>
                </a:solidFill>
                <a:latin typeface="Lucida Console" pitchFamily="0" panose="02020603050405020304"/>
              </a:rPr>
              <a:t>у</a:t>
            </a:r>
            <a:r>
              <a:rPr lang="ru-RU" sz="1100" spc="0">
                <a:solidFill>
                  <a:srgbClr val="17151C"/>
                </a:solidFill>
                <a:latin typeface="Lucida Console" pitchFamily="0" panose="02020603050405020304"/>
              </a:rPr>
              <a:t>м</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ц</a:t>
            </a:r>
            <a:r>
              <a:rPr lang="ru-RU" sz="1100" spc="0">
                <a:solidFill>
                  <a:srgbClr val="17151C"/>
                </a:solidFill>
                <a:latin typeface="Lucida Console" pitchFamily="0" panose="02020603050405020304"/>
              </a:rPr>
              <a:t>ь</a:t>
            </a:r>
            <a:r>
              <a:rPr lang="ru-RU" sz="1100" spc="0">
                <a:solidFill>
                  <a:srgbClr val="17151C"/>
                </a:solidFill>
                <a:latin typeface="Lucida Console" pitchFamily="0" panose="02020603050405020304"/>
              </a:rPr>
              <a:t>к</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о </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й</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о </a:t>
            </a:r>
            <a:r>
              <a:rPr lang="ru-RU" sz="1100" spc="0">
                <a:solidFill>
                  <a:srgbClr val="17151C"/>
                </a:solidFill>
                <a:latin typeface="Lucida Console" pitchFamily="0" panose="02020603050405020304"/>
              </a:rPr>
              <a:t>с</a:t>
            </a:r>
            <a:r>
              <a:rPr lang="ru-RU" sz="1100" spc="0">
                <a:solidFill>
                  <a:srgbClr val="17151C"/>
                </a:solidFill>
                <a:latin typeface="Lucida Console" pitchFamily="0" panose="02020603050405020304"/>
              </a:rPr>
              <a:t>у</a:t>
            </a:r>
            <a:r>
              <a:rPr lang="ru-RU" sz="1100" spc="0">
                <a:solidFill>
                  <a:srgbClr val="17151C"/>
                </a:solidFill>
                <a:latin typeface="Lucida Console" pitchFamily="0" panose="02020603050405020304"/>
              </a:rPr>
              <a:t>д</a:t>
            </a:r>
            <a:r>
              <a:rPr lang="ru-RU" sz="1100" spc="0">
                <a:solidFill>
                  <a:srgbClr val="17151C"/>
                </a:solidFill>
                <a:latin typeface="Lucida Console" pitchFamily="0" panose="02020603050405020304"/>
              </a:rPr>
              <a:t>у I</a:t>
            </a:r>
            <a:r>
              <a:rPr lang="ru-RU" sz="1100" spc="0">
                <a:solidFill>
                  <a:srgbClr val="17151C"/>
                </a:solidFill>
                <a:latin typeface="Lucida Console" pitchFamily="0" panose="02020603050405020304"/>
              </a:rPr>
              <a:t>в</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о-</a:t>
            </a:r>
            <a:r>
              <a:rPr lang="ru-RU" sz="1100" spc="0">
                <a:solidFill>
                  <a:srgbClr val="17151C"/>
                </a:solidFill>
                <a:latin typeface="Arial" pitchFamily="2" panose="02020603050405020304"/>
              </a:rPr>
              <a:t>Ф</a:t>
            </a:r>
            <a:r>
              <a:rPr lang="ru-RU" sz="1100" spc="0">
                <a:solidFill>
                  <a:srgbClr val="17151C"/>
                </a:solidFill>
                <a:latin typeface="Arial" pitchFamily="2" panose="02020603050405020304"/>
              </a:rPr>
              <a:t>ранкгвськоТ областi службовг посвiдчення не видавалися. </a:t>
            </a:r>
          </a:p>
          <a:p>
            <a:pPr marL="0" marR="0" indent="0" algn="ctr">
              <a:lnSpc>
                <a:spcPts val="1300"/>
              </a:lnSpc>
              <a:spcBef>
                <a:spcPts val="1430"/>
              </a:spcBef>
              <a:spcAft>
                <a:spcPts val="0"/>
              </a:spcAft>
            </a:pPr>
            <a:r>
              <a:rPr lang="ru-RU" sz="1250" spc="20">
                <a:solidFill>
                  <a:srgbClr val="17151C"/>
                </a:solidFill>
                <a:latin typeface="Garamond" pitchFamily="1" panose="02020603050405020304"/>
              </a:rPr>
              <a:t>КОМУНIКАЦIЙНА ДIЯЛЬНIСТЬ </a:t>
            </a:r>
          </a:p>
          <a:p>
            <a:pPr marL="0" marR="0" indent="0" algn="just">
              <a:lnSpc>
                <a:spcPts val="1400"/>
              </a:lnSpc>
              <a:spcBef>
                <a:spcPts val="1460"/>
              </a:spcBef>
              <a:spcAft>
                <a:spcPts val="0"/>
              </a:spcAft>
            </a:pPr>
            <a:r>
              <a:rPr lang="ru-RU" sz="1100" spc="0">
                <a:solidFill>
                  <a:srgbClr val="17151C"/>
                </a:solidFill>
                <a:latin typeface="Arial" pitchFamily="2" panose="02020603050405020304"/>
              </a:rPr>
              <a:t>Довгра громадськостг до судовоУ влади мае важливе значения як гарант </a:t>
            </a:r>
            <a:r>
              <a:rPr lang="ru-RU" sz="1100" spc="0">
                <a:solidFill>
                  <a:srgbClr val="17151C"/>
                </a:solidFill>
                <a:latin typeface="Arial" pitchFamily="2" panose="02020603050405020304"/>
              </a:rPr>
              <a:t>ефективноТ </a:t>
            </a:r>
            <a:r>
              <a:rPr lang="ru-RU" sz="1100" spc="0">
                <a:solidFill>
                  <a:srgbClr val="17151C"/>
                </a:solidFill>
                <a:latin typeface="Arial" pitchFamily="2" panose="02020603050405020304"/>
              </a:rPr>
              <a:t>роботи судовое системи. Ргвень такое довгри - це свого роду показник ефективностг судочинства. Тому, вже тривалий час одним з головних напрямкгв роботи Тлумацького районного суду Iвано-Франкгвськог областi е налагодження комунгкацгйноТ дiяльностi, направленоТ на формування позитивного гмгджу суду, з метою змгцнення авторитету судовое влади в цглому. Пргоритетними в цьому напрямку е популяризацгя роботи суду, взаемодгя суду зг 3МI, проведения просвгтницькоУ роботи серед громадян мгста, робота з кадрами з метою пгдвищення культури спглкування та якостг обслуговування громадян. 3 метою виявлення позитивних результатгв, наявнгсть успгхгв чи навпаки - недолгкгв, та на виконання плану роботи i аналгзуеться комунгкацгйна дiяльнiсть суду за 2022 ргк. </a:t>
            </a:r>
          </a:p>
          <a:p>
            <a:pPr marL="0" marR="0" indent="0" algn="ctr">
              <a:lnSpc>
                <a:spcPts val="1400"/>
              </a:lnSpc>
              <a:spcBef>
                <a:spcPts val="1395"/>
              </a:spcBef>
              <a:spcAft>
                <a:spcPts val="0"/>
              </a:spcAft>
            </a:pPr>
            <a:r>
              <a:rPr lang="ru-RU" sz="1100" spc="45">
                <a:solidFill>
                  <a:srgbClr val="17151C"/>
                </a:solidFill>
                <a:latin typeface="Arial" pitchFamily="2" panose="02020603050405020304"/>
              </a:rPr>
              <a:t>Напрямок: вiдкритгсть суду та висвiтлення його роботи </a:t>
            </a:r>
          </a:p>
          <a:p>
            <a:pPr marL="0" marR="0" indent="0" algn="just">
              <a:lnSpc>
                <a:spcPts val="1400"/>
              </a:lnSpc>
              <a:spcBef>
                <a:spcPts val="1425"/>
              </a:spcBef>
              <a:spcAft>
                <a:spcPts val="0"/>
              </a:spcAft>
            </a:pPr>
            <a:r>
              <a:rPr lang="ru-RU" sz="1100" spc="0">
                <a:solidFill>
                  <a:srgbClr val="17151C"/>
                </a:solidFill>
                <a:latin typeface="Arial" pitchFamily="2" panose="02020603050405020304"/>
              </a:rPr>
              <a:t>Метою комунгкацгйноУ дiяльностi е гнформування суспгльства про дiяльнiсть суду шляхом оприлюднення </a:t>
            </a:r>
            <a:r>
              <a:rPr lang="ru-RU" sz="1100" spc="0">
                <a:solidFill>
                  <a:srgbClr val="17151C"/>
                </a:solidFill>
                <a:latin typeface="Arial" pitchFamily="2" panose="02020603050405020304"/>
              </a:rPr>
              <a:t>гнформацгУ </a:t>
            </a:r>
            <a:r>
              <a:rPr lang="ru-RU" sz="1100" spc="0">
                <a:solidFill>
                  <a:srgbClr val="17151C"/>
                </a:solidFill>
                <a:latin typeface="Arial" pitchFamily="2" panose="02020603050405020304"/>
              </a:rPr>
              <a:t>на офгцгйному вебсайтi суду та сторгнцг суду у соцгальнгй мережг ГасеЬоо1, висвiтлення дiяльностi суду в засобах масовоТ </a:t>
            </a:r>
            <a:r>
              <a:rPr lang="ru-RU" sz="1100" spc="0">
                <a:solidFill>
                  <a:srgbClr val="17151C"/>
                </a:solidFill>
                <a:latin typeface="Arial" pitchFamily="2" panose="02020603050405020304"/>
              </a:rPr>
              <a:t>гнформацгТ </a:t>
            </a:r>
            <a:r>
              <a:rPr lang="ru-RU" sz="1100" spc="0">
                <a:solidFill>
                  <a:srgbClr val="17151C"/>
                </a:solidFill>
                <a:latin typeface="Arial" pitchFamily="2" panose="02020603050405020304"/>
              </a:rPr>
              <a:t>для населения та формування позитивного гмгджу суду. </a:t>
            </a:r>
          </a:p>
          <a:p>
            <a:pPr marL="0" marR="0" indent="0" algn="just">
              <a:lnSpc>
                <a:spcPts val="1300"/>
              </a:lnSpc>
              <a:spcBef>
                <a:spcPts val="130"/>
              </a:spcBef>
              <a:spcAft>
                <a:spcPts val="0"/>
              </a:spcAft>
            </a:pPr>
            <a:r>
              <a:rPr lang="ru-RU" sz="1100" spc="0">
                <a:solidFill>
                  <a:srgbClr val="17151C"/>
                </a:solidFill>
                <a:latin typeface="Arial" pitchFamily="2" panose="02020603050405020304"/>
              </a:rPr>
              <a:t>Консультант суду виконуе </a:t>
            </a:r>
            <a:r>
              <a:rPr lang="ru-RU" sz="1100" spc="0">
                <a:solidFill>
                  <a:srgbClr val="17151C"/>
                </a:solidFill>
                <a:latin typeface="Arial" pitchFamily="2" panose="02020603050405020304"/>
              </a:rPr>
              <a:t>функцгУ </a:t>
            </a:r>
            <a:r>
              <a:rPr lang="ru-RU" sz="1100" spc="0">
                <a:solidFill>
                  <a:srgbClr val="17151C"/>
                </a:solidFill>
                <a:latin typeface="Arial" pitchFamily="2" panose="02020603050405020304"/>
              </a:rPr>
              <a:t>забезпечення зв'язкгв гз громадянами та 3МI, що поступово набувають системного характеру. Щоденно здгйснюеться монгторинг висвiтлення дiяльностi суду в 3МI. </a:t>
            </a:r>
          </a:p>
          <a:p>
            <a:pPr marL="0" marR="0" indent="0" algn="just">
              <a:lnSpc>
                <a:spcPts val="1400"/>
              </a:lnSpc>
              <a:spcBef>
                <a:spcPts val="130"/>
              </a:spcBef>
              <a:spcAft>
                <a:spcPts val="105"/>
              </a:spcAft>
            </a:pPr>
            <a:r>
              <a:rPr lang="ru-RU" sz="1100" spc="0">
                <a:solidFill>
                  <a:srgbClr val="17151C"/>
                </a:solidFill>
                <a:latin typeface="Arial" pitchFamily="2" panose="02020603050405020304"/>
              </a:rPr>
              <a:t>Систематично на офгцгйному вебсайтi суду оприлюднюеться гнформацгя про заходи, якi проводить суд, а також тг, в яких беруть участь суддг та працгвники апарату суду. </a:t>
            </a:r>
            <a:r>
              <a:rPr lang="ru-RU" sz="1100" spc="0">
                <a:solidFill>
                  <a:srgbClr val="17151C"/>
                </a:solidFill>
                <a:latin typeface="Lucida Console" pitchFamily="0" panose="02020603050405020304"/>
              </a:rPr>
              <a:t>Консультант суду опрацьовуе в установленому порядку запити та звернення представникгв </a:t>
            </a:r>
            <a:r>
              <a:rPr lang="ru-RU" sz="1100" spc="0">
                <a:solidFill>
                  <a:srgbClr val="17151C"/>
                </a:solidFill>
                <a:latin typeface="Arial" pitchFamily="2" panose="02020603050405020304"/>
              </a:rPr>
              <a:t>3МI, забезпечуе пгдготовку i поширення матергалгв про дiяльнiсть суду у 3МI. Цгльовими аудиторгями, на якi направленг заходи, е особи, якi отримали ключове повгдомлення в рамках комунгкацгйноУ кампангУ суду. Консультантом суду висвгтлюються новини на вебсторгнцг суду. Протягом 2022 року на сайтг суду оперативно та систематично висвгтлювалась </a:t>
            </a:r>
            <a:r>
              <a:rPr lang="ru-RU" sz="1100" spc="0">
                <a:solidFill>
                  <a:srgbClr val="17151C"/>
                </a:solidFill>
                <a:latin typeface="Arial" pitchFamily="2" panose="02020603050405020304"/>
              </a:rPr>
              <a:t>зазначена гнформацгя.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44" name=""/>
        <p:cNvGrpSpPr/>
        <p:nvPr/>
      </p:nvGrpSpPr>
      <p:grpSpPr>
        <a:xfrm>
          <a:off x="0" y="0"/>
          <a:ext cx="0" cy="0"/>
          <a:chOff x="0" y="0"/>
          <a:chExt cx="0" cy="0"/>
        </a:xfrm>
      </p:grpSpPr>
      <p:sp>
        <p:nvSpPr>
          <p:cNvPr id="45" name=""/>
          <p:cNvSpPr/>
          <p:nvPr>
            <p:ph type="body" idx="10"/>
          </p:nvPr>
        </p:nvSpPr>
        <p:spPr>
          <a:xfrm>
            <a:off x="804545" y="546100"/>
            <a:ext cx="6212840" cy="9499600"/>
          </a:xfrm>
          <a:prstGeom prst="rect">
            <a:avLst/>
          </a:prstGeom>
          <a:noFill/>
          <a:ln w="0" cmpd="sng">
            <a:noFill/>
            <a:prstDash val="solid"/>
          </a:ln>
        </p:spPr>
        <p:txBody>
          <a:bodyPr vert="horz" lIns="0" tIns="10160" rIns="0" bIns="0" anchor="t"/>
          <a:lstStyle/>
          <a:p>
            <a:pPr marL="0" marR="0" indent="0" algn="just">
              <a:lnSpc>
                <a:spcPts val="1400"/>
              </a:lnSpc>
              <a:spcAft>
                <a:spcPts val="0"/>
              </a:spcAft>
            </a:pPr>
            <a:r>
              <a:rPr lang="ru-RU" sz="1100" spc="-65">
                <a:solidFill>
                  <a:srgbClr val="000000"/>
                </a:solidFill>
                <a:latin typeface="Verdana" pitchFamily="2" panose="02020603050405020304"/>
              </a:rPr>
              <a:t>Також суд висвгтлюе свою дiяльнiсть у соцiальнiй мережi ЕасеЬоо1, де постгйно оновлюеться гнформацгя з метою забезпечення двобгчноТ комунгкацгУ, надана можливгсть вгдвгдувачам сторгнки суду у соцiальнiй мережi коментувати новини та дописи. </a:t>
            </a:r>
          </a:p>
          <a:p>
            <a:pPr marL="0" marR="0" indent="0" algn="just">
              <a:lnSpc>
                <a:spcPts val="1400"/>
              </a:lnSpc>
              <a:spcBef>
                <a:spcPts val="10"/>
              </a:spcBef>
              <a:spcAft>
                <a:spcPts val="0"/>
              </a:spcAft>
            </a:pPr>
            <a:r>
              <a:rPr lang="ru-RU" sz="1100" spc="-70">
                <a:solidFill>
                  <a:srgbClr val="000000"/>
                </a:solidFill>
                <a:latin typeface="Verdana" pitchFamily="2" panose="02020603050405020304"/>
              </a:rPr>
              <a:t>У примгщеннг суду розмгщено гнформацгйнг стенды, на яких висвгтлюеться гнформацгя для вiдвiдувачiв суду, якг мають можливгсть ознайомитися зг списками справ, призначених до розгляду, ставками судового збору, платгжними реквгзитами, зразками документгв, правилами прийому громадян керiвництвом суду, графгком прийому громадян керiвництвом суду, розмгщенням службових кабгнетгв. </a:t>
            </a:r>
          </a:p>
          <a:p>
            <a:pPr marL="0" marR="0" indent="0" algn="just">
              <a:lnSpc>
                <a:spcPts val="1400"/>
              </a:lnSpc>
              <a:spcBef>
                <a:spcPts val="50"/>
              </a:spcBef>
              <a:spcAft>
                <a:spcPts val="0"/>
              </a:spcAft>
            </a:pPr>
            <a:r>
              <a:rPr lang="ru-RU" sz="1100" spc="-65">
                <a:solidFill>
                  <a:srgbClr val="000000"/>
                </a:solidFill>
                <a:latin typeface="Verdana" pitchFamily="2" panose="02020603050405020304"/>
              </a:rPr>
              <a:t>Суд прагне вгдкритостг в своУй роботг, веде планову та системну комунгкацгйну дiяльнiсть у наступних напрямках: </a:t>
            </a:r>
          </a:p>
          <a:p>
            <a:pPr marL="0" marR="0" indent="0" algn="just">
              <a:lnSpc>
                <a:spcPts val="1400"/>
              </a:lnSpc>
              <a:spcBef>
                <a:spcPts val="50"/>
              </a:spcBef>
              <a:spcAft>
                <a:spcPts val="0"/>
              </a:spcAft>
            </a:pPr>
            <a:r>
              <a:rPr lang="ru-RU" sz="1100" spc="-55">
                <a:solidFill>
                  <a:srgbClr val="000000"/>
                </a:solidFill>
                <a:latin typeface="Verdana" pitchFamily="2" panose="02020603050405020304"/>
              </a:rPr>
              <a:t>внутргшнгй напрямок включав в себе роботу з суддями та працiвниками апарату суду щодо вдосконалення Ух професгйних та комунгкативних навикгв, облаштування примгщення </a:t>
            </a:r>
            <a:r>
              <a:rPr lang="ru-RU" sz="1100" spc="-55">
                <a:solidFill>
                  <a:srgbClr val="000000"/>
                </a:solidFill>
                <a:latin typeface="Verdana" pitchFamily="2" panose="02020603050405020304"/>
              </a:rPr>
              <a:t>суду </a:t>
            </a:r>
            <a:r>
              <a:rPr lang="ru-RU" sz="1100" spc="-55">
                <a:solidFill>
                  <a:srgbClr val="000000"/>
                </a:solidFill>
                <a:latin typeface="Verdana" pitchFamily="2" panose="02020603050405020304"/>
              </a:rPr>
              <a:t>з метою забезпечення його гнформацгйноУ насиченостг, пгдвищення комфортностг для вiдвiдувачiв i працгвникгв суду; </a:t>
            </a:r>
          </a:p>
          <a:p>
            <a:pPr marL="0" marR="0" indent="0" algn="just">
              <a:lnSpc>
                <a:spcPts val="1400"/>
              </a:lnSpc>
              <a:spcBef>
                <a:spcPts val="20"/>
              </a:spcBef>
              <a:spcAft>
                <a:spcPts val="0"/>
              </a:spcAft>
            </a:pPr>
            <a:r>
              <a:rPr lang="ru-RU" sz="1100" spc="-75">
                <a:solidFill>
                  <a:srgbClr val="000000"/>
                </a:solidFill>
                <a:latin typeface="Verdana" pitchFamily="2" panose="02020603050405020304"/>
              </a:rPr>
              <a:t>зовнгшнгй напрямок - це гнформування суспгльства про роботу суду, налагодження зацгкавленого дгалогу з громадськгстю та ЗМI, залучення науковцгв до обговорення проблем судочинства, залучення студентгв та </a:t>
            </a:r>
            <a:r>
              <a:rPr lang="ru-RU" sz="1100" spc="-75">
                <a:solidFill>
                  <a:srgbClr val="000000"/>
                </a:solidFill>
                <a:latin typeface="Verdana" pitchFamily="2" panose="02020603050405020304"/>
              </a:rPr>
              <a:t>молодих фахгвцгв </a:t>
            </a:r>
            <a:r>
              <a:rPr lang="ru-RU" sz="1100" spc="-75">
                <a:solidFill>
                  <a:srgbClr val="000000"/>
                </a:solidFill>
                <a:latin typeface="Verdana" pitchFamily="2" panose="02020603050405020304"/>
              </a:rPr>
              <a:t>до проходження практики та стажування у судг. </a:t>
            </a:r>
          </a:p>
          <a:p>
            <a:pPr marL="0" marR="0" indent="0" algn="just">
              <a:lnSpc>
                <a:spcPts val="1400"/>
              </a:lnSpc>
              <a:spcBef>
                <a:spcPts val="0"/>
              </a:spcBef>
              <a:spcAft>
                <a:spcPts val="0"/>
              </a:spcAft>
            </a:pPr>
            <a:r>
              <a:rPr lang="ru-RU" sz="1100" spc="-75">
                <a:solidFill>
                  <a:srgbClr val="000000"/>
                </a:solidFill>
                <a:latin typeface="Verdana" pitchFamily="2" panose="02020603050405020304"/>
              </a:rPr>
              <a:t>Планування комунгкацгйних заходгв здгйснюеться з урахуванням результатгв опитування громадян, яке було проведено серед </a:t>
            </a:r>
            <a:r>
              <a:rPr lang="ru-RU" sz="1100" baseline="-25000" spc="-75">
                <a:solidFill>
                  <a:srgbClr val="000000"/>
                </a:solidFill>
                <a:latin typeface="Verdana" pitchFamily="2" panose="02020603050405020304"/>
              </a:rPr>
              <a:t>вiдвiдувачiв</a:t>
            </a:r>
            <a:r>
              <a:rPr lang="ru-RU" sz="1100" spc="-75">
                <a:solidFill>
                  <a:srgbClr val="000000"/>
                </a:solidFill>
                <a:latin typeface="Verdana" pitchFamily="2" panose="02020603050405020304"/>
              </a:rPr>
              <a:t> суду в 2022 роцг, щодо отримання незалежноУ оцгнки дiяльностi суду, аналгзу доступностг правосуддя для громадян. </a:t>
            </a:r>
          </a:p>
          <a:p>
            <a:pPr marL="0" marR="0" indent="0" algn="ctr">
              <a:lnSpc>
                <a:spcPts val="1400"/>
              </a:lnSpc>
              <a:spcBef>
                <a:spcPts val="1430"/>
              </a:spcBef>
              <a:spcAft>
                <a:spcPts val="0"/>
              </a:spcAft>
            </a:pPr>
            <a:r>
              <a:rPr lang="ru-RU" sz="1100" spc="-30">
                <a:solidFill>
                  <a:srgbClr val="000000"/>
                </a:solidFill>
                <a:latin typeface="Verdana" pitchFamily="2" panose="02020603050405020304"/>
              </a:rPr>
              <a:t>Напрямок: проведения просвгтницькоУ роботи </a:t>
            </a:r>
          </a:p>
          <a:p>
            <a:pPr marL="0" marR="0" indent="0" algn="just">
              <a:lnSpc>
                <a:spcPts val="1400"/>
              </a:lnSpc>
              <a:spcBef>
                <a:spcPts val="1425"/>
              </a:spcBef>
              <a:spcAft>
                <a:spcPts val="0"/>
              </a:spcAft>
            </a:pPr>
            <a:r>
              <a:rPr lang="ru-RU" sz="1100" spc="-70">
                <a:solidFill>
                  <a:srgbClr val="000000"/>
                </a:solidFill>
                <a:latin typeface="Verdana" pitchFamily="2" panose="02020603050405020304"/>
              </a:rPr>
              <a:t>19 </a:t>
            </a:r>
            <a:r>
              <a:rPr lang="ru-RU" sz="1100" spc="-70">
                <a:solidFill>
                  <a:srgbClr val="000000"/>
                </a:solidFill>
                <a:latin typeface="Verdana" pitchFamily="2" panose="02020603050405020304"/>
              </a:rPr>
              <a:t>травня 2022 року проведено флешмоб гз працiвниками апарату суду з нагоди Дня вишиванки. Адже вишиванка - це символ вгри, надгУ, любовг та нескореностг украУнцгв. Святиня, що символгзуе зв'язок поколгнь, духовно збагачуе та еднае украУнцгв. Вона е одним гз елементгв нашоУ спадщини, символом волг та любовг до УкраУни. Це наша культурна зброя, що об'еднуе кожного украгнця. </a:t>
            </a:r>
          </a:p>
          <a:p>
            <a:pPr marL="0" marR="0" indent="0" algn="just">
              <a:lnSpc>
                <a:spcPts val="1400"/>
              </a:lnSpc>
              <a:spcBef>
                <a:spcPts val="0"/>
              </a:spcBef>
              <a:spcAft>
                <a:spcPts val="0"/>
              </a:spcAft>
            </a:pPr>
            <a:r>
              <a:rPr lang="ru-RU" sz="1100" spc="-50">
                <a:solidFill>
                  <a:srgbClr val="000000"/>
                </a:solidFill>
                <a:latin typeface="Verdana" pitchFamily="2" panose="02020603050405020304"/>
              </a:rPr>
              <a:t>07 </a:t>
            </a:r>
            <a:r>
              <a:rPr lang="ru-RU" sz="1100" spc="-50">
                <a:solidFill>
                  <a:srgbClr val="000000"/>
                </a:solidFill>
                <a:latin typeface="Verdana" pitchFamily="2" panose="02020603050405020304"/>
              </a:rPr>
              <a:t>грудня 2022 року органгзовано флешмоб до Всесвгтнього дня украУнськоУ хустки, до якого долучилися працгвницг Тлумацького районного суду Iвано-ФранкгвськоУ </a:t>
            </a:r>
          </a:p>
          <a:p>
            <a:pPr marL="0" marR="0" indent="0" algn="just">
              <a:lnSpc>
                <a:spcPts val="1400"/>
              </a:lnSpc>
              <a:spcBef>
                <a:spcPts val="25"/>
              </a:spcBef>
              <a:spcAft>
                <a:spcPts val="0"/>
              </a:spcAft>
              <a:tabLst>
                <a:tab pos="1600200" algn="l"/>
                <a:tab pos="2606040" algn="l"/>
                <a:tab pos="3474720" algn="l"/>
                <a:tab pos="4434840" algn="l"/>
                <a:tab pos="6172200" algn="r"/>
              </a:tabLst>
            </a:pPr>
            <a:r>
              <a:rPr lang="ru-RU" sz="1100" spc="0">
                <a:solidFill>
                  <a:srgbClr val="000000"/>
                </a:solidFill>
                <a:latin typeface="Verdana" pitchFamily="2" panose="02020603050405020304"/>
              </a:rPr>
              <a:t>областi, традицгйно </a:t>
            </a:r>
            <a:r>
              <a:rPr lang="ru-RU" sz="1100" spc="0">
                <a:solidFill>
                  <a:srgbClr val="000000"/>
                </a:solidFill>
                <a:latin typeface="Verdana" pitchFamily="2" panose="02020603050405020304"/>
              </a:rPr>
              <a:t>одягнувши </a:t>
            </a:r>
            <a:r>
              <a:rPr lang="ru-RU" sz="1100" spc="0">
                <a:solidFill>
                  <a:srgbClr val="000000"/>
                </a:solidFill>
                <a:latin typeface="Verdana" pitchFamily="2" panose="02020603050405020304"/>
              </a:rPr>
              <a:t>барвистг </a:t>
            </a:r>
            <a:r>
              <a:rPr lang="ru-RU" sz="1100" spc="0">
                <a:solidFill>
                  <a:srgbClr val="000000"/>
                </a:solidFill>
                <a:latin typeface="Verdana" pitchFamily="2" panose="02020603050405020304"/>
              </a:rPr>
              <a:t>украУнськг </a:t>
            </a:r>
            <a:r>
              <a:rPr lang="ru-RU" sz="1100" spc="0">
                <a:solidFill>
                  <a:srgbClr val="000000"/>
                </a:solidFill>
                <a:latin typeface="Verdana" pitchFamily="2" panose="02020603050405020304"/>
              </a:rPr>
              <a:t>хустки, </a:t>
            </a:r>
            <a:r>
              <a:rPr lang="ru-RU" sz="1100" spc="0">
                <a:solidFill>
                  <a:srgbClr val="000000"/>
                </a:solidFill>
                <a:latin typeface="Verdana" pitchFamily="2" panose="02020603050405020304"/>
              </a:rPr>
              <a:t>пгдкресливши </a:t>
            </a:r>
            <a:br/>
            <a:r>
              <a:rPr lang="ru-RU" sz="1100" spc="0">
                <a:solidFill>
                  <a:srgbClr val="000000"/>
                </a:solidFill>
                <a:latin typeface="Verdana" pitchFamily="2" panose="02020603050405020304"/>
              </a:rPr>
              <a:t>свою чаргвнгсть та повагу до звичаУв та традицгй. </a:t>
            </a:r>
          </a:p>
          <a:p>
            <a:pPr marL="0" marR="0" indent="0" algn="just">
              <a:lnSpc>
                <a:spcPts val="1400"/>
              </a:lnSpc>
              <a:spcBef>
                <a:spcPts val="10"/>
              </a:spcBef>
              <a:spcAft>
                <a:spcPts val="0"/>
              </a:spcAft>
            </a:pPr>
            <a:r>
              <a:rPr lang="ru-RU" sz="1100" spc="-85">
                <a:solidFill>
                  <a:srgbClr val="000000"/>
                </a:solidFill>
                <a:latin typeface="Verdana" pitchFamily="2" panose="02020603050405020304"/>
              </a:rPr>
              <a:t>УкраУнська хустка</a:t>
            </a:r>
            <a:r>
              <a:rPr lang="ru-RU" sz="1100" spc="-85">
                <a:solidFill>
                  <a:srgbClr val="5C5C5B"/>
                </a:solidFill>
                <a:latin typeface="Verdana" pitchFamily="2" panose="02020603050405020304"/>
              </a:rPr>
              <a:t> -</a:t>
            </a:r>
            <a:r>
              <a:rPr lang="ru-RU" sz="1100" spc="-85">
                <a:solidFill>
                  <a:srgbClr val="000000"/>
                </a:solidFill>
                <a:latin typeface="Verdana" pitchFamily="2" panose="02020603050405020304"/>
              </a:rPr>
              <a:t> оберiг та символ життя, любовг та патрготизму, вгрностг в коханнг, незмгнна супутниця у життi прекрасноУ половини людства, оспгвана у пгснях. Хустка</a:t>
            </a:r>
            <a:r>
              <a:rPr lang="ru-RU" sz="1100" spc="-85">
                <a:solidFill>
                  <a:srgbClr val="5C5C5B"/>
                </a:solidFill>
                <a:latin typeface="Verdana" pitchFamily="2" panose="02020603050405020304"/>
              </a:rPr>
              <a:t> -</a:t>
            </a:r>
            <a:r>
              <a:rPr lang="ru-RU" sz="1100" spc="-85">
                <a:solidFill>
                  <a:srgbClr val="000000"/>
                </a:solidFill>
                <a:latin typeface="Verdana" pitchFamily="2" panose="02020603050405020304"/>
              </a:rPr>
              <a:t>невгд'емна частина украУнськог культурноУ спадщини, яка оберггае, зггргвае, збагачуе. </a:t>
            </a:r>
          </a:p>
          <a:p>
            <a:pPr marL="0" marR="0" indent="0" algn="just">
              <a:lnSpc>
                <a:spcPts val="1400"/>
              </a:lnSpc>
              <a:spcBef>
                <a:spcPts val="85"/>
              </a:spcBef>
              <a:spcAft>
                <a:spcPts val="0"/>
              </a:spcAft>
            </a:pPr>
            <a:r>
              <a:rPr lang="ru-RU" sz="1100" spc="-70">
                <a:solidFill>
                  <a:srgbClr val="000000"/>
                </a:solidFill>
                <a:latin typeface="Verdana" pitchFamily="2" panose="02020603050405020304"/>
              </a:rPr>
              <a:t>11 </a:t>
            </a:r>
            <a:r>
              <a:rPr lang="ru-RU" sz="1100" spc="-70">
                <a:solidFill>
                  <a:srgbClr val="000000"/>
                </a:solidFill>
                <a:latin typeface="Verdana" pitchFamily="2" panose="02020603050405020304"/>
              </a:rPr>
              <a:t>травня 2022 року задля забезпечення довгри громадян до правосуддя, пгдготовлено статтю на тему: «На захистi конституцгйних прав та свобод», яку висвгтлено у засобах масовоУ </a:t>
            </a:r>
            <a:r>
              <a:rPr lang="ru-RU" sz="1100" spc="-70">
                <a:solidFill>
                  <a:srgbClr val="000000"/>
                </a:solidFill>
                <a:latin typeface="Verdana" pitchFamily="2" panose="02020603050405020304"/>
              </a:rPr>
              <a:t>гнформацгУ, </a:t>
            </a:r>
            <a:r>
              <a:rPr lang="ru-RU" sz="1100" spc="-70">
                <a:solidFill>
                  <a:srgbClr val="000000"/>
                </a:solidFill>
                <a:latin typeface="Verdana" pitchFamily="2" panose="02020603050405020304"/>
              </a:rPr>
              <a:t>а сане в районнгй газетг « Злагода». Дана стаття присвячена дiяльностi Тлумацького районного суду Iвано-ФранкгвськоУ областi. Нг в умовах пандемгТ, нг военного чи надзвичайного стану робота суду не може бути припинена. Суд працюе на захистi конституцгйних прав та свобод людини i громадянина, адже вони е найважливгшим завданням нашоУ держави. </a:t>
            </a:r>
          </a:p>
          <a:p>
            <a:pPr marL="0" marR="0" indent="0" algn="just">
              <a:lnSpc>
                <a:spcPts val="1400"/>
              </a:lnSpc>
              <a:spcBef>
                <a:spcPts val="0"/>
              </a:spcBef>
              <a:spcAft>
                <a:spcPts val="0"/>
              </a:spcAft>
            </a:pPr>
            <a:r>
              <a:rPr lang="ru-RU" sz="1100" spc="-80">
                <a:solidFill>
                  <a:srgbClr val="000000"/>
                </a:solidFill>
                <a:latin typeface="Verdana" pitchFamily="2" panose="02020603050405020304"/>
              </a:rPr>
              <a:t>15 </a:t>
            </a:r>
            <a:r>
              <a:rPr lang="ru-RU" sz="1100" spc="-80">
                <a:solidFill>
                  <a:srgbClr val="000000"/>
                </a:solidFill>
                <a:latin typeface="Verdana" pitchFamily="2" panose="02020603050405020304"/>
              </a:rPr>
              <a:t>вересня 2022 року спгльно гз гнспектором сектору ювенальноУ превенцгУ вгддглення полгцгУ № 5 м. Тлумач РУП ГУНП в Iвано-ФранкгвськоУ областi, проведено правовий урок на тему: «16 днгв проти насильства» з учнями Тлумацького лгцею №1 ТлумацькоУ мгськоУ ради Iвано-Франкгвського району Iвано-ФранкгвськоУ областi. </a:t>
            </a:r>
          </a:p>
          <a:p>
            <a:pPr marL="457200" marR="0" indent="0" algn="just">
              <a:lnSpc>
                <a:spcPts val="1100"/>
              </a:lnSpc>
              <a:spcBef>
                <a:spcPts val="240"/>
              </a:spcBef>
              <a:spcAft>
                <a:spcPts val="0"/>
              </a:spcAft>
            </a:pPr>
            <a:r>
              <a:rPr lang="ru-RU" sz="1100" spc="-75">
                <a:solidFill>
                  <a:srgbClr val="000000"/>
                </a:solidFill>
                <a:latin typeface="Lucida Console" pitchFamily="0" panose="02020603050405020304"/>
              </a:rPr>
              <a:t>М</a:t>
            </a:r>
            <a:r>
              <a:rPr lang="ru-RU" sz="1100" spc="-75">
                <a:solidFill>
                  <a:srgbClr val="000000"/>
                </a:solidFill>
                <a:latin typeface="Lucida Console" pitchFamily="0" panose="02020603050405020304"/>
              </a:rPr>
              <a:t>е</a:t>
            </a:r>
            <a:r>
              <a:rPr lang="ru-RU" sz="1100" spc="-75">
                <a:solidFill>
                  <a:srgbClr val="000000"/>
                </a:solidFill>
                <a:latin typeface="Lucida Console" pitchFamily="0" panose="02020603050405020304"/>
              </a:rPr>
              <a:t>т</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ю </a:t>
            </a:r>
            <a:r>
              <a:rPr lang="ru-RU" sz="1100" spc="-75">
                <a:solidFill>
                  <a:srgbClr val="000000"/>
                </a:solidFill>
                <a:latin typeface="Lucida Console" pitchFamily="0" panose="02020603050405020304"/>
              </a:rPr>
              <a:t>з</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х</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д</a:t>
            </a:r>
            <a:r>
              <a:rPr lang="ru-RU" sz="1100" spc="-75">
                <a:solidFill>
                  <a:srgbClr val="000000"/>
                </a:solidFill>
                <a:latin typeface="Lucida Console" pitchFamily="0" panose="02020603050405020304"/>
              </a:rPr>
              <a:t>у </a:t>
            </a:r>
            <a:r>
              <a:rPr lang="ru-RU" sz="1100" spc="-75">
                <a:solidFill>
                  <a:srgbClr val="000000"/>
                </a:solidFill>
                <a:latin typeface="Lucida Console" pitchFamily="0" panose="02020603050405020304"/>
              </a:rPr>
              <a:t>б</a:t>
            </a:r>
            <a:r>
              <a:rPr lang="ru-RU" sz="1100" spc="-75">
                <a:solidFill>
                  <a:srgbClr val="000000"/>
                </a:solidFill>
                <a:latin typeface="Lucida Console" pitchFamily="0" panose="02020603050405020304"/>
              </a:rPr>
              <a:t>у</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о </a:t>
            </a:r>
            <a:r>
              <a:rPr lang="ru-RU" sz="1100" spc="-75">
                <a:solidFill>
                  <a:srgbClr val="000000"/>
                </a:solidFill>
                <a:latin typeface="Lucida Console" pitchFamily="0" panose="02020603050405020304"/>
              </a:rPr>
              <a:t>п</a:t>
            </a:r>
            <a:r>
              <a:rPr lang="ru-RU" sz="1100" spc="-75">
                <a:solidFill>
                  <a:srgbClr val="000000"/>
                </a:solidFill>
                <a:latin typeface="Lucida Console" pitchFamily="0" panose="02020603050405020304"/>
              </a:rPr>
              <a:t>р</a:t>
            </a:r>
            <a:r>
              <a:rPr lang="ru-RU" sz="1100" spc="-75">
                <a:solidFill>
                  <a:srgbClr val="000000"/>
                </a:solidFill>
                <a:latin typeface="Lucida Console" pitchFamily="0" panose="02020603050405020304"/>
              </a:rPr>
              <a:t>и</a:t>
            </a:r>
            <a:r>
              <a:rPr lang="ru-RU" sz="1100" spc="-75">
                <a:solidFill>
                  <a:srgbClr val="000000"/>
                </a:solidFill>
                <a:latin typeface="Lucida Console" pitchFamily="0" panose="02020603050405020304"/>
              </a:rPr>
              <a:t>в</a:t>
            </a:r>
            <a:r>
              <a:rPr lang="ru-RU" sz="1100" spc="-75">
                <a:solidFill>
                  <a:srgbClr val="000000"/>
                </a:solidFill>
                <a:latin typeface="Lucida Console" pitchFamily="0" panose="02020603050405020304"/>
              </a:rPr>
              <a:t>е</a:t>
            </a:r>
            <a:r>
              <a:rPr lang="ru-RU" sz="1100" spc="-75">
                <a:solidFill>
                  <a:srgbClr val="000000"/>
                </a:solidFill>
                <a:latin typeface="Lucida Console" pitchFamily="0" panose="02020603050405020304"/>
              </a:rPr>
              <a:t>р</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у</a:t>
            </a:r>
            <a:r>
              <a:rPr lang="ru-RU" sz="1100" spc="-75">
                <a:solidFill>
                  <a:srgbClr val="000000"/>
                </a:solidFill>
                <a:latin typeface="Lucida Console" pitchFamily="0" panose="02020603050405020304"/>
              </a:rPr>
              <a:t>т</a:t>
            </a:r>
            <a:r>
              <a:rPr lang="ru-RU" sz="1100" spc="-75">
                <a:solidFill>
                  <a:srgbClr val="000000"/>
                </a:solidFill>
                <a:latin typeface="Lucida Console" pitchFamily="0" panose="02020603050405020304"/>
              </a:rPr>
              <a:t>и </a:t>
            </a:r>
            <a:r>
              <a:rPr lang="ru-RU" sz="1100" spc="-75">
                <a:solidFill>
                  <a:srgbClr val="000000"/>
                </a:solidFill>
                <a:latin typeface="Lucida Console" pitchFamily="0" panose="02020603050405020304"/>
              </a:rPr>
              <a:t>у</a:t>
            </a:r>
            <a:r>
              <a:rPr lang="ru-RU" sz="1100" spc="-75">
                <a:solidFill>
                  <a:srgbClr val="000000"/>
                </a:solidFill>
                <a:latin typeface="Lucida Console" pitchFamily="0" panose="02020603050405020304"/>
              </a:rPr>
              <a:t>в</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г</a:t>
            </a:r>
            <a:r>
              <a:rPr lang="ru-RU" sz="1100" spc="-75">
                <a:solidFill>
                  <a:srgbClr val="000000"/>
                </a:solidFill>
                <a:latin typeface="Lucida Console" pitchFamily="0" panose="02020603050405020304"/>
              </a:rPr>
              <a:t>у </a:t>
            </a:r>
            <a:r>
              <a:rPr lang="ru-RU" sz="1100" spc="-75">
                <a:solidFill>
                  <a:srgbClr val="000000"/>
                </a:solidFill>
                <a:latin typeface="Lucida Console" pitchFamily="0" panose="02020603050405020304"/>
              </a:rPr>
              <a:t>д</a:t>
            </a:r>
            <a:r>
              <a:rPr lang="ru-RU" sz="1100" spc="-75">
                <a:solidFill>
                  <a:srgbClr val="000000"/>
                </a:solidFill>
                <a:latin typeface="Lucida Console" pitchFamily="0" panose="02020603050405020304"/>
              </a:rPr>
              <a:t>о </a:t>
            </a:r>
            <a:r>
              <a:rPr lang="ru-RU" sz="1100" spc="-75">
                <a:solidFill>
                  <a:srgbClr val="000000"/>
                </a:solidFill>
                <a:latin typeface="Lucida Console" pitchFamily="0" panose="02020603050405020304"/>
              </a:rPr>
              <a:t>п</a:t>
            </a:r>
            <a:r>
              <a:rPr lang="ru-RU" sz="1100" spc="-75">
                <a:solidFill>
                  <a:srgbClr val="000000"/>
                </a:solidFill>
                <a:latin typeface="Lucida Console" pitchFamily="0" panose="02020603050405020304"/>
              </a:rPr>
              <a:t>р</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б</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е</a:t>
            </a:r>
            <a:r>
              <a:rPr lang="ru-RU" sz="1100" spc="-75">
                <a:solidFill>
                  <a:srgbClr val="000000"/>
                </a:solidFill>
                <a:latin typeface="Lucida Console" pitchFamily="0" panose="02020603050405020304"/>
              </a:rPr>
              <a:t>м </a:t>
            </a:r>
            <a:r>
              <a:rPr lang="ru-RU" sz="1100" spc="-75">
                <a:solidFill>
                  <a:srgbClr val="000000"/>
                </a:solidFill>
                <a:latin typeface="Lucida Console" pitchFamily="0" panose="02020603050405020304"/>
              </a:rPr>
              <a:t>п</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д</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я </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с</a:t>
            </a:r>
            <a:r>
              <a:rPr lang="ru-RU" sz="1100" spc="-75">
                <a:solidFill>
                  <a:srgbClr val="000000"/>
                </a:solidFill>
                <a:latin typeface="Lucida Console" pitchFamily="0" panose="02020603050405020304"/>
              </a:rPr>
              <a:t>и</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ь</a:t>
            </a:r>
            <a:r>
              <a:rPr lang="ru-RU" sz="1100" spc="-75">
                <a:solidFill>
                  <a:srgbClr val="000000"/>
                </a:solidFill>
                <a:latin typeface="Lucida Console" pitchFamily="0" panose="02020603050405020304"/>
              </a:rPr>
              <a:t>с</a:t>
            </a:r>
            <a:r>
              <a:rPr lang="ru-RU" sz="1100" spc="-75">
                <a:solidFill>
                  <a:srgbClr val="000000"/>
                </a:solidFill>
                <a:latin typeface="Lucida Console" pitchFamily="0" panose="02020603050405020304"/>
              </a:rPr>
              <a:t>т</a:t>
            </a:r>
            <a:r>
              <a:rPr lang="ru-RU" sz="1100" spc="-75">
                <a:solidFill>
                  <a:srgbClr val="000000"/>
                </a:solidFill>
                <a:latin typeface="Lucida Console" pitchFamily="0" panose="02020603050405020304"/>
              </a:rPr>
              <a:t>в</a:t>
            </a:r>
            <a:r>
              <a:rPr lang="ru-RU" sz="1100" spc="-75">
                <a:solidFill>
                  <a:srgbClr val="000000"/>
                </a:solidFill>
                <a:latin typeface="Lucida Console" pitchFamily="0" panose="02020603050405020304"/>
              </a:rPr>
              <a:t>а </a:t>
            </a:r>
            <a:r>
              <a:rPr lang="ru-RU" sz="1100" spc="-75">
                <a:solidFill>
                  <a:srgbClr val="000000"/>
                </a:solidFill>
                <a:latin typeface="Lucida Console" pitchFamily="0" panose="02020603050405020304"/>
              </a:rPr>
              <a:t>в </a:t>
            </a:r>
            <a:r>
              <a:rPr lang="ru-RU" sz="1100" spc="-75">
                <a:solidFill>
                  <a:srgbClr val="000000"/>
                </a:solidFill>
                <a:latin typeface="Lucida Console" pitchFamily="0" panose="02020603050405020304"/>
              </a:rPr>
              <a:t>с</a:t>
            </a:r>
            <a:r>
              <a:rPr lang="ru-RU" sz="1100" spc="-75">
                <a:solidFill>
                  <a:srgbClr val="000000"/>
                </a:solidFill>
                <a:latin typeface="Lucida Console" pitchFamily="0" panose="02020603050405020304"/>
              </a:rPr>
              <a:t>г</a:t>
            </a:r>
            <a:r>
              <a:rPr lang="ru-RU" sz="1100" spc="-75">
                <a:solidFill>
                  <a:srgbClr val="000000"/>
                </a:solidFill>
                <a:latin typeface="Lucida Console" pitchFamily="0" panose="02020603050405020304"/>
              </a:rPr>
              <a:t>м'</a:t>
            </a:r>
            <a:r>
              <a:rPr lang="ru-RU" sz="1100" spc="-75">
                <a:solidFill>
                  <a:srgbClr val="000000"/>
                </a:solidFill>
                <a:latin typeface="Lucida Console" pitchFamily="0" panose="02020603050405020304"/>
              </a:rPr>
              <a:t>я</a:t>
            </a:r>
            <a:r>
              <a:rPr lang="ru-RU" sz="1100" spc="-75">
                <a:solidFill>
                  <a:srgbClr val="000000"/>
                </a:solidFill>
                <a:latin typeface="Lucida Console" pitchFamily="0" panose="02020603050405020304"/>
              </a:rPr>
              <a:t>х, </a:t>
            </a:r>
          </a:p>
          <a:p>
            <a:pPr marL="0" marR="0" indent="0" algn="just">
              <a:lnSpc>
                <a:spcPts val="1400"/>
              </a:lnSpc>
              <a:spcBef>
                <a:spcPts val="0"/>
              </a:spcBef>
              <a:spcAft>
                <a:spcPts val="0"/>
              </a:spcAft>
            </a:pPr>
            <a:r>
              <a:rPr lang="ru-RU" sz="1100" spc="-40">
                <a:solidFill>
                  <a:srgbClr val="000000"/>
                </a:solidFill>
                <a:latin typeface="Verdana" pitchFamily="2" panose="02020603050405020304"/>
              </a:rPr>
              <a:t>жорстокого поводження з дгтьми, ознайомлення дгтей з Тхнгми правами та обов'язками. </a:t>
            </a:r>
          </a:p>
          <a:p>
            <a:pPr marL="0" marR="0" indent="0" algn="just">
              <a:lnSpc>
                <a:spcPts val="1400"/>
              </a:lnSpc>
              <a:spcBef>
                <a:spcPts val="0"/>
              </a:spcBef>
              <a:spcAft>
                <a:spcPts val="25"/>
              </a:spcAft>
            </a:pPr>
            <a:r>
              <a:rPr lang="ru-RU" sz="1100" spc="-50">
                <a:solidFill>
                  <a:srgbClr val="000000"/>
                </a:solidFill>
                <a:latin typeface="Verdana" pitchFamily="2" panose="02020603050405020304"/>
              </a:rPr>
              <a:t>Дана тема е досить актуальною на даний час. Насильство е однгею з найбгльш розповсюджених форм порушення прав людини. Насильство часто присутне в життi, а ми вгдгграемо в ньому певну роль. Залежно вгд ситуацгУ ми е свгдками, жертвами або ж кривдниками. Траггчнгсть ситуацгУ в тому, що свгдки чи жертви насильницьког дiяльностi переносять модель кривдницькоТ поведгнки у власне житгя та продовжують чинити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47" name=""/>
        <p:cNvGrpSpPr/>
        <p:nvPr/>
      </p:nvGrpSpPr>
      <p:grpSpPr>
        <a:xfrm>
          <a:off x="0" y="0"/>
          <a:ext cx="0" cy="0"/>
          <a:chOff x="0" y="0"/>
          <a:chExt cx="0" cy="0"/>
        </a:xfrm>
      </p:grpSpPr>
      <p:sp>
        <p:nvSpPr>
          <p:cNvPr id="48" name=""/>
          <p:cNvSpPr/>
          <p:nvPr>
            <p:ph type="body" idx="10"/>
          </p:nvPr>
        </p:nvSpPr>
        <p:spPr>
          <a:xfrm>
            <a:off x="925830" y="609600"/>
            <a:ext cx="6212840" cy="9309100"/>
          </a:xfrm>
          <a:prstGeom prst="rect">
            <a:avLst/>
          </a:prstGeom>
          <a:noFill/>
          <a:ln w="0" cmpd="sng">
            <a:noFill/>
            <a:prstDash val="solid"/>
          </a:ln>
        </p:spPr>
        <p:txBody>
          <a:bodyPr vert="horz" lIns="0" tIns="8890" rIns="0" bIns="0" anchor="t"/>
          <a:lstStyle/>
          <a:p>
            <a:pPr marL="0" marR="0" indent="0" algn="l">
              <a:lnSpc>
                <a:spcPts val="1100"/>
              </a:lnSpc>
              <a:spcAft>
                <a:spcPts val="0"/>
              </a:spcAft>
            </a:pPr>
            <a:r>
              <a:rPr lang="ru-RU" sz="1050" spc="-85">
                <a:solidFill>
                  <a:srgbClr val="000000"/>
                </a:solidFill>
                <a:latin typeface="Lucida Console" pitchFamily="0" panose="02020603050405020304"/>
              </a:rPr>
              <a:t>н</a:t>
            </a:r>
            <a:r>
              <a:rPr lang="ru-RU" sz="1050" spc="-85">
                <a:solidFill>
                  <a:srgbClr val="000000"/>
                </a:solidFill>
                <a:latin typeface="Lucida Console" pitchFamily="0" panose="02020603050405020304"/>
              </a:rPr>
              <a:t>а</a:t>
            </a:r>
            <a:r>
              <a:rPr lang="ru-RU" sz="1050" spc="-85">
                <a:solidFill>
                  <a:srgbClr val="000000"/>
                </a:solidFill>
                <a:latin typeface="Lucida Console" pitchFamily="0" panose="02020603050405020304"/>
              </a:rPr>
              <a:t>с</a:t>
            </a:r>
            <a:r>
              <a:rPr lang="ru-RU" sz="1050" spc="-85">
                <a:solidFill>
                  <a:srgbClr val="000000"/>
                </a:solidFill>
                <a:latin typeface="Lucida Console" pitchFamily="0" panose="02020603050405020304"/>
              </a:rPr>
              <a:t>и</a:t>
            </a:r>
            <a:r>
              <a:rPr lang="ru-RU" sz="1050" spc="-85">
                <a:solidFill>
                  <a:srgbClr val="000000"/>
                </a:solidFill>
                <a:latin typeface="Lucida Console" pitchFamily="0" panose="02020603050405020304"/>
              </a:rPr>
              <a:t>л</a:t>
            </a:r>
            <a:r>
              <a:rPr lang="ru-RU" sz="1050" spc="-85">
                <a:solidFill>
                  <a:srgbClr val="000000"/>
                </a:solidFill>
                <a:latin typeface="Lucida Console" pitchFamily="0" panose="02020603050405020304"/>
              </a:rPr>
              <a:t>ь</a:t>
            </a:r>
            <a:r>
              <a:rPr lang="ru-RU" sz="1050" spc="-85">
                <a:solidFill>
                  <a:srgbClr val="000000"/>
                </a:solidFill>
                <a:latin typeface="Lucida Console" pitchFamily="0" panose="02020603050405020304"/>
              </a:rPr>
              <a:t>с</a:t>
            </a:r>
            <a:r>
              <a:rPr lang="ru-RU" sz="1050" spc="-85">
                <a:solidFill>
                  <a:srgbClr val="000000"/>
                </a:solidFill>
                <a:latin typeface="Lucida Console" pitchFamily="0" panose="02020603050405020304"/>
              </a:rPr>
              <a:t>т</a:t>
            </a:r>
            <a:r>
              <a:rPr lang="ru-RU" sz="1050" spc="-85">
                <a:solidFill>
                  <a:srgbClr val="000000"/>
                </a:solidFill>
                <a:latin typeface="Lucida Console" pitchFamily="0" panose="02020603050405020304"/>
              </a:rPr>
              <a:t>в</a:t>
            </a:r>
            <a:r>
              <a:rPr lang="ru-RU" sz="1050" spc="-85">
                <a:solidFill>
                  <a:srgbClr val="000000"/>
                </a:solidFill>
                <a:latin typeface="Lucida Console" pitchFamily="0" panose="02020603050405020304"/>
              </a:rPr>
              <a:t>о. </a:t>
            </a:r>
          </a:p>
          <a:p>
            <a:pPr marL="0" marR="0" indent="0" algn="just">
              <a:lnSpc>
                <a:spcPts val="1400"/>
              </a:lnSpc>
              <a:spcBef>
                <a:spcPts val="0"/>
              </a:spcBef>
              <a:spcAft>
                <a:spcPts val="0"/>
              </a:spcAft>
            </a:pPr>
            <a:r>
              <a:rPr lang="ru-RU" sz="1100" spc="0">
                <a:solidFill>
                  <a:srgbClr val="000000"/>
                </a:solidFill>
                <a:latin typeface="Arial" pitchFamily="2" panose="02020603050405020304"/>
              </a:rPr>
              <a:t>В ходг зустргчг дгтям представлено науково-пгзнавальнг мультфгльми щодо видгв насильства. Усгм учням вручено гнформацгйно-просвгтницькг матергали — пам'ятку для дгтей про Ух права та обов'язки. Найголовнгше правило — НЕ МОВЧАТИ! Попередити гх про можливу небезпеку та попросити допомоги. </a:t>
            </a:r>
          </a:p>
          <a:p>
            <a:pPr marL="0" marR="0" indent="0" algn="ctr">
              <a:lnSpc>
                <a:spcPts val="1400"/>
              </a:lnSpc>
              <a:spcBef>
                <a:spcPts val="1400"/>
              </a:spcBef>
              <a:spcAft>
                <a:spcPts val="0"/>
              </a:spcAft>
            </a:pPr>
            <a:r>
              <a:rPr lang="ru-RU" sz="1100" spc="45">
                <a:solidFill>
                  <a:srgbClr val="000000"/>
                </a:solidFill>
                <a:latin typeface="Arial" pitchFamily="2" panose="02020603050405020304"/>
              </a:rPr>
              <a:t>Напрямок: оцiнювання якостi роботы суду </a:t>
            </a:r>
          </a:p>
          <a:p>
            <a:pPr marL="0" marR="0" indent="0" algn="just">
              <a:lnSpc>
                <a:spcPts val="1400"/>
              </a:lnSpc>
              <a:spcBef>
                <a:spcPts val="1435"/>
              </a:spcBef>
              <a:spcAft>
                <a:spcPts val="0"/>
              </a:spcAft>
            </a:pPr>
            <a:r>
              <a:rPr lang="ru-RU" sz="1100" spc="0">
                <a:solidFill>
                  <a:srgbClr val="000000"/>
                </a:solidFill>
                <a:latin typeface="Arial" pitchFamily="2" panose="02020603050405020304"/>
              </a:rPr>
              <a:t>Вдосконалення судовое системи належить до пргоритетних знань в становленнг демократгТ в украУнському суспiльствi. Лише покращуючи розумгння реальноТ ситуацгТ в судах, стану вгдносин судовоТ системи та суспгльства, можна досягги сутгевого покращення ефективностi судочинства, змгцнення довiри до суду в украТнському суспiльствi. Власне цим i пояснюеться необхгднгсть використання у адмгнгструваннг судовоТ дiяльностi методгв оцiнювання якостi роботи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3 23 </a:t>
            </a:r>
            <a:r>
              <a:rPr lang="ru-RU" sz="1100" spc="0">
                <a:solidFill>
                  <a:srgbClr val="000000"/>
                </a:solidFill>
                <a:latin typeface="Arial" pitchFamily="2" panose="02020603050405020304"/>
              </a:rPr>
              <a:t>травня 2022 року до 26 травня 2022 року у Тлумацькому районному судi Iвано-ФранкгвськоТ областi проведено анонгмне анкетне опитування суддгв та працiвникiв апарату </a:t>
            </a:r>
            <a:r>
              <a:rPr lang="ru-RU" sz="1100" spc="0">
                <a:solidFill>
                  <a:srgbClr val="000000"/>
                </a:solidFill>
                <a:latin typeface="Arial" pitchFamily="2" panose="02020603050405020304"/>
              </a:rPr>
              <a:t>суду</a:t>
            </a:r>
            <a:r>
              <a:rPr lang="ru-RU" sz="1100" spc="0">
                <a:solidFill>
                  <a:srgbClr val="000000"/>
                </a:solidFill>
                <a:latin typeface="Arial" pitchFamily="2" panose="02020603050405020304"/>
              </a:rPr>
              <a:t>, яке було передбачене Комунгкацгйним планом суду на 2022 pix. </a:t>
            </a:r>
          </a:p>
          <a:p>
            <a:pPr marL="0" marR="0" indent="0" algn="just">
              <a:lnSpc>
                <a:spcPts val="1400"/>
              </a:lnSpc>
              <a:spcBef>
                <a:spcPts val="15"/>
              </a:spcBef>
              <a:spcAft>
                <a:spcPts val="0"/>
              </a:spcAft>
            </a:pPr>
            <a:r>
              <a:rPr lang="ru-RU" sz="1100" spc="20">
                <a:solidFill>
                  <a:srgbClr val="000000"/>
                </a:solidFill>
                <a:latin typeface="Arial" pitchFamily="2" panose="02020603050405020304"/>
              </a:rPr>
              <a:t>Опитування проводилося з метою отримання </a:t>
            </a:r>
            <a:r>
              <a:rPr lang="ru-RU" sz="1100" spc="20">
                <a:solidFill>
                  <a:srgbClr val="000000"/>
                </a:solidFill>
                <a:latin typeface="Arial" pitchFamily="2" panose="02020603050405020304"/>
              </a:rPr>
              <a:t>гнформацгТ </a:t>
            </a:r>
            <a:r>
              <a:rPr lang="ru-RU" sz="1100" spc="20">
                <a:solidFill>
                  <a:srgbClr val="000000"/>
                </a:solidFill>
                <a:latin typeface="Arial" pitchFamily="2" panose="02020603050405020304"/>
              </a:rPr>
              <a:t>для прийняття управлгнських ргшень та розробки плангв дгй, спрямованих на вдосконалення роботи суду, що допоможе усунути проблеми та недолгки як в органгзацгУ роботи суду, так i в стосунках з вiдвiдувачами суду. </a:t>
            </a:r>
          </a:p>
          <a:p>
            <a:pPr marL="0" marR="0" indent="0" algn="just">
              <a:lnSpc>
                <a:spcPts val="1400"/>
              </a:lnSpc>
              <a:spcBef>
                <a:spcPts val="15"/>
              </a:spcBef>
              <a:spcAft>
                <a:spcPts val="0"/>
              </a:spcAft>
            </a:pPr>
            <a:r>
              <a:rPr lang="ru-RU" sz="1050" spc="0">
                <a:solidFill>
                  <a:srgbClr val="000000"/>
                </a:solidFill>
                <a:latin typeface="Lucida Console" pitchFamily="0" panose="02020603050405020304"/>
              </a:rPr>
              <a:t>3 25 </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о 09 </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2022 </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в </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л</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ц</a:t>
            </a:r>
            <a:r>
              <a:rPr lang="ru-RU" sz="1050" spc="0">
                <a:solidFill>
                  <a:srgbClr val="000000"/>
                </a:solidFill>
                <a:latin typeface="Lucida Console" pitchFamily="0" panose="02020603050405020304"/>
              </a:rPr>
              <a:t>ь</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й</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дi I</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о-</a:t>
            </a:r>
            <a:r>
              <a:rPr lang="ru-RU" sz="1100" spc="0">
                <a:solidFill>
                  <a:srgbClr val="000000"/>
                </a:solidFill>
                <a:latin typeface="Arial" pitchFamily="2" panose="02020603050405020304"/>
              </a:rPr>
              <a:t>Ф</a:t>
            </a:r>
            <a:r>
              <a:rPr lang="ru-RU" sz="1100" spc="0">
                <a:solidFill>
                  <a:srgbClr val="000000"/>
                </a:solidFill>
                <a:latin typeface="Arial" pitchFamily="2" panose="02020603050405020304"/>
              </a:rPr>
              <a:t>ранкгвськоТ областi проводила анонгмне опитування громадян — вгдвгдувачгв суду щодо якостi та ефективностi роботи суду за допомогою анонгмного анкетування. </a:t>
            </a:r>
          </a:p>
          <a:p>
            <a:pPr marL="0" marR="0" indent="0" algn="just">
              <a:lnSpc>
                <a:spcPts val="1400"/>
              </a:lnSpc>
              <a:spcBef>
                <a:spcPts val="30"/>
              </a:spcBef>
              <a:spcAft>
                <a:spcPts val="0"/>
              </a:spcAft>
            </a:pPr>
            <a:r>
              <a:rPr lang="ru-RU" sz="1100" spc="0">
                <a:solidFill>
                  <a:srgbClr val="000000"/>
                </a:solidFill>
                <a:latin typeface="Arial" pitchFamily="2" panose="02020603050405020304"/>
              </a:rPr>
              <a:t>Задля пiдвищення рiвня громадськоТ довiри до суду, з метою полгпшення якостi роботи суду та пiдвищення рiвня довiри громадян до системи правосуддя, дане опитування було добровгльним i покликане вивчити думку громадян щодо органгзацгТ роботи Тлумацького районного суду Iвано-ФранкгвськоТ областi. </a:t>
            </a:r>
          </a:p>
          <a:p>
            <a:pPr marL="0" marR="0" indent="0" algn="just">
              <a:lnSpc>
                <a:spcPts val="1400"/>
              </a:lnSpc>
              <a:spcBef>
                <a:spcPts val="0"/>
              </a:spcBef>
              <a:spcAft>
                <a:spcPts val="0"/>
              </a:spcAft>
            </a:pPr>
            <a:r>
              <a:rPr lang="ru-RU" sz="1100" spc="0">
                <a:solidFill>
                  <a:srgbClr val="000000"/>
                </a:solidFill>
                <a:latin typeface="Arial" pitchFamily="2" panose="02020603050405020304"/>
              </a:rPr>
              <a:t>Bci </a:t>
            </a:r>
            <a:r>
              <a:rPr lang="ru-RU" sz="1100" spc="0">
                <a:solidFill>
                  <a:srgbClr val="000000"/>
                </a:solidFill>
                <a:latin typeface="Arial" pitchFamily="2" panose="02020603050405020304"/>
              </a:rPr>
              <a:t>бажаючг громадяни змогли прийняти участь в опитуваннг шляхом заповнення анкет, якг знаходилися в примгщеннг суду бгля «Единого вгкна». Результати опитування розмгщенг на вебсайтг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Отже, можна зробити висновок, що гнформативна робота щодо дiяльностi суду ведеться на вгдмгнному ргвнг. </a:t>
            </a:r>
          </a:p>
          <a:p>
            <a:pPr marL="0" marR="0" indent="0" algn="just">
              <a:lnSpc>
                <a:spcPts val="1400"/>
              </a:lnSpc>
              <a:spcBef>
                <a:spcPts val="25"/>
              </a:spcBef>
              <a:spcAft>
                <a:spcPts val="0"/>
              </a:spcAft>
            </a:pPr>
            <a:r>
              <a:rPr lang="ru-RU" sz="1100" spc="0">
                <a:solidFill>
                  <a:srgbClr val="000000"/>
                </a:solidFill>
                <a:latin typeface="Arial" pitchFamily="2" panose="02020603050405020304"/>
              </a:rPr>
              <a:t>Запровадження та пгдтримання серед працiвникiв суду традицгТ ввгчливого та привгтного спiлкування з учасниками справ та гншими вiдвiдувачами, а також щирого бажання допомогги кожному, хто звертаеться з тих чи гнших питань, в межах компетенцгТ суду, — всг цг кроки впроваджуються в судi з метою створення суду для людей, для захисту Ух прав, свобод та гнтересгв. </a:t>
            </a:r>
          </a:p>
          <a:p>
            <a:pPr marL="0" marR="0" indent="0" algn="just">
              <a:lnSpc>
                <a:spcPts val="1400"/>
              </a:lnSpc>
              <a:spcBef>
                <a:spcPts val="25"/>
              </a:spcBef>
              <a:spcAft>
                <a:spcPts val="0"/>
              </a:spcAft>
            </a:pPr>
            <a:r>
              <a:rPr lang="ru-RU" sz="1100" spc="0">
                <a:solidFill>
                  <a:srgbClr val="000000"/>
                </a:solidFill>
                <a:latin typeface="Arial" pitchFamily="2" panose="02020603050405020304"/>
              </a:rPr>
              <a:t>Сумлгннгсть у роботi, дотримання високоТ культури спiлкування та етикету, належний зовнгшнгй вигляд е важливими складовими поведгнки oci6, уповноважених на виконання ф ункцiй держави пгд час виконання службових обов'язкгв, з урахуванням яких громадськгсть оцгнюе чеснгсть, неупередженгсть </a:t>
            </a:r>
            <a:r>
              <a:rPr lang="ru-RU" sz="1100" spc="0">
                <a:solidFill>
                  <a:srgbClr val="000000"/>
                </a:solidFill>
                <a:latin typeface="Arial" pitchFamily="2" panose="02020603050405020304"/>
              </a:rPr>
              <a:t>та ефективнгсть дiяльностi </a:t>
            </a:r>
            <a:r>
              <a:rPr lang="ru-RU" sz="1100" spc="0">
                <a:solidFill>
                  <a:srgbClr val="000000"/>
                </a:solidFill>
                <a:latin typeface="Arial" pitchFamily="2" panose="02020603050405020304"/>
              </a:rPr>
              <a:t>державное служби загалом i кожного державного службовця, зокрема. </a:t>
            </a:r>
          </a:p>
          <a:p>
            <a:pPr marL="0" marR="0" indent="0" algn="just">
              <a:lnSpc>
                <a:spcPts val="1300"/>
              </a:lnSpc>
              <a:spcBef>
                <a:spcPts val="135"/>
              </a:spcBef>
              <a:spcAft>
                <a:spcPts val="0"/>
              </a:spcAft>
            </a:pPr>
            <a:r>
              <a:rPr lang="ru-RU" sz="1100" spc="0">
                <a:solidFill>
                  <a:srgbClr val="000000"/>
                </a:solidFill>
                <a:latin typeface="Arial" pitchFamily="2" panose="02020603050405020304"/>
              </a:rPr>
              <a:t>Пгдсумовуючи викладене, можна дгйти висновку, що органгзацгя роботи суду вiдвiдувачами суду оцгнена на високому ргвнг. Отриманг показники е стимулом для подальшого удосконалення дiяльностi суду, оскгльки необхгдно завжди прагнути здобувати кращих результатгв у роботi, а не залишатися на досягнутому ргвнг. </a:t>
            </a:r>
          </a:p>
          <a:p>
            <a:pPr marL="0" marR="0" indent="0" algn="ctr">
              <a:lnSpc>
                <a:spcPts val="1400"/>
              </a:lnSpc>
              <a:spcBef>
                <a:spcPts val="1375"/>
              </a:spcBef>
              <a:spcAft>
                <a:spcPts val="0"/>
              </a:spcAft>
            </a:pPr>
            <a:r>
              <a:rPr lang="ru-RU" sz="1100" spc="45">
                <a:solidFill>
                  <a:srgbClr val="000000"/>
                </a:solidFill>
                <a:latin typeface="Arial" pitchFamily="2" panose="02020603050405020304"/>
              </a:rPr>
              <a:t>Напрямок</a:t>
            </a:r>
            <a:r>
              <a:rPr lang="ru-RU" sz="1100" spc="45">
                <a:solidFill>
                  <a:srgbClr val="000000"/>
                </a:solidFill>
                <a:latin typeface="Arial" pitchFamily="2" panose="02020603050405020304"/>
              </a:rPr>
              <a:t>: пiдвищення квалгфгкацг</a:t>
            </a:r>
            <a:r>
              <a:rPr lang="ru-RU" sz="1100" spc="45">
                <a:solidFill>
                  <a:srgbClr val="000000"/>
                </a:solidFill>
                <a:latin typeface="Arial" pitchFamily="2" panose="02020603050405020304"/>
              </a:rPr>
              <a:t>У </a:t>
            </a:r>
            <a:r>
              <a:rPr lang="ru-RU" sz="1100" spc="45">
                <a:solidFill>
                  <a:srgbClr val="000000"/>
                </a:solidFill>
                <a:latin typeface="Arial" pitchFamily="2" panose="02020603050405020304"/>
              </a:rPr>
              <a:t>та культури спiлкування </a:t>
            </a:r>
          </a:p>
          <a:p>
            <a:pPr marL="0" marR="0" indent="0" algn="just">
              <a:lnSpc>
                <a:spcPts val="1400"/>
              </a:lnSpc>
              <a:spcBef>
                <a:spcPts val="1390"/>
              </a:spcBef>
              <a:spcAft>
                <a:spcPts val="20"/>
              </a:spcAft>
            </a:pPr>
            <a:r>
              <a:rPr lang="ru-RU" sz="1100" spc="0">
                <a:solidFill>
                  <a:srgbClr val="000000"/>
                </a:solidFill>
                <a:latin typeface="Arial" pitchFamily="2" panose="02020603050405020304"/>
              </a:rPr>
              <a:t>В судi пiдвищення квалгфгкацгг проходять як суддг, так i працгвники апарату суду. За планом та за гнгцгативою кергвництва суду проводяться занятгя з працгвниками суду щодо вивчення нового та дгючого законодавства, придгляеться увага вивченню етичних норм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50" name=""/>
        <p:cNvGrpSpPr/>
        <p:nvPr/>
      </p:nvGrpSpPr>
      <p:grpSpPr>
        <a:xfrm>
          <a:off x="0" y="0"/>
          <a:ext cx="0" cy="0"/>
          <a:chOff x="0" y="0"/>
          <a:chExt cx="0" cy="0"/>
        </a:xfrm>
      </p:grpSpPr>
      <p:sp>
        <p:nvSpPr>
          <p:cNvPr id="51" name=""/>
          <p:cNvSpPr/>
          <p:nvPr>
            <p:ph type="body" idx="10"/>
          </p:nvPr>
        </p:nvSpPr>
        <p:spPr>
          <a:xfrm>
            <a:off x="793750" y="558800"/>
            <a:ext cx="6212840" cy="9499600"/>
          </a:xfrm>
          <a:prstGeom prst="rect">
            <a:avLst/>
          </a:prstGeom>
          <a:noFill/>
          <a:ln w="0" cmpd="sng">
            <a:noFill/>
            <a:prstDash val="solid"/>
          </a:ln>
        </p:spPr>
        <p:txBody>
          <a:bodyPr vert="horz" lIns="0" tIns="6985" rIns="0" bIns="0" anchor="t"/>
          <a:lstStyle/>
          <a:p>
            <a:pPr marL="0" marR="0" indent="0" algn="just">
              <a:lnSpc>
                <a:spcPts val="1400"/>
              </a:lnSpc>
              <a:spcAft>
                <a:spcPts val="0"/>
              </a:spcAft>
            </a:pPr>
            <a:r>
              <a:rPr lang="ru-RU" sz="1100" spc="0">
                <a:solidFill>
                  <a:srgbClr val="000000"/>
                </a:solidFill>
                <a:latin typeface="Arial" pitchFamily="2" panose="02020603050405020304"/>
              </a:rPr>
              <a:t>поведiнки, проведению соцгально-психологгчних тренгнггв з метою уникнення конфлгктних ситуацгй при спглкуваннг з громадянами та мiж працгвниками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Питания щодо етики поведiнки та спглкування працгвникгв суду з вгдвгдувачами тримаеться пiд постгйним контролем кергвництва суду, пгднгмаеться та обговорюеться на оперативних парадах, проводяться вгдповгднг занятгя як для працгвникгв апарату суду, так i для суддiв. </a:t>
            </a:r>
          </a:p>
          <a:p>
            <a:pPr marL="0" marR="0" indent="0" algn="ctr">
              <a:lnSpc>
                <a:spcPts val="1400"/>
              </a:lnSpc>
              <a:spcBef>
                <a:spcPts val="1480"/>
              </a:spcBef>
              <a:spcAft>
                <a:spcPts val="0"/>
              </a:spcAft>
            </a:pPr>
            <a:r>
              <a:rPr lang="ru-RU" sz="1100" spc="25">
                <a:solidFill>
                  <a:srgbClr val="000000"/>
                </a:solidFill>
                <a:latin typeface="Arial" pitchFamily="2" panose="02020603050405020304"/>
              </a:rPr>
              <a:t>Напрямок: повнота та ясигсть </a:t>
            </a:r>
            <a:r>
              <a:rPr lang="ru-RU" sz="1100" spc="25">
                <a:solidFill>
                  <a:srgbClr val="000000"/>
                </a:solidFill>
                <a:latin typeface="Arial" pitchFamily="2" panose="02020603050405020304"/>
              </a:rPr>
              <a:t>гнформацгт </a:t>
            </a:r>
            <a:r>
              <a:rPr lang="ru-RU" sz="1100" spc="25">
                <a:solidFill>
                  <a:srgbClr val="000000"/>
                </a:solidFill>
                <a:latin typeface="Arial" pitchFamily="2" panose="02020603050405020304"/>
              </a:rPr>
              <a:t>про роботу суду </a:t>
            </a:r>
          </a:p>
          <a:p>
            <a:pPr marL="0" marR="0" indent="0" algn="just">
              <a:lnSpc>
                <a:spcPts val="1400"/>
              </a:lnSpc>
              <a:spcBef>
                <a:spcPts val="1375"/>
              </a:spcBef>
              <a:spcAft>
                <a:spcPts val="0"/>
              </a:spcAft>
            </a:pPr>
            <a:r>
              <a:rPr lang="ru-RU" sz="1100" spc="0">
                <a:solidFill>
                  <a:srgbClr val="000000"/>
                </a:solidFill>
                <a:latin typeface="Arial" pitchFamily="2" panose="02020603050405020304"/>
              </a:rPr>
              <a:t>3 </a:t>
            </a:r>
            <a:r>
              <a:rPr lang="ru-RU" sz="1100" spc="0">
                <a:solidFill>
                  <a:srgbClr val="000000"/>
                </a:solidFill>
                <a:latin typeface="Arial" pitchFamily="2" panose="02020603050405020304"/>
              </a:rPr>
              <a:t>метою належного гнформування вгдвгдувачгв суду, в примгщеннг суду на першому поверсг розмгщенг </a:t>
            </a:r>
            <a:r>
              <a:rPr lang="ru-RU" sz="1100" spc="0">
                <a:solidFill>
                  <a:srgbClr val="000000"/>
                </a:solidFill>
                <a:latin typeface="Arial" pitchFamily="2" panose="02020603050405020304"/>
              </a:rPr>
              <a:t>гнформацгйнг </a:t>
            </a:r>
            <a:r>
              <a:rPr lang="ru-RU" sz="1100" spc="0">
                <a:solidFill>
                  <a:srgbClr val="000000"/>
                </a:solidFill>
                <a:latin typeface="Arial" pitchFamily="2" panose="02020603050405020304"/>
              </a:rPr>
              <a:t>стенди, на яких висвгтлено: графiк прийому громадян кергвництвом суду, режим роботи суду, списки справ, призначенi до розгляду, бланк гнформацгйного запиту, реквгзити для сплати судового збору, реквгзити для сплати штрафу та витяги гз Закону УкраТни «Про судовий збгр», правила прийому громадян, зразки заяв та гнша корисна гнформацгя, яка може стати в пригодг пiд час перебування в судi. Одним з головних ресурсгв комунгкативних технологгй е вебсторгнка суду на портале «Судова влада», що дозволяв розмгстити, на вгдмгну вед гнформацгйних стендгв, безлiч корисноТ та цгкавоТ </a:t>
            </a:r>
            <a:r>
              <a:rPr lang="ru-RU" sz="1100" spc="0">
                <a:solidFill>
                  <a:srgbClr val="000000"/>
                </a:solidFill>
                <a:latin typeface="Arial" pitchFamily="2" panose="02020603050405020304"/>
              </a:rPr>
              <a:t>гнформацгг </a:t>
            </a:r>
            <a:r>
              <a:rPr lang="ru-RU" sz="1100" spc="0">
                <a:solidFill>
                  <a:srgbClr val="000000"/>
                </a:solidFill>
                <a:latin typeface="Arial" pitchFamily="2" panose="02020603050405020304"/>
              </a:rPr>
              <a:t>чи посилань для громадян, що i було враховано при П наповненнг. </a:t>
            </a:r>
          </a:p>
          <a:p>
            <a:pPr marL="0" marR="0" indent="0" algn="just">
              <a:lnSpc>
                <a:spcPts val="1400"/>
              </a:lnSpc>
              <a:spcBef>
                <a:spcPts val="10"/>
              </a:spcBef>
              <a:spcAft>
                <a:spcPts val="0"/>
              </a:spcAft>
            </a:pPr>
            <a:r>
              <a:rPr lang="ru-RU" sz="1100" spc="0">
                <a:solidFill>
                  <a:srgbClr val="000000"/>
                </a:solidFill>
                <a:latin typeface="Arial" pitchFamily="2" panose="02020603050405020304"/>
              </a:rPr>
              <a:t>Зокрема, користуючись вебсторгнкою суду, можна скористатись калькулятором судового збору, отримати гнформацгю щодо роботи суду (гсторгя суду, кергвництво, графiк прийому громадян, телефонний довгдник та гн.), про порядок звернення до суду, щодо доступу до публгчноТ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шаблони зразкгв процесуальних заяв, гнформацгю про справи, розподгленг мiж суддями автоматизованою системою, справи, призначенi до розгляду на поточну дату та справи, направленг до апеляцгйного суду, гнформацгю про справи, якг становлять суспгльний гнтерес та безлiч гншоТ корисног </a:t>
            </a:r>
            <a:r>
              <a:rPr lang="ru-RU" sz="1100" spc="0">
                <a:solidFill>
                  <a:srgbClr val="000000"/>
                </a:solidFill>
                <a:latin typeface="Arial" pitchFamily="2" panose="02020603050405020304"/>
              </a:rPr>
              <a:t>гнформацгг. </a:t>
            </a:r>
          </a:p>
          <a:p>
            <a:pPr marL="0" marR="0" indent="0" algn="just">
              <a:lnSpc>
                <a:spcPts val="1400"/>
              </a:lnSpc>
              <a:spcBef>
                <a:spcPts val="15"/>
              </a:spcBef>
              <a:spcAft>
                <a:spcPts val="0"/>
              </a:spcAft>
            </a:pPr>
            <a:r>
              <a:rPr lang="ru-RU" sz="1100" spc="0">
                <a:solidFill>
                  <a:srgbClr val="000000"/>
                </a:solidFill>
                <a:latin typeface="Arial" pitchFamily="2" panose="02020603050405020304"/>
              </a:rPr>
              <a:t>У вестибюле суду на першому поверсг встановлений телевгзор, на якому висвгтлюються списки судових справ, призначених до розгляду.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Велику увагу слгд звернути на забезпечення двобгчноТ комунгкацгУ - можливгсть коментувати новини та дописи на сторгнцг суду в соцгальнгй мережг ЕасеЬоо1, де постгйно висвгтлюеться актуальна та корисна для громадян гнформацгя щодо роботи суду. </a:t>
            </a:r>
          </a:p>
          <a:p>
            <a:pPr marL="0" marR="0" indent="0" algn="ctr">
              <a:lnSpc>
                <a:spcPts val="1400"/>
              </a:lnSpc>
              <a:spcBef>
                <a:spcPts val="1430"/>
              </a:spcBef>
              <a:spcAft>
                <a:spcPts val="0"/>
              </a:spcAft>
            </a:pPr>
            <a:r>
              <a:rPr lang="ru-RU" sz="1100" spc="35">
                <a:solidFill>
                  <a:srgbClr val="000000"/>
                </a:solidFill>
                <a:latin typeface="Arial" pitchFamily="2" panose="02020603050405020304"/>
              </a:rPr>
              <a:t>Напрямок: доступнгсть суду </a:t>
            </a:r>
          </a:p>
          <a:p>
            <a:pPr marL="0" marR="0" indent="0" algn="just">
              <a:lnSpc>
                <a:spcPts val="1400"/>
              </a:lnSpc>
              <a:spcBef>
                <a:spcPts val="1365"/>
              </a:spcBef>
              <a:spcAft>
                <a:spcPts val="0"/>
              </a:spcAft>
            </a:pPr>
            <a:r>
              <a:rPr lang="ru-RU" sz="1100" spc="0">
                <a:solidFill>
                  <a:srgbClr val="000000"/>
                </a:solidFill>
                <a:latin typeface="Arial" pitchFamily="2" panose="02020603050405020304"/>
              </a:rPr>
              <a:t>Кергвництвом суду вжито всгх можливих заходгв щодо покращення ргвня доступу до правосуддя. В судi облаштовано залу судових засгдань для маломобгльних груп населения. </a:t>
            </a:r>
          </a:p>
          <a:p>
            <a:pPr marL="0" marR="0" indent="0" algn="just">
              <a:lnSpc>
                <a:spcPts val="1400"/>
              </a:lnSpc>
              <a:spcBef>
                <a:spcPts val="10"/>
              </a:spcBef>
              <a:spcAft>
                <a:spcPts val="0"/>
              </a:spcAft>
            </a:pPr>
            <a:r>
              <a:rPr lang="ru-RU" sz="1100" spc="0">
                <a:solidFill>
                  <a:srgbClr val="000000"/>
                </a:solidFill>
                <a:latin typeface="Arial" pitchFamily="2" panose="02020603050405020304"/>
              </a:rPr>
              <a:t>Вхгд до суду облаштований пандусом, кнопкою виклику, табличками з шрифтом «Брайля». Також, в примгщеннг Тлумацького районного суду Iвано-ФранкгвськоТ областi облаштовано сангтарну кгмнату, яку пристосовано для людей з гнвалгднгстю та гнших маломобгльних груп населення. </a:t>
            </a:r>
          </a:p>
          <a:p>
            <a:pPr marL="0" marR="0" indent="137160" algn="just">
              <a:lnSpc>
                <a:spcPts val="1400"/>
              </a:lnSpc>
              <a:spcBef>
                <a:spcPts val="0"/>
              </a:spcBef>
              <a:spcAft>
                <a:spcPts val="0"/>
              </a:spcAft>
              <a:buFont typeface="Arial"/>
              <a:buChar char="·"/>
            </a:pPr>
            <a:r>
              <a:rPr lang="ru-RU" sz="1100" spc="0">
                <a:solidFill>
                  <a:srgbClr val="000000"/>
                </a:solidFill>
                <a:latin typeface="Arial" pitchFamily="2" panose="02020603050405020304"/>
              </a:rPr>
              <a:t>судi пергодично проводяться навчання для суддiв та працгвникгв апарату суду щодо етики поведiнки з людьми з гнвалгднгстю та гншими маломобгльними групами населення. </a:t>
            </a:r>
          </a:p>
          <a:p>
            <a:pPr marL="0" marR="0" indent="0" algn="just">
              <a:lnSpc>
                <a:spcPts val="1400"/>
              </a:lnSpc>
              <a:spcBef>
                <a:spcPts val="45"/>
              </a:spcBef>
              <a:spcAft>
                <a:spcPts val="0"/>
              </a:spcAft>
            </a:pPr>
            <a:r>
              <a:rPr lang="ru-RU" sz="1100" spc="0">
                <a:solidFill>
                  <a:srgbClr val="000000"/>
                </a:solidFill>
                <a:latin typeface="Arial" pitchFamily="2" panose="02020603050405020304"/>
              </a:rPr>
              <a:t>Тлумацький районний суд Iвано-ФранкгвськоТ областi - вгдкритий для громадськостг, працюе по принципу: комунгкувати першими та бути головним джерелом новин. </a:t>
            </a:r>
          </a:p>
          <a:p>
            <a:pPr marL="0" marR="0" indent="0" algn="just">
              <a:lnSpc>
                <a:spcPts val="1300"/>
              </a:lnSpc>
              <a:spcBef>
                <a:spcPts val="0"/>
              </a:spcBef>
              <a:spcAft>
                <a:spcPts val="0"/>
              </a:spcAft>
            </a:pPr>
            <a:r>
              <a:rPr lang="ru-RU" sz="1100" spc="0">
                <a:solidFill>
                  <a:srgbClr val="000000"/>
                </a:solidFill>
                <a:latin typeface="Arial" pitchFamily="2" panose="02020603050405020304"/>
              </a:rPr>
              <a:t>Варто вгдзначити, що суд ефективно працював у напрямку пгдвищення обгзнаностг громадськостг, довгри до суду та формування позитивного гмгджу судовоТ влади. </a:t>
            </a:r>
          </a:p>
          <a:p>
            <a:pPr marL="0" marR="0" indent="0" algn="ctr">
              <a:lnSpc>
                <a:spcPts val="1400"/>
              </a:lnSpc>
              <a:spcBef>
                <a:spcPts val="1365"/>
              </a:spcBef>
              <a:spcAft>
                <a:spcPts val="0"/>
              </a:spcAft>
            </a:pPr>
            <a:r>
              <a:rPr lang="ru-RU" sz="1100" spc="85">
                <a:solidFill>
                  <a:srgbClr val="000000"/>
                </a:solidFill>
                <a:latin typeface="Arial" pitchFamily="2" panose="02020603050405020304"/>
              </a:rPr>
              <a:t>СУДДIВСЬКЕ ДОСЬЕ </a:t>
            </a:r>
          </a:p>
          <a:p>
            <a:pPr marL="0" marR="0" indent="182880" algn="just">
              <a:lnSpc>
                <a:spcPts val="1400"/>
              </a:lnSpc>
              <a:spcBef>
                <a:spcPts val="1315"/>
              </a:spcBef>
              <a:spcAft>
                <a:spcPts val="0"/>
              </a:spcAft>
              <a:buFont typeface="Arial"/>
              <a:buChar char="·"/>
            </a:pPr>
            <a:r>
              <a:rPr lang="ru-RU" sz="1100" spc="0">
                <a:solidFill>
                  <a:srgbClr val="000000"/>
                </a:solidFill>
                <a:latin typeface="Arial" pitchFamily="2" panose="02020603050405020304"/>
              </a:rPr>
              <a:t>Тлумацькому районному судi Iвано-Франкгвськоi областi своечасно та вгдповгдно до Положения про порядок ведения суддiвського досье здгйснюеться наповнення суддiвського досье суддiв Тлумацького районного суду Iвано-Франкгвськог областi, зокрема у 2022 роцг надавалася Вищгй квалгфгкацгйнгй комгсгТ суддiв така гнформацгя: </a:t>
            </a:r>
          </a:p>
          <a:p>
            <a:pPr marL="0" marR="0" indent="0" algn="just">
              <a:lnSpc>
                <a:spcPts val="1300"/>
              </a:lnSpc>
              <a:spcBef>
                <a:spcPts val="15"/>
              </a:spcBef>
              <a:spcAft>
                <a:spcPts val="90"/>
              </a:spcAft>
              <a:tabLst>
                <a:tab pos="6217920" algn="r"/>
              </a:tabLst>
            </a:pPr>
            <a:r>
              <a:rPr lang="ru-RU" sz="1100" spc="0">
                <a:solidFill>
                  <a:srgbClr val="000000"/>
                </a:solidFill>
                <a:latin typeface="Arial" pitchFamily="2" panose="02020603050405020304"/>
              </a:rPr>
              <a:t>ч' </a:t>
            </a:r>
            <a:r>
              <a:rPr lang="ru-RU" sz="1100" spc="0">
                <a:solidFill>
                  <a:srgbClr val="000000"/>
                </a:solidFill>
                <a:latin typeface="Arial" pitchFamily="2" panose="02020603050405020304"/>
              </a:rPr>
              <a:t>Iнформацгя про суддгв Тлумацького районного суду Iвано-Франкгвськоi </a:t>
            </a:r>
            <a:br/>
            <a:r>
              <a:rPr lang="ru-RU" sz="1100" spc="0">
                <a:solidFill>
                  <a:srgbClr val="000000"/>
                </a:solidFill>
                <a:latin typeface="Arial" pitchFamily="2" panose="02020603050405020304"/>
              </a:rPr>
              <a:t>областi;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53" name=""/>
        <p:cNvGrpSpPr/>
        <p:nvPr/>
      </p:nvGrpSpPr>
      <p:grpSpPr>
        <a:xfrm>
          <a:off x="0" y="0"/>
          <a:ext cx="0" cy="0"/>
          <a:chOff x="0" y="0"/>
          <a:chExt cx="0" cy="0"/>
        </a:xfrm>
      </p:grpSpPr>
      <p:sp>
        <p:nvSpPr>
          <p:cNvPr id="54" name=""/>
          <p:cNvSpPr/>
          <p:nvPr>
            <p:ph type="body" idx="10"/>
          </p:nvPr>
        </p:nvSpPr>
        <p:spPr>
          <a:xfrm>
            <a:off x="932180" y="571500"/>
            <a:ext cx="6212840" cy="9334500"/>
          </a:xfrm>
          <a:prstGeom prst="rect">
            <a:avLst/>
          </a:prstGeom>
          <a:noFill/>
          <a:ln w="0" cmpd="sng">
            <a:noFill/>
            <a:prstDash val="solid"/>
          </a:ln>
        </p:spPr>
        <p:txBody>
          <a:bodyPr vert="horz" lIns="0" tIns="0" rIns="0" bIns="0" anchor="t"/>
          <a:lstStyle/>
          <a:p>
            <a:pPr marL="0" marR="0" indent="0" algn="just">
              <a:lnSpc>
                <a:spcPts val="1400"/>
              </a:lnSpc>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пгдготовку (пергодичне навчання) суддгв Тлумацького районного суду Iвано-Франкгвськог областi у Нацгональнгй школг суддгв Украiни; </a:t>
            </a:r>
          </a:p>
          <a:p>
            <a:pPr marL="0" marR="0" indent="0" algn="just">
              <a:lnSpc>
                <a:spcPts val="13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справи та матергали, розглянутг суддями Тлумацького районного суду Iвано-Франкiвськог областi; </a:t>
            </a:r>
          </a:p>
          <a:p>
            <a:pPr marL="0" marR="0" indent="0" algn="just">
              <a:lnSpc>
                <a:spcPts val="15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судове навантаження суддгв Тлумацького районного </a:t>
            </a:r>
            <a:r>
              <a:rPr lang="ru-RU" sz="1150" spc="0">
                <a:solidFill>
                  <a:srgbClr val="24252C"/>
                </a:solidFill>
                <a:latin typeface="Arial" pitchFamily="2" panose="02020603050405020304"/>
              </a:rPr>
              <a:t>суду </a:t>
            </a:r>
            <a:r>
              <a:rPr lang="ru-RU" sz="1150" spc="0">
                <a:solidFill>
                  <a:srgbClr val="24252C"/>
                </a:solidFill>
                <a:latin typeface="Arial" pitchFamily="2" panose="02020603050405020304"/>
              </a:rPr>
              <a:t>Iвано-Франкгвськог областi; </a:t>
            </a:r>
          </a:p>
          <a:p>
            <a:pPr marL="0" marR="0" indent="0" algn="just">
              <a:lnSpc>
                <a:spcPts val="14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скасованi судовi рiшення, ухваленi суддями Тлумацького районного суду Iвано-Франкгвськоi областi; </a:t>
            </a:r>
          </a:p>
          <a:p>
            <a:pPr marL="0" marR="0" indent="0" algn="just">
              <a:lnSpc>
                <a:spcPts val="1400"/>
              </a:lnSpc>
              <a:spcBef>
                <a:spcPts val="0"/>
              </a:spcBef>
              <a:spcAft>
                <a:spcPts val="0"/>
              </a:spcAft>
            </a:pPr>
            <a:r>
              <a:rPr lang="ru-RU" sz="1150" spc="80">
                <a:solidFill>
                  <a:srgbClr val="24252C"/>
                </a:solidFill>
                <a:latin typeface="Arial" pitchFamily="2" panose="02020603050405020304"/>
              </a:rPr>
              <a:t>ч' Iнформацiя про змгненг судовi рiшення, ухваленi суддями Тлумацького районного суду Iвано-Франкгвськог областi; </a:t>
            </a:r>
          </a:p>
          <a:p>
            <a:pPr marL="0" marR="0" indent="0" algn="just">
              <a:lnSpc>
                <a:spcPts val="14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дотримання строкгв розгляду справ та матергалгв суддями Тлумацького районного суду Iвано-Франкгвськог областi; </a:t>
            </a:r>
          </a:p>
          <a:p>
            <a:pPr marL="0" marR="0" indent="0" algn="just">
              <a:lnSpc>
                <a:spcPts val="14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ухваленi суддями Тлумацького районного суду Iвано-Франкгвськоi областi судовi рiшення, що стали пгдставою для винесення ргшень мiжнародними судовими установами та гншими мiжнародними органгзацгями, якими встановлено порушення Украгною мгжнародно-правовик зобов'язань. </a:t>
            </a:r>
          </a:p>
          <a:p>
            <a:pPr marL="0" marR="0" indent="0" algn="just">
              <a:lnSpc>
                <a:spcPts val="1400"/>
              </a:lnSpc>
              <a:spcBef>
                <a:spcPts val="50"/>
              </a:spcBef>
              <a:spcAft>
                <a:spcPts val="0"/>
              </a:spcAft>
            </a:pPr>
            <a:r>
              <a:rPr lang="ru-RU" sz="1150" spc="0">
                <a:solidFill>
                  <a:srgbClr val="24252C"/>
                </a:solidFill>
                <a:latin typeface="Arial" pitchFamily="2" panose="02020603050405020304"/>
              </a:rPr>
              <a:t>Також у груднг 2022 року Вищгй квалгфгкацгйнгй комiсiг суддгв Украiни надавалась уточнена гнформацiя про скасованi та змгненг судовг рiшення, ухваленi суддями Тлумацького районного суду Iвано-Франкгвськоi областi у 2021 роцг. </a:t>
            </a:r>
          </a:p>
          <a:p>
            <a:pPr marL="0" marR="0" indent="0" algn="ctr">
              <a:lnSpc>
                <a:spcPts val="1400"/>
              </a:lnSpc>
              <a:spcBef>
                <a:spcPts val="1380"/>
              </a:spcBef>
              <a:spcAft>
                <a:spcPts val="0"/>
              </a:spcAft>
            </a:pPr>
            <a:r>
              <a:rPr lang="ru-RU" sz="1150" spc="80">
                <a:solidFill>
                  <a:srgbClr val="24252C"/>
                </a:solidFill>
                <a:latin typeface="Arial" pitchFamily="2" panose="02020603050405020304"/>
              </a:rPr>
              <a:t>ОРГАНИ СУДДIВСЬКОГО САМОВРЯДУВАННЯ </a:t>
            </a:r>
          </a:p>
          <a:p>
            <a:pPr marL="0" marR="0" indent="0" algn="just">
              <a:lnSpc>
                <a:spcPts val="1400"/>
              </a:lnSpc>
              <a:spcBef>
                <a:spcPts val="1575"/>
              </a:spcBef>
              <a:spcAft>
                <a:spcPts val="0"/>
              </a:spcAft>
            </a:pPr>
            <a:r>
              <a:rPr lang="ru-RU" sz="1150" spc="-20">
                <a:solidFill>
                  <a:srgbClr val="24252C"/>
                </a:solidFill>
                <a:latin typeface="Arial" pitchFamily="2" panose="02020603050405020304"/>
              </a:rPr>
              <a:t>Протягом 2022 року в Тлумацькому районному судi Iвано-Франкгвськоi областi вгдбулось 10 засгдань зборгв суддiв, на яких встановлювали чергування слгдчих суддiв та працгвникгв апарату Тлумацького районного </a:t>
            </a:r>
            <a:r>
              <a:rPr lang="ru-RU" sz="1150" spc="-20">
                <a:solidFill>
                  <a:srgbClr val="24252C"/>
                </a:solidFill>
                <a:latin typeface="Arial" pitchFamily="2" panose="02020603050405020304"/>
              </a:rPr>
              <a:t>суду </a:t>
            </a:r>
            <a:r>
              <a:rPr lang="ru-RU" sz="1150" spc="-20">
                <a:solidFill>
                  <a:srgbClr val="24252C"/>
                </a:solidFill>
                <a:latin typeface="Arial" pitchFamily="2" panose="02020603050405020304"/>
              </a:rPr>
              <a:t>1вано-Франкгвськог областi, обговорювались змгни до Типового положення про апарат </a:t>
            </a:r>
            <a:r>
              <a:rPr lang="ru-RU" sz="1150" spc="-20">
                <a:solidFill>
                  <a:srgbClr val="24252C"/>
                </a:solidFill>
                <a:latin typeface="Arial" pitchFamily="2" panose="02020603050405020304"/>
              </a:rPr>
              <a:t>суду</a:t>
            </a:r>
            <a:r>
              <a:rPr lang="ru-RU" sz="1150" spc="-20">
                <a:solidFill>
                  <a:srgbClr val="24252C"/>
                </a:solidFill>
                <a:latin typeface="Arial" pitchFamily="2" panose="02020603050405020304"/>
              </a:rPr>
              <a:t>, питания впровадження вгдповгдних заходiв щодо захисту автоматизованог системи документообiгу </a:t>
            </a:r>
            <a:r>
              <a:rPr lang="ru-RU" sz="1150" spc="-20">
                <a:solidFill>
                  <a:srgbClr val="24252C"/>
                </a:solidFill>
                <a:latin typeface="Arial" pitchFamily="2" panose="02020603050405020304"/>
              </a:rPr>
              <a:t>суду </a:t>
            </a:r>
            <a:r>
              <a:rPr lang="ru-RU" sz="1150" spc="-20">
                <a:solidFill>
                  <a:srgbClr val="24252C"/>
                </a:solidFill>
                <a:latin typeface="Arial" pitchFamily="2" panose="02020603050405020304"/>
              </a:rPr>
              <a:t>та встановлення спецгально розроблених скриптiв на персональнг комп'ютери працгвникгв суду, лист територгального управлгння Служби судовое охорони у Iвано-Франкгвськгй областi «Про забезпечення безпеки», Спгльний звгт про виконання </a:t>
            </a:r>
            <a:r>
              <a:rPr lang="ru-RU" sz="1200" spc="-20">
                <a:solidFill>
                  <a:srgbClr val="24252C"/>
                </a:solidFill>
                <a:latin typeface="Times New Roman" pitchFamily="1" panose="02020603050405020304"/>
              </a:rPr>
              <a:t>у 2021 poui </a:t>
            </a:r>
            <a:r>
              <a:rPr lang="ru-RU" sz="1150" spc="-20">
                <a:solidFill>
                  <a:srgbClr val="24252C"/>
                </a:solidFill>
                <a:latin typeface="Arial" pitchFamily="2" panose="02020603050405020304"/>
              </a:rPr>
              <a:t>завдань з органгзацгйного забезпечення дiяльностi Тлумацького районного суду Iвано-Франкгвськоi областi, лист Iвано-Франкгвського апеляцiйного суду «Про роботу суду в умовах военного стану» та визначення заходiв на його виконання, лист Iвано-Франкгвського апеляцгйного суду та територгального управлгння Державное судовое адмiнiстрацiг Украiни в Iвано-Франкгвськгй областi про видглення коштгв на Збройнi Сили Украiни вiд 12.03.2022, Методичнг рекомендацiг щодо роботи з виявлення фактгв колаборацiйное дiяльностi, розробленг Нацгональним Агентством з питань запобггання корупцiе, виргшувались питання термгнового розподглу кримгнальних проваджень, обговорювали аналгзи якостг розгляду суддями судових справ, та погоджували графгк вгдпусток суддгв на 2023 ргк, тоща. </a:t>
            </a:r>
          </a:p>
          <a:p>
            <a:pPr marL="0" marR="0" indent="0" algn="ctr">
              <a:lnSpc>
                <a:spcPts val="1400"/>
              </a:lnSpc>
              <a:spcBef>
                <a:spcPts val="1370"/>
              </a:spcBef>
              <a:spcAft>
                <a:spcPts val="0"/>
              </a:spcAft>
            </a:pPr>
            <a:r>
              <a:rPr lang="ru-RU" sz="1150" spc="0">
                <a:solidFill>
                  <a:srgbClr val="24252C"/>
                </a:solidFill>
                <a:latin typeface="Arial" pitchFamily="2" panose="02020603050405020304"/>
              </a:rPr>
              <a:t>ОРГАНIЗАЦIЯ РОБОТИ СУДУ 3 ВЕДЕНИЯ СУДОВОУ СТАТИСТИКИ, </a:t>
            </a:r>
            <a:br/>
            <a:r>
              <a:rPr lang="ru-RU" sz="1150" spc="0">
                <a:solidFill>
                  <a:srgbClr val="24252C"/>
                </a:solidFill>
                <a:latin typeface="Arial" pitchFamily="2" panose="02020603050405020304"/>
              </a:rPr>
              <a:t>ДIЛОВОДСТВА ТА АРХIВУ СУДУ </a:t>
            </a:r>
          </a:p>
          <a:p>
            <a:pPr marL="0" marR="0" indent="0" algn="just">
              <a:lnSpc>
                <a:spcPts val="1400"/>
              </a:lnSpc>
              <a:spcBef>
                <a:spcPts val="1235"/>
              </a:spcBef>
              <a:spcAft>
                <a:spcPts val="0"/>
              </a:spcAft>
            </a:pPr>
            <a:r>
              <a:rPr lang="ru-RU" sz="1150" spc="-20">
                <a:solidFill>
                  <a:srgbClr val="24252C"/>
                </a:solidFill>
                <a:latin typeface="Arial" pitchFamily="2" panose="02020603050405020304"/>
              </a:rPr>
              <a:t>Ведення судового дiловодства в Тлумацькому районному судi Iвано-Франкгвськоi областi здгйснюеться зггдно з вимогами 1нструкцiг з дiловодства в мгсцевих та апеляцгйних судах Украгни, затвердженое наказом Державное судовое адмiнiстрацiе Украiни вiд 20.08.2019 року № 814 зг змiнами, Iнструкцiе «Про порядок передання до архгву мгсцевого та апеляцгйного суду, зберггання в ньому, вiдбору та передання до державних архiвних уставов та архiвних вiддглгв мгських рад судових справ та управлiнськог документацiг суду», затвердженое наказом Державное судовое адмiнiстрацiе Украгни вiд 15 грудня 2011 року № 168, та Положения про автоматизовану систему документообiгу суду, затвердженого ргшенням Ради суддiв Украгни № 30 вiд 26.11.2010 року зг змiнами та доповненнями. </a:t>
            </a:r>
          </a:p>
          <a:p>
            <a:pPr marL="457200" marR="0" indent="0" algn="just">
              <a:lnSpc>
                <a:spcPts val="1400"/>
              </a:lnSpc>
              <a:spcBef>
                <a:spcPts val="35"/>
              </a:spcBef>
              <a:spcAft>
                <a:spcPts val="95"/>
              </a:spcAft>
            </a:pPr>
            <a:r>
              <a:rPr lang="ru-RU" sz="1150" spc="-15">
                <a:solidFill>
                  <a:srgbClr val="24252C"/>
                </a:solidFill>
                <a:latin typeface="Arial" pitchFamily="2" panose="02020603050405020304"/>
              </a:rPr>
              <a:t>Основнг аспекти були акцентованг на наступних напрямках роботи.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56" name=""/>
        <p:cNvGrpSpPr/>
        <p:nvPr/>
      </p:nvGrpSpPr>
      <p:grpSpPr>
        <a:xfrm>
          <a:off x="0" y="0"/>
          <a:ext cx="0" cy="0"/>
          <a:chOff x="0" y="0"/>
          <a:chExt cx="0" cy="0"/>
        </a:xfrm>
      </p:grpSpPr>
      <p:sp>
        <p:nvSpPr>
          <p:cNvPr id="57" name=""/>
          <p:cNvSpPr/>
          <p:nvPr>
            <p:ph type="body" idx="10"/>
          </p:nvPr>
        </p:nvSpPr>
        <p:spPr>
          <a:xfrm>
            <a:off x="822325" y="571500"/>
            <a:ext cx="6212840" cy="9474200"/>
          </a:xfrm>
          <a:prstGeom prst="rect">
            <a:avLst/>
          </a:prstGeom>
          <a:noFill/>
          <a:ln w="0" cmpd="sng">
            <a:noFill/>
            <a:prstDash val="solid"/>
          </a:ln>
        </p:spPr>
        <p:txBody>
          <a:bodyPr vert="horz" lIns="0" tIns="0" rIns="0" bIns="0" anchor="t"/>
          <a:lstStyle/>
          <a:p>
            <a:pPr marL="0" marR="0" indent="0" algn="ctr">
              <a:lnSpc>
                <a:spcPts val="1300"/>
              </a:lnSpc>
              <a:spcAft>
                <a:spcPts val="0"/>
              </a:spcAft>
            </a:pPr>
            <a:r>
              <a:rPr lang="ru-RU" sz="1100" spc="15">
                <a:solidFill>
                  <a:srgbClr val="000000"/>
                </a:solidFill>
                <a:latin typeface="Arial" pitchFamily="2" panose="02020603050405020304"/>
              </a:rPr>
              <a:t>Ведения облгково-статистичноУ звгтностг </a:t>
            </a:r>
          </a:p>
          <a:p>
            <a:pPr marL="0" marR="0" indent="0" algn="just">
              <a:lnSpc>
                <a:spcPts val="1400"/>
              </a:lnSpc>
              <a:spcBef>
                <a:spcPts val="1325"/>
              </a:spcBef>
              <a:spcAft>
                <a:spcPts val="0"/>
              </a:spcAft>
            </a:pPr>
            <a:r>
              <a:rPr lang="ru-RU" sz="1100" spc="-5">
                <a:solidFill>
                  <a:srgbClr val="000000"/>
                </a:solidFill>
                <a:latin typeface="Arial" pitchFamily="2" panose="02020603050405020304"/>
              </a:rPr>
              <a:t>За дотриманням вимог складання статистично'i звгтностг у судг вгдповгдае начальник канцелярг'i суду (на правах вгддглу) Володимир БАЙДЮК, головнг спецгалгсти канцелярг'i суду (на правах вгддглу) Наталгя ЛОБУР та Надгя БЛОНСЬКА (ДМИТРУК), якi вгдповгдно до сво'iх посадових обов'язкгв, складають за встановленими формами статистичнг звгти про результати розгляду судових справ, розгляд яких передбачено вгдповгдно Кримгнальним процесуальним кодексом УкраТни, Цивгльним процесуальним кодексом Укра'iни, Кодексом адмгнгстративного судочинства, Кодексом УкраТни про адмгнгстративнг правопорушення, та забезпечують складання всгх форм статистичноТ звгтностг суду i подають Ух територiальному управлiнню ДержавноТ судовоТ адмгнгстрацгТ УкраТни в Iвано-Франкгвськгй областг, Iвано-Франкгвському апеляцгйному суду, вгдповгдному територiальному управлгнню статистики. </a:t>
            </a:r>
          </a:p>
          <a:p>
            <a:pPr marL="0" marR="0" indent="0" algn="just">
              <a:lnSpc>
                <a:spcPts val="1400"/>
              </a:lnSpc>
              <a:spcBef>
                <a:spcPts val="5"/>
              </a:spcBef>
              <a:spcAft>
                <a:spcPts val="0"/>
              </a:spcAft>
            </a:pPr>
            <a:r>
              <a:rPr lang="ru-RU" sz="1100" spc="0">
                <a:solidFill>
                  <a:srgbClr val="000000"/>
                </a:solidFill>
                <a:latin typeface="Arial" pitchFamily="2" panose="02020603050405020304"/>
              </a:rPr>
              <a:t>Контроль за органгзацгею роботи з ведения судовоТ статистики здгйснюе кергвник апарату суду. </a:t>
            </a:r>
          </a:p>
          <a:p>
            <a:pPr marL="0" marR="0" indent="0" algn="ctr">
              <a:lnSpc>
                <a:spcPts val="1400"/>
              </a:lnSpc>
              <a:spcBef>
                <a:spcPts val="1430"/>
              </a:spcBef>
              <a:spcAft>
                <a:spcPts val="0"/>
              </a:spcAft>
            </a:pPr>
            <a:r>
              <a:rPr lang="ru-RU" sz="1100" spc="30">
                <a:solidFill>
                  <a:srgbClr val="000000"/>
                </a:solidFill>
                <a:latin typeface="Arial" pitchFamily="2" panose="02020603050405020304"/>
              </a:rPr>
              <a:t>Реестрацгя та облiк звернень громадян на особистому прийомг громадян </a:t>
            </a:r>
          </a:p>
          <a:p>
            <a:pPr marL="0" marR="0" indent="0" algn="just">
              <a:lnSpc>
                <a:spcPts val="1400"/>
              </a:lnSpc>
              <a:spcBef>
                <a:spcPts val="1330"/>
              </a:spcBef>
              <a:spcAft>
                <a:spcPts val="0"/>
              </a:spcAft>
            </a:pPr>
            <a:r>
              <a:rPr lang="ru-RU" sz="1100" spc="-15">
                <a:solidFill>
                  <a:srgbClr val="000000"/>
                </a:solidFill>
                <a:latin typeface="Arial" pitchFamily="2" panose="02020603050405020304"/>
              </a:rPr>
              <a:t>Реестрацгя та облiк звернень громадян в судi здгйснюеться вгдповгдно до Закону УкраТни «Про звернення громадян». Кожне звернення громадян рееструвалося у вгдповгдних номенклатурних справах, вимоги до ведення яких визначенг в IнструкцгТ за зверненнями громадян в органах державноТ влади i мгсцевого самоврядування, об'еднаннях громадян, на пгдприемствах, в установах, органгзацгях незалежно вiд форм власностг в засобах масовоТ </a:t>
            </a:r>
            <a:r>
              <a:rPr lang="ru-RU" sz="1100" spc="-15">
                <a:solidFill>
                  <a:srgbClr val="000000"/>
                </a:solidFill>
                <a:latin typeface="Arial" pitchFamily="2" panose="02020603050405020304"/>
              </a:rPr>
              <a:t>гнформацг'i, </a:t>
            </a:r>
            <a:r>
              <a:rPr lang="ru-RU" sz="1100" spc="-15">
                <a:solidFill>
                  <a:srgbClr val="000000"/>
                </a:solidFill>
                <a:latin typeface="Arial" pitchFamily="2" panose="02020603050405020304"/>
              </a:rPr>
              <a:t>затвердженоТ Кабгнетом Мгнгстргв УкраТни вiд 14 квгтня 1997 р. № 348. </a:t>
            </a:r>
          </a:p>
          <a:p>
            <a:pPr marL="457200" marR="274320" indent="0" algn="just">
              <a:lnSpc>
                <a:spcPts val="1400"/>
              </a:lnSpc>
              <a:spcBef>
                <a:spcPts val="20"/>
              </a:spcBef>
              <a:spcAft>
                <a:spcPts val="0"/>
              </a:spcAft>
            </a:pPr>
            <a:r>
              <a:rPr lang="ru-RU" sz="1100" spc="0">
                <a:solidFill>
                  <a:srgbClr val="000000"/>
                </a:solidFill>
                <a:latin typeface="Arial" pitchFamily="2" panose="02020603050405020304"/>
              </a:rPr>
              <a:t>В судг ведуться такг номенклатурнг справи, що стосуються цього напрямку роботи: 01-50 «Реестрацiйний журнал пропозицгй, заяв i скарг громадян»; </a:t>
            </a:r>
          </a:p>
          <a:p>
            <a:pPr marL="457200" marR="0" indent="0" algn="just">
              <a:lnSpc>
                <a:spcPts val="1400"/>
              </a:lnSpc>
              <a:spcBef>
                <a:spcPts val="15"/>
              </a:spcBef>
              <a:spcAft>
                <a:spcPts val="0"/>
              </a:spcAft>
            </a:pPr>
            <a:r>
              <a:rPr lang="ru-RU" sz="1100" spc="5">
                <a:solidFill>
                  <a:srgbClr val="000000"/>
                </a:solidFill>
                <a:latin typeface="Arial" pitchFamily="2" panose="02020603050405020304"/>
              </a:rPr>
              <a:t>01-51 «</a:t>
            </a:r>
            <a:r>
              <a:rPr lang="ru-RU" sz="1100" spc="5">
                <a:solidFill>
                  <a:srgbClr val="000000"/>
                </a:solidFill>
                <a:latin typeface="Arial" pitchFamily="2" panose="02020603050405020304"/>
              </a:rPr>
              <a:t>Реестрацiйний журнал прийому громадян головою суду»; </a:t>
            </a:r>
          </a:p>
          <a:p>
            <a:pPr marL="457200" marR="0" indent="0" algn="just">
              <a:lnSpc>
                <a:spcPts val="1400"/>
              </a:lnSpc>
              <a:spcBef>
                <a:spcPts val="0"/>
              </a:spcBef>
              <a:spcAft>
                <a:spcPts val="0"/>
              </a:spcAft>
            </a:pPr>
            <a:r>
              <a:rPr lang="ru-RU" sz="1100" spc="0">
                <a:solidFill>
                  <a:srgbClr val="000000"/>
                </a:solidFill>
                <a:latin typeface="Arial" pitchFamily="2" panose="02020603050405020304"/>
              </a:rPr>
              <a:t>01-52 «</a:t>
            </a:r>
            <a:r>
              <a:rPr lang="ru-RU" sz="1100" spc="0">
                <a:solidFill>
                  <a:srgbClr val="000000"/>
                </a:solidFill>
                <a:latin typeface="Arial" pitchFamily="2" panose="02020603050405020304"/>
              </a:rPr>
              <a:t>Реестрацгйний журнал прийому громадян кергвником (заступником кергвника) </a:t>
            </a:r>
          </a:p>
          <a:p>
            <a:pPr marL="0" marR="0" indent="0" algn="l">
              <a:lnSpc>
                <a:spcPts val="1100"/>
              </a:lnSpc>
              <a:spcBef>
                <a:spcPts val="325"/>
              </a:spcBef>
              <a:spcAft>
                <a:spcPts val="0"/>
              </a:spcAft>
            </a:pPr>
            <a:r>
              <a:rPr lang="ru-RU" sz="1050" spc="-90">
                <a:solidFill>
                  <a:srgbClr val="000000"/>
                </a:solidFill>
                <a:latin typeface="Lucida Console" pitchFamily="0" panose="02020603050405020304"/>
              </a:rPr>
              <a:t>а</a:t>
            </a:r>
            <a:r>
              <a:rPr lang="ru-RU" sz="1050" spc="-90">
                <a:solidFill>
                  <a:srgbClr val="000000"/>
                </a:solidFill>
                <a:latin typeface="Lucida Console" pitchFamily="0" panose="02020603050405020304"/>
              </a:rPr>
              <a:t>п</a:t>
            </a:r>
            <a:r>
              <a:rPr lang="ru-RU" sz="1050" spc="-90">
                <a:solidFill>
                  <a:srgbClr val="000000"/>
                </a:solidFill>
                <a:latin typeface="Lucida Console" pitchFamily="0" panose="02020603050405020304"/>
              </a:rPr>
              <a:t>а</a:t>
            </a:r>
            <a:r>
              <a:rPr lang="ru-RU" sz="1050" spc="-90">
                <a:solidFill>
                  <a:srgbClr val="000000"/>
                </a:solidFill>
                <a:latin typeface="Lucida Console" pitchFamily="0" panose="02020603050405020304"/>
              </a:rPr>
              <a:t>р</a:t>
            </a:r>
            <a:r>
              <a:rPr lang="ru-RU" sz="1050" spc="-90">
                <a:solidFill>
                  <a:srgbClr val="000000"/>
                </a:solidFill>
                <a:latin typeface="Lucida Console" pitchFamily="0" panose="02020603050405020304"/>
              </a:rPr>
              <a:t>а</a:t>
            </a:r>
            <a:r>
              <a:rPr lang="ru-RU" sz="1050" spc="-90">
                <a:solidFill>
                  <a:srgbClr val="000000"/>
                </a:solidFill>
                <a:latin typeface="Lucida Console" pitchFamily="0" panose="02020603050405020304"/>
              </a:rPr>
              <a:t>т</a:t>
            </a:r>
            <a:r>
              <a:rPr lang="ru-RU" sz="1050" spc="-90">
                <a:solidFill>
                  <a:srgbClr val="000000"/>
                </a:solidFill>
                <a:latin typeface="Lucida Console" pitchFamily="0" panose="02020603050405020304"/>
              </a:rPr>
              <a:t>у </a:t>
            </a:r>
            <a:r>
              <a:rPr lang="ru-RU" sz="1050" spc="-90">
                <a:solidFill>
                  <a:srgbClr val="000000"/>
                </a:solidFill>
                <a:latin typeface="Lucida Console" pitchFamily="0" panose="02020603050405020304"/>
              </a:rPr>
              <a:t>с</a:t>
            </a:r>
            <a:r>
              <a:rPr lang="ru-RU" sz="1050" spc="-90">
                <a:solidFill>
                  <a:srgbClr val="000000"/>
                </a:solidFill>
                <a:latin typeface="Lucida Console" pitchFamily="0" panose="02020603050405020304"/>
              </a:rPr>
              <a:t>у</a:t>
            </a:r>
            <a:r>
              <a:rPr lang="ru-RU" sz="1050" spc="-90">
                <a:solidFill>
                  <a:srgbClr val="000000"/>
                </a:solidFill>
                <a:latin typeface="Lucida Console" pitchFamily="0" panose="02020603050405020304"/>
              </a:rPr>
              <a:t>д</a:t>
            </a:r>
            <a:r>
              <a:rPr lang="ru-RU" sz="1050" spc="-90">
                <a:solidFill>
                  <a:srgbClr val="000000"/>
                </a:solidFill>
                <a:latin typeface="Lucida Console" pitchFamily="0" panose="02020603050405020304"/>
              </a:rPr>
              <a:t>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01-53 «</a:t>
            </a:r>
            <a:r>
              <a:rPr lang="ru-RU" sz="1100" spc="0">
                <a:solidFill>
                  <a:srgbClr val="000000"/>
                </a:solidFill>
                <a:latin typeface="Arial" pitchFamily="2" panose="02020603050405020304"/>
              </a:rPr>
              <a:t>Журнал облгку запитiв про забезпечення доступу до публгчноТ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що </a:t>
            </a:r>
          </a:p>
          <a:p>
            <a:pPr marL="0" marR="0" indent="0" algn="l">
              <a:lnSpc>
                <a:spcPts val="1400"/>
              </a:lnSpc>
              <a:spcBef>
                <a:spcPts val="5"/>
              </a:spcBef>
              <a:spcAft>
                <a:spcPts val="0"/>
              </a:spcAft>
            </a:pPr>
            <a:r>
              <a:rPr lang="ru-RU" sz="1100" spc="0">
                <a:solidFill>
                  <a:srgbClr val="000000"/>
                </a:solidFill>
                <a:latin typeface="Arial" pitchFamily="2" panose="02020603050405020304"/>
              </a:rPr>
              <a:t>знаходиться у володгннг суду»;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01-54 «</a:t>
            </a:r>
            <a:r>
              <a:rPr lang="ru-RU" sz="1100" spc="0">
                <a:solidFill>
                  <a:srgbClr val="000000"/>
                </a:solidFill>
                <a:latin typeface="Arial" pitchFamily="2" panose="02020603050405020304"/>
              </a:rPr>
              <a:t>Листування (заяви, запити, вгдповгдг) про надання публгчноТ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яка </a:t>
            </a:r>
          </a:p>
          <a:p>
            <a:pPr marL="0" marR="0" indent="0" algn="l">
              <a:lnSpc>
                <a:spcPts val="1400"/>
              </a:lnSpc>
              <a:spcBef>
                <a:spcPts val="15"/>
              </a:spcBef>
              <a:spcAft>
                <a:spcPts val="0"/>
              </a:spcAft>
            </a:pPr>
            <a:r>
              <a:rPr lang="ru-RU" sz="1100" spc="0">
                <a:solidFill>
                  <a:srgbClr val="000000"/>
                </a:solidFill>
                <a:latin typeface="Arial" pitchFamily="2" panose="02020603050405020304"/>
              </a:rPr>
              <a:t>знаходиться у володгннг суду»;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01-55 «</a:t>
            </a:r>
            <a:r>
              <a:rPr lang="ru-RU" sz="1100" spc="0">
                <a:solidFill>
                  <a:srgbClr val="000000"/>
                </a:solidFill>
                <a:latin typeface="Arial" pitchFamily="2" panose="02020603050405020304"/>
              </a:rPr>
              <a:t>Звернення (пропозицг'i, заяви, скарги) громадян та документи (листи, довгдки, </a:t>
            </a:r>
          </a:p>
          <a:p>
            <a:pPr marL="0" marR="0" indent="0" algn="l">
              <a:lnSpc>
                <a:spcPts val="1400"/>
              </a:lnSpc>
              <a:spcBef>
                <a:spcPts val="0"/>
              </a:spcBef>
              <a:spcAft>
                <a:spcPts val="0"/>
              </a:spcAft>
            </a:pPr>
            <a:r>
              <a:rPr lang="ru-RU" sz="1100" spc="-15">
                <a:solidFill>
                  <a:srgbClr val="000000"/>
                </a:solidFill>
                <a:latin typeface="Arial" pitchFamily="2" panose="02020603050405020304"/>
              </a:rPr>
              <a:t>акти) з Тх розгляду».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У 2022 poui в судг зареестровано 11 звернень громадян. Незначна кглькгсть звернень </a:t>
            </a:r>
          </a:p>
          <a:p>
            <a:pPr marL="0" marR="0" indent="0" algn="l">
              <a:lnSpc>
                <a:spcPts val="1400"/>
              </a:lnSpc>
              <a:spcBef>
                <a:spcPts val="0"/>
              </a:spcBef>
              <a:spcAft>
                <a:spcPts val="0"/>
              </a:spcAft>
            </a:pPr>
            <a:r>
              <a:rPr lang="ru-RU" sz="1100" spc="0">
                <a:solidFill>
                  <a:srgbClr val="000000"/>
                </a:solidFill>
                <a:latin typeface="Arial" pitchFamily="2" panose="02020603050405020304"/>
              </a:rPr>
              <a:t>зумовлена введеним карантином та военним станом в Укра'iнг. </a:t>
            </a:r>
          </a:p>
          <a:p>
            <a:pPr marL="457200" marR="0" indent="0" algn="l">
              <a:lnSpc>
                <a:spcPts val="1400"/>
              </a:lnSpc>
              <a:spcBef>
                <a:spcPts val="0"/>
              </a:spcBef>
              <a:spcAft>
                <a:spcPts val="0"/>
              </a:spcAft>
            </a:pPr>
            <a:r>
              <a:rPr lang="ru-RU" sz="1100" spc="-10">
                <a:solidFill>
                  <a:srgbClr val="000000"/>
                </a:solidFill>
                <a:latin typeface="Arial" pitchFamily="2" panose="02020603050405020304"/>
              </a:rPr>
              <a:t>Дана робота в судг органгзована та ведеться на належному ргвнг. </a:t>
            </a:r>
          </a:p>
          <a:p>
            <a:pPr marL="0" marR="0" indent="0" algn="ctr">
              <a:lnSpc>
                <a:spcPts val="1400"/>
              </a:lnSpc>
              <a:spcBef>
                <a:spcPts val="1375"/>
              </a:spcBef>
              <a:spcAft>
                <a:spcPts val="0"/>
              </a:spcAft>
            </a:pPr>
            <a:r>
              <a:rPr lang="ru-RU" sz="1100" spc="20">
                <a:solidFill>
                  <a:srgbClr val="000000"/>
                </a:solidFill>
                <a:latin typeface="Arial" pitchFamily="2" panose="02020603050405020304"/>
              </a:rPr>
              <a:t>Реестрацгя та облiк звернень громадян </a:t>
            </a:r>
          </a:p>
          <a:p>
            <a:pPr marL="0" marR="0" indent="0" algn="just">
              <a:lnSpc>
                <a:spcPts val="1400"/>
              </a:lnSpc>
              <a:spcBef>
                <a:spcPts val="1285"/>
              </a:spcBef>
              <a:spcAft>
                <a:spcPts val="0"/>
              </a:spcAft>
            </a:pPr>
            <a:r>
              <a:rPr lang="ru-RU" sz="1100" spc="0">
                <a:solidFill>
                  <a:srgbClr val="000000"/>
                </a:solidFill>
                <a:latin typeface="Arial" pitchFamily="2" panose="02020603050405020304"/>
              </a:rPr>
              <a:t>Суд, як розпорядник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надае публiчну гнформацгю у формг вгдкритих даних на запит, якi оприлюднюе i регулярно оновлюе П на вебсайтг «Судова влада УкраТни». Розпорядник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вгдповгдае за визначення завдань та забезпечення дгяльностг з питань доступу до публгчноТ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надання консультацгй пгд час оформления запиту, а також за оприлюднення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передбаченоТ Законом УкраТни «Про доступ до публгчно'i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Запит, що пройшов реестрацгю, обробляеться вгдповгдальною особою з питань доступу до публгчноТ </a:t>
            </a:r>
            <a:r>
              <a:rPr lang="ru-RU" sz="1100" spc="0">
                <a:solidFill>
                  <a:srgbClr val="000000"/>
                </a:solidFill>
                <a:latin typeface="Arial" pitchFamily="2" panose="02020603050405020304"/>
              </a:rPr>
              <a:t>гнформацг'i. </a:t>
            </a:r>
          </a:p>
          <a:p>
            <a:pPr marL="457200" marR="0" indent="0" algn="just">
              <a:lnSpc>
                <a:spcPts val="1400"/>
              </a:lnSpc>
              <a:spcBef>
                <a:spcPts val="0"/>
              </a:spcBef>
              <a:spcAft>
                <a:spcPts val="0"/>
              </a:spcAft>
            </a:pPr>
            <a:r>
              <a:rPr lang="ru-RU" sz="1100" spc="0">
                <a:solidFill>
                  <a:srgbClr val="000000"/>
                </a:solidFill>
                <a:latin typeface="Arial" pitchFamily="2" panose="02020603050405020304"/>
              </a:rPr>
              <a:t>У 2022 роцг в судг зареестровано 4 запитiв на публiчну гнформацгю. </a:t>
            </a:r>
          </a:p>
          <a:p>
            <a:pPr marL="457200" marR="0" indent="0" algn="just">
              <a:lnSpc>
                <a:spcPts val="1400"/>
              </a:lnSpc>
              <a:spcBef>
                <a:spcPts val="0"/>
              </a:spcBef>
              <a:spcAft>
                <a:spcPts val="0"/>
              </a:spcAft>
            </a:pPr>
            <a:r>
              <a:rPr lang="ru-RU" sz="1100" spc="-10">
                <a:solidFill>
                  <a:srgbClr val="000000"/>
                </a:solidFill>
                <a:latin typeface="Arial" pitchFamily="2" panose="02020603050405020304"/>
              </a:rPr>
              <a:t>Слгд зазначити, що дана робота в судг ведеться на належному ргвнг. </a:t>
            </a:r>
          </a:p>
          <a:p>
            <a:pPr marL="0" marR="0" indent="0" algn="ctr">
              <a:lnSpc>
                <a:spcPts val="1400"/>
              </a:lnSpc>
              <a:spcBef>
                <a:spcPts val="1350"/>
              </a:spcBef>
              <a:spcAft>
                <a:spcPts val="0"/>
              </a:spcAft>
            </a:pPr>
            <a:r>
              <a:rPr lang="ru-RU" sz="1100" spc="40">
                <a:solidFill>
                  <a:srgbClr val="000000"/>
                </a:solidFill>
                <a:latin typeface="Arial" pitchFamily="2" panose="02020603050405020304"/>
              </a:rPr>
              <a:t>Номенклатура справ </a:t>
            </a:r>
          </a:p>
          <a:p>
            <a:pPr marL="457200" marR="0" indent="0" algn="l">
              <a:lnSpc>
                <a:spcPts val="1100"/>
              </a:lnSpc>
              <a:spcBef>
                <a:spcPts val="1595"/>
              </a:spcBef>
              <a:spcAft>
                <a:spcPts val="0"/>
              </a:spcAft>
            </a:pP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м</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к</a:t>
            </a:r>
            <a:r>
              <a:rPr lang="ru-RU" sz="1050" spc="-20">
                <a:solidFill>
                  <a:srgbClr val="000000"/>
                </a:solidFill>
                <a:latin typeface="Lucida Console" pitchFamily="0" panose="02020603050405020304"/>
              </a:rPr>
              <a:t>л</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т</a:t>
            </a:r>
            <a:r>
              <a:rPr lang="ru-RU" sz="1050" spc="-20">
                <a:solidFill>
                  <a:srgbClr val="000000"/>
                </a:solidFill>
                <a:latin typeface="Lucida Console" pitchFamily="0" panose="02020603050405020304"/>
              </a:rPr>
              <a:t>у</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а </a:t>
            </a:r>
            <a:r>
              <a:rPr lang="ru-RU" sz="1050" spc="-20">
                <a:solidFill>
                  <a:srgbClr val="000000"/>
                </a:solidFill>
                <a:latin typeface="Lucida Console" pitchFamily="0" panose="02020603050405020304"/>
              </a:rPr>
              <a:t>с</a:t>
            </a:r>
            <a:r>
              <a:rPr lang="ru-RU" sz="1050" spc="-20">
                <a:solidFill>
                  <a:srgbClr val="000000"/>
                </a:solidFill>
                <a:latin typeface="Lucida Console" pitchFamily="0" panose="02020603050405020304"/>
              </a:rPr>
              <a:t>п</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в </a:t>
            </a:r>
            <a:r>
              <a:rPr lang="ru-RU" sz="1050" spc="-20">
                <a:solidFill>
                  <a:srgbClr val="000000"/>
                </a:solidFill>
                <a:latin typeface="Lucida Console" pitchFamily="0" panose="02020603050405020304"/>
              </a:rPr>
              <a:t>п</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и</a:t>
            </a:r>
            <a:r>
              <a:rPr lang="ru-RU" sz="1050" spc="-20">
                <a:solidFill>
                  <a:srgbClr val="000000"/>
                </a:solidFill>
                <a:latin typeface="Lucida Console" pitchFamily="0" panose="02020603050405020304"/>
              </a:rPr>
              <a:t>з</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ч</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а </a:t>
            </a:r>
            <a:r>
              <a:rPr lang="ru-RU" sz="1050" spc="-20">
                <a:solidFill>
                  <a:srgbClr val="000000"/>
                </a:solidFill>
                <a:latin typeface="Lucida Console" pitchFamily="0" panose="02020603050405020304"/>
              </a:rPr>
              <a:t>д</a:t>
            </a:r>
            <a:r>
              <a:rPr lang="ru-RU" sz="1050" spc="-20">
                <a:solidFill>
                  <a:srgbClr val="000000"/>
                </a:solidFill>
                <a:latin typeface="Lucida Console" pitchFamily="0" panose="02020603050405020304"/>
              </a:rPr>
              <a:t>л</a:t>
            </a:r>
            <a:r>
              <a:rPr lang="ru-RU" sz="1050" spc="-20">
                <a:solidFill>
                  <a:srgbClr val="000000"/>
                </a:solidFill>
                <a:latin typeface="Lucida Console" pitchFamily="0" panose="02020603050405020304"/>
              </a:rPr>
              <a:t>я </a:t>
            </a:r>
            <a:r>
              <a:rPr lang="ru-RU" sz="1050" spc="-20">
                <a:solidFill>
                  <a:srgbClr val="000000"/>
                </a:solidFill>
                <a:latin typeface="Lucida Console" pitchFamily="0" panose="02020603050405020304"/>
              </a:rPr>
              <a:t>в</a:t>
            </a:r>
            <a:r>
              <a:rPr lang="ru-RU" sz="1050" spc="-20">
                <a:solidFill>
                  <a:srgbClr val="000000"/>
                </a:solidFill>
                <a:latin typeface="Lucida Console" pitchFamily="0" panose="02020603050405020304"/>
              </a:rPr>
              <a:t>с</a:t>
            </a:r>
            <a:r>
              <a:rPr lang="ru-RU" sz="1050" spc="-20">
                <a:solidFill>
                  <a:srgbClr val="000000"/>
                </a:solidFill>
                <a:latin typeface="Lucida Console" pitchFamily="0" panose="02020603050405020304"/>
              </a:rPr>
              <a:t>т</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в</a:t>
            </a:r>
            <a:r>
              <a:rPr lang="ru-RU" sz="1050" spc="-20">
                <a:solidFill>
                  <a:srgbClr val="000000"/>
                </a:solidFill>
                <a:latin typeface="Lucida Console" pitchFamily="0" panose="02020603050405020304"/>
              </a:rPr>
              <a:t>л</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я </a:t>
            </a:r>
            <a:r>
              <a:rPr lang="ru-RU" sz="1050" spc="-20">
                <a:solidFill>
                  <a:srgbClr val="000000"/>
                </a:solidFill>
                <a:latin typeface="Lucida Console" pitchFamily="0" panose="02020603050405020304"/>
              </a:rPr>
              <a:t>в </a:t>
            </a:r>
            <a:r>
              <a:rPr lang="ru-RU" sz="1050" spc="-20">
                <a:solidFill>
                  <a:srgbClr val="000000"/>
                </a:solidFill>
                <a:latin typeface="Lucida Console" pitchFamily="0" panose="02020603050405020304"/>
              </a:rPr>
              <a:t>у</a:t>
            </a:r>
            <a:r>
              <a:rPr lang="ru-RU" sz="1050" spc="-20">
                <a:solidFill>
                  <a:srgbClr val="000000"/>
                </a:solidFill>
                <a:latin typeface="Lucida Console" pitchFamily="0" panose="02020603050405020304"/>
              </a:rPr>
              <a:t>с</a:t>
            </a:r>
            <a:r>
              <a:rPr lang="ru-RU" sz="1050" spc="-20">
                <a:solidFill>
                  <a:srgbClr val="000000"/>
                </a:solidFill>
                <a:latin typeface="Lucida Console" pitchFamily="0" panose="02020603050405020304"/>
              </a:rPr>
              <a:t>т</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в</a:t>
            </a:r>
            <a:r>
              <a:rPr lang="ru-RU" sz="1050" spc="-20">
                <a:solidFill>
                  <a:srgbClr val="000000"/>
                </a:solidFill>
                <a:latin typeface="Lucida Console" pitchFamily="0" panose="02020603050405020304"/>
              </a:rPr>
              <a:t>г </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д</a:t>
            </a:r>
            <a:r>
              <a:rPr lang="ru-RU" sz="1050" spc="-20">
                <a:solidFill>
                  <a:srgbClr val="000000"/>
                </a:solidFill>
                <a:latin typeface="Lucida Console" pitchFamily="0" panose="02020603050405020304"/>
              </a:rPr>
              <a:t>и</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г</a:t>
            </a:r>
            <a:r>
              <a:rPr lang="ru-RU" sz="1050" spc="-20">
                <a:solidFill>
                  <a:srgbClr val="000000"/>
                </a:solidFill>
                <a:latin typeface="Lucida Console" pitchFamily="0" panose="02020603050405020304"/>
              </a:rPr>
              <a:t>о </a:t>
            </a:r>
            <a:r>
              <a:rPr lang="ru-RU" sz="1050" spc="-20">
                <a:solidFill>
                  <a:srgbClr val="000000"/>
                </a:solidFill>
                <a:latin typeface="Lucida Console" pitchFamily="0" panose="02020603050405020304"/>
              </a:rPr>
              <a:t>п</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я</a:t>
            </a:r>
            <a:r>
              <a:rPr lang="ru-RU" sz="1050" spc="-20">
                <a:solidFill>
                  <a:srgbClr val="000000"/>
                </a:solidFill>
                <a:latin typeface="Lucida Console" pitchFamily="0" panose="02020603050405020304"/>
              </a:rPr>
              <a:t>д</a:t>
            </a:r>
            <a:r>
              <a:rPr lang="ru-RU" sz="1050" spc="-20">
                <a:solidFill>
                  <a:srgbClr val="000000"/>
                </a:solidFill>
                <a:latin typeface="Lucida Console" pitchFamily="0" panose="02020603050405020304"/>
              </a:rPr>
              <a:t>к</a:t>
            </a:r>
            <a:r>
              <a:rPr lang="ru-RU" sz="1050" spc="-20">
                <a:solidFill>
                  <a:srgbClr val="000000"/>
                </a:solidFill>
                <a:latin typeface="Lucida Console" pitchFamily="0" panose="02020603050405020304"/>
              </a:rPr>
              <a:t>у </a:t>
            </a:r>
          </a:p>
          <a:p>
            <a:pPr marL="0" marR="0" indent="0" algn="l">
              <a:lnSpc>
                <a:spcPts val="1400"/>
              </a:lnSpc>
              <a:spcBef>
                <a:spcPts val="0"/>
              </a:spcBef>
              <a:spcAft>
                <a:spcPts val="0"/>
              </a:spcAft>
            </a:pPr>
            <a:r>
              <a:rPr lang="ru-RU" sz="1100" spc="50">
                <a:solidFill>
                  <a:srgbClr val="000000"/>
                </a:solidFill>
                <a:latin typeface="Arial" pitchFamily="2" panose="02020603050405020304"/>
              </a:rPr>
              <a:t>ф ормування справ незалежно вiд форми носгя </a:t>
            </a:r>
            <a:r>
              <a:rPr lang="ru-RU" sz="1100" spc="50">
                <a:solidFill>
                  <a:srgbClr val="000000"/>
                </a:solidFill>
                <a:latin typeface="Arial" pitchFamily="2" panose="02020603050405020304"/>
              </a:rPr>
              <a:t>гнформацг'i, </a:t>
            </a:r>
            <a:r>
              <a:rPr lang="ru-RU" sz="1100" spc="50">
                <a:solidFill>
                  <a:srgbClr val="000000"/>
                </a:solidFill>
                <a:latin typeface="Arial" pitchFamily="2" panose="02020603050405020304"/>
              </a:rPr>
              <a:t>забезпечення Тх облгку,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59" name=""/>
        <p:cNvGrpSpPr/>
        <p:nvPr/>
      </p:nvGrpSpPr>
      <p:grpSpPr>
        <a:xfrm>
          <a:off x="0" y="0"/>
          <a:ext cx="0" cy="0"/>
          <a:chOff x="0" y="0"/>
          <a:chExt cx="0" cy="0"/>
        </a:xfrm>
      </p:grpSpPr>
      <p:sp>
        <p:nvSpPr>
          <p:cNvPr id="60" name=""/>
          <p:cNvSpPr/>
          <p:nvPr>
            <p:ph type="body" idx="10"/>
          </p:nvPr>
        </p:nvSpPr>
        <p:spPr>
          <a:xfrm>
            <a:off x="909320" y="571500"/>
            <a:ext cx="6212840" cy="95123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ru-RU" sz="1100" spc="0">
                <a:solidFill>
                  <a:srgbClr val="000000"/>
                </a:solidFill>
                <a:latin typeface="Arial" pitchFamily="2" panose="02020603050405020304"/>
              </a:rPr>
              <a:t>оперативного пошуку документiв за Тх змгстом i видом, визначення строкгв зберiгання справ i е основою для складання описгв справ постгйного та тривалого (понад 10 рокгв) зберiгання, а також для облгку справ тимчасового (до 10 рокгв включно) зберiгання. </a:t>
            </a:r>
          </a:p>
          <a:p>
            <a:pPr marL="0" marR="0" indent="0" algn="just">
              <a:lnSpc>
                <a:spcPts val="1400"/>
              </a:lnSpc>
              <a:spcBef>
                <a:spcPts val="0"/>
              </a:spcBef>
              <a:spcAft>
                <a:spcPts val="0"/>
              </a:spcAft>
            </a:pPr>
            <a:r>
              <a:rPr lang="ru-RU" sz="1150" spc="0">
                <a:solidFill>
                  <a:srgbClr val="000000"/>
                </a:solidFill>
                <a:latin typeface="Times New Roman" pitchFamily="1" panose="02020603050405020304"/>
              </a:rPr>
              <a:t>Вiдповiдно до роздiлу XIII IнструкцгУ, номенклатура справ суду схвалюеться </a:t>
            </a:r>
            <a:r>
              <a:rPr lang="ru-RU" sz="1100" spc="0">
                <a:solidFill>
                  <a:srgbClr val="000000"/>
                </a:solidFill>
                <a:latin typeface="Arial" pitchFamily="2" panose="02020603050405020304"/>
              </a:rPr>
              <a:t>експертною комгсгею суду та погоджуеться експертно-перевгрною комгсгею вгдповгдноТ державно архгвног установи один раз на п'ять рокгв або щороку в разг гстотних змiн у структуре, функцгях та характерг роботи суду, пгсля чого затверджуеться головою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Зведену номенклатуру справ суду вiдповiдно до посадових обов'язкiв складае консультант суду, посада якого на даний час е вакантною, а посадовг обов'язки якого покладено на начальника канцеляргУ суду (на правах вгддглу) Володимира БАЙДЮКА. </a:t>
            </a:r>
          </a:p>
          <a:p>
            <a:pPr marL="0" marR="0" indent="0" algn="just">
              <a:lnSpc>
                <a:spcPts val="1400"/>
              </a:lnSpc>
              <a:spcBef>
                <a:spcPts val="0"/>
              </a:spcBef>
              <a:spcAft>
                <a:spcPts val="0"/>
              </a:spcAft>
            </a:pPr>
            <a:r>
              <a:rPr lang="ru-RU" sz="1100" spc="0">
                <a:solidFill>
                  <a:srgbClr val="000000"/>
                </a:solidFill>
                <a:latin typeface="Arial" pitchFamily="2" panose="02020603050405020304"/>
              </a:rPr>
              <a:t>Номенклатура справ суду затверджуеться не пгзнгше грудня попереднього року, уводиться в дiю з 1 сгчня наступного календарного року.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Номенклатура справ суду на 2022 рiк, схвалена протоколом засгдання ЕК архгвного вгддглу ТлумацькоУ райдержадмгнгстрацгУ 1вано-ФранкгвськоУ областi 01.11.2021 року № 4, затверджена наказом голови суду 24.12.2021 року та введена в дiю з 01.01.2022 року.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Експертною комгсгею суду проведено 3 засгдання з розгляду питань про внесения змгн до номенклатури справ суду на 2022 рiк та П погодження на 2023 рiк. </a:t>
            </a:r>
          </a:p>
          <a:p>
            <a:pPr marL="0" marR="0" indent="0" algn="ctr">
              <a:lnSpc>
                <a:spcPts val="1400"/>
              </a:lnSpc>
              <a:spcBef>
                <a:spcPts val="1415"/>
              </a:spcBef>
              <a:spcAft>
                <a:spcPts val="0"/>
              </a:spcAft>
            </a:pPr>
            <a:r>
              <a:rPr lang="ru-RU" sz="1100" spc="20">
                <a:solidFill>
                  <a:srgbClr val="000000"/>
                </a:solidFill>
                <a:latin typeface="Arial" pitchFamily="2" panose="02020603050405020304"/>
              </a:rPr>
              <a:t>Архгв суду </a:t>
            </a:r>
          </a:p>
          <a:p>
            <a:pPr marL="0" marR="0" indent="0" algn="just">
              <a:lnSpc>
                <a:spcPts val="1400"/>
              </a:lnSpc>
              <a:spcBef>
                <a:spcPts val="1375"/>
              </a:spcBef>
              <a:spcAft>
                <a:spcPts val="0"/>
              </a:spcAft>
            </a:pPr>
            <a:r>
              <a:rPr lang="ru-RU" sz="1100" spc="0">
                <a:solidFill>
                  <a:srgbClr val="000000"/>
                </a:solidFill>
                <a:latin typeface="Arial" pitchFamily="2" panose="02020603050405020304"/>
              </a:rPr>
              <a:t>Архгв суду розмгщений в спецгально видгленгй кгмнатг на третьому поверсг. В цгй кгмнатг наявна опалювальна система. </a:t>
            </a:r>
          </a:p>
          <a:p>
            <a:pPr marL="0" marR="0" indent="0" algn="just">
              <a:lnSpc>
                <a:spcPts val="1400"/>
              </a:lnSpc>
              <a:spcBef>
                <a:spcPts val="0"/>
              </a:spcBef>
              <a:spcAft>
                <a:spcPts val="0"/>
              </a:spcAft>
            </a:pPr>
            <a:r>
              <a:rPr lang="ru-RU" sz="1100" spc="0">
                <a:solidFill>
                  <a:srgbClr val="000000"/>
                </a:solidFill>
                <a:latin typeface="Arial" pitchFamily="2" panose="02020603050405020304"/>
              </a:rPr>
              <a:t>Архгвна кгмната суду обладнана стацгонарними стелажами, якг розмгщенг перпендикулярно до стгни з вгконним проргзом, з дотриманням установленого порядку гх розмгщення. Основа стелажгв архiву суду являеться металевою. </a:t>
            </a:r>
          </a:p>
          <a:p>
            <a:pPr marL="0" marR="0" indent="0" algn="just">
              <a:lnSpc>
                <a:spcPts val="1400"/>
              </a:lnSpc>
              <a:spcBef>
                <a:spcPts val="0"/>
              </a:spcBef>
              <a:spcAft>
                <a:spcPts val="0"/>
              </a:spcAft>
            </a:pPr>
            <a:r>
              <a:rPr lang="ru-RU" sz="1150" spc="0">
                <a:solidFill>
                  <a:srgbClr val="000000"/>
                </a:solidFill>
                <a:latin typeface="Times New Roman" pitchFamily="1" panose="02020603050405020304"/>
              </a:rPr>
              <a:t>При збергганнг паперових документгв в apxiвi суду вжито заходи щодо оптимгзацгг </a:t>
            </a:r>
            <a:r>
              <a:rPr lang="ru-RU" sz="1100" spc="0">
                <a:solidFill>
                  <a:srgbClr val="000000"/>
                </a:solidFill>
                <a:latin typeface="Arial" pitchFamily="2" panose="02020603050405020304"/>
              </a:rPr>
              <a:t>клгматичних умов на основг рацгонального опалення i провгтрювання даноi кгмнати. </a:t>
            </a:r>
          </a:p>
          <a:p>
            <a:pPr marL="0" marR="0" indent="0" algn="just">
              <a:lnSpc>
                <a:spcPts val="1400"/>
              </a:lnSpc>
              <a:spcBef>
                <a:spcPts val="40"/>
              </a:spcBef>
              <a:spcAft>
                <a:spcPts val="0"/>
              </a:spcAft>
            </a:pPr>
            <a:r>
              <a:rPr lang="ru-RU" sz="1100" spc="0">
                <a:solidFill>
                  <a:srgbClr val="000000"/>
                </a:solidFill>
                <a:latin typeface="Arial" pitchFamily="2" panose="02020603050405020304"/>
              </a:rPr>
              <a:t>В судi всi судовг справи та документи щоргчно передаються на вгдповгдальне зберiгання до архгву суду. </a:t>
            </a:r>
          </a:p>
          <a:p>
            <a:pPr marL="0" marR="0" indent="0" algn="just">
              <a:lnSpc>
                <a:spcPts val="1400"/>
              </a:lnSpc>
              <a:spcBef>
                <a:spcPts val="0"/>
              </a:spcBef>
              <a:spcAft>
                <a:spcPts val="0"/>
              </a:spcAft>
            </a:pPr>
            <a:r>
              <a:rPr lang="ru-RU" sz="1150" spc="0">
                <a:solidFill>
                  <a:srgbClr val="000000"/>
                </a:solidFill>
                <a:latin typeface="Times New Roman" pitchFamily="1" panose="02020603050405020304"/>
              </a:rPr>
              <a:t>Також слгд зазначити, що в судi вгдсутня посада apxiвapiyca, а виконання цих </a:t>
            </a:r>
            <a:r>
              <a:rPr lang="ru-RU" sz="1100" spc="0">
                <a:solidFill>
                  <a:srgbClr val="000000"/>
                </a:solidFill>
                <a:latin typeface="Arial" pitchFamily="2" panose="02020603050405020304"/>
              </a:rPr>
              <a:t>обов'язкiв посадовою гнструкцгею покладено на консультанта цього ж суду, посада якого на даний час е вакантною. Зггдно наказу в.о. кергвника апарату Тлумацького районного суду Iвано-Франкгвськог областi Оксани РИНДИЧ вгд 07.02.2022 № 02-47/34 «Про тимчасове виконання обов'язкiв консультанта суду», тимчасове виконання обов'язкiв за вакантною посадою консультанта суду покладено на начальника канцеляргг цього ж суду (на правах вгддглу) Володимира БАЙДЮКА, з 17.02.2022 року, який також е головою комгсгY з реоргангзацгг (злиття) суду. </a:t>
            </a:r>
          </a:p>
          <a:p>
            <a:pPr marL="0" marR="0" indent="0" algn="just">
              <a:lnSpc>
                <a:spcPts val="1400"/>
              </a:lnSpc>
              <a:spcBef>
                <a:spcPts val="85"/>
              </a:spcBef>
              <a:spcAft>
                <a:spcPts val="0"/>
              </a:spcAft>
            </a:pPr>
            <a:r>
              <a:rPr lang="ru-RU" sz="1100" spc="0">
                <a:solidFill>
                  <a:srgbClr val="000000"/>
                </a:solidFill>
                <a:latin typeface="Arial" pitchFamily="2" panose="02020603050405020304"/>
              </a:rPr>
              <a:t>Протягом сгчня-квгтня 2022 року було прийнято в архгв суду адмiнiстративнi справи, кримгнальнг справи (клопотання, подання, скарги), кргм кримгнальних проваджень; цивгльнг справи, справи про адмiнiстративнi правопорушення за 2021 рiк та номенклатурнг справи за 2021 рiк. </a:t>
            </a:r>
          </a:p>
          <a:p>
            <a:pPr marL="0" marR="0" indent="0" algn="ctr">
              <a:lnSpc>
                <a:spcPts val="1400"/>
              </a:lnSpc>
              <a:spcBef>
                <a:spcPts val="1510"/>
              </a:spcBef>
              <a:spcAft>
                <a:spcPts val="0"/>
              </a:spcAft>
            </a:pPr>
            <a:r>
              <a:rPr lang="ru-RU" sz="1100" spc="50">
                <a:solidFill>
                  <a:srgbClr val="000000"/>
                </a:solidFill>
                <a:latin typeface="Arial" pitchFamily="2" panose="02020603050405020304"/>
              </a:rPr>
              <a:t>Правильнгсть заповнення облiково-статистичних карток </a:t>
            </a:r>
          </a:p>
          <a:p>
            <a:pPr marL="0" marR="0" indent="0" algn="just">
              <a:lnSpc>
                <a:spcPts val="1300"/>
              </a:lnSpc>
              <a:spcBef>
                <a:spcPts val="1415"/>
              </a:spcBef>
              <a:spcAft>
                <a:spcPts val="0"/>
              </a:spcAft>
            </a:pPr>
            <a:r>
              <a:rPr lang="ru-RU" sz="1100" spc="0">
                <a:solidFill>
                  <a:srgbClr val="000000"/>
                </a:solidFill>
                <a:latin typeface="Arial" pitchFamily="2" panose="02020603050405020304"/>
              </a:rPr>
              <a:t>Вiдповiдно до пункту 17 роздiлу II 1нструкцгУ реестрацгя та облгк судових справ (матергалгв кримгнального провадження) у судi здгйснюються в автоматизованiй системi документообггу суду в облiково-статистичних (iнформацiйних) картках, з використанням вгдповгдних гндексгв. </a:t>
            </a:r>
          </a:p>
          <a:p>
            <a:pPr marL="0" marR="0" indent="0" algn="just">
              <a:lnSpc>
                <a:spcPts val="1300"/>
              </a:lnSpc>
              <a:spcBef>
                <a:spcPts val="180"/>
              </a:spcBef>
              <a:spcAft>
                <a:spcPts val="0"/>
              </a:spcAft>
            </a:pPr>
            <a:r>
              <a:rPr lang="ru-RU" sz="1100" spc="15">
                <a:solidFill>
                  <a:srgbClr val="000000"/>
                </a:solidFill>
                <a:latin typeface="Arial" pitchFamily="2" panose="02020603050405020304"/>
              </a:rPr>
              <a:t>В облiково-статистичних (iнформацiйних) картках i реестрацгйних журналах всi пункти i графи (електроннi поля), передбаченг формами та вгдповгдними полями в автоматизованiй системi документообггу суду, заповнюються вгдповгдальними особами вiдповiдно до руку справи. </a:t>
            </a:r>
          </a:p>
          <a:p>
            <a:pPr marL="0" marR="0" indent="0" algn="just">
              <a:lnSpc>
                <a:spcPts val="1400"/>
              </a:lnSpc>
              <a:spcBef>
                <a:spcPts val="170"/>
              </a:spcBef>
              <a:spcAft>
                <a:spcPts val="0"/>
              </a:spcAft>
            </a:pPr>
            <a:r>
              <a:rPr lang="ru-RU" sz="1100" spc="70">
                <a:solidFill>
                  <a:srgbClr val="000000"/>
                </a:solidFill>
                <a:latin typeface="Arial" pitchFamily="2" panose="02020603050405020304"/>
              </a:rPr>
              <a:t>Yci </a:t>
            </a:r>
            <a:r>
              <a:rPr lang="ru-RU" sz="1100" spc="70">
                <a:solidFill>
                  <a:srgbClr val="000000"/>
                </a:solidFill>
                <a:latin typeface="Arial" pitchFamily="2" panose="02020603050405020304"/>
              </a:rPr>
              <a:t>пункти (електроннi поля) облiково-статистичних (iнформацiйних) карток належним чином заповнюються вгдповгдальними працгвниками канцеляргУ суду —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7" name=""/>
        <p:cNvGrpSpPr/>
        <p:nvPr/>
      </p:nvGrpSpPr>
      <p:grpSpPr>
        <a:xfrm>
          <a:off x="0" y="0"/>
          <a:ext cx="0" cy="0"/>
          <a:chOff x="0" y="0"/>
          <a:chExt cx="0" cy="0"/>
        </a:xfrm>
      </p:grpSpPr>
      <p:sp>
        <p:nvSpPr>
          <p:cNvPr id="8" name=""/>
          <p:cNvSpPr/>
          <p:nvPr>
            <p:ph type="body" idx="10"/>
          </p:nvPr>
        </p:nvSpPr>
        <p:spPr>
          <a:xfrm>
            <a:off x="871855" y="546100"/>
            <a:ext cx="6210300" cy="9321800"/>
          </a:xfrm>
          <a:prstGeom prst="rect">
            <a:avLst/>
          </a:prstGeom>
          <a:noFill/>
          <a:ln w="0" cmpd="sng">
            <a:noFill/>
            <a:prstDash val="solid"/>
          </a:ln>
        </p:spPr>
        <p:txBody>
          <a:bodyPr vert="horz" lIns="0" tIns="22225" rIns="0" bIns="0" anchor="t"/>
          <a:lstStyle/>
          <a:p>
            <a:pPr marL="0" marR="0" indent="0" algn="just">
              <a:lnSpc>
                <a:spcPts val="1400"/>
              </a:lnSpc>
              <a:spcAft>
                <a:spcPts val="0"/>
              </a:spcAft>
            </a:pPr>
            <a:r>
              <a:rPr lang="ru-RU" sz="1100" spc="-70">
                <a:solidFill>
                  <a:srgbClr val="1B1A22"/>
                </a:solidFill>
                <a:latin typeface="Verdana" pitchFamily="2" panose="02020603050405020304"/>
              </a:rPr>
              <a:t>районного суду Iвано-Франкгвськоi областi покладено на судового розпорядника. У свой дiяльностi судовий розпорядник/особа, яка тимчасово виконуе обов'язки судового розпорядника, керуеться Конституцгею Украiни, Законами Украiни «Про судоустргй i статус суддгв», «Про державну службу», «Про запобггання корупцгТ», iншими законами Украгни, актами Верховное Ради Украiни, Президента Украiни, Кабгнету Мгнгстргв Украiни, постановами Пленуму Верховного Суду, ргшеннями зборгв суддгв Тлумацького районного суду Iвано-Франкгвськог областi, Положенням про порядок створення та дiяльностi служби судових розпорядникiв, затвердженим наказом Державно? судовое адмгнгстрацге Украгни вiд 20.07.2017 № 815 (далг</a:t>
            </a:r>
            <a:r>
              <a:rPr lang="ru-RU" sz="1100" spc="-70">
                <a:solidFill>
                  <a:srgbClr val="51535A"/>
                </a:solidFill>
                <a:latin typeface="Verdana" pitchFamily="2" panose="02020603050405020304"/>
              </a:rPr>
              <a:t> —</a:t>
            </a:r>
            <a:r>
              <a:rPr lang="ru-RU" sz="1100" spc="-70">
                <a:solidFill>
                  <a:srgbClr val="1B1A22"/>
                </a:solidFill>
                <a:latin typeface="Verdana" pitchFamily="2" panose="02020603050405020304"/>
              </a:rPr>
              <a:t> Положення про службу), 1нструкцгею з дгловодства в мгсцевих та апеляцгйних судах Украiни, затвердженою наказом Державно? судовое адмгнгстрацгг Украгни вiд 20 серпня 2019 року № 814 зг змгнами, iншими чинними нормативно-прaвовими актами, наказами, розпорядженнями та дорученнями кергвництва суду, Посадовою гнструкцгею судового розпорядника Тлумацького районного суду Iвано-Франкгвськоi областi. </a:t>
            </a:r>
          </a:p>
          <a:p>
            <a:pPr marL="0" marR="0" indent="0" algn="just">
              <a:lnSpc>
                <a:spcPts val="1400"/>
              </a:lnSpc>
              <a:spcBef>
                <a:spcPts val="0"/>
              </a:spcBef>
              <a:spcAft>
                <a:spcPts val="0"/>
              </a:spcAft>
            </a:pPr>
            <a:r>
              <a:rPr lang="ru-RU" sz="1100" spc="-65">
                <a:solidFill>
                  <a:srgbClr val="1B1A22"/>
                </a:solidFill>
                <a:latin typeface="Verdana" pitchFamily="2" panose="02020603050405020304"/>
              </a:rPr>
              <a:t>Судовий розпорядник/особа, яка тимчасово виконуе обов'язки судового розпорядника, протягом звгтного року вiдповiдно до Положення про службу та своех функцгональних обов'язкгв проводив заходи щодо органгзацге судового процесу в судi, органгзовував взаемодгю з iншими працiвниками апарату суду, забезпечував планування роботи та виконання поставлених завдань, належний ргвень дисциплгни oci6, якг перебувають в примгщеннг судi. </a:t>
            </a:r>
          </a:p>
          <a:p>
            <a:pPr marL="0" marR="0" indent="0" algn="just">
              <a:lnSpc>
                <a:spcPts val="1300"/>
              </a:lnSpc>
              <a:spcBef>
                <a:spcPts val="60"/>
              </a:spcBef>
              <a:spcAft>
                <a:spcPts val="0"/>
              </a:spcAft>
            </a:pPr>
            <a:r>
              <a:rPr lang="ru-RU" sz="1100" spc="0">
                <a:solidFill>
                  <a:srgbClr val="1B1A22"/>
                </a:solidFill>
                <a:latin typeface="Verdana" pitchFamily="2" panose="02020603050405020304"/>
              </a:rPr>
              <a:t>Судовий розпорядник/особа, яка тимчасово виконуе обов'язки судового розпорядника, виконував свое функцгональнг обов'язки вiдповiдно до свое? Посадово? гнструкцiе. </a:t>
            </a:r>
          </a:p>
          <a:p>
            <a:pPr marL="0" marR="0" indent="0" algn="just">
              <a:lnSpc>
                <a:spcPts val="1400"/>
              </a:lnSpc>
              <a:spcBef>
                <a:spcPts val="180"/>
              </a:spcBef>
              <a:spcAft>
                <a:spcPts val="0"/>
              </a:spcAft>
            </a:pPr>
            <a:r>
              <a:rPr lang="ru-RU" sz="1100" spc="-70">
                <a:solidFill>
                  <a:srgbClr val="1B1A22"/>
                </a:solidFill>
                <a:latin typeface="Verdana" pitchFamily="2" panose="02020603050405020304"/>
              </a:rPr>
              <a:t>Протягом 2022 року посада судового розпорядника в Тлумацькому районному судi Iвано-Франкгвськоi областi була вакантною, а тому наказами керiвника апарату цього ж суду обов'язки покладалися на визначених кергвником апарату суду oci6. Зокрема: </a:t>
            </a:r>
          </a:p>
          <a:p>
            <a:pPr marL="0" marR="0" indent="182880" algn="just">
              <a:lnSpc>
                <a:spcPts val="1400"/>
              </a:lnSpc>
              <a:spcBef>
                <a:spcPts val="40"/>
              </a:spcBef>
              <a:spcAft>
                <a:spcPts val="0"/>
              </a:spcAft>
              <a:buFont typeface="Verdana"/>
              <a:buAutoNum startAt="1" type="arabicPeriod"/>
            </a:pPr>
            <a:r>
              <a:rPr lang="ru-RU" sz="1100" spc="-65">
                <a:solidFill>
                  <a:srgbClr val="1B1A22"/>
                </a:solidFill>
                <a:latin typeface="Verdana" pitchFamily="2" panose="02020603050405020304"/>
              </a:rPr>
              <a:t>на консультанта цього ж суду Тетяну ГОР1Н з 09 березня 2022 року до фактичного виходу основного працгвника, але не бгльше як на строк, що не перевищуе три мгсяцг (до 08 червня 2022 року, включно) (наказ керiвника апарату суду вiд 09.03.2022 № 02-47/55); </a:t>
            </a:r>
          </a:p>
          <a:p>
            <a:pPr marL="0" marR="0" indent="182880" algn="just">
              <a:lnSpc>
                <a:spcPts val="1400"/>
              </a:lnSpc>
              <a:spcBef>
                <a:spcPts val="10"/>
              </a:spcBef>
              <a:spcAft>
                <a:spcPts val="0"/>
              </a:spcAft>
              <a:buFont typeface="Verdana"/>
              <a:buAutoNum type="arabicPeriod"/>
            </a:pPr>
            <a:r>
              <a:rPr lang="ru-RU" sz="1100" spc="-70">
                <a:solidFill>
                  <a:srgbClr val="1B1A22"/>
                </a:solidFill>
                <a:latin typeface="Verdana" pitchFamily="2" panose="02020603050405020304"/>
              </a:rPr>
              <a:t>на старшого секретаря канцелярге цього ж суду (на правах вгддглу) Юлгю ДУМАНСЬКУ з 10 червня 2022 року на строк, що не перевищуе три мгсяцг (до 09 вересня 2022 року, включно) (наказ керiвника апарату суду вiд 10.06.2022 № 02-47/86); </a:t>
            </a:r>
          </a:p>
          <a:p>
            <a:pPr marL="0" marR="0" indent="182880" algn="just">
              <a:lnSpc>
                <a:spcPts val="1400"/>
              </a:lnSpc>
              <a:spcBef>
                <a:spcPts val="30"/>
              </a:spcBef>
              <a:spcAft>
                <a:spcPts val="0"/>
              </a:spcAft>
              <a:buFont typeface="Verdana"/>
              <a:buAutoNum type="arabicPeriod"/>
            </a:pPr>
            <a:r>
              <a:rPr lang="ru-RU" sz="1100" spc="-95">
                <a:solidFill>
                  <a:srgbClr val="1B1A22"/>
                </a:solidFill>
                <a:latin typeface="Verdana" pitchFamily="2" panose="02020603050405020304"/>
              </a:rPr>
              <a:t>на консультанта цього ж суду Тетяну ГОРIН з 22 вересня 2022 року на строк, що не перевищуе три мгсяцг (до 21 грудня 2022 року, включно) (наказ керiвника апарату суду вiд 22.09.2022 № 02-47/106). </a:t>
            </a:r>
          </a:p>
          <a:p>
            <a:pPr marL="0" marR="0" indent="0" algn="just">
              <a:lnSpc>
                <a:spcPts val="1400"/>
              </a:lnSpc>
              <a:spcBef>
                <a:spcPts val="50"/>
              </a:spcBef>
              <a:spcAft>
                <a:spcPts val="0"/>
              </a:spcAft>
            </a:pPr>
            <a:r>
              <a:rPr lang="ru-RU" sz="1100" spc="0">
                <a:solidFill>
                  <a:srgbClr val="1B1A22"/>
                </a:solidFill>
                <a:latin typeface="Verdana" pitchFamily="2" panose="02020603050405020304"/>
              </a:rPr>
              <a:t>За звгтний пергод працiвниками, що виконували обов'язки служби судових розпорядникiв, не було допущено порушень трудовое та виконавчое дисциплгни. </a:t>
            </a:r>
          </a:p>
          <a:p>
            <a:pPr marL="0" marR="0" indent="0" algn="ctr">
              <a:lnSpc>
                <a:spcPts val="1400"/>
              </a:lnSpc>
              <a:spcBef>
                <a:spcPts val="1460"/>
              </a:spcBef>
              <a:spcAft>
                <a:spcPts val="0"/>
              </a:spcAft>
            </a:pPr>
            <a:r>
              <a:rPr lang="ru-RU" sz="1100" spc="0">
                <a:solidFill>
                  <a:srgbClr val="1B1A22"/>
                </a:solidFill>
                <a:latin typeface="Verdana" pitchFamily="2" panose="02020603050405020304"/>
              </a:rPr>
              <a:t>СТАН ЗАБЕЗПЕЧЕННЯ В ПРИМIЩЕННI СУДУ УМОВ ДЛЯ ТИМЧАСОВОГО </a:t>
            </a:r>
            <a:br/>
            <a:r>
              <a:rPr lang="ru-RU" sz="1100" spc="0">
                <a:solidFill>
                  <a:srgbClr val="1B1A22"/>
                </a:solidFill>
                <a:latin typeface="Verdana" pitchFamily="2" panose="02020603050405020304"/>
              </a:rPr>
              <a:t>ТРИМАННЯ ПIДОЗРЮВАНИХ, ОБВИНУВАЧЕНИХ, ЗАСУДЖЕНИХ </a:t>
            </a:r>
          </a:p>
          <a:p>
            <a:pPr marL="0" marR="0" indent="0" algn="r">
              <a:lnSpc>
                <a:spcPts val="1400"/>
              </a:lnSpc>
              <a:spcBef>
                <a:spcPts val="1430"/>
              </a:spcBef>
              <a:spcAft>
                <a:spcPts val="0"/>
              </a:spcAft>
            </a:pPr>
            <a:r>
              <a:rPr lang="ru-RU" sz="1100" spc="35">
                <a:solidFill>
                  <a:srgbClr val="1B1A22"/>
                </a:solidFill>
                <a:latin typeface="Verdana" pitchFamily="2" panose="02020603050405020304"/>
              </a:rPr>
              <a:t>Примгщення конвою та камера для тимчасового тримання пгдозрюваних, </a:t>
            </a:r>
          </a:p>
          <a:p>
            <a:pPr marL="0" marR="0" indent="0" algn="l">
              <a:lnSpc>
                <a:spcPts val="1400"/>
              </a:lnSpc>
              <a:spcBef>
                <a:spcPts val="0"/>
              </a:spcBef>
              <a:spcAft>
                <a:spcPts val="0"/>
              </a:spcAft>
            </a:pPr>
            <a:r>
              <a:rPr lang="ru-RU" sz="1100" spc="-70">
                <a:solidFill>
                  <a:srgbClr val="1B1A22"/>
                </a:solidFill>
                <a:latin typeface="Verdana" pitchFamily="2" panose="02020603050405020304"/>
              </a:rPr>
              <a:t>обвинувачених, засуджених розмгщуються на першому поверсг. </a:t>
            </a:r>
          </a:p>
          <a:p>
            <a:pPr marL="0" marR="0" indent="0" algn="r">
              <a:lnSpc>
                <a:spcPts val="1400"/>
              </a:lnSpc>
              <a:spcBef>
                <a:spcPts val="0"/>
              </a:spcBef>
              <a:spcAft>
                <a:spcPts val="0"/>
              </a:spcAft>
            </a:pPr>
            <a:r>
              <a:rPr lang="ru-RU" sz="1100" spc="-40">
                <a:solidFill>
                  <a:srgbClr val="1B1A22"/>
                </a:solidFill>
                <a:latin typeface="Verdana" pitchFamily="2" panose="02020603050405020304"/>
              </a:rPr>
              <a:t>Площа примгщення конвою становить б,4 кв.м. Примгщення забезпечено меблями, </a:t>
            </a:r>
          </a:p>
          <a:p>
            <a:pPr marL="0" marR="0" indent="0" algn="r">
              <a:lnSpc>
                <a:spcPts val="1400"/>
              </a:lnSpc>
              <a:spcBef>
                <a:spcPts val="0"/>
              </a:spcBef>
              <a:spcAft>
                <a:spcPts val="0"/>
              </a:spcAft>
            </a:pPr>
            <a:r>
              <a:rPr lang="ru-RU" sz="1100" spc="-55">
                <a:solidFill>
                  <a:srgbClr val="1B1A22"/>
                </a:solidFill>
                <a:latin typeface="Verdana" pitchFamily="2" panose="02020603050405020304"/>
              </a:rPr>
              <a:t>мае штучне i денне освгтлення, механгчну вентиляцгю. На вгкнак встановлено грати, скло </a:t>
            </a:r>
          </a:p>
          <a:p>
            <a:pPr marL="0" marR="0" indent="0" algn="l">
              <a:lnSpc>
                <a:spcPts val="1300"/>
              </a:lnSpc>
              <a:spcBef>
                <a:spcPts val="0"/>
              </a:spcBef>
              <a:spcAft>
                <a:spcPts val="0"/>
              </a:spcAft>
            </a:pPr>
            <a:r>
              <a:rPr lang="ru-RU" sz="1100" spc="-75">
                <a:solidFill>
                  <a:srgbClr val="1B1A22"/>
                </a:solidFill>
                <a:latin typeface="Verdana" pitchFamily="2" panose="02020603050405020304"/>
              </a:rPr>
              <a:t>прозоре. Провгтрювання здгйснюеться шляхом вгдкривання вгкна. </a:t>
            </a:r>
          </a:p>
          <a:p>
            <a:pPr marL="457200" marR="0" indent="0" algn="l">
              <a:lnSpc>
                <a:spcPts val="1400"/>
              </a:lnSpc>
              <a:spcBef>
                <a:spcPts val="0"/>
              </a:spcBef>
              <a:spcAft>
                <a:spcPts val="0"/>
              </a:spcAft>
            </a:pPr>
            <a:r>
              <a:rPr lang="ru-RU" sz="1100" spc="-75">
                <a:solidFill>
                  <a:srgbClr val="1B1A22"/>
                </a:solidFill>
                <a:latin typeface="Verdana" pitchFamily="2" panose="02020603050405020304"/>
              </a:rPr>
              <a:t>У наявностг е емнгсть для питное води, одноразовг стакани. </a:t>
            </a:r>
          </a:p>
          <a:p>
            <a:pPr marL="0" marR="0" indent="0" algn="r">
              <a:lnSpc>
                <a:spcPts val="1400"/>
              </a:lnSpc>
              <a:spcBef>
                <a:spcPts val="60"/>
              </a:spcBef>
              <a:spcAft>
                <a:spcPts val="0"/>
              </a:spcAft>
            </a:pPr>
            <a:r>
              <a:rPr lang="ru-RU" sz="1100" spc="-55">
                <a:solidFill>
                  <a:srgbClr val="1B1A22"/>
                </a:solidFill>
                <a:latin typeface="Verdana" pitchFamily="2" panose="02020603050405020304"/>
              </a:rPr>
              <a:t>Для пiдозрюваних, обвинувачених, засуджених та конвою наявний окремий санвузол </a:t>
            </a:r>
          </a:p>
          <a:p>
            <a:pPr marL="0" marR="0" indent="0" algn="r">
              <a:lnSpc>
                <a:spcPts val="1200"/>
              </a:lnSpc>
              <a:spcBef>
                <a:spcPts val="0"/>
              </a:spcBef>
              <a:spcAft>
                <a:spcPts val="0"/>
              </a:spcAft>
            </a:pPr>
            <a:r>
              <a:rPr lang="ru-RU" sz="1100" spc="-15">
                <a:solidFill>
                  <a:srgbClr val="1B1A22"/>
                </a:solidFill>
                <a:latin typeface="Verdana" pitchFamily="2" panose="02020603050405020304"/>
              </a:rPr>
              <a:t>з умивальником, який постгйно поповнюеться ргдким милом, рушниками i туалетним </a:t>
            </a:r>
          </a:p>
          <a:p>
            <a:pPr marL="0" marR="0" indent="0" algn="l">
              <a:lnSpc>
                <a:spcPts val="1300"/>
              </a:lnSpc>
              <a:spcBef>
                <a:spcPts val="0"/>
              </a:spcBef>
              <a:spcAft>
                <a:spcPts val="0"/>
              </a:spcAft>
            </a:pPr>
            <a:r>
              <a:rPr lang="ru-RU" sz="1100" spc="-80">
                <a:solidFill>
                  <a:srgbClr val="1B1A22"/>
                </a:solidFill>
                <a:latin typeface="Verdana" pitchFamily="2" panose="02020603050405020304"/>
              </a:rPr>
              <a:t>папером. </a:t>
            </a:r>
          </a:p>
          <a:p>
            <a:pPr marL="0" marR="0" indent="0" algn="r">
              <a:lnSpc>
                <a:spcPts val="1400"/>
              </a:lnSpc>
              <a:spcBef>
                <a:spcPts val="160"/>
              </a:spcBef>
              <a:spcAft>
                <a:spcPts val="0"/>
              </a:spcAft>
            </a:pPr>
            <a:r>
              <a:rPr lang="ru-RU" sz="1100" spc="-50">
                <a:solidFill>
                  <a:srgbClr val="1B1A22"/>
                </a:solidFill>
                <a:latin typeface="Verdana" pitchFamily="2" panose="02020603050405020304"/>
              </a:rPr>
              <a:t>Облаштовано одну камеру для тимчасового тримання пiдозрюваних, обвинувачених, </a:t>
            </a:r>
          </a:p>
          <a:p>
            <a:pPr marL="0" marR="0" indent="0" algn="l">
              <a:lnSpc>
                <a:spcPts val="1200"/>
              </a:lnSpc>
              <a:spcBef>
                <a:spcPts val="0"/>
              </a:spcBef>
              <a:spcAft>
                <a:spcPts val="0"/>
              </a:spcAft>
            </a:pPr>
            <a:r>
              <a:rPr lang="ru-RU" sz="1100" spc="-70">
                <a:solidFill>
                  <a:srgbClr val="1B1A22"/>
                </a:solidFill>
                <a:latin typeface="Verdana" pitchFamily="2" panose="02020603050405020304"/>
              </a:rPr>
              <a:t>засуджених загальною площею 7,8 кв. м. </a:t>
            </a:r>
          </a:p>
          <a:p>
            <a:pPr marL="457200" marR="0" indent="0" algn="l">
              <a:lnSpc>
                <a:spcPts val="1400"/>
              </a:lnSpc>
              <a:spcBef>
                <a:spcPts val="15"/>
              </a:spcBef>
              <a:spcAft>
                <a:spcPts val="0"/>
              </a:spcAft>
            </a:pPr>
            <a:r>
              <a:rPr lang="ru-RU" sz="1100" spc="-75">
                <a:solidFill>
                  <a:srgbClr val="1B1A22"/>
                </a:solidFill>
                <a:latin typeface="Verdana" pitchFamily="2" panose="02020603050405020304"/>
              </a:rPr>
              <a:t>Камера вгдокремлена капгтальними цегляними стенами. </a:t>
            </a:r>
          </a:p>
          <a:p>
            <a:pPr marL="457200" marR="0" indent="0" algn="l">
              <a:lnSpc>
                <a:spcPts val="1400"/>
              </a:lnSpc>
              <a:spcBef>
                <a:spcPts val="5"/>
              </a:spcBef>
              <a:spcAft>
                <a:spcPts val="95"/>
              </a:spcAft>
            </a:pPr>
            <a:r>
              <a:rPr lang="ru-RU" sz="1100" spc="-80">
                <a:solidFill>
                  <a:srgbClr val="1B1A22"/>
                </a:solidFill>
                <a:latin typeface="Verdana" pitchFamily="2" panose="02020603050405020304"/>
              </a:rPr>
              <a:t>Дверг камери металевг гратчастг.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62" name=""/>
        <p:cNvGrpSpPr/>
        <p:nvPr/>
      </p:nvGrpSpPr>
      <p:grpSpPr>
        <a:xfrm>
          <a:off x="0" y="0"/>
          <a:ext cx="0" cy="0"/>
          <a:chOff x="0" y="0"/>
          <a:chExt cx="0" cy="0"/>
        </a:xfrm>
      </p:grpSpPr>
      <p:sp>
        <p:nvSpPr>
          <p:cNvPr id="63" name=""/>
          <p:cNvSpPr/>
          <p:nvPr>
            <p:ph type="body" idx="10"/>
          </p:nvPr>
        </p:nvSpPr>
        <p:spPr>
          <a:xfrm>
            <a:off x="777240" y="571500"/>
            <a:ext cx="6212840" cy="9525000"/>
          </a:xfrm>
          <a:prstGeom prst="rect">
            <a:avLst/>
          </a:prstGeom>
          <a:noFill/>
          <a:ln w="0" cmpd="sng">
            <a:noFill/>
            <a:prstDash val="solid"/>
          </a:ln>
        </p:spPr>
        <p:txBody>
          <a:bodyPr vert="horz" lIns="0" tIns="0" rIns="0" bIns="0" anchor="t"/>
          <a:lstStyle/>
          <a:p>
            <a:pPr marL="45720" marR="0" indent="0" algn="just">
              <a:lnSpc>
                <a:spcPts val="1400"/>
              </a:lnSpc>
              <a:spcAft>
                <a:spcPts val="0"/>
              </a:spcAft>
            </a:pPr>
            <a:r>
              <a:rPr lang="ru-RU" sz="1100" spc="0">
                <a:solidFill>
                  <a:srgbClr val="000000"/>
                </a:solidFill>
                <a:latin typeface="Arial" pitchFamily="2" panose="02020603050405020304"/>
              </a:rPr>
              <a:t>начальником канцеляргт суду (на правах вгддглу) Володимиром БАЙДЮКОМ та головними спецгалгстами канцеляргт суду (на правах вгддглу) Наталгею ЛОБУР i Надгею БЛОНСЬКОЮ (ДМИТРУК), що вгдповгдае вимогам IнструкцгТ та Положения про автоматизовану систему документообiгу суду. </a:t>
            </a:r>
          </a:p>
          <a:p>
            <a:pPr marL="45720" marR="0" indent="0" algn="ctr">
              <a:lnSpc>
                <a:spcPts val="1400"/>
              </a:lnSpc>
              <a:spcBef>
                <a:spcPts val="1490"/>
              </a:spcBef>
              <a:spcAft>
                <a:spcPts val="0"/>
              </a:spcAft>
            </a:pPr>
            <a:r>
              <a:rPr lang="ru-RU" sz="1100" spc="95">
                <a:solidFill>
                  <a:srgbClr val="000000"/>
                </a:solidFill>
                <a:latin typeface="Arial" pitchFamily="2" panose="02020603050405020304"/>
              </a:rPr>
              <a:t>КОМП'ЮТЕРНА ПРОГРАМА «Д-3» </a:t>
            </a:r>
          </a:p>
          <a:p>
            <a:pPr marL="45720" marR="0" indent="0" algn="just">
              <a:lnSpc>
                <a:spcPts val="1400"/>
              </a:lnSpc>
              <a:spcBef>
                <a:spcPts val="1425"/>
              </a:spcBef>
              <a:spcAft>
                <a:spcPts val="0"/>
              </a:spcAft>
            </a:pPr>
            <a:r>
              <a:rPr lang="ru-RU" sz="1100" spc="0">
                <a:solidFill>
                  <a:srgbClr val="000000"/>
                </a:solidFill>
                <a:latin typeface="Arial" pitchFamily="2" panose="02020603050405020304"/>
              </a:rPr>
              <a:t>Правове регулювання вгдносин, пов'язаних гз функцгонуванням автоматизованоТ системи документообiгу суду, здгйснюеться вгдповгдно до Положения про автоматизовану систему документообiгу суду, затвердженого ргшенням Ради суддгв УкраТни № 30 вгд 26.11.2010 року, гз змгнами, у тому числi Законгв УкраТни «Про електроннi документи та електронний документообгг», «Про гнформацгю», «Про доступ до судових ргшень», «Про захист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в гнформацгйно-телекомунгкацгйних системах», «Про захист персональних даних», «Про електроннi довгрчг послуги», ДСТУ 4163:2020 «Унгфгкована система органгзацгйно-розпорядчоТ документацгТ. Вимоги до оформлення документгв». </a:t>
            </a:r>
          </a:p>
          <a:p>
            <a:pPr marL="45720" marR="0" indent="0" algn="just">
              <a:lnSpc>
                <a:spcPts val="1400"/>
              </a:lnSpc>
              <a:spcBef>
                <a:spcPts val="15"/>
              </a:spcBef>
              <a:spcAft>
                <a:spcPts val="0"/>
              </a:spcAft>
            </a:pPr>
            <a:r>
              <a:rPr lang="ru-RU" sz="1100" spc="0">
                <a:solidFill>
                  <a:srgbClr val="000000"/>
                </a:solidFill>
                <a:latin typeface="Arial" pitchFamily="2" panose="02020603050405020304"/>
              </a:rPr>
              <a:t>Вiдповiдно до вимог зазначеного Положения, персональну вiдповiдальнiсть за забезпечення належног органгзацгг функцiонування автоматизованоТ системи в судi несе керiвник апарату суду. </a:t>
            </a:r>
          </a:p>
          <a:p>
            <a:pPr marL="45720" marR="0" indent="0" algn="just">
              <a:lnSpc>
                <a:spcPts val="1400"/>
              </a:lnSpc>
              <a:spcBef>
                <a:spcPts val="45"/>
              </a:spcBef>
              <a:spcAft>
                <a:spcPts val="0"/>
              </a:spcAft>
            </a:pPr>
            <a:r>
              <a:rPr lang="ru-RU" sz="1100" spc="0">
                <a:solidFill>
                  <a:srgbClr val="000000"/>
                </a:solidFill>
                <a:latin typeface="Arial" pitchFamily="2" panose="02020603050405020304"/>
              </a:rPr>
              <a:t>Вимогами цього ж Положения передбачено, що незаконне втручання в роботу автоматизованоТ системи тягне вiдповiдальнiсть, установлену законом. </a:t>
            </a:r>
          </a:p>
          <a:p>
            <a:pPr marL="45720" marR="0" indent="0" algn="just">
              <a:lnSpc>
                <a:spcPts val="1400"/>
              </a:lnSpc>
              <a:spcBef>
                <a:spcPts val="0"/>
              </a:spcBef>
              <a:spcAft>
                <a:spcPts val="0"/>
              </a:spcAft>
            </a:pPr>
            <a:r>
              <a:rPr lang="ru-RU" sz="1100" spc="0">
                <a:solidFill>
                  <a:srgbClr val="000000"/>
                </a:solidFill>
                <a:latin typeface="Arial" pitchFamily="2" panose="02020603050405020304"/>
              </a:rPr>
              <a:t>Оцгнкою дгяльностг суду щодо дотримання вимог чинного законодавства в процесг ф ункцiонування автоматизованоТ системи документообiгу суду комп'ютерноУ програми «Д-</a:t>
            </a:r>
            <a:r>
              <a:rPr lang="ru-RU" sz="1100" spc="0">
                <a:solidFill>
                  <a:srgbClr val="000000"/>
                </a:solidFill>
                <a:latin typeface="Arial" pitchFamily="2" panose="02020603050405020304"/>
              </a:rPr>
              <a:t>3» встановлено наступне. </a:t>
            </a:r>
          </a:p>
          <a:p>
            <a:pPr marL="45720" marR="0" indent="0" algn="just">
              <a:lnSpc>
                <a:spcPts val="1400"/>
              </a:lnSpc>
              <a:spcBef>
                <a:spcPts val="15"/>
              </a:spcBef>
              <a:spcAft>
                <a:spcPts val="0"/>
              </a:spcAft>
            </a:pPr>
            <a:r>
              <a:rPr lang="ru-RU" sz="1100" spc="0">
                <a:solidFill>
                  <a:srgbClr val="000000"/>
                </a:solidFill>
                <a:latin typeface="Arial" pitchFamily="2" panose="02020603050405020304"/>
              </a:rPr>
              <a:t>Вiдповiдно до вимог Положения в судi, функцiонування автоматизованоТ системи документообiгу в судах загальноТ юрисдикцгТ забезпечуе: </a:t>
            </a:r>
          </a:p>
          <a:p>
            <a:pPr marL="45720" marR="0" indent="228600" algn="just">
              <a:lnSpc>
                <a:spcPts val="1400"/>
              </a:lnSpc>
              <a:spcBef>
                <a:spcPts val="25"/>
              </a:spcBef>
              <a:spcAft>
                <a:spcPts val="0"/>
              </a:spcAft>
              <a:buFont typeface="Arial"/>
              <a:buAutoNum startAt="1" type="arabicPeriod"/>
            </a:pPr>
            <a:r>
              <a:rPr lang="ru-RU" sz="1100" spc="0">
                <a:solidFill>
                  <a:srgbClr val="000000"/>
                </a:solidFill>
                <a:latin typeface="Arial" pitchFamily="2" panose="02020603050405020304"/>
              </a:rPr>
              <a:t>реестрацгю вхгдноТ та вихгдноТ кореспонденцгг, в тому числi судових справ, етапгв Ух руку; </a:t>
            </a:r>
          </a:p>
          <a:p>
            <a:pPr marL="45720" marR="0" indent="228600" algn="just">
              <a:lnSpc>
                <a:spcPts val="1400"/>
              </a:lnSpc>
              <a:spcBef>
                <a:spcPts val="5"/>
              </a:spcBef>
              <a:spcAft>
                <a:spcPts val="0"/>
              </a:spcAft>
              <a:buFont typeface="Arial"/>
              <a:buAutoNum type="arabicPeriod"/>
            </a:pPr>
            <a:r>
              <a:rPr lang="ru-RU" sz="1100" spc="0">
                <a:solidFill>
                  <a:srgbClr val="000000"/>
                </a:solidFill>
                <a:latin typeface="Arial" pitchFamily="2" panose="02020603050405020304"/>
              </a:rPr>
              <a:t>об'ективний та неупереджений розподгл судових справ мгж суддями з додержанням принципгв випадковостг та в хронологгчному порядку надходження судових справ, з урахуванням завантаженостг кожного суддг (збалансованого навантаження); </a:t>
            </a:r>
          </a:p>
          <a:p>
            <a:pPr marL="45720" marR="0" indent="228600" algn="just">
              <a:lnSpc>
                <a:spcPts val="1400"/>
              </a:lnSpc>
              <a:spcBef>
                <a:spcPts val="30"/>
              </a:spcBef>
              <a:spcAft>
                <a:spcPts val="0"/>
              </a:spcAft>
              <a:buFont typeface="Arial"/>
              <a:buAutoNum type="arabicPeriod"/>
            </a:pPr>
            <a:r>
              <a:rPr lang="ru-RU" sz="1100" spc="0">
                <a:solidFill>
                  <a:srgbClr val="000000"/>
                </a:solidFill>
                <a:latin typeface="Arial" pitchFamily="2" panose="02020603050405020304"/>
              </a:rPr>
              <a:t>визначення присяжних для судового розгляду з числа oci6, якг внесенг до вгдповгдних спискгв; </a:t>
            </a:r>
          </a:p>
          <a:p>
            <a:pPr marL="45720" marR="0" indent="228600" algn="just">
              <a:lnSpc>
                <a:spcPts val="1400"/>
              </a:lnSpc>
              <a:spcBef>
                <a:spcPts val="25"/>
              </a:spcBef>
              <a:spcAft>
                <a:spcPts val="0"/>
              </a:spcAft>
              <a:buFont typeface="Arial"/>
              <a:buAutoNum type="arabicPeriod"/>
            </a:pPr>
            <a:r>
              <a:rPr lang="ru-RU" sz="1100" spc="0">
                <a:solidFill>
                  <a:srgbClr val="000000"/>
                </a:solidFill>
                <a:latin typeface="Arial" pitchFamily="2" panose="02020603050405020304"/>
              </a:rPr>
              <a:t>надання фгзичним та юридичним особам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про стан розгляду судових </a:t>
            </a:r>
            <a:r>
              <a:rPr lang="ru-RU" sz="1050" spc="0">
                <a:solidFill>
                  <a:srgbClr val="000000"/>
                </a:solidFill>
                <a:latin typeface="Lucida Console" pitchFamily="0" panose="02020603050405020304"/>
              </a:rPr>
              <a:t>справ у випадках,встановленихзаконом; </a:t>
            </a:r>
          </a:p>
          <a:p>
            <a:pPr marL="45720" marR="0" indent="228600" algn="just">
              <a:lnSpc>
                <a:spcPts val="1400"/>
              </a:lnSpc>
              <a:spcBef>
                <a:spcPts val="50"/>
              </a:spcBef>
              <a:spcAft>
                <a:spcPts val="0"/>
              </a:spcAft>
              <a:buFont typeface="Arial"/>
              <a:buAutoNum type="arabicPeriod"/>
            </a:pPr>
            <a:r>
              <a:rPr lang="ru-RU" sz="1100" spc="0">
                <a:solidFill>
                  <a:srgbClr val="000000"/>
                </a:solidFill>
                <a:latin typeface="Arial" pitchFamily="2" panose="02020603050405020304"/>
              </a:rPr>
              <a:t>оприлюднення передбаченоТ Положениям </a:t>
            </a:r>
            <a:r>
              <a:rPr lang="ru-RU" sz="1100" spc="0">
                <a:solidFill>
                  <a:srgbClr val="000000"/>
                </a:solidFill>
                <a:latin typeface="Arial" pitchFamily="2" panose="02020603050405020304"/>
              </a:rPr>
              <a:t>гнформацгг </a:t>
            </a:r>
            <a:r>
              <a:rPr lang="ru-RU" sz="1100" spc="0">
                <a:solidFill>
                  <a:srgbClr val="000000"/>
                </a:solidFill>
                <a:latin typeface="Arial" pitchFamily="2" panose="02020603050405020304"/>
              </a:rPr>
              <a:t>для розмгщення на вебсайтг суду вебпорталу «Судова влада Украгни»; </a:t>
            </a:r>
          </a:p>
          <a:p>
            <a:pPr marL="45720" marR="0" indent="228600" algn="just">
              <a:lnSpc>
                <a:spcPts val="1400"/>
              </a:lnSpc>
              <a:spcBef>
                <a:spcPts val="15"/>
              </a:spcBef>
              <a:spcAft>
                <a:spcPts val="0"/>
              </a:spcAft>
              <a:buFont typeface="Arial"/>
              <a:buAutoNum type="arabicPeriod"/>
            </a:pPr>
            <a:r>
              <a:rPr lang="ru-RU" sz="1100" spc="0">
                <a:solidFill>
                  <a:srgbClr val="000000"/>
                </a:solidFill>
                <a:latin typeface="Arial" pitchFamily="2" panose="02020603050405020304"/>
              </a:rPr>
              <a:t>виготовлення та збереження оригiналiв електронних документгв суду; </a:t>
            </a:r>
          </a:p>
          <a:p>
            <a:pPr marL="45720" marR="0" indent="22860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централгзоване зберггання оригiналiв електронних документгв суду та гнших процесуальних документгв, в тому числi оригiналiв електронних судових ргшень, </a:t>
            </a:r>
          </a:p>
          <a:p>
            <a:pPr marL="45720" marR="0" indent="0" algn="l">
              <a:lnSpc>
                <a:spcPts val="1100"/>
              </a:lnSpc>
              <a:spcBef>
                <a:spcPts val="280"/>
              </a:spcBef>
              <a:spcAft>
                <a:spcPts val="0"/>
              </a:spcAft>
            </a:pPr>
            <a:r>
              <a:rPr lang="ru-RU" sz="1050" spc="-75">
                <a:solidFill>
                  <a:srgbClr val="000000"/>
                </a:solidFill>
                <a:latin typeface="Lucida Console" pitchFamily="0" panose="02020603050405020304"/>
              </a:rPr>
              <a:t>в</a:t>
            </a:r>
            <a:r>
              <a:rPr lang="ru-RU" sz="1050" spc="-75">
                <a:solidFill>
                  <a:srgbClr val="000000"/>
                </a:solidFill>
                <a:latin typeface="Lucida Console" pitchFamily="0" panose="02020603050405020304"/>
              </a:rPr>
              <a:t>и</a:t>
            </a:r>
            <a:r>
              <a:rPr lang="ru-RU" sz="1050" spc="-75">
                <a:solidFill>
                  <a:srgbClr val="000000"/>
                </a:solidFill>
                <a:latin typeface="Lucida Console" pitchFamily="0" panose="02020603050405020304"/>
              </a:rPr>
              <a:t>г</a:t>
            </a:r>
            <a:r>
              <a:rPr lang="ru-RU" sz="1050" spc="-75">
                <a:solidFill>
                  <a:srgbClr val="000000"/>
                </a:solidFill>
                <a:latin typeface="Lucida Console" pitchFamily="0" panose="02020603050405020304"/>
              </a:rPr>
              <a:t>о</a:t>
            </a:r>
            <a:r>
              <a:rPr lang="ru-RU" sz="1050" spc="-75">
                <a:solidFill>
                  <a:srgbClr val="000000"/>
                </a:solidFill>
                <a:latin typeface="Lucida Console" pitchFamily="0" panose="02020603050405020304"/>
              </a:rPr>
              <a:t>т</a:t>
            </a:r>
            <a:r>
              <a:rPr lang="ru-RU" sz="1050" spc="-75">
                <a:solidFill>
                  <a:srgbClr val="000000"/>
                </a:solidFill>
                <a:latin typeface="Lucida Console" pitchFamily="0" panose="02020603050405020304"/>
              </a:rPr>
              <a:t>о</a:t>
            </a:r>
            <a:r>
              <a:rPr lang="ru-RU" sz="1050" spc="-75">
                <a:solidFill>
                  <a:srgbClr val="000000"/>
                </a:solidFill>
                <a:latin typeface="Lucida Console" pitchFamily="0" panose="02020603050405020304"/>
              </a:rPr>
              <a:t>в</a:t>
            </a:r>
            <a:r>
              <a:rPr lang="ru-RU" sz="1050" spc="-75">
                <a:solidFill>
                  <a:srgbClr val="000000"/>
                </a:solidFill>
                <a:latin typeface="Lucida Console" pitchFamily="0" panose="02020603050405020304"/>
              </a:rPr>
              <a:t>л</a:t>
            </a:r>
            <a:r>
              <a:rPr lang="ru-RU" sz="1050" spc="-75">
                <a:solidFill>
                  <a:srgbClr val="000000"/>
                </a:solidFill>
                <a:latin typeface="Lucida Console" pitchFamily="0" panose="02020603050405020304"/>
              </a:rPr>
              <a:t>е</a:t>
            </a:r>
            <a:r>
              <a:rPr lang="ru-RU" sz="1050" spc="-75">
                <a:solidFill>
                  <a:srgbClr val="000000"/>
                </a:solidFill>
                <a:latin typeface="Lucida Console" pitchFamily="0" panose="02020603050405020304"/>
              </a:rPr>
              <a:t>н</a:t>
            </a:r>
            <a:r>
              <a:rPr lang="ru-RU" sz="1050" spc="-75">
                <a:solidFill>
                  <a:srgbClr val="000000"/>
                </a:solidFill>
                <a:latin typeface="Lucida Console" pitchFamily="0" panose="02020603050405020304"/>
              </a:rPr>
              <a:t>и</a:t>
            </a:r>
            <a:r>
              <a:rPr lang="ru-RU" sz="1050" spc="-75">
                <a:solidFill>
                  <a:srgbClr val="000000"/>
                </a:solidFill>
                <a:latin typeface="Lucida Console" pitchFamily="0" panose="02020603050405020304"/>
              </a:rPr>
              <a:t>х </a:t>
            </a:r>
            <a:r>
              <a:rPr lang="ru-RU" sz="1050" spc="-75">
                <a:solidFill>
                  <a:srgbClr val="000000"/>
                </a:solidFill>
                <a:latin typeface="Lucida Console" pitchFamily="0" panose="02020603050405020304"/>
              </a:rPr>
              <a:t>с</a:t>
            </a:r>
            <a:r>
              <a:rPr lang="ru-RU" sz="1050" spc="-75">
                <a:solidFill>
                  <a:srgbClr val="000000"/>
                </a:solidFill>
                <a:latin typeface="Lucida Console" pitchFamily="0" panose="02020603050405020304"/>
              </a:rPr>
              <a:t>у</a:t>
            </a:r>
            <a:r>
              <a:rPr lang="ru-RU" sz="1050" spc="-75">
                <a:solidFill>
                  <a:srgbClr val="000000"/>
                </a:solidFill>
                <a:latin typeface="Lucida Console" pitchFamily="0" panose="02020603050405020304"/>
              </a:rPr>
              <a:t>д</a:t>
            </a:r>
            <a:r>
              <a:rPr lang="ru-RU" sz="1050" spc="-75">
                <a:solidFill>
                  <a:srgbClr val="000000"/>
                </a:solidFill>
                <a:latin typeface="Lucida Console" pitchFamily="0" panose="02020603050405020304"/>
              </a:rPr>
              <a:t>о</a:t>
            </a:r>
            <a:r>
              <a:rPr lang="ru-RU" sz="1050" spc="-75">
                <a:solidFill>
                  <a:srgbClr val="000000"/>
                </a:solidFill>
                <a:latin typeface="Lucida Console" pitchFamily="0" panose="02020603050405020304"/>
              </a:rPr>
              <a:t>м; </a:t>
            </a:r>
          </a:p>
          <a:p>
            <a:pPr marL="45720" marR="0" indent="228600" algn="just">
              <a:lnSpc>
                <a:spcPts val="1400"/>
              </a:lnSpc>
              <a:spcBef>
                <a:spcPts val="50"/>
              </a:spcBef>
              <a:spcAft>
                <a:spcPts val="0"/>
              </a:spcAft>
              <a:buFont typeface="Arial"/>
              <a:buAutoNum type="arabicPeriod"/>
            </a:pPr>
            <a:r>
              <a:rPr lang="ru-RU" sz="1100" spc="0">
                <a:solidFill>
                  <a:srgbClr val="000000"/>
                </a:solidFill>
                <a:latin typeface="Arial" pitchFamily="2" panose="02020603050405020304"/>
              </a:rPr>
              <a:t>пгдготовку та автоматичне формування статистичних даних, узагальнюючих, анапгтичних показникгв, отриманих на пiдставi внесеног до автоматизованоТ системи </a:t>
            </a:r>
            <a:r>
              <a:rPr lang="ru-RU" sz="1100" spc="0">
                <a:solidFill>
                  <a:srgbClr val="000000"/>
                </a:solidFill>
                <a:latin typeface="Arial" pitchFamily="2" panose="02020603050405020304"/>
              </a:rPr>
              <a:t>гнформацгТ; </a:t>
            </a:r>
          </a:p>
          <a:p>
            <a:pPr marL="45720" marR="0" indent="228600" algn="just">
              <a:lnSpc>
                <a:spcPts val="1300"/>
              </a:lnSpc>
              <a:spcBef>
                <a:spcPts val="0"/>
              </a:spcBef>
              <a:spcAft>
                <a:spcPts val="0"/>
              </a:spcAft>
              <a:buFont typeface="Arial"/>
              <a:buAutoNum type="arabicPeriod"/>
            </a:pPr>
            <a:r>
              <a:rPr lang="ru-RU" sz="1100" spc="0">
                <a:solidFill>
                  <a:srgbClr val="000000"/>
                </a:solidFill>
                <a:latin typeface="Arial" pitchFamily="2" panose="02020603050405020304"/>
              </a:rPr>
              <a:t>видачу копгй судових ргшень, виконавчих документгв на пiдставi наявних у автоматизовангй системг даних; </a:t>
            </a:r>
          </a:p>
          <a:p>
            <a:pPr marL="45720" marR="0" indent="22860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автоматичне надсилання засобами електронного зв'язку оригiналiв електронних документгв суду (в тому числi текстгв судових повгсток у виглядг SMS-повгдомлень) учасникам судового процесу (провадження) за гх заявками; </a:t>
            </a:r>
          </a:p>
          <a:p>
            <a:pPr marL="45720" marR="0" indent="22860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передачу судових справ до електронного архгву. </a:t>
            </a:r>
          </a:p>
          <a:p>
            <a:pPr marL="45720" marR="0" indent="0" algn="just">
              <a:lnSpc>
                <a:spcPts val="1400"/>
              </a:lnSpc>
              <a:spcBef>
                <a:spcPts val="0"/>
              </a:spcBef>
              <a:spcAft>
                <a:spcPts val="310"/>
              </a:spcAft>
            </a:pPr>
            <a:r>
              <a:rPr lang="ru-RU" sz="1100" spc="-10">
                <a:solidFill>
                  <a:srgbClr val="000000"/>
                </a:solidFill>
                <a:latin typeface="Arial" pitchFamily="2" panose="02020603050405020304"/>
              </a:rPr>
              <a:t>Вiдповiдно до вимог статтг 155 Закону УкраТни «Про судоустргй i статус суддгв» та Положення про апарат, керiвник апарату суду несе персональну вiдповiдальнiсть за напежне органгзацгйне забезпечення суду, суддгв та судового процесу, функцiонування автоматизованоТ системи документообiгу суду. Вiдповiдно до вимог Положения, керiвник апарату суду визначае користувачгв автоматизованоТ системи та Ух </a:t>
            </a:r>
            <a:r>
              <a:rPr lang="ru-RU" sz="1100" spc="-10">
                <a:solidFill>
                  <a:srgbClr val="000000"/>
                </a:solidFill>
                <a:latin typeface="Arial" pitchFamily="2" panose="02020603050405020304"/>
              </a:rPr>
              <a:t>функцгонапьнг </a:t>
            </a:r>
            <a:r>
              <a:rPr lang="ru-RU" sz="1100" spc="-10">
                <a:solidFill>
                  <a:srgbClr val="000000"/>
                </a:solidFill>
                <a:latin typeface="Arial" pitchFamily="2" panose="02020603050405020304"/>
              </a:rPr>
              <a:t>обов'язки i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65" name=""/>
        <p:cNvGrpSpPr/>
        <p:nvPr/>
      </p:nvGrpSpPr>
      <p:grpSpPr>
        <a:xfrm>
          <a:off x="0" y="0"/>
          <a:ext cx="0" cy="0"/>
          <a:chOff x="0" y="0"/>
          <a:chExt cx="0" cy="0"/>
        </a:xfrm>
      </p:grpSpPr>
      <p:sp>
        <p:nvSpPr>
          <p:cNvPr id="66" name=""/>
          <p:cNvSpPr/>
          <p:nvPr>
            <p:ph type="body" idx="10"/>
          </p:nvPr>
        </p:nvSpPr>
        <p:spPr>
          <a:xfrm>
            <a:off x="885190" y="558800"/>
            <a:ext cx="6212840" cy="9499600"/>
          </a:xfrm>
          <a:prstGeom prst="rect">
            <a:avLst/>
          </a:prstGeom>
          <a:noFill/>
          <a:ln w="0" cmpd="sng">
            <a:noFill/>
            <a:prstDash val="solid"/>
          </a:ln>
        </p:spPr>
        <p:txBody>
          <a:bodyPr vert="horz" lIns="0" tIns="1905" rIns="0" bIns="0" anchor="t"/>
          <a:lstStyle/>
          <a:p>
            <a:pPr marL="0" marR="0" indent="0" algn="just">
              <a:lnSpc>
                <a:spcPts val="1400"/>
              </a:lnSpc>
              <a:spcAft>
                <a:spcPts val="0"/>
              </a:spcAft>
            </a:pPr>
            <a:r>
              <a:rPr lang="ru-RU" sz="1100" spc="0">
                <a:solidFill>
                  <a:srgbClr val="000000"/>
                </a:solidFill>
                <a:latin typeface="Verdana" pitchFamily="2" panose="02020603050405020304"/>
              </a:rPr>
              <a:t>права. Електроннг примгрники наказгв кергвника апарату суду щодо визначення функцгональних обов'язкiв, прав користувачгв автоматизованог системи, надання та позбавлення права доступу до неУ вносяться до автоматизованог системи не пгзнгше наступного робочого дня, що настав пгсля Ух пгдписання. </a:t>
            </a:r>
          </a:p>
          <a:p>
            <a:pPr marL="0" marR="0" indent="0" algn="just">
              <a:lnSpc>
                <a:spcPts val="1400"/>
              </a:lnSpc>
              <a:spcBef>
                <a:spcPts val="0"/>
              </a:spcBef>
              <a:spcAft>
                <a:spcPts val="0"/>
              </a:spcAft>
            </a:pPr>
            <a:r>
              <a:rPr lang="ru-RU" sz="1100" spc="-70">
                <a:solidFill>
                  <a:srgbClr val="000000"/>
                </a:solidFill>
                <a:latin typeface="Verdana" pitchFamily="2" panose="02020603050405020304"/>
              </a:rPr>
              <a:t>На виконання вимог Положения, ргшенням зборiв суддгв вгд 23 вересня 2020 року № 5 затверджено Засади використання автоматизованоУ системи документообiгу Тлумацького районного </a:t>
            </a:r>
            <a:r>
              <a:rPr lang="ru-RU" sz="1100" spc="-70">
                <a:solidFill>
                  <a:srgbClr val="000000"/>
                </a:solidFill>
                <a:latin typeface="Verdana" pitchFamily="2" panose="02020603050405020304"/>
              </a:rPr>
              <a:t>суду </a:t>
            </a:r>
            <a:r>
              <a:rPr lang="ru-RU" sz="1100" spc="-70">
                <a:solidFill>
                  <a:srgbClr val="000000"/>
                </a:solidFill>
                <a:latin typeface="Verdana" pitchFamily="2" panose="02020603050405020304"/>
              </a:rPr>
              <a:t>Iвано-Франкгвськог областг суду (далг - Засади), якг внесено до автоматизованог системи. </a:t>
            </a:r>
          </a:p>
          <a:p>
            <a:pPr marL="0" marR="0" indent="0" algn="just">
              <a:lnSpc>
                <a:spcPts val="1400"/>
              </a:lnSpc>
              <a:spcBef>
                <a:spcPts val="95"/>
              </a:spcBef>
              <a:spcAft>
                <a:spcPts val="0"/>
              </a:spcAft>
            </a:pPr>
            <a:r>
              <a:rPr lang="ru-RU" sz="1100" spc="-70">
                <a:solidFill>
                  <a:srgbClr val="000000"/>
                </a:solidFill>
                <a:latin typeface="Verdana" pitchFamily="2" panose="02020603050405020304"/>
              </a:rPr>
              <a:t>Наказами керiвника апарату суду визначено користувачгв автоматизованог системи документообiгу суду, в яких функцгональнг обов'язки i права конкретизованг та в яках визначено конкретних вiдповiдальних осiб за проведення автоматизованого розподiлу судових справ, внесения даних щодо суддг у порядку неавтоматичного розподiлу у випадках, передбачених чинним законодавством та вiдповiдно до рiшень зборiв суддiв, внесения даних до електронних табелгв облгку робочого часу суддiв. </a:t>
            </a:r>
          </a:p>
          <a:p>
            <a:pPr marL="0" marR="0" indent="0" algn="just">
              <a:lnSpc>
                <a:spcPts val="1400"/>
              </a:lnSpc>
              <a:spcBef>
                <a:spcPts val="0"/>
              </a:spcBef>
              <a:spcAft>
                <a:spcPts val="0"/>
              </a:spcAft>
            </a:pPr>
            <a:r>
              <a:rPr lang="ru-RU" sz="1100" spc="-65">
                <a:solidFill>
                  <a:srgbClr val="000000"/>
                </a:solidFill>
                <a:latin typeface="Verdana" pitchFamily="2" panose="02020603050405020304"/>
              </a:rPr>
              <a:t>Вгдповiдно до вимог Положення, адмiнiстратор автоматизованоТ системи (адмiнiстратор Едино? судовоТ гнформацгйно-телекомунгкацгйног системи - далг ECiTC) -державне пгдприемство «Iнформацгйнг судовг системи», яке забезпечуе: технгчний супровiд та здгйснюе пгдтримку працездатностг автоматизованоУ системи в цiлому згiдно з вимогами ECITC, виконуе гншг </a:t>
            </a:r>
            <a:r>
              <a:rPr lang="ru-RU" sz="1100" spc="-65">
                <a:solidFill>
                  <a:srgbClr val="000000"/>
                </a:solidFill>
                <a:latin typeface="Verdana" pitchFamily="2" panose="02020603050405020304"/>
              </a:rPr>
              <a:t>функцгТ </a:t>
            </a:r>
            <a:r>
              <a:rPr lang="ru-RU" sz="1100" spc="-65">
                <a:solidFill>
                  <a:srgbClr val="000000"/>
                </a:solidFill>
                <a:latin typeface="Verdana" pitchFamily="2" panose="02020603050405020304"/>
              </a:rPr>
              <a:t>вiдповiдно до розпоряджень ДСА УкраУни та взятих на себе договгрних зобов'язань; сервгс обмгну облгково-гнформацгйними картками, електронними документами суду з центральною базою даних автоматизовано? системи документообiгу суду у вгдповгдностг до протоколгв обмгну, затверджених адмгнгстратором автоматизованоУ системи. </a:t>
            </a:r>
          </a:p>
          <a:p>
            <a:pPr marL="0" marR="0" indent="0" algn="just">
              <a:lnSpc>
                <a:spcPts val="1400"/>
              </a:lnSpc>
              <a:spcBef>
                <a:spcPts val="70"/>
              </a:spcBef>
              <a:spcAft>
                <a:spcPts val="0"/>
              </a:spcAft>
            </a:pPr>
            <a:r>
              <a:rPr lang="ru-RU" sz="1100" spc="-80">
                <a:solidFill>
                  <a:srgbClr val="000000"/>
                </a:solidFill>
                <a:latin typeface="Verdana" pitchFamily="2" panose="02020603050405020304"/>
              </a:rPr>
              <a:t>Водночас, технгчний адмiнiстратор - особа, наделена правами адмгнгстратора автоматизованоТ системи для забезпечення ii технгчного функцгонування, яка працюе безпосередньо в судi, або вгдповгдний фахгвець адмгнгстратора автоматизованог системи, закршлений за цгею судовою установою. В судi технгчним адмгнгстратором визначений </a:t>
            </a:r>
            <a:r>
              <a:rPr lang="ru-RU" sz="1100" spc="-80">
                <a:solidFill>
                  <a:srgbClr val="000000"/>
                </a:solidFill>
                <a:latin typeface="Verdana" pitchFamily="2" panose="02020603050405020304"/>
              </a:rPr>
              <a:t>головний спецгалгст (з гнформацгйних технологгй). </a:t>
            </a:r>
          </a:p>
          <a:p>
            <a:pPr marL="457200" marR="0" indent="0" algn="just">
              <a:lnSpc>
                <a:spcPts val="1200"/>
              </a:lnSpc>
              <a:spcBef>
                <a:spcPts val="260"/>
              </a:spcBef>
              <a:spcAft>
                <a:spcPts val="0"/>
              </a:spcAft>
            </a:pP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с</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б</a:t>
            </a:r>
            <a:r>
              <a:rPr lang="ru-RU" sz="1100" spc="-15">
                <a:solidFill>
                  <a:srgbClr val="000000"/>
                </a:solidFill>
                <a:latin typeface="Lucida Console" pitchFamily="0" panose="02020603050405020304"/>
              </a:rPr>
              <a:t>а, </a:t>
            </a:r>
            <a:r>
              <a:rPr lang="ru-RU" sz="1100" spc="-15">
                <a:solidFill>
                  <a:srgbClr val="000000"/>
                </a:solidFill>
                <a:latin typeface="Lucida Console" pitchFamily="0" panose="02020603050405020304"/>
              </a:rPr>
              <a:t>я</a:t>
            </a:r>
            <a:r>
              <a:rPr lang="ru-RU" sz="1100" spc="-15">
                <a:solidFill>
                  <a:srgbClr val="000000"/>
                </a:solidFill>
                <a:latin typeface="Lucida Console" pitchFamily="0" panose="02020603050405020304"/>
              </a:rPr>
              <a:t>к</a:t>
            </a:r>
            <a:r>
              <a:rPr lang="ru-RU" sz="1100" spc="-15">
                <a:solidFill>
                  <a:srgbClr val="000000"/>
                </a:solidFill>
                <a:latin typeface="Lucida Console" pitchFamily="0" panose="02020603050405020304"/>
              </a:rPr>
              <a:t>а </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а </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е</a:t>
            </a:r>
            <a:r>
              <a:rPr lang="ru-RU" sz="1100" spc="-15">
                <a:solidFill>
                  <a:srgbClr val="000000"/>
                </a:solidFill>
                <a:latin typeface="Lucida Console" pitchFamily="0" panose="02020603050405020304"/>
              </a:rPr>
              <a:t>с</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и </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й </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м</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з</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й </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з</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дi</a:t>
            </a:r>
            <a:r>
              <a:rPr lang="ru-RU" sz="1100" spc="-15">
                <a:solidFill>
                  <a:srgbClr val="000000"/>
                </a:solidFill>
                <a:latin typeface="Lucida Console" pitchFamily="0" panose="02020603050405020304"/>
              </a:rPr>
              <a:t>л </a:t>
            </a:r>
            <a:r>
              <a:rPr lang="ru-RU" sz="1100" spc="-15">
                <a:solidFill>
                  <a:srgbClr val="000000"/>
                </a:solidFill>
                <a:latin typeface="Lucida Console" pitchFamily="0" panose="02020603050405020304"/>
              </a:rPr>
              <a:t>с</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в, </a:t>
            </a:r>
          </a:p>
          <a:p>
            <a:pPr marL="0" marR="0" indent="0" algn="l">
              <a:lnSpc>
                <a:spcPts val="1400"/>
              </a:lnSpc>
              <a:spcBef>
                <a:spcPts val="0"/>
              </a:spcBef>
              <a:spcAft>
                <a:spcPts val="0"/>
              </a:spcAft>
            </a:pPr>
            <a:r>
              <a:rPr lang="ru-RU" sz="1100" spc="-65">
                <a:solidFill>
                  <a:srgbClr val="000000"/>
                </a:solidFill>
                <a:latin typeface="Verdana" pitchFamily="2" panose="02020603050405020304"/>
              </a:rPr>
              <a:t>ознайомлюеться з розпорядженням пгд пгдпис вiдповiдно до вимог Положення. </a:t>
            </a:r>
          </a:p>
          <a:p>
            <a:pPr marL="0" marR="0" indent="0" algn="just">
              <a:lnSpc>
                <a:spcPts val="1400"/>
              </a:lnSpc>
              <a:spcBef>
                <a:spcPts val="40"/>
              </a:spcBef>
              <a:spcAft>
                <a:spcPts val="0"/>
              </a:spcAft>
            </a:pPr>
            <a:r>
              <a:rPr lang="ru-RU" sz="1100" spc="-75">
                <a:solidFill>
                  <a:srgbClr val="000000"/>
                </a:solidFill>
                <a:latin typeface="Verdana" pitchFamily="2" panose="02020603050405020304"/>
              </a:rPr>
              <a:t>В судi для кожного працгвника зокрема, задля визначення функцгональних обов'язкiв, прав користувачгв, надання або позбавлення користувачгв права доступу до автоматизованог системи документообiгу суду комп'ютерног програми «Д-3» та визначення вiдповiдальних </a:t>
            </a:r>
          </a:p>
          <a:p>
            <a:pPr marL="0" marR="0" indent="0" algn="l">
              <a:lnSpc>
                <a:spcPts val="1200"/>
              </a:lnSpc>
              <a:spcBef>
                <a:spcPts val="165"/>
              </a:spcBef>
              <a:spcAft>
                <a:spcPts val="0"/>
              </a:spcAft>
            </a:pP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сi</a:t>
            </a:r>
            <a:r>
              <a:rPr lang="ru-RU" sz="1100" spc="-50">
                <a:solidFill>
                  <a:srgbClr val="000000"/>
                </a:solidFill>
                <a:latin typeface="Lucida Console" pitchFamily="0" panose="02020603050405020304"/>
              </a:rPr>
              <a:t>б </a:t>
            </a:r>
            <a:r>
              <a:rPr lang="ru-RU" sz="1100" spc="-50">
                <a:solidFill>
                  <a:srgbClr val="000000"/>
                </a:solidFill>
                <a:latin typeface="Lucida Console" pitchFamily="0" panose="02020603050405020304"/>
              </a:rPr>
              <a:t>з</a:t>
            </a:r>
            <a:r>
              <a:rPr lang="ru-RU" sz="1100" spc="-50">
                <a:solidFill>
                  <a:srgbClr val="000000"/>
                </a:solidFill>
                <a:latin typeface="Lucida Console" pitchFamily="0" panose="02020603050405020304"/>
              </a:rPr>
              <a:t>а </a:t>
            </a:r>
            <a:r>
              <a:rPr lang="ru-RU" sz="1100" spc="-50">
                <a:solidFill>
                  <a:srgbClr val="000000"/>
                </a:solidFill>
                <a:latin typeface="Lucida Console" pitchFamily="0" panose="02020603050405020304"/>
              </a:rPr>
              <a:t>п</a:t>
            </a:r>
            <a:r>
              <a:rPr lang="ru-RU" sz="1100" spc="-50">
                <a:solidFill>
                  <a:srgbClr val="000000"/>
                </a:solidFill>
                <a:latin typeface="Lucida Console" pitchFamily="0" panose="02020603050405020304"/>
              </a:rPr>
              <a:t>р</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я </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т</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м</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т</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з</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г</a:t>
            </a:r>
            <a:r>
              <a:rPr lang="ru-RU" sz="1100" spc="-50">
                <a:solidFill>
                  <a:srgbClr val="000000"/>
                </a:solidFill>
                <a:latin typeface="Lucida Console" pitchFamily="0" panose="02020603050405020304"/>
              </a:rPr>
              <a:t>о </a:t>
            </a:r>
            <a:r>
              <a:rPr lang="ru-RU" sz="1100" spc="-50">
                <a:solidFill>
                  <a:srgbClr val="000000"/>
                </a:solidFill>
                <a:latin typeface="Lucida Console" pitchFamily="0" panose="02020603050405020304"/>
              </a:rPr>
              <a:t>р</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з</a:t>
            </a:r>
            <a:r>
              <a:rPr lang="ru-RU" sz="1100" spc="-50">
                <a:solidFill>
                  <a:srgbClr val="000000"/>
                </a:solidFill>
                <a:latin typeface="Lucida Console" pitchFamily="0" panose="02020603050405020304"/>
              </a:rPr>
              <a:t>п</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дi</a:t>
            </a:r>
            <a:r>
              <a:rPr lang="ru-RU" sz="1100" spc="-50">
                <a:solidFill>
                  <a:srgbClr val="000000"/>
                </a:solidFill>
                <a:latin typeface="Lucida Console" pitchFamily="0" panose="02020603050405020304"/>
              </a:rPr>
              <a:t>л</a:t>
            </a:r>
            <a:r>
              <a:rPr lang="ru-RU" sz="1100" spc="-50">
                <a:solidFill>
                  <a:srgbClr val="000000"/>
                </a:solidFill>
                <a:latin typeface="Lucida Console" pitchFamily="0" panose="02020603050405020304"/>
              </a:rPr>
              <a:t>у </a:t>
            </a:r>
            <a:r>
              <a:rPr lang="ru-RU" sz="1100" spc="-50">
                <a:solidFill>
                  <a:srgbClr val="000000"/>
                </a:solidFill>
                <a:latin typeface="Lucida Console" pitchFamily="0" panose="02020603050405020304"/>
              </a:rPr>
              <a:t>с</a:t>
            </a:r>
            <a:r>
              <a:rPr lang="ru-RU" sz="1100" spc="-50">
                <a:solidFill>
                  <a:srgbClr val="000000"/>
                </a:solidFill>
                <a:latin typeface="Lucida Console" pitchFamily="0" panose="02020603050405020304"/>
              </a:rPr>
              <a:t>у</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х </a:t>
            </a:r>
            <a:r>
              <a:rPr lang="ru-RU" sz="1100" spc="-50">
                <a:solidFill>
                  <a:srgbClr val="000000"/>
                </a:solidFill>
                <a:latin typeface="Lucida Console" pitchFamily="0" panose="02020603050405020304"/>
              </a:rPr>
              <a:t>с</a:t>
            </a:r>
            <a:r>
              <a:rPr lang="ru-RU" sz="1100" spc="-50">
                <a:solidFill>
                  <a:srgbClr val="000000"/>
                </a:solidFill>
                <a:latin typeface="Lucida Console" pitchFamily="0" panose="02020603050405020304"/>
              </a:rPr>
              <a:t>п</a:t>
            </a:r>
            <a:r>
              <a:rPr lang="ru-RU" sz="1100" spc="-50">
                <a:solidFill>
                  <a:srgbClr val="000000"/>
                </a:solidFill>
                <a:latin typeface="Lucida Console" pitchFamily="0" panose="02020603050405020304"/>
              </a:rPr>
              <a:t>р</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в i </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с</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я </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х </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о </a:t>
            </a:r>
          </a:p>
          <a:p>
            <a:pPr marL="0" marR="0" indent="0" algn="just">
              <a:lnSpc>
                <a:spcPts val="1400"/>
              </a:lnSpc>
              <a:spcBef>
                <a:spcPts val="0"/>
              </a:spcBef>
              <a:spcAft>
                <a:spcPts val="0"/>
              </a:spcAft>
            </a:pPr>
            <a:r>
              <a:rPr lang="ru-RU" sz="1100" spc="-65">
                <a:solidFill>
                  <a:srgbClr val="000000"/>
                </a:solidFill>
                <a:latin typeface="Verdana" pitchFamily="2" panose="02020603050405020304"/>
              </a:rPr>
              <a:t>комп'ютерноУ програми «Д-3», виданг накази кергвника апарату суду. На час вгдсутностг вiдповiдальних осiб, вгдповгднг повноваження здгйснювали особи, на яких окремими наказами покладалися такг обов'язки. </a:t>
            </a:r>
          </a:p>
          <a:p>
            <a:pPr marL="0" marR="0" indent="0" algn="just">
              <a:lnSpc>
                <a:spcPts val="1400"/>
              </a:lnSpc>
              <a:spcBef>
                <a:spcPts val="85"/>
              </a:spcBef>
              <a:spcAft>
                <a:spcPts val="0"/>
              </a:spcAft>
            </a:pPr>
            <a:r>
              <a:rPr lang="ru-RU" sz="1100" spc="0">
                <a:solidFill>
                  <a:srgbClr val="000000"/>
                </a:solidFill>
                <a:latin typeface="Verdana" pitchFamily="2" panose="02020603050405020304"/>
              </a:rPr>
              <a:t>Основною оцгнкою аспекту дгяльностг суду е дотримання вимог чинного законодавства в процесг </a:t>
            </a:r>
            <a:r>
              <a:rPr lang="ru-RU" sz="1100" spc="0">
                <a:solidFill>
                  <a:srgbClr val="000000"/>
                </a:solidFill>
                <a:latin typeface="Verdana" pitchFamily="2" panose="02020603050405020304"/>
              </a:rPr>
              <a:t>функцгонування </a:t>
            </a:r>
            <a:r>
              <a:rPr lang="ru-RU" sz="1100" spc="0">
                <a:solidFill>
                  <a:srgbClr val="000000"/>
                </a:solidFill>
                <a:latin typeface="Verdana" pitchFamily="2" panose="02020603050405020304"/>
              </a:rPr>
              <a:t>автоматизованог системи документообiгу суду -комп'ютерноУ програми «Д-3», щодо Положения. </a:t>
            </a:r>
          </a:p>
          <a:p>
            <a:pPr marL="0" marR="0" indent="0" algn="just">
              <a:lnSpc>
                <a:spcPts val="1400"/>
              </a:lnSpc>
              <a:spcBef>
                <a:spcPts val="75"/>
              </a:spcBef>
              <a:spcAft>
                <a:spcPts val="0"/>
              </a:spcAft>
            </a:pPr>
            <a:r>
              <a:rPr lang="ru-RU" sz="1100" spc="-65">
                <a:solidFill>
                  <a:srgbClr val="000000"/>
                </a:solidFill>
                <a:latin typeface="Verdana" pitchFamily="2" panose="02020603050405020304"/>
              </a:rPr>
              <a:t>Вгдповгдно до вимог зазначеного Положения кергвником апарату суду винесено 31 розпорядження «Щодо повторного автоматизованого розподiлу судових справ». </a:t>
            </a:r>
          </a:p>
          <a:p>
            <a:pPr marL="0" marR="0" indent="0" algn="just">
              <a:lnSpc>
                <a:spcPts val="1400"/>
              </a:lnSpc>
              <a:spcBef>
                <a:spcPts val="0"/>
              </a:spcBef>
              <a:spcAft>
                <a:spcPts val="0"/>
              </a:spcAft>
            </a:pPr>
            <a:r>
              <a:rPr lang="ru-RU" sz="1100" spc="-70">
                <a:solidFill>
                  <a:srgbClr val="000000"/>
                </a:solidFill>
                <a:latin typeface="Verdana" pitchFamily="2" panose="02020603050405020304"/>
              </a:rPr>
              <a:t>Автоматизований розподiл судових справ та повторний автоматизований розподiл судових справ здгйснюються вiдповiдно до вимог Положения в день Ух реестрацгТ, на пгдставг </a:t>
            </a:r>
            <a:r>
              <a:rPr lang="ru-RU" sz="1100" spc="-70">
                <a:solidFill>
                  <a:srgbClr val="000000"/>
                </a:solidFill>
                <a:latin typeface="Verdana" pitchFamily="2" panose="02020603050405020304"/>
              </a:rPr>
              <a:t>гнформ</a:t>
            </a:r>
            <a:r>
              <a:rPr lang="ru-RU" sz="1100" spc="-70">
                <a:solidFill>
                  <a:srgbClr val="000000"/>
                </a:solidFill>
                <a:latin typeface="Verdana" pitchFamily="2" panose="02020603050405020304"/>
              </a:rPr>
              <a:t>ацгТ, внесеноТ до автоматизованоТ системи, уповноваженими особами апарату суду, вiдповiдальних за здгйснення автоматизованого розподiлу судових справ. Повторний автоматизований розподiл справ здгйснюеться на пгдставг вмотивованого розпорядження кергвника апарату суду згiдно з вимогами Положения та Засад. </a:t>
            </a:r>
          </a:p>
          <a:p>
            <a:pPr marL="0" marR="0" indent="0" algn="just">
              <a:lnSpc>
                <a:spcPts val="1300"/>
              </a:lnSpc>
              <a:spcBef>
                <a:spcPts val="115"/>
              </a:spcBef>
              <a:spcAft>
                <a:spcPts val="0"/>
              </a:spcAft>
            </a:pPr>
            <a:r>
              <a:rPr lang="ru-RU" sz="1100" spc="0">
                <a:solidFill>
                  <a:srgbClr val="000000"/>
                </a:solidFill>
                <a:latin typeface="Verdana" pitchFamily="2" panose="02020603050405020304"/>
              </a:rPr>
              <a:t>В комп'ютернгй програмг «Д-3» правильно та достовгрно вгдображаютьея </a:t>
            </a:r>
            <a:r>
              <a:rPr lang="ru-RU" sz="1100" spc="0">
                <a:solidFill>
                  <a:srgbClr val="000000"/>
                </a:solidFill>
                <a:latin typeface="Verdana" pitchFamily="2" panose="02020603050405020304"/>
              </a:rPr>
              <a:t>спецгалгзацiя суддiв, коефгцгенти складностг, </a:t>
            </a:r>
            <a:r>
              <a:rPr lang="ru-RU" sz="1100" spc="0">
                <a:solidFill>
                  <a:srgbClr val="000000"/>
                </a:solidFill>
                <a:latin typeface="Verdana" pitchFamily="2" panose="02020603050405020304"/>
              </a:rPr>
              <a:t>адмгнпосад вiдповiдно до рiшень зборiв суддгв цього ж суду. </a:t>
            </a:r>
          </a:p>
          <a:p>
            <a:pPr marL="0" marR="0" indent="0" algn="just">
              <a:lnSpc>
                <a:spcPts val="1400"/>
              </a:lnSpc>
              <a:spcBef>
                <a:spcPts val="155"/>
              </a:spcBef>
              <a:spcAft>
                <a:spcPts val="50"/>
              </a:spcAft>
            </a:pPr>
            <a:r>
              <a:rPr lang="ru-RU" sz="1100" spc="-60">
                <a:solidFill>
                  <a:srgbClr val="000000"/>
                </a:solidFill>
                <a:latin typeface="Verdana" pitchFamily="2" panose="02020603050405020304"/>
              </a:rPr>
              <a:t>Вихгдний номер документа, що пгдлягае надсиланню, автоматично формуеться автоматизованою системою вiдповiдно до Положения. Зггдно з вимогами Положения у листуваннг щодо судових справ вихгдний номер складаеться з единого унгкального номера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68" name=""/>
        <p:cNvGrpSpPr/>
        <p:nvPr/>
      </p:nvGrpSpPr>
      <p:grpSpPr>
        <a:xfrm>
          <a:off x="0" y="0"/>
          <a:ext cx="0" cy="0"/>
          <a:chOff x="0" y="0"/>
          <a:chExt cx="0" cy="0"/>
        </a:xfrm>
      </p:grpSpPr>
      <p:sp>
        <p:nvSpPr>
          <p:cNvPr id="69" name=""/>
          <p:cNvSpPr/>
          <p:nvPr>
            <p:ph type="body" idx="10"/>
          </p:nvPr>
        </p:nvSpPr>
        <p:spPr>
          <a:xfrm>
            <a:off x="851535" y="546100"/>
            <a:ext cx="6212840" cy="9144000"/>
          </a:xfrm>
          <a:prstGeom prst="rect">
            <a:avLst/>
          </a:prstGeom>
          <a:noFill/>
          <a:ln w="0" cmpd="sng">
            <a:noFill/>
            <a:prstDash val="solid"/>
          </a:ln>
        </p:spPr>
        <p:txBody>
          <a:bodyPr vert="horz" lIns="0" tIns="2540" rIns="0" bIns="0" anchor="t"/>
          <a:lstStyle/>
          <a:p>
            <a:pPr marL="0" marR="0" indent="0" algn="just">
              <a:lnSpc>
                <a:spcPts val="1400"/>
              </a:lnSpc>
              <a:spcAft>
                <a:spcPts val="0"/>
              </a:spcAft>
            </a:pPr>
            <a:r>
              <a:rPr lang="ru-RU" sz="1050" spc="-45">
                <a:solidFill>
                  <a:srgbClr val="0C0C17"/>
                </a:solidFill>
                <a:latin typeface="Verdana" pitchFamily="2" panose="02020603050405020304"/>
              </a:rPr>
              <a:t>судовоТ справи гз зазначенням через дрiб номера за порядком i через дрiб — поточного року. У листуваннi щодо iнших документiв вихгдний номер складаеться з номера номенклатури справ суду, в якому зберггаються матергали, гз зазначенням через дрiб номера за порядком у межах кожноУ номенклатури. </a:t>
            </a:r>
          </a:p>
          <a:p>
            <a:pPr marL="0" marR="0" indent="0" algn="just">
              <a:lnSpc>
                <a:spcPts val="1400"/>
              </a:lnSpc>
              <a:spcBef>
                <a:spcPts val="95"/>
              </a:spcBef>
              <a:spcAft>
                <a:spcPts val="0"/>
              </a:spcAft>
            </a:pPr>
            <a:r>
              <a:rPr lang="ru-RU" sz="1050" spc="-40">
                <a:solidFill>
                  <a:srgbClr val="0C0C17"/>
                </a:solidFill>
                <a:latin typeface="Verdana" pitchFamily="2" panose="02020603050405020304"/>
              </a:rPr>
              <a:t>Враховуючи зазначене, можна стверджувати, що у судi належним чином зазначаеться единий унгкальний номер судовоУ справи, а у листуваннi iнших документiв — номери </a:t>
            </a:r>
          </a:p>
          <a:p>
            <a:pPr marL="0" marR="0" indent="0" algn="l">
              <a:lnSpc>
                <a:spcPts val="1100"/>
              </a:lnSpc>
              <a:spcBef>
                <a:spcPts val="195"/>
              </a:spcBef>
              <a:spcAft>
                <a:spcPts val="0"/>
              </a:spcAft>
            </a:pPr>
            <a:r>
              <a:rPr lang="ru-RU" sz="1050" spc="-70">
                <a:solidFill>
                  <a:srgbClr val="0C0C17"/>
                </a:solidFill>
                <a:latin typeface="Lucida Console" pitchFamily="0" panose="02020603050405020304"/>
              </a:rPr>
              <a:t>н</a:t>
            </a:r>
            <a:r>
              <a:rPr lang="ru-RU" sz="1050" spc="-70">
                <a:solidFill>
                  <a:srgbClr val="0C0C17"/>
                </a:solidFill>
                <a:latin typeface="Lucida Console" pitchFamily="0" panose="02020603050405020304"/>
              </a:rPr>
              <a:t>о</a:t>
            </a:r>
            <a:r>
              <a:rPr lang="ru-RU" sz="1050" spc="-70">
                <a:solidFill>
                  <a:srgbClr val="0C0C17"/>
                </a:solidFill>
                <a:latin typeface="Lucida Console" pitchFamily="0" panose="02020603050405020304"/>
              </a:rPr>
              <a:t>м</a:t>
            </a:r>
            <a:r>
              <a:rPr lang="ru-RU" sz="1050" spc="-70">
                <a:solidFill>
                  <a:srgbClr val="0C0C17"/>
                </a:solidFill>
                <a:latin typeface="Lucida Console" pitchFamily="0" panose="02020603050405020304"/>
              </a:rPr>
              <a:t>е</a:t>
            </a:r>
            <a:r>
              <a:rPr lang="ru-RU" sz="1050" spc="-70">
                <a:solidFill>
                  <a:srgbClr val="0C0C17"/>
                </a:solidFill>
                <a:latin typeface="Lucida Console" pitchFamily="0" panose="02020603050405020304"/>
              </a:rPr>
              <a:t>н</a:t>
            </a:r>
            <a:r>
              <a:rPr lang="ru-RU" sz="1050" spc="-70">
                <a:solidFill>
                  <a:srgbClr val="0C0C17"/>
                </a:solidFill>
                <a:latin typeface="Lucida Console" pitchFamily="0" panose="02020603050405020304"/>
              </a:rPr>
              <a:t>к</a:t>
            </a:r>
            <a:r>
              <a:rPr lang="ru-RU" sz="1050" spc="-70">
                <a:solidFill>
                  <a:srgbClr val="0C0C17"/>
                </a:solidFill>
                <a:latin typeface="Lucida Console" pitchFamily="0" panose="02020603050405020304"/>
              </a:rPr>
              <a:t>л</a:t>
            </a:r>
            <a:r>
              <a:rPr lang="ru-RU" sz="1050" spc="-70">
                <a:solidFill>
                  <a:srgbClr val="0C0C17"/>
                </a:solidFill>
                <a:latin typeface="Lucida Console" pitchFamily="0" panose="02020603050405020304"/>
              </a:rPr>
              <a:t>а</a:t>
            </a:r>
            <a:r>
              <a:rPr lang="ru-RU" sz="1050" spc="-70">
                <a:solidFill>
                  <a:srgbClr val="0C0C17"/>
                </a:solidFill>
                <a:latin typeface="Lucida Console" pitchFamily="0" panose="02020603050405020304"/>
              </a:rPr>
              <a:t>т</a:t>
            </a:r>
            <a:r>
              <a:rPr lang="ru-RU" sz="1050" spc="-70">
                <a:solidFill>
                  <a:srgbClr val="0C0C17"/>
                </a:solidFill>
                <a:latin typeface="Lucida Console" pitchFamily="0" panose="02020603050405020304"/>
              </a:rPr>
              <a:t>у</a:t>
            </a:r>
            <a:r>
              <a:rPr lang="ru-RU" sz="1050" spc="-70">
                <a:solidFill>
                  <a:srgbClr val="0C0C17"/>
                </a:solidFill>
                <a:latin typeface="Lucida Console" pitchFamily="0" panose="02020603050405020304"/>
              </a:rPr>
              <a:t>р</a:t>
            </a:r>
            <a:r>
              <a:rPr lang="ru-RU" sz="1050" spc="-70">
                <a:solidFill>
                  <a:srgbClr val="0C0C17"/>
                </a:solidFill>
                <a:latin typeface="Lucida Console" pitchFamily="0" panose="02020603050405020304"/>
              </a:rPr>
              <a:t>и </a:t>
            </a:r>
            <a:r>
              <a:rPr lang="ru-RU" sz="1050" spc="-70">
                <a:solidFill>
                  <a:srgbClr val="0C0C17"/>
                </a:solidFill>
                <a:latin typeface="Lucida Console" pitchFamily="0" panose="02020603050405020304"/>
              </a:rPr>
              <a:t>с</a:t>
            </a:r>
            <a:r>
              <a:rPr lang="ru-RU" sz="1050" spc="-70">
                <a:solidFill>
                  <a:srgbClr val="0C0C17"/>
                </a:solidFill>
                <a:latin typeface="Lucida Console" pitchFamily="0" panose="02020603050405020304"/>
              </a:rPr>
              <a:t>п</a:t>
            </a:r>
            <a:r>
              <a:rPr lang="ru-RU" sz="1050" spc="-70">
                <a:solidFill>
                  <a:srgbClr val="0C0C17"/>
                </a:solidFill>
                <a:latin typeface="Lucida Console" pitchFamily="0" panose="02020603050405020304"/>
              </a:rPr>
              <a:t>р</a:t>
            </a:r>
            <a:r>
              <a:rPr lang="ru-RU" sz="1050" spc="-70">
                <a:solidFill>
                  <a:srgbClr val="0C0C17"/>
                </a:solidFill>
                <a:latin typeface="Lucida Console" pitchFamily="0" panose="02020603050405020304"/>
              </a:rPr>
              <a:t>а</a:t>
            </a:r>
            <a:r>
              <a:rPr lang="ru-RU" sz="1050" spc="-70">
                <a:solidFill>
                  <a:srgbClr val="0C0C17"/>
                </a:solidFill>
                <a:latin typeface="Lucida Console" pitchFamily="0" panose="02020603050405020304"/>
              </a:rPr>
              <a:t>в </a:t>
            </a:r>
            <a:r>
              <a:rPr lang="ru-RU" sz="1050" spc="-70">
                <a:solidFill>
                  <a:srgbClr val="0C0C17"/>
                </a:solidFill>
                <a:latin typeface="Lucida Console" pitchFamily="0" panose="02020603050405020304"/>
              </a:rPr>
              <a:t>с</a:t>
            </a:r>
            <a:r>
              <a:rPr lang="ru-RU" sz="1050" spc="-70">
                <a:solidFill>
                  <a:srgbClr val="0C0C17"/>
                </a:solidFill>
                <a:latin typeface="Lucida Console" pitchFamily="0" panose="02020603050405020304"/>
              </a:rPr>
              <a:t>у</a:t>
            </a:r>
            <a:r>
              <a:rPr lang="ru-RU" sz="1050" spc="-70">
                <a:solidFill>
                  <a:srgbClr val="0C0C17"/>
                </a:solidFill>
                <a:latin typeface="Lucida Console" pitchFamily="0" panose="02020603050405020304"/>
              </a:rPr>
              <a:t>д</a:t>
            </a:r>
            <a:r>
              <a:rPr lang="ru-RU" sz="1050" spc="-70">
                <a:solidFill>
                  <a:srgbClr val="0C0C17"/>
                </a:solidFill>
                <a:latin typeface="Lucida Console" pitchFamily="0" panose="02020603050405020304"/>
              </a:rPr>
              <a:t>у. </a:t>
            </a:r>
          </a:p>
          <a:p>
            <a:pPr marL="457200" marR="0" indent="0" algn="l">
              <a:lnSpc>
                <a:spcPts val="1400"/>
              </a:lnSpc>
              <a:spcBef>
                <a:spcPts val="60"/>
              </a:spcBef>
              <a:spcAft>
                <a:spcPts val="0"/>
              </a:spcAft>
            </a:pPr>
            <a:r>
              <a:rPr lang="ru-RU" sz="1050" spc="-20">
                <a:solidFill>
                  <a:srgbClr val="0C0C17"/>
                </a:solidFill>
                <a:latin typeface="Verdana" pitchFamily="2" panose="02020603050405020304"/>
              </a:rPr>
              <a:t>Також, слгд зазначити, що право внесения даних в комп'ютерну програму «Д-3» до </a:t>
            </a:r>
          </a:p>
          <a:p>
            <a:pPr marL="0" marR="0" indent="0" algn="just">
              <a:lnSpc>
                <a:spcPts val="1400"/>
              </a:lnSpc>
              <a:spcBef>
                <a:spcPts val="0"/>
              </a:spcBef>
              <a:spcAft>
                <a:spcPts val="0"/>
              </a:spcAft>
            </a:pP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л</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г</a:t>
            </a:r>
            <a:r>
              <a:rPr lang="ru-RU" sz="1050" spc="-55">
                <a:solidFill>
                  <a:srgbClr val="0C0C17"/>
                </a:solidFill>
                <a:latin typeface="Lucida Console" pitchFamily="0" panose="02020603050405020304"/>
              </a:rPr>
              <a:t>о </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б</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л</a:t>
            </a:r>
            <a:r>
              <a:rPr lang="ru-RU" sz="1050" spc="-55">
                <a:solidFill>
                  <a:srgbClr val="0C0C17"/>
                </a:solidFill>
                <a:latin typeface="Lucida Console" pitchFamily="0" panose="02020603050405020304"/>
              </a:rPr>
              <a:t>я </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б</a:t>
            </a:r>
            <a:r>
              <a:rPr lang="ru-RU" sz="1050" spc="-55">
                <a:solidFill>
                  <a:srgbClr val="0C0C17"/>
                </a:solidFill>
                <a:latin typeface="Lucida Console" pitchFamily="0" panose="02020603050405020304"/>
              </a:rPr>
              <a:t>лi</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б</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г</a:t>
            </a:r>
            <a:r>
              <a:rPr lang="ru-RU" sz="1050" spc="-55">
                <a:solidFill>
                  <a:srgbClr val="0C0C17"/>
                </a:solidFill>
                <a:latin typeface="Lucida Console" pitchFamily="0" panose="02020603050405020304"/>
              </a:rPr>
              <a:t>о </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дi</a:t>
            </a:r>
            <a:r>
              <a:rPr lang="ru-RU" sz="1050" spc="-55">
                <a:solidFill>
                  <a:srgbClr val="0C0C17"/>
                </a:solidFill>
                <a:latin typeface="Lucida Console" pitchFamily="0" panose="02020603050405020304"/>
              </a:rPr>
              <a:t>в </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з</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я</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и </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и </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рi</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л</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я </a:t>
            </a:r>
            <a:r>
              <a:rPr lang="ru-RU" sz="1050" spc="-55">
                <a:solidFill>
                  <a:srgbClr val="0C0C17"/>
                </a:solidFill>
                <a:latin typeface="Lucida Console" pitchFamily="0" panose="02020603050405020304"/>
              </a:rPr>
              <a:t>з</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рi</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бi, </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я</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о </a:t>
            </a:r>
          </a:p>
          <a:p>
            <a:pPr marL="0" marR="0" indent="0" algn="l">
              <a:lnSpc>
                <a:spcPts val="1400"/>
              </a:lnSpc>
              <a:spcBef>
                <a:spcPts val="0"/>
              </a:spcBef>
              <a:spcAft>
                <a:spcPts val="0"/>
              </a:spcAft>
            </a:pPr>
            <a:r>
              <a:rPr lang="ru-RU" sz="1050" spc="-45">
                <a:solidFill>
                  <a:srgbClr val="0C0C17"/>
                </a:solidFill>
                <a:latin typeface="Verdana" pitchFamily="2" panose="02020603050405020304"/>
              </a:rPr>
              <a:t>покладалися обов'язки з ведения кадрового дгловодства суду. </a:t>
            </a:r>
          </a:p>
          <a:p>
            <a:pPr marL="457200" marR="0" indent="0" algn="l">
              <a:lnSpc>
                <a:spcPts val="1400"/>
              </a:lnSpc>
              <a:spcBef>
                <a:spcPts val="35"/>
              </a:spcBef>
              <a:spcAft>
                <a:spcPts val="0"/>
              </a:spcAft>
            </a:pPr>
            <a:r>
              <a:rPr lang="ru-RU" sz="1050" spc="-45">
                <a:solidFill>
                  <a:srgbClr val="0C0C17"/>
                </a:solidFill>
                <a:latin typeface="Verdana" pitchFamily="2" panose="02020603050405020304"/>
              </a:rPr>
              <a:t>3 </a:t>
            </a:r>
            <a:r>
              <a:rPr lang="ru-RU" sz="1050" spc="-45">
                <a:solidFill>
                  <a:srgbClr val="0C0C17"/>
                </a:solidFill>
                <a:latin typeface="Verdana" pitchFamily="2" panose="02020603050405020304"/>
              </a:rPr>
              <a:t>метою реалгзацгY подальшого впровадження гнформацгйних технологгй, працгвники </a:t>
            </a:r>
          </a:p>
          <a:p>
            <a:pPr marL="0" marR="0" indent="0" algn="l">
              <a:lnSpc>
                <a:spcPts val="1400"/>
              </a:lnSpc>
              <a:spcBef>
                <a:spcPts val="0"/>
              </a:spcBef>
              <a:spcAft>
                <a:spcPts val="0"/>
              </a:spcAft>
            </a:pPr>
            <a:r>
              <a:rPr lang="ru-RU" sz="1050" spc="15">
                <a:solidFill>
                  <a:srgbClr val="0C0C17"/>
                </a:solidFill>
                <a:latin typeface="Verdana" pitchFamily="2" panose="02020603050405020304"/>
              </a:rPr>
              <a:t>апарату суду протягом 2022 року здгйснювали органгзацгйнг заходи, спрямованг на </a:t>
            </a:r>
          </a:p>
          <a:p>
            <a:pPr marL="0" marR="0" indent="0" algn="l">
              <a:lnSpc>
                <a:spcPts val="1100"/>
              </a:lnSpc>
              <a:spcBef>
                <a:spcPts val="240"/>
              </a:spcBef>
              <a:spcAft>
                <a:spcPts val="0"/>
              </a:spcAft>
            </a:pPr>
            <a:r>
              <a:rPr lang="ru-RU" sz="1050" spc="30">
                <a:solidFill>
                  <a:srgbClr val="0C0C17"/>
                </a:solidFill>
                <a:latin typeface="Lucida Console" pitchFamily="0" panose="02020603050405020304"/>
              </a:rPr>
              <a:t>п</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к</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щ</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я </a:t>
            </a:r>
            <a:r>
              <a:rPr lang="ru-RU" sz="1050" spc="30">
                <a:solidFill>
                  <a:srgbClr val="0C0C17"/>
                </a:solidFill>
                <a:latin typeface="Lucida Console" pitchFamily="0" panose="02020603050405020304"/>
              </a:rPr>
              <a:t>с</a:t>
            </a:r>
            <a:r>
              <a:rPr lang="ru-RU" sz="1050" spc="30">
                <a:solidFill>
                  <a:srgbClr val="0C0C17"/>
                </a:solidFill>
                <a:latin typeface="Lucida Console" pitchFamily="0" panose="02020603050405020304"/>
              </a:rPr>
              <a:t>в</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У </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б</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т</a:t>
            </a:r>
            <a:r>
              <a:rPr lang="ru-RU" sz="1050" spc="30">
                <a:solidFill>
                  <a:srgbClr val="0C0C17"/>
                </a:solidFill>
                <a:latin typeface="Lucida Console" pitchFamily="0" panose="02020603050405020304"/>
              </a:rPr>
              <a:t>и. </a:t>
            </a:r>
            <a:r>
              <a:rPr lang="ru-RU" sz="1050" spc="30">
                <a:solidFill>
                  <a:srgbClr val="0C0C17"/>
                </a:solidFill>
                <a:latin typeface="Lucida Console" pitchFamily="0" panose="02020603050405020304"/>
              </a:rPr>
              <a:t>Т</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и</a:t>
            </a:r>
            <a:r>
              <a:rPr lang="ru-RU" sz="1050" spc="30">
                <a:solidFill>
                  <a:srgbClr val="0C0C17"/>
                </a:solidFill>
                <a:latin typeface="Lucida Console" pitchFamily="0" panose="02020603050405020304"/>
              </a:rPr>
              <a:t>в</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л</a:t>
            </a:r>
            <a:r>
              <a:rPr lang="ru-RU" sz="1050" spc="30">
                <a:solidFill>
                  <a:srgbClr val="0C0C17"/>
                </a:solidFill>
                <a:latin typeface="Lucida Console" pitchFamily="0" panose="02020603050405020304"/>
              </a:rPr>
              <a:t>а </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б</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т</a:t>
            </a:r>
            <a:r>
              <a:rPr lang="ru-RU" sz="1050" spc="30">
                <a:solidFill>
                  <a:srgbClr val="0C0C17"/>
                </a:solidFill>
                <a:latin typeface="Lucida Console" pitchFamily="0" panose="02020603050405020304"/>
              </a:rPr>
              <a:t>а </a:t>
            </a:r>
            <a:r>
              <a:rPr lang="ru-RU" sz="1050" spc="30">
                <a:solidFill>
                  <a:srgbClr val="0C0C17"/>
                </a:solidFill>
                <a:latin typeface="Lucida Console" pitchFamily="0" panose="02020603050405020304"/>
              </a:rPr>
              <a:t>щ</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д</a:t>
            </a:r>
            <a:r>
              <a:rPr lang="ru-RU" sz="1050" spc="30">
                <a:solidFill>
                  <a:srgbClr val="0C0C17"/>
                </a:solidFill>
                <a:latin typeface="Lucida Console" pitchFamily="0" panose="02020603050405020304"/>
              </a:rPr>
              <a:t>о </a:t>
            </a:r>
            <a:r>
              <a:rPr lang="ru-RU" sz="1050" spc="30">
                <a:solidFill>
                  <a:srgbClr val="0C0C17"/>
                </a:solidFill>
                <a:latin typeface="Lucida Console" pitchFamily="0" panose="02020603050405020304"/>
              </a:rPr>
              <a:t>з</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б</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з</a:t>
            </a:r>
            <a:r>
              <a:rPr lang="ru-RU" sz="1050" spc="30">
                <a:solidFill>
                  <a:srgbClr val="0C0C17"/>
                </a:solidFill>
                <a:latin typeface="Lucida Console" pitchFamily="0" panose="02020603050405020304"/>
              </a:rPr>
              <a:t>п</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ч</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я </a:t>
            </a:r>
            <a:r>
              <a:rPr lang="ru-RU" sz="1050" spc="30">
                <a:solidFill>
                  <a:srgbClr val="0C0C17"/>
                </a:solidFill>
                <a:latin typeface="Lucida Console" pitchFamily="0" panose="02020603050405020304"/>
              </a:rPr>
              <a:t>ф</a:t>
            </a:r>
            <a:r>
              <a:rPr lang="ru-RU" sz="1050" spc="30">
                <a:solidFill>
                  <a:srgbClr val="0C0C17"/>
                </a:solidFill>
                <a:latin typeface="Lucida Console" pitchFamily="0" panose="02020603050405020304"/>
              </a:rPr>
              <a:t>у</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к</a:t>
            </a:r>
            <a:r>
              <a:rPr lang="ru-RU" sz="1050" spc="30">
                <a:solidFill>
                  <a:srgbClr val="0C0C17"/>
                </a:solidFill>
                <a:latin typeface="Lucida Console" pitchFamily="0" panose="02020603050405020304"/>
              </a:rPr>
              <a:t>ц</a:t>
            </a:r>
            <a:r>
              <a:rPr lang="ru-RU" sz="1050" spc="30">
                <a:solidFill>
                  <a:srgbClr val="0C0C17"/>
                </a:solidFill>
                <a:latin typeface="Lucida Console" pitchFamily="0" panose="02020603050405020304"/>
              </a:rPr>
              <a:t>г</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у</a:t>
            </a:r>
            <a:r>
              <a:rPr lang="ru-RU" sz="1050" spc="30">
                <a:solidFill>
                  <a:srgbClr val="0C0C17"/>
                </a:solidFill>
                <a:latin typeface="Lucida Console" pitchFamily="0" panose="02020603050405020304"/>
              </a:rPr>
              <a:t>в</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я </a:t>
            </a:r>
          </a:p>
          <a:p>
            <a:pPr marL="0" marR="0" indent="0" algn="just">
              <a:lnSpc>
                <a:spcPts val="1400"/>
              </a:lnSpc>
              <a:spcBef>
                <a:spcPts val="15"/>
              </a:spcBef>
              <a:spcAft>
                <a:spcPts val="0"/>
              </a:spcAft>
            </a:pPr>
            <a:r>
              <a:rPr lang="ru-RU" sz="1050" spc="-20">
                <a:solidFill>
                  <a:srgbClr val="0C0C17"/>
                </a:solidFill>
                <a:latin typeface="Verdana" pitchFamily="2" panose="02020603050405020304"/>
              </a:rPr>
              <a:t>автоматизованоi системи електронного документообггу в судi. </a:t>
            </a:r>
          </a:p>
          <a:p>
            <a:pPr marL="0" marR="0" indent="0" algn="just">
              <a:lnSpc>
                <a:spcPts val="1400"/>
              </a:lnSpc>
              <a:spcBef>
                <a:spcPts val="70"/>
              </a:spcBef>
              <a:spcAft>
                <a:spcPts val="0"/>
              </a:spcAft>
            </a:pPr>
            <a:r>
              <a:rPr lang="ru-RU" sz="1050" spc="-15">
                <a:solidFill>
                  <a:srgbClr val="0C0C17"/>
                </a:solidFill>
                <a:latin typeface="Verdana" pitchFamily="2" panose="02020603050405020304"/>
              </a:rPr>
              <a:t>Вгдповгдно до Законгв УкраУни «Про судоустргй i статус суддгв» та «Про доступ до судових ргшень», працгвниками апарату суду на належному ргвнг забезпечуеться систематичне та своечасне вгдправлення судових рiшень до Единого державного реестру судових рiшень (далг — ЕДРСР) i проводиться постгйний контроль за наповненням судом </a:t>
            </a:r>
          </a:p>
          <a:p>
            <a:pPr marL="0" marR="0" indent="0" algn="l">
              <a:lnSpc>
                <a:spcPts val="1100"/>
              </a:lnSpc>
              <a:spcBef>
                <a:spcPts val="265"/>
              </a:spcBef>
              <a:spcAft>
                <a:spcPts val="0"/>
              </a:spcAft>
            </a:pPr>
            <a:r>
              <a:rPr lang="ru-RU" sz="1050" spc="-90">
                <a:solidFill>
                  <a:srgbClr val="0C0C17"/>
                </a:solidFill>
                <a:latin typeface="Lucida Console" pitchFamily="0" panose="02020603050405020304"/>
              </a:rPr>
              <a:t>в</a:t>
            </a:r>
            <a:r>
              <a:rPr lang="ru-RU" sz="1050" spc="-90">
                <a:solidFill>
                  <a:srgbClr val="0C0C17"/>
                </a:solidFill>
                <a:latin typeface="Lucida Console" pitchFamily="0" panose="02020603050405020304"/>
              </a:rPr>
              <a:t>к</a:t>
            </a:r>
            <a:r>
              <a:rPr lang="ru-RU" sz="1050" spc="-90">
                <a:solidFill>
                  <a:srgbClr val="0C0C17"/>
                </a:solidFill>
                <a:latin typeface="Lucida Console" pitchFamily="0" panose="02020603050405020304"/>
              </a:rPr>
              <a:t>а</a:t>
            </a:r>
            <a:r>
              <a:rPr lang="ru-RU" sz="1050" spc="-90">
                <a:solidFill>
                  <a:srgbClr val="0C0C17"/>
                </a:solidFill>
                <a:latin typeface="Lucida Console" pitchFamily="0" panose="02020603050405020304"/>
              </a:rPr>
              <a:t>з</a:t>
            </a:r>
            <a:r>
              <a:rPr lang="ru-RU" sz="1050" spc="-90">
                <a:solidFill>
                  <a:srgbClr val="0C0C17"/>
                </a:solidFill>
                <a:latin typeface="Lucida Console" pitchFamily="0" panose="02020603050405020304"/>
              </a:rPr>
              <a:t>а</a:t>
            </a:r>
            <a:r>
              <a:rPr lang="ru-RU" sz="1050" spc="-90">
                <a:solidFill>
                  <a:srgbClr val="0C0C17"/>
                </a:solidFill>
                <a:latin typeface="Lucida Console" pitchFamily="0" panose="02020603050405020304"/>
              </a:rPr>
              <a:t>н</a:t>
            </a:r>
            <a:r>
              <a:rPr lang="ru-RU" sz="1050" spc="-90">
                <a:solidFill>
                  <a:srgbClr val="0C0C17"/>
                </a:solidFill>
                <a:latin typeface="Lucida Console" pitchFamily="0" panose="02020603050405020304"/>
              </a:rPr>
              <a:t>о</a:t>
            </a:r>
            <a:r>
              <a:rPr lang="ru-RU" sz="1050" spc="-90">
                <a:solidFill>
                  <a:srgbClr val="0C0C17"/>
                </a:solidFill>
                <a:latin typeface="Lucida Console" pitchFamily="0" panose="02020603050405020304"/>
              </a:rPr>
              <a:t>г</a:t>
            </a:r>
            <a:r>
              <a:rPr lang="ru-RU" sz="1050" spc="-90">
                <a:solidFill>
                  <a:srgbClr val="0C0C17"/>
                </a:solidFill>
                <a:latin typeface="Lucida Console" pitchFamily="0" panose="02020603050405020304"/>
              </a:rPr>
              <a:t>о </a:t>
            </a:r>
            <a:r>
              <a:rPr lang="ru-RU" sz="1050" spc="-90">
                <a:solidFill>
                  <a:srgbClr val="0C0C17"/>
                </a:solidFill>
                <a:latin typeface="Lucida Console" pitchFamily="0" panose="02020603050405020304"/>
              </a:rPr>
              <a:t>р</a:t>
            </a:r>
            <a:r>
              <a:rPr lang="ru-RU" sz="1050" spc="-90">
                <a:solidFill>
                  <a:srgbClr val="0C0C17"/>
                </a:solidFill>
                <a:latin typeface="Lucida Console" pitchFamily="0" panose="02020603050405020304"/>
              </a:rPr>
              <a:t>е</a:t>
            </a:r>
            <a:r>
              <a:rPr lang="ru-RU" sz="1050" spc="-90">
                <a:solidFill>
                  <a:srgbClr val="0C0C17"/>
                </a:solidFill>
                <a:latin typeface="Lucida Console" pitchFamily="0" panose="02020603050405020304"/>
              </a:rPr>
              <a:t>е</a:t>
            </a:r>
            <a:r>
              <a:rPr lang="ru-RU" sz="1050" spc="-90">
                <a:solidFill>
                  <a:srgbClr val="0C0C17"/>
                </a:solidFill>
                <a:latin typeface="Lucida Console" pitchFamily="0" panose="02020603050405020304"/>
              </a:rPr>
              <a:t>с</a:t>
            </a:r>
            <a:r>
              <a:rPr lang="ru-RU" sz="1050" spc="-90">
                <a:solidFill>
                  <a:srgbClr val="0C0C17"/>
                </a:solidFill>
                <a:latin typeface="Lucida Console" pitchFamily="0" panose="02020603050405020304"/>
              </a:rPr>
              <a:t>т</a:t>
            </a:r>
            <a:r>
              <a:rPr lang="ru-RU" sz="1050" spc="-90">
                <a:solidFill>
                  <a:srgbClr val="0C0C17"/>
                </a:solidFill>
                <a:latin typeface="Lucida Console" pitchFamily="0" panose="02020603050405020304"/>
              </a:rPr>
              <a:t>р</a:t>
            </a:r>
            <a:r>
              <a:rPr lang="ru-RU" sz="1050" spc="-90">
                <a:solidFill>
                  <a:srgbClr val="0C0C17"/>
                </a:solidFill>
                <a:latin typeface="Lucida Console" pitchFamily="0" panose="02020603050405020304"/>
              </a:rPr>
              <a:t>у. </a:t>
            </a:r>
          </a:p>
          <a:p>
            <a:pPr marL="0" marR="0" indent="0" algn="just">
              <a:lnSpc>
                <a:spcPts val="1400"/>
              </a:lnSpc>
              <a:spcBef>
                <a:spcPts val="45"/>
              </a:spcBef>
              <a:spcAft>
                <a:spcPts val="0"/>
              </a:spcAft>
            </a:pPr>
            <a:r>
              <a:rPr lang="ru-RU" sz="1050" spc="-30">
                <a:solidFill>
                  <a:srgbClr val="0C0C17"/>
                </a:solidFill>
                <a:latin typeface="Verdana" pitchFamily="2" panose="02020603050405020304"/>
              </a:rPr>
              <a:t>Систематично, щомгсячно, на виконання листгв Державного пгдприемства </a:t>
            </a:r>
            <a:r>
              <a:rPr lang="ru-RU" sz="1050" spc="-30">
                <a:solidFill>
                  <a:srgbClr val="0C0C17"/>
                </a:solidFill>
                <a:latin typeface="Verdana" pitchFamily="2" panose="02020603050405020304"/>
              </a:rPr>
              <a:t>«Iнформацгйнг </a:t>
            </a:r>
            <a:r>
              <a:rPr lang="ru-RU" sz="1050" spc="-30">
                <a:solidFill>
                  <a:srgbClr val="0C0C17"/>
                </a:solidFill>
                <a:latin typeface="Verdana" pitchFamily="2" panose="02020603050405020304"/>
              </a:rPr>
              <a:t>судовi системи» «Щодо надання </a:t>
            </a:r>
            <a:r>
              <a:rPr lang="ru-RU" sz="1050" spc="-30">
                <a:solidFill>
                  <a:srgbClr val="0C0C17"/>
                </a:solidFill>
                <a:latin typeface="Verdana" pitchFamily="2" panose="02020603050405020304"/>
              </a:rPr>
              <a:t>гнформацгУ </a:t>
            </a:r>
            <a:r>
              <a:rPr lang="ru-RU" sz="1050" spc="-30">
                <a:solidFill>
                  <a:srgbClr val="0C0C17"/>
                </a:solidFill>
                <a:latin typeface="Verdana" pitchFamily="2" panose="02020603050405020304"/>
              </a:rPr>
              <a:t>про надсилання до Единого державного реестру судових рiшень електронних копiй судових рiшень з датою ухвалення (постановлення) за перiод з 01.01.2010 року», проводилася перевгрка своечасностг проставлення дати набрання законноi сипи судових рiшень по справах, винесених суддями. Дана перевгрка проводилася для уникнення пропуску термгнгв, визначених законодавством. Систематично проводиться аналгз вгдправки суддями судовик рiшень до Единого державного реестру судовик рiшень. </a:t>
            </a:r>
          </a:p>
          <a:p>
            <a:pPr marL="0" marR="0" indent="0" algn="just">
              <a:lnSpc>
                <a:spcPts val="1400"/>
              </a:lnSpc>
              <a:spcBef>
                <a:spcPts val="0"/>
              </a:spcBef>
              <a:spcAft>
                <a:spcPts val="0"/>
              </a:spcAft>
            </a:pPr>
            <a:r>
              <a:rPr lang="ru-RU" sz="1050" spc="-30">
                <a:solidFill>
                  <a:srgbClr val="0C0C17"/>
                </a:solidFill>
                <a:latin typeface="Verdana" pitchFamily="2" panose="02020603050405020304"/>
              </a:rPr>
              <a:t>Всi судовi ргшення, винесенг суддями у 2022 роцг, якi, зггдно перелгку, затвердженого Радою суддiв УкраТни та погодженого Державною судовою адмгнгстрацгею УкраТни пiдлягали вгдправцг до ЕДРСР, в термгни, визначенг законодавством УкраТни, вгдправленг до ЕДРСР. </a:t>
            </a:r>
          </a:p>
          <a:p>
            <a:pPr marL="0" marR="0" indent="0" algn="just">
              <a:lnSpc>
                <a:spcPts val="1400"/>
              </a:lnSpc>
              <a:spcBef>
                <a:spcPts val="90"/>
              </a:spcBef>
              <a:spcAft>
                <a:spcPts val="0"/>
              </a:spcAft>
            </a:pPr>
            <a:r>
              <a:rPr lang="ru-RU" sz="1050" spc="-35">
                <a:solidFill>
                  <a:srgbClr val="0C0C17"/>
                </a:solidFill>
                <a:latin typeface="Verdana" pitchFamily="2" panose="02020603050405020304"/>
              </a:rPr>
              <a:t>3 </a:t>
            </a:r>
            <a:r>
              <a:rPr lang="ru-RU" sz="1050" spc="-35">
                <a:solidFill>
                  <a:srgbClr val="0C0C17"/>
                </a:solidFill>
                <a:latin typeface="Verdana" pitchFamily="2" panose="02020603050405020304"/>
              </a:rPr>
              <a:t>метою забезпечення своечасного отримання учасниками процесу повгсток, повгдомлень та iнших документiв з розгляду судовик справ, а також надсилання до суду будь-яких документiв, пов'язаних з вгдкриттям провадження та розглядом судовик справ, завдяки Електронному суду сторони судового процесу мають можливгсть у максимально стислий термгн отримувати копгТ ycix процесуальних документiв у справг в електронному виглядi. Наразг суд може здгйснювати вгдправку копiй процесуальних документiв сторонам у справг за Ух замовленням. </a:t>
            </a:r>
          </a:p>
          <a:p>
            <a:pPr marL="457200" marR="0" indent="0" algn="just">
              <a:lnSpc>
                <a:spcPts val="1100"/>
              </a:lnSpc>
              <a:spcBef>
                <a:spcPts val="290"/>
              </a:spcBef>
              <a:spcAft>
                <a:spcPts val="0"/>
              </a:spcAft>
            </a:pPr>
            <a:r>
              <a:rPr lang="ru-RU" sz="1050" spc="0">
                <a:solidFill>
                  <a:srgbClr val="0C0C17"/>
                </a:solidFill>
                <a:latin typeface="Lucida Console" pitchFamily="0" panose="02020603050405020304"/>
              </a:rPr>
              <a:t>З</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в</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я</a:t>
            </a:r>
            <a:r>
              <a:rPr lang="ru-RU" sz="1050" spc="0">
                <a:solidFill>
                  <a:srgbClr val="0C0C17"/>
                </a:solidFill>
                <a:latin typeface="Lucida Console" pitchFamily="0" panose="02020603050405020304"/>
              </a:rPr>
              <a:t>к</a:t>
            </a:r>
            <a:r>
              <a:rPr lang="ru-RU" sz="1050" spc="0">
                <a:solidFill>
                  <a:srgbClr val="0C0C17"/>
                </a:solidFill>
                <a:latin typeface="Lucida Console" pitchFamily="0" panose="02020603050405020304"/>
              </a:rPr>
              <a:t>и </a:t>
            </a:r>
            <a:r>
              <a:rPr lang="ru-RU" sz="1050" spc="0">
                <a:solidFill>
                  <a:srgbClr val="0C0C17"/>
                </a:solidFill>
                <a:latin typeface="Lucida Console" pitchFamily="0" panose="02020603050405020304"/>
              </a:rPr>
              <a:t>в</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к</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р</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я </a:t>
            </a:r>
            <a:r>
              <a:rPr lang="ru-RU" sz="1050" spc="0">
                <a:solidFill>
                  <a:srgbClr val="0C0C17"/>
                </a:solidFill>
                <a:latin typeface="Lucida Console" pitchFamily="0" panose="02020603050405020304"/>
              </a:rPr>
              <a:t>м</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ж</a:t>
            </a:r>
            <a:r>
              <a:rPr lang="ru-RU" sz="1050" spc="0">
                <a:solidFill>
                  <a:srgbClr val="0C0C17"/>
                </a:solidFill>
                <a:latin typeface="Lucida Console" pitchFamily="0" panose="02020603050405020304"/>
              </a:rPr>
              <a:t>л</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в</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е</a:t>
            </a:r>
            <a:r>
              <a:rPr lang="ru-RU" sz="1050" spc="0">
                <a:solidFill>
                  <a:srgbClr val="0C0C17"/>
                </a:solidFill>
                <a:latin typeface="Lucida Console" pitchFamily="0" panose="02020603050405020304"/>
              </a:rPr>
              <a:t>й </a:t>
            </a:r>
            <a:r>
              <a:rPr lang="ru-RU" sz="1050" spc="0">
                <a:solidFill>
                  <a:srgbClr val="0C0C17"/>
                </a:solidFill>
                <a:latin typeface="Lucida Console" pitchFamily="0" panose="02020603050405020304"/>
              </a:rPr>
              <a:t>Е</a:t>
            </a:r>
            <a:r>
              <a:rPr lang="ru-RU" sz="1050" spc="0">
                <a:solidFill>
                  <a:srgbClr val="0C0C17"/>
                </a:solidFill>
                <a:latin typeface="Lucida Console" pitchFamily="0" panose="02020603050405020304"/>
              </a:rPr>
              <a:t>л</a:t>
            </a:r>
            <a:r>
              <a:rPr lang="ru-RU" sz="1050" spc="0">
                <a:solidFill>
                  <a:srgbClr val="0C0C17"/>
                </a:solidFill>
                <a:latin typeface="Lucida Console" pitchFamily="0" panose="02020603050405020304"/>
              </a:rPr>
              <a:t>е</a:t>
            </a:r>
            <a:r>
              <a:rPr lang="ru-RU" sz="1050" spc="0">
                <a:solidFill>
                  <a:srgbClr val="0C0C17"/>
                </a:solidFill>
                <a:latin typeface="Lucida Console" pitchFamily="0" panose="02020603050405020304"/>
              </a:rPr>
              <a:t>к</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р</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г</a:t>
            </a:r>
            <a:r>
              <a:rPr lang="ru-RU" sz="1050" spc="0">
                <a:solidFill>
                  <a:srgbClr val="0C0C17"/>
                </a:solidFill>
                <a:latin typeface="Lucida Console" pitchFamily="0" panose="02020603050405020304"/>
              </a:rPr>
              <a:t>о </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у</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у, </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у</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м </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л</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ю</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ь</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я </a:t>
            </a:r>
          </a:p>
          <a:p>
            <a:pPr marL="0" marR="0" indent="0" algn="just">
              <a:lnSpc>
                <a:spcPts val="1400"/>
              </a:lnSpc>
              <a:spcBef>
                <a:spcPts val="0"/>
              </a:spcBef>
              <a:spcAft>
                <a:spcPts val="0"/>
              </a:spcAft>
            </a:pPr>
            <a:r>
              <a:rPr lang="ru-RU" sz="1050" spc="0">
                <a:solidFill>
                  <a:srgbClr val="0C0C17"/>
                </a:solidFill>
                <a:latin typeface="Verdana" pitchFamily="2" panose="02020603050405020304"/>
              </a:rPr>
              <a:t>повгдомлення учасникам судового процесу у виглядi телефонограм, смс-повгдомлень, чим заощаджуються бюджетнг кошти на придбання марок. </a:t>
            </a:r>
          </a:p>
          <a:p>
            <a:pPr marL="0" marR="0" indent="0" algn="just">
              <a:lnSpc>
                <a:spcPts val="1300"/>
              </a:lnSpc>
              <a:spcBef>
                <a:spcPts val="105"/>
              </a:spcBef>
              <a:spcAft>
                <a:spcPts val="0"/>
              </a:spcAft>
            </a:pPr>
            <a:r>
              <a:rPr lang="ru-RU" sz="1050" spc="-55">
                <a:solidFill>
                  <a:srgbClr val="0C0C17"/>
                </a:solidFill>
                <a:latin typeface="Verdana" pitchFamily="2" panose="02020603050405020304"/>
              </a:rPr>
              <a:t>Судовг зали № 1, № 2 та зал для маломобгльних груп населения оснащенг необхгдним обладнанням для проведения судових засгдань в режимг </a:t>
            </a:r>
            <a:r>
              <a:rPr lang="ru-RU" sz="1050" spc="-55">
                <a:solidFill>
                  <a:srgbClr val="0C0C17"/>
                </a:solidFill>
                <a:latin typeface="Verdana" pitchFamily="2" panose="02020603050405020304"/>
              </a:rPr>
              <a:t>вгдеоконференцгТ. </a:t>
            </a:r>
          </a:p>
          <a:p>
            <a:pPr marL="0" marR="0" indent="0" algn="just">
              <a:lnSpc>
                <a:spcPts val="1400"/>
              </a:lnSpc>
              <a:spcBef>
                <a:spcPts val="0"/>
              </a:spcBef>
              <a:spcAft>
                <a:spcPts val="0"/>
              </a:spcAft>
            </a:pPr>
            <a:r>
              <a:rPr lang="ru-RU" sz="1050" spc="-40">
                <a:solidFill>
                  <a:srgbClr val="0C0C17"/>
                </a:solidFill>
                <a:latin typeface="Verdana" pitchFamily="2" panose="02020603050405020304"/>
              </a:rPr>
              <a:t>Вибгрковою перевгркою вгдповгдностг даних електронних табелiв облiку робочого часу суддiв даним табелiв облiку використання робочого часу, наказгв про вгдпустки, вгдрядження суддiв, листкгв непрацездатностг суддiв за вгдповгдний перiод не встановлено розбгжностей даних по суддях, внесених до електронного та паперових табелiв, що свгдчить про дотримання вимог Положения. </a:t>
            </a:r>
          </a:p>
          <a:p>
            <a:pPr marL="0" marR="0" indent="0" algn="just">
              <a:lnSpc>
                <a:spcPts val="1400"/>
              </a:lnSpc>
              <a:spcBef>
                <a:spcPts val="0"/>
              </a:spcBef>
              <a:spcAft>
                <a:spcPts val="0"/>
              </a:spcAft>
            </a:pPr>
            <a:r>
              <a:rPr lang="ru-RU" sz="1050" spc="0">
                <a:solidFill>
                  <a:srgbClr val="0C0C17"/>
                </a:solidFill>
                <a:latin typeface="Verdana" pitchFamily="2" panose="02020603050405020304"/>
              </a:rPr>
              <a:t>Всi електроннг примгрники судовик рiшень, якi пiдлягали надгсланню до Единого Державного реестру судовик рiшень (далг — ЕДРСР), вчасно надгсланг, чим дотримано строки публгкацгТ та вимоги Порядку ведения ЕДРСР.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71" name=""/>
        <p:cNvGrpSpPr/>
        <p:nvPr/>
      </p:nvGrpSpPr>
      <p:grpSpPr>
        <a:xfrm>
          <a:off x="0" y="0"/>
          <a:ext cx="0" cy="0"/>
          <a:chOff x="0" y="0"/>
          <a:chExt cx="0" cy="0"/>
        </a:xfrm>
      </p:grpSpPr>
      <p:sp>
        <p:nvSpPr>
          <p:cNvPr id="72" name=""/>
          <p:cNvSpPr/>
          <p:nvPr>
            <p:ph type="body" idx="10"/>
          </p:nvPr>
        </p:nvSpPr>
        <p:spPr>
          <a:xfrm>
            <a:off x="880745" y="558800"/>
            <a:ext cx="6212840" cy="9499600"/>
          </a:xfrm>
          <a:prstGeom prst="rect">
            <a:avLst/>
          </a:prstGeom>
          <a:noFill/>
          <a:ln w="0" cmpd="sng">
            <a:noFill/>
            <a:prstDash val="solid"/>
          </a:ln>
        </p:spPr>
        <p:txBody>
          <a:bodyPr vert="horz" lIns="0" tIns="635" rIns="0" bIns="0" anchor="t"/>
          <a:lstStyle/>
          <a:p>
            <a:pPr marL="45720" marR="0" indent="0" algn="ctr">
              <a:lnSpc>
                <a:spcPts val="1400"/>
              </a:lnSpc>
              <a:spcAft>
                <a:spcPts val="0"/>
              </a:spcAft>
            </a:pPr>
            <a:r>
              <a:rPr lang="ru-RU" sz="1100" spc="0">
                <a:solidFill>
                  <a:srgbClr val="37383A"/>
                </a:solidFill>
                <a:latin typeface="Verdana" pitchFamily="2" panose="02020603050405020304"/>
              </a:rPr>
              <a:t>ЗАХОДИ КОНТРОЛЮ ЗА НАДХОДЖЕННЯМ </a:t>
            </a:r>
            <a:br/>
            <a:r>
              <a:rPr lang="ru-RU" sz="1100" spc="0">
                <a:solidFill>
                  <a:srgbClr val="37383A"/>
                </a:solidFill>
                <a:latin typeface="Verdana" pitchFamily="2" panose="02020603050405020304"/>
              </a:rPr>
              <a:t>ТА ПОВЕРНЕННЯМ СУДОВОГО ЗБОРУ </a:t>
            </a:r>
          </a:p>
          <a:p>
            <a:pPr marL="45720" marR="0" indent="0" algn="just">
              <a:lnSpc>
                <a:spcPts val="1400"/>
              </a:lnSpc>
              <a:spcBef>
                <a:spcPts val="1435"/>
              </a:spcBef>
              <a:spcAft>
                <a:spcPts val="0"/>
              </a:spcAft>
            </a:pPr>
            <a:r>
              <a:rPr lang="ru-RU" sz="1100" spc="-65">
                <a:solidFill>
                  <a:srgbClr val="37383A"/>
                </a:solidFill>
                <a:latin typeface="Verdana" pitchFamily="2" panose="02020603050405020304"/>
              </a:rPr>
              <a:t>На виконання Iнструкцгг, в судi наказом кергвника апарату суду вiд 26 липня 2021 року № 02-05/22/2021 визначено вгдповгдальних oci6 за перевгрку стану добровгльноi сплати судового збору або штрафу. Такими вгдповгдальними особами е головнг спецгалгсти канцеляргг суду (на правах вгддглу) Наталгя ЛОБУР та Надгя БЛОНСЬКА (ДМИТРУК). </a:t>
            </a:r>
          </a:p>
          <a:p>
            <a:pPr marL="45720" marR="0" indent="0" algn="just">
              <a:lnSpc>
                <a:spcPts val="1400"/>
              </a:lnSpc>
              <a:spcBef>
                <a:spcPts val="0"/>
              </a:spcBef>
              <a:spcAft>
                <a:spcPts val="0"/>
              </a:spcAft>
            </a:pPr>
            <a:r>
              <a:rPr lang="ru-RU" sz="1100" spc="-65">
                <a:solidFill>
                  <a:srgbClr val="37383A"/>
                </a:solidFill>
                <a:latin typeface="Verdana" pitchFamily="2" panose="02020603050405020304"/>
              </a:rPr>
              <a:t>Вiдповiдальними особами за ведения облiку операцгй по сплатг та поверненнг судового збору на належному ргвнг ведуться номенклатурнi справи, а саме: </a:t>
            </a:r>
          </a:p>
          <a:p>
            <a:pPr marL="45720" marR="0" indent="137160" algn="just">
              <a:lnSpc>
                <a:spcPts val="1400"/>
              </a:lnSpc>
              <a:spcBef>
                <a:spcPts val="0"/>
              </a:spcBef>
              <a:spcAft>
                <a:spcPts val="0"/>
              </a:spcAft>
              <a:buFont typeface="Verdana"/>
              <a:buAutoNum startAt="1" type="arabicPeriod"/>
            </a:pPr>
            <a:r>
              <a:rPr lang="ru-RU" sz="1100" spc="0">
                <a:solidFill>
                  <a:srgbClr val="37383A"/>
                </a:solidFill>
                <a:latin typeface="Verdana" pitchFamily="2" panose="02020603050405020304"/>
              </a:rPr>
              <a:t>номенклатурна справа № 07-10 «Звгти про справляння, звгльнення вiд сплати та повернення судового збору»; </a:t>
            </a:r>
          </a:p>
          <a:p>
            <a:pPr marL="45720" marR="0" indent="137160" algn="just">
              <a:lnSpc>
                <a:spcPts val="1400"/>
              </a:lnSpc>
              <a:spcBef>
                <a:spcPts val="0"/>
              </a:spcBef>
              <a:spcAft>
                <a:spcPts val="0"/>
              </a:spcAft>
              <a:buFont typeface="Verdana"/>
              <a:buAutoNum type="arabicPeriod"/>
            </a:pPr>
            <a:r>
              <a:rPr lang="ru-RU" sz="1100" spc="-70">
                <a:solidFill>
                  <a:srgbClr val="37383A"/>
                </a:solidFill>
                <a:latin typeface="Verdana" pitchFamily="2" panose="02020603050405020304"/>
              </a:rPr>
              <a:t>номенклатурна справа № 07-11 «Документи (виписки з платгжних документiв, акти звгрок) щодо сплати судового збору»; </a:t>
            </a:r>
          </a:p>
          <a:p>
            <a:pPr marL="45720" marR="0" indent="137160" algn="just">
              <a:lnSpc>
                <a:spcPts val="1400"/>
              </a:lnSpc>
              <a:spcBef>
                <a:spcPts val="0"/>
              </a:spcBef>
              <a:spcAft>
                <a:spcPts val="0"/>
              </a:spcAft>
              <a:buFont typeface="Verdana"/>
              <a:buAutoNum type="arabicPeriod"/>
            </a:pPr>
            <a:r>
              <a:rPr lang="ru-RU" sz="1100" spc="-80">
                <a:solidFill>
                  <a:srgbClr val="37383A"/>
                </a:solidFill>
                <a:latin typeface="Verdana" pitchFamily="2" panose="02020603050405020304"/>
              </a:rPr>
              <a:t>номенклатурна справа № 07-12 «Документы (заяви, копг? подання, вимоги, листи, копгг ухвал) про повернення судового збору»; </a:t>
            </a:r>
          </a:p>
          <a:p>
            <a:pPr marL="45720" marR="0" indent="137160" algn="just">
              <a:lnSpc>
                <a:spcPts val="1400"/>
              </a:lnSpc>
              <a:spcBef>
                <a:spcPts val="15"/>
              </a:spcBef>
              <a:spcAft>
                <a:spcPts val="0"/>
              </a:spcAft>
              <a:buFont typeface="Verdana"/>
              <a:buAutoNum type="arabicPeriod"/>
            </a:pPr>
            <a:r>
              <a:rPr lang="ru-RU" sz="1100" spc="-75">
                <a:solidFill>
                  <a:srgbClr val="37383A"/>
                </a:solidFill>
                <a:latin typeface="Verdana" pitchFamily="2" panose="02020603050405020304"/>
              </a:rPr>
              <a:t>номенклатурна справа № 07-13 «Журнал облiку судових документiв про стягнення судового збору, штрафу (як засобу процесуального примусу), направлених судом до органгв виконавчоТ служби по цивгльних справах, стягувачем в яких е ДСА УкраТни»; </a:t>
            </a:r>
          </a:p>
          <a:p>
            <a:pPr marL="45720" marR="0" indent="137160" algn="just">
              <a:lnSpc>
                <a:spcPts val="1400"/>
              </a:lnSpc>
              <a:spcBef>
                <a:spcPts val="10"/>
              </a:spcBef>
              <a:spcAft>
                <a:spcPts val="0"/>
              </a:spcAft>
              <a:buFont typeface="Verdana"/>
              <a:buAutoNum type="arabicPeriod"/>
            </a:pPr>
            <a:r>
              <a:rPr lang="ru-RU" sz="1100" spc="-75">
                <a:solidFill>
                  <a:srgbClr val="37383A"/>
                </a:solidFill>
                <a:latin typeface="Verdana" pitchFamily="2" panose="02020603050405020304"/>
              </a:rPr>
              <a:t>номенклатурна справа № 07-14 «Журнал облiку судових документiв про стягнення судового збору, штрафу (як засобу процесуального примусу), направлених судом до органгв виконавчоТ служби по адмгнгстративних справах, стягувачем в яких е ДСА Украгни». </a:t>
            </a:r>
          </a:p>
          <a:p>
            <a:pPr marL="45720" marR="0" indent="0" algn="just">
              <a:lnSpc>
                <a:spcPts val="1400"/>
              </a:lnSpc>
              <a:spcBef>
                <a:spcPts val="25"/>
              </a:spcBef>
              <a:spcAft>
                <a:spcPts val="0"/>
              </a:spcAft>
            </a:pPr>
            <a:r>
              <a:rPr lang="ru-RU" sz="1100" spc="0">
                <a:solidFill>
                  <a:srgbClr val="37383A"/>
                </a:solidFill>
                <a:latin typeface="Verdana" pitchFamily="2" panose="02020603050405020304"/>
              </a:rPr>
              <a:t>Вiдповiдальними особами належним чином ведуться, прошиваються i пронумеровуються номенклатурнi справи. </a:t>
            </a:r>
          </a:p>
          <a:p>
            <a:pPr marL="45720" marR="0" indent="0" algn="just">
              <a:lnSpc>
                <a:spcPts val="1400"/>
              </a:lnSpc>
              <a:spcBef>
                <a:spcPts val="0"/>
              </a:spcBef>
              <a:spcAft>
                <a:spcPts val="0"/>
              </a:spcAft>
            </a:pPr>
            <a:r>
              <a:rPr lang="ru-RU" sz="1100" spc="-70">
                <a:solidFill>
                  <a:srgbClr val="37383A"/>
                </a:solidFill>
                <a:latin typeface="Verdana" pitchFamily="2" panose="02020603050405020304"/>
              </a:rPr>
              <a:t>Своечасно здгйснюеться контроль щодо вгдповгдностей реквгзитгв, суми судового збору до пунктгв ставок судового збору. Ведеться контроль за зарахуванням судового збору зггдно виписок, наданих управлгнням державное казначейськог служби УкраТни у Тлумацькому районi Iвано-Франкгвськое областi. </a:t>
            </a:r>
          </a:p>
          <a:p>
            <a:pPr marL="45720" marR="0" indent="137160" algn="just">
              <a:lnSpc>
                <a:spcPts val="1400"/>
              </a:lnSpc>
              <a:spcBef>
                <a:spcPts val="25"/>
              </a:spcBef>
              <a:spcAft>
                <a:spcPts val="0"/>
              </a:spcAft>
              <a:buFont typeface="Verdana"/>
              <a:buChar char="·"/>
            </a:pPr>
            <a:r>
              <a:rPr lang="ru-RU" sz="1100" spc="-70">
                <a:solidFill>
                  <a:srgbClr val="37383A"/>
                </a:solidFill>
                <a:latin typeface="Verdana" pitchFamily="2" panose="02020603050405020304"/>
              </a:rPr>
              <a:t>судi належним чином забезпечуеться контроль за надходженням та поверненням судового збору, що пгдтверджуеться наступним. </a:t>
            </a:r>
          </a:p>
          <a:p>
            <a:pPr marL="45720" marR="0" indent="0" algn="just">
              <a:lnSpc>
                <a:spcPts val="1400"/>
              </a:lnSpc>
              <a:spcBef>
                <a:spcPts val="25"/>
              </a:spcBef>
              <a:spcAft>
                <a:spcPts val="0"/>
              </a:spcAft>
            </a:pPr>
            <a:r>
              <a:rPr lang="ru-RU" sz="1100" spc="-70">
                <a:solidFill>
                  <a:srgbClr val="37383A"/>
                </a:solidFill>
                <a:latin typeface="Verdana" pitchFamily="2" panose="02020603050405020304"/>
              </a:rPr>
              <a:t>При надходженнг судовое справи до суду, вгдповгдальним працгвником канцелярге суду (на правах вгддглу) перевгряеться факт оплати та зарахування судового збору до Державного бюджету, вгдповгднгсть даних заявника (позивача) давим, що зазначенг в квитанцге, автоматичне поеднання записiв про оплату (повернення) судового збору, якi зазначаються в облiково-статистичних картках, гз записами пiдтверджень про оплату (повернення) судового збору, якi надгйшли з управлгння державное казначейськое служби Украени в Тлумацькому районi Iвано-Франкгвськое областi. Пгсля здгйснених цих заходгв, вгдповiдальний працiвник апарату суду друкуе з комп'ютерное програми «Д-3» реестр пгдтвердження оплати судового збору до Державного бюджету та долучае до матергалгв судовое справи. </a:t>
            </a:r>
          </a:p>
          <a:p>
            <a:pPr marL="45720" marR="0" indent="137160" algn="just">
              <a:lnSpc>
                <a:spcPts val="1400"/>
              </a:lnSpc>
              <a:spcBef>
                <a:spcPts val="25"/>
              </a:spcBef>
              <a:spcAft>
                <a:spcPts val="0"/>
              </a:spcAft>
              <a:buFont typeface="Verdana"/>
              <a:buChar char="·"/>
            </a:pPr>
            <a:r>
              <a:rPr lang="ru-RU" sz="1100" spc="-85">
                <a:solidFill>
                  <a:srgbClr val="37383A"/>
                </a:solidFill>
                <a:latin typeface="Verdana" pitchFamily="2" panose="02020603050405020304"/>
              </a:rPr>
              <a:t>разi неможливостг автоматичного поеднання записiв про оплату (повернення) судового збору, якг зазначаються в облiково-статистичних картках, гз записами пiдтверджень про оплату (повернення) судового збору, якг надгйпии з управлгння державное казначейськое служби Украени в Тлумацькому районi Iвано-Франкгвськое областi, вгдповiдальний працiвник канцелярге суду перевгряе гнформацгю щодо наявностг рангше направленого судом платнику Подання на повернення помилково або надмгру зарахованого до бюджету судового збору за реквiзитами вказаних документгв. Якщо ж до суду надгйшли позовнг заяви (гншг заяви, скарги) з доданими до них платгжними документами про сплату судового збору, стосовно яких складено таке Подання, вгдповгдальний працiвник одразу ж гнформуе суддю про даний факт задля прийняггя ним ргшення вгдповгдно до процесуального законодавства. </a:t>
            </a:r>
          </a:p>
          <a:p>
            <a:pPr marL="45720" marR="0" indent="137160" algn="just">
              <a:lnSpc>
                <a:spcPts val="1400"/>
              </a:lnSpc>
              <a:spcBef>
                <a:spcPts val="0"/>
              </a:spcBef>
              <a:spcAft>
                <a:spcPts val="70"/>
              </a:spcAft>
              <a:buFont typeface="Verdana"/>
              <a:buChar char="·"/>
            </a:pPr>
            <a:r>
              <a:rPr lang="ru-RU" sz="1100" spc="-80">
                <a:solidFill>
                  <a:srgbClr val="37383A"/>
                </a:solidFill>
                <a:latin typeface="Verdana" pitchFamily="2" panose="02020603050405020304"/>
              </a:rPr>
              <a:t>разi надходження до суду судовое справи вiд гншого суду, коли судовий збгр було сплачено за платгжними реквiзитами рахунку суду, до якого первгсно подавались матергали судовое справи, через що неможливо здгйснити автоматичне поеднання записгв про оплату (повернення) судового збору, що зазначаються в облiково-статистичних картках, гз записами пiдтверджень про оплату (повернення) судового збору, якг надгйшли з управлгння державное </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74" name=""/>
        <p:cNvGrpSpPr/>
        <p:nvPr/>
      </p:nvGrpSpPr>
      <p:grpSpPr>
        <a:xfrm>
          <a:off x="0" y="0"/>
          <a:ext cx="0" cy="0"/>
          <a:chOff x="0" y="0"/>
          <a:chExt cx="0" cy="0"/>
        </a:xfrm>
      </p:grpSpPr>
      <p:sp>
        <p:nvSpPr>
          <p:cNvPr id="75" name=""/>
          <p:cNvSpPr/>
          <p:nvPr>
            <p:ph type="body" idx="10"/>
          </p:nvPr>
        </p:nvSpPr>
        <p:spPr>
          <a:xfrm>
            <a:off x="839470" y="558800"/>
            <a:ext cx="6212840" cy="8953500"/>
          </a:xfrm>
          <a:prstGeom prst="rect">
            <a:avLst/>
          </a:prstGeom>
          <a:noFill/>
          <a:ln w="0" cmpd="sng">
            <a:noFill/>
            <a:prstDash val="solid"/>
          </a:ln>
        </p:spPr>
        <p:txBody>
          <a:bodyPr vert="horz" lIns="0" tIns="1905" rIns="0" bIns="0" anchor="t"/>
          <a:lstStyle/>
          <a:p>
            <a:pPr marL="0" marR="0" indent="0" algn="just">
              <a:lnSpc>
                <a:spcPts val="1400"/>
              </a:lnSpc>
              <a:spcAft>
                <a:spcPts val="0"/>
              </a:spcAft>
            </a:pPr>
            <a:r>
              <a:rPr lang="ru-RU" sz="1100" spc="0">
                <a:solidFill>
                  <a:srgbClr val="0B0D16"/>
                </a:solidFill>
                <a:latin typeface="Arial" pitchFamily="2" panose="02020603050405020304"/>
              </a:rPr>
              <a:t>казначейськоi служби Украгни, помгчник суддг, в провадженнг котрого знаходиться дана судова справа, готуе запит в комп'ютернгй програмг «Д-3» до суду, з якого надгйшла судова справа за пгдсуднгстю з метою отримання пiдтвердження сплати та зарахування судового збору до Державного бюджету. Пгсля отримання гнформацгi про зарахування до Державного бюджету коштiв та пгдтвердження про вгдсутнгсть Подання про повернення з бюджету коштiв за цими документами, суддя приймае справу до розгляду. </a:t>
            </a:r>
          </a:p>
          <a:p>
            <a:pPr marL="0" marR="0" indent="0" algn="ctr">
              <a:lnSpc>
                <a:spcPts val="1400"/>
              </a:lnSpc>
              <a:spcBef>
                <a:spcPts val="1400"/>
              </a:spcBef>
              <a:spcAft>
                <a:spcPts val="0"/>
              </a:spcAft>
            </a:pPr>
            <a:r>
              <a:rPr lang="ru-RU" sz="1100" spc="95">
                <a:solidFill>
                  <a:srgbClr val="0B0D16"/>
                </a:solidFill>
                <a:latin typeface="Arial" pitchFamily="2" panose="02020603050405020304"/>
              </a:rPr>
              <a:t>ВИКОНАННЯ ЗАХОДIВ З ЕНЕРГОЗБЕРЕЖЕННЯ </a:t>
            </a:r>
          </a:p>
          <a:p>
            <a:pPr marL="0" marR="0" indent="0" algn="just">
              <a:lnSpc>
                <a:spcPts val="1400"/>
              </a:lnSpc>
              <a:spcBef>
                <a:spcPts val="1365"/>
              </a:spcBef>
              <a:spcAft>
                <a:spcPts val="0"/>
              </a:spcAft>
            </a:pPr>
            <a:r>
              <a:rPr lang="ru-RU" sz="1100" spc="0">
                <a:solidFill>
                  <a:srgbClr val="0B0D16"/>
                </a:solidFill>
                <a:latin typeface="Arial" pitchFamily="2" panose="02020603050405020304"/>
              </a:rPr>
              <a:t>В Тлумацькому районному судг Iвано-Франкгвськоi областi на 2022 ргк розроблений та затверджений головою Тлумацького районного суду Iвано-Франкгвськоi областг вiд 04 сгчня 2022 року «План заходгв з енергозбереження гз забезпеченням зменшення об'емгв споживання комунальних послуг, енергоносггв та послуг зв'язку в Тлумацькому районному суде Iвано-Франкгвськоi областг у 2022 роцг» (далг - План). </a:t>
            </a:r>
          </a:p>
          <a:p>
            <a:pPr marL="0" marR="0" indent="0" algn="just">
              <a:lnSpc>
                <a:spcPts val="1400"/>
              </a:lnSpc>
              <a:spcBef>
                <a:spcPts val="40"/>
              </a:spcBef>
              <a:spcAft>
                <a:spcPts val="0"/>
              </a:spcAft>
            </a:pP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а </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к</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я </a:t>
            </a:r>
            <a:r>
              <a:rPr lang="ru-RU" sz="1100" spc="-20">
                <a:solidFill>
                  <a:srgbClr val="0B0D16"/>
                </a:solidFill>
                <a:latin typeface="Lucida Console" pitchFamily="0" panose="02020603050405020304"/>
              </a:rPr>
              <a:t>ц</a:t>
            </a:r>
            <a:r>
              <a:rPr lang="ru-RU" sz="1100" spc="-20">
                <a:solidFill>
                  <a:srgbClr val="0B0D16"/>
                </a:solidFill>
                <a:latin typeface="Lucida Console" pitchFamily="0" panose="02020603050405020304"/>
              </a:rPr>
              <a:t>ь</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г</a:t>
            </a:r>
            <a:r>
              <a:rPr lang="ru-RU" sz="1100" spc="-20">
                <a:solidFill>
                  <a:srgbClr val="0B0D16"/>
                </a:solidFill>
                <a:latin typeface="Lucida Console" pitchFamily="0" panose="02020603050405020304"/>
              </a:rPr>
              <a:t>о </a:t>
            </a:r>
            <a:r>
              <a:rPr lang="ru-RU" sz="1100" spc="-20">
                <a:solidFill>
                  <a:srgbClr val="0B0D16"/>
                </a:solidFill>
                <a:latin typeface="Lucida Console" pitchFamily="0" panose="02020603050405020304"/>
              </a:rPr>
              <a:t>П</a:t>
            </a:r>
            <a:r>
              <a:rPr lang="ru-RU" sz="1100" spc="-20">
                <a:solidFill>
                  <a:srgbClr val="0B0D16"/>
                </a:solidFill>
                <a:latin typeface="Lucida Console" pitchFamily="0" panose="02020603050405020304"/>
              </a:rPr>
              <a:t>л</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у </a:t>
            </a:r>
            <a:r>
              <a:rPr lang="ru-RU" sz="1100" spc="-20">
                <a:solidFill>
                  <a:srgbClr val="0B0D16"/>
                </a:solidFill>
                <a:latin typeface="Lucida Console" pitchFamily="0" panose="02020603050405020304"/>
              </a:rPr>
              <a:t>з</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п</a:t>
            </a:r>
            <a:r>
              <a:rPr lang="ru-RU" sz="1100" spc="-20">
                <a:solidFill>
                  <a:srgbClr val="0B0D16"/>
                </a:solidFill>
                <a:latin typeface="Lucida Console" pitchFamily="0" panose="02020603050405020304"/>
              </a:rPr>
              <a:t>р</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д</a:t>
            </a:r>
            <a:r>
              <a:rPr lang="ru-RU" sz="1100" spc="-20">
                <a:solidFill>
                  <a:srgbClr val="0B0D16"/>
                </a:solidFill>
                <a:latin typeface="Lucida Console" pitchFamily="0" panose="02020603050405020304"/>
              </a:rPr>
              <a:t>ж</a:t>
            </a:r>
            <a:r>
              <a:rPr lang="ru-RU" sz="1100" spc="-20">
                <a:solidFill>
                  <a:srgbClr val="0B0D16"/>
                </a:solidFill>
                <a:latin typeface="Lucida Console" pitchFamily="0" panose="02020603050405020304"/>
              </a:rPr>
              <a:t>у</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л</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с</a:t>
            </a:r>
            <a:r>
              <a:rPr lang="ru-RU" sz="1100" spc="-20">
                <a:solidFill>
                  <a:srgbClr val="0B0D16"/>
                </a:solidFill>
                <a:latin typeface="Lucida Console" pitchFamily="0" panose="02020603050405020304"/>
              </a:rPr>
              <a:t>я </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р</a:t>
            </a:r>
            <a:r>
              <a:rPr lang="ru-RU" sz="1100" spc="-20">
                <a:solidFill>
                  <a:srgbClr val="0B0D16"/>
                </a:solidFill>
                <a:latin typeface="Lucida Console" pitchFamily="0" panose="02020603050405020304"/>
              </a:rPr>
              <a:t>г</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ф</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к</a:t>
            </a:r>
            <a:r>
              <a:rPr lang="ru-RU" sz="1100" spc="-20">
                <a:solidFill>
                  <a:srgbClr val="0B0D16"/>
                </a:solidFill>
                <a:latin typeface="Lucida Console" pitchFamily="0" panose="02020603050405020304"/>
              </a:rPr>
              <a:t>т</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е </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к</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р</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с</a:t>
            </a:r>
            <a:r>
              <a:rPr lang="ru-RU" sz="1100" spc="-20">
                <a:solidFill>
                  <a:srgbClr val="0B0D16"/>
                </a:solidFill>
                <a:latin typeface="Lucida Console" pitchFamily="0" panose="02020603050405020304"/>
              </a:rPr>
              <a:t>т</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я </a:t>
            </a:r>
            <a:r>
              <a:rPr lang="ru-RU" sz="1100" spc="-20">
                <a:solidFill>
                  <a:srgbClr val="0B0D16"/>
                </a:solidFill>
                <a:latin typeface="Arial" pitchFamily="2" panose="02020603050405020304"/>
              </a:rPr>
              <a:t>о</a:t>
            </a:r>
            <a:r>
              <a:rPr lang="ru-RU" sz="1100" spc="-20">
                <a:solidFill>
                  <a:srgbClr val="0B0D16"/>
                </a:solidFill>
                <a:latin typeface="Arial" pitchFamily="2" panose="02020603050405020304"/>
              </a:rPr>
              <a:t>свгтлювальних приладгв, технгки, рацгональне використання енергоресурсгв, комунальних послуг, послуг зв'язку шляхом дотриманням технгчних рекомендацгй щодо експлуатац у кондицгонергв, систематичного контролю за економним використанням електричноУ енергг , рацгональним використанням води та електроенерггi, дбайливого ставлення до сантехнгчного </a:t>
            </a:r>
            <a:r>
              <a:rPr lang="ru-RU" sz="1100" spc="-20">
                <a:solidFill>
                  <a:srgbClr val="0B0D16"/>
                </a:solidFill>
                <a:latin typeface="Lucida Console" pitchFamily="0" panose="02020603050405020304"/>
              </a:rPr>
              <a:t>обладнання. </a:t>
            </a:r>
          </a:p>
          <a:p>
            <a:pPr marL="0" marR="0" indent="0" algn="just">
              <a:lnSpc>
                <a:spcPts val="1400"/>
              </a:lnSpc>
              <a:spcBef>
                <a:spcPts val="40"/>
              </a:spcBef>
              <a:spcAft>
                <a:spcPts val="0"/>
              </a:spcAft>
            </a:pPr>
            <a:r>
              <a:rPr lang="ru-RU" sz="1100" spc="0">
                <a:solidFill>
                  <a:srgbClr val="0B0D16"/>
                </a:solidFill>
                <a:latin typeface="Arial" pitchFamily="2" panose="02020603050405020304"/>
              </a:rPr>
              <a:t>Протягом цього ж року на виконання Плану до територгального управлгння Державноi судовоi адмгнгстрацгг УкраУни в Iвано-Франкгвськгй областг надсилали показники фактично спожитих комунальних послуг. </a:t>
            </a:r>
          </a:p>
          <a:p>
            <a:pPr marL="0" marR="0" indent="0" algn="ctr">
              <a:lnSpc>
                <a:spcPts val="1400"/>
              </a:lnSpc>
              <a:spcBef>
                <a:spcPts val="1460"/>
              </a:spcBef>
              <a:spcAft>
                <a:spcPts val="0"/>
              </a:spcAft>
            </a:pPr>
            <a:r>
              <a:rPr lang="ru-RU" sz="1100" spc="0">
                <a:solidFill>
                  <a:srgbClr val="0B0D16"/>
                </a:solidFill>
                <a:latin typeface="Arial" pitchFamily="2" panose="02020603050405020304"/>
              </a:rPr>
              <a:t>ЩОДО IНВЕНТАРИЗАЦц НЕОБОРОТНИХ АКТИВIВ (ОСНОВНИХ ЗАСОБIВ, </a:t>
            </a:r>
            <a:br/>
            <a:r>
              <a:rPr lang="ru-RU" sz="1250" spc="0">
                <a:solidFill>
                  <a:srgbClr val="0B0D16"/>
                </a:solidFill>
                <a:latin typeface="Times New Roman" pitchFamily="1" panose="02020603050405020304"/>
              </a:rPr>
              <a:t>НЕМАТЕРIАЛЬНИХ АКТИВIВ, IНШИХ НЕОБОРОТНИХ МАТЕРIАЛЬНИХ </a:t>
            </a:r>
            <a:br/>
            <a:r>
              <a:rPr lang="ru-RU" sz="1250" spc="0">
                <a:solidFill>
                  <a:srgbClr val="0B0D16"/>
                </a:solidFill>
                <a:latin typeface="Times New Roman" pitchFamily="1" panose="02020603050405020304"/>
              </a:rPr>
              <a:t>АКТИВIВ, КАПIТАЛЬНИХ IНВЕСТИЦц), МАТЕРIАЛЬНИХ ЦIННОСТЕЙ </a:t>
            </a:r>
          </a:p>
          <a:p>
            <a:pPr marL="0" marR="0" indent="0" algn="just">
              <a:lnSpc>
                <a:spcPts val="1400"/>
              </a:lnSpc>
              <a:spcBef>
                <a:spcPts val="1370"/>
              </a:spcBef>
              <a:spcAft>
                <a:spcPts val="0"/>
              </a:spcAft>
            </a:pPr>
            <a:r>
              <a:rPr lang="ru-RU" sz="1100" spc="0">
                <a:solidFill>
                  <a:srgbClr val="0B0D16"/>
                </a:solidFill>
                <a:latin typeface="Arial" pitchFamily="2" panose="02020603050405020304"/>
              </a:rPr>
              <a:t>Протягом 2022 року проведено одну гнвентаризацгу необоротних активiв (основних засобiв, нематергальних активiв, гнших необоротних матергальних активiв, капгтальних гнвестицгй), матергальних ценностей, прийнятих на вгдповгдальне зберiгання, запасгв вгдповгдно до наказу голови комгсгУ з реоргангзацгУ (злиття) Тлумацького районного суду Iвано-Франкгвськоi областг вгд вгд 26.10.2022 № 02-12/14. </a:t>
            </a:r>
          </a:p>
          <a:p>
            <a:pPr marL="0" marR="0" indent="0" algn="just">
              <a:lnSpc>
                <a:spcPts val="1400"/>
              </a:lnSpc>
              <a:spcBef>
                <a:spcPts val="35"/>
              </a:spcBef>
              <a:spcAft>
                <a:spcPts val="0"/>
              </a:spcAft>
            </a:pPr>
            <a:r>
              <a:rPr lang="ru-RU" sz="1100" spc="0">
                <a:solidFill>
                  <a:srgbClr val="0B0D16"/>
                </a:solidFill>
                <a:latin typeface="Arial" pitchFamily="2" panose="02020603050405020304"/>
              </a:rPr>
              <a:t>Протягом 2022 року (щоквартально) судом надсилалась гнформацгя про кглькгсть укладених та кглькгсть розгрваних договоргв вгдповгдального зберггання речей, якi не е власнгстю суду i знаходяться в тимчасовому користуваннг установи. </a:t>
            </a:r>
          </a:p>
          <a:p>
            <a:pPr marL="0" marR="0" indent="0" algn="just">
              <a:lnSpc>
                <a:spcPts val="1400"/>
              </a:lnSpc>
              <a:spcBef>
                <a:spcPts val="15"/>
              </a:spcBef>
              <a:spcAft>
                <a:spcPts val="0"/>
              </a:spcAft>
            </a:pPr>
            <a:r>
              <a:rPr lang="ru-RU" sz="1100" spc="0">
                <a:solidFill>
                  <a:srgbClr val="0B0D16"/>
                </a:solidFill>
                <a:latin typeface="Arial" pitchFamily="2" panose="02020603050405020304"/>
              </a:rPr>
              <a:t>Щомгсячно готувався аналгз списання та наявностг засобiв </a:t>
            </a:r>
            <a:r>
              <a:rPr lang="ru-RU" sz="1100" spc="0">
                <a:solidFill>
                  <a:srgbClr val="0B0D16"/>
                </a:solidFill>
                <a:latin typeface="Arial" pitchFamily="2" panose="02020603050405020304"/>
              </a:rPr>
              <a:t>гнформатизацгi </a:t>
            </a:r>
            <a:r>
              <a:rPr lang="ru-RU" sz="1100" spc="0">
                <a:solidFill>
                  <a:srgbClr val="0B0D16"/>
                </a:solidFill>
                <a:latin typeface="Arial" pitchFamily="2" panose="02020603050405020304"/>
              </a:rPr>
              <a:t>станом на перше число поточного мгсяця. </a:t>
            </a:r>
          </a:p>
          <a:p>
            <a:pPr marL="0" marR="0" indent="0" algn="ctr">
              <a:lnSpc>
                <a:spcPts val="1400"/>
              </a:lnSpc>
              <a:spcBef>
                <a:spcPts val="1405"/>
              </a:spcBef>
              <a:spcAft>
                <a:spcPts val="0"/>
              </a:spcAft>
            </a:pPr>
            <a:r>
              <a:rPr lang="ru-RU" sz="1100" spc="100">
                <a:solidFill>
                  <a:srgbClr val="0B0D16"/>
                </a:solidFill>
                <a:latin typeface="Arial" pitchFamily="2" panose="02020603050405020304"/>
              </a:rPr>
              <a:t>ФIНАНСОВЕ ЗАБЕЗПЕЧЕННЯ </a:t>
            </a:r>
          </a:p>
          <a:p>
            <a:pPr marL="0" marR="0" indent="0" algn="just">
              <a:lnSpc>
                <a:spcPts val="1400"/>
              </a:lnSpc>
              <a:spcBef>
                <a:spcPts val="1315"/>
              </a:spcBef>
              <a:spcAft>
                <a:spcPts val="0"/>
              </a:spcAft>
            </a:pPr>
            <a:r>
              <a:rPr lang="ru-RU" sz="1100" spc="0">
                <a:solidFill>
                  <a:srgbClr val="0B0D16"/>
                </a:solidFill>
                <a:latin typeface="Arial" pitchFamily="2" panose="02020603050405020304"/>
              </a:rPr>
              <a:t>Вгдповгдно до статтг 148 Закону УкраУни «Про судоустргй i статус суддгв» ф iнансування всех судгв в УкраУнг здгйснюеться за рахунок коштiв Державного бюджету УкраУни. </a:t>
            </a:r>
          </a:p>
          <a:p>
            <a:pPr marL="0" marR="0" indent="0" algn="just">
              <a:lnSpc>
                <a:spcPts val="1400"/>
              </a:lnSpc>
              <a:spcBef>
                <a:spcPts val="0"/>
              </a:spcBef>
              <a:spcAft>
                <a:spcPts val="0"/>
              </a:spcAft>
            </a:pPr>
            <a:r>
              <a:rPr lang="ru-RU" sz="1100" spc="20">
                <a:solidFill>
                  <a:srgbClr val="0B0D16"/>
                </a:solidFill>
                <a:latin typeface="Arial" pitchFamily="2" panose="02020603050405020304"/>
              </a:rPr>
              <a:t>Зггдно з розподглом видаткгв Державного бюджету УкраУни на 2022 pix Тлумацькому районному суду Iвано-ФранкгвськоУ областг на здгйснення правосуддя видглено 16 575,1 тис. грн., у тому числг: </a:t>
            </a:r>
          </a:p>
          <a:p>
            <a:pPr marL="0" marR="0" indent="0" algn="just">
              <a:lnSpc>
                <a:spcPts val="1400"/>
              </a:lnSpc>
              <a:spcBef>
                <a:spcPts val="0"/>
              </a:spcBef>
              <a:spcAft>
                <a:spcPts val="0"/>
              </a:spcAft>
            </a:pPr>
            <a:r>
              <a:rPr lang="ru-RU" sz="1100" spc="0">
                <a:solidFill>
                  <a:srgbClr val="0B0D16"/>
                </a:solidFill>
                <a:latin typeface="Arial" pitchFamily="2" panose="02020603050405020304"/>
              </a:rPr>
              <a:t>по загальному фонду - 13 267 тис. грн., якi становлять видатки споживання, з яких на оплату працг - 11 832,8 тис. грн.; комунальнi послуги та енергоносг - 343,9 тис. грн.; </a:t>
            </a:r>
          </a:p>
          <a:p>
            <a:pPr marL="0" marR="0" indent="0" algn="just">
              <a:lnSpc>
                <a:spcPts val="1400"/>
              </a:lnSpc>
              <a:spcBef>
                <a:spcPts val="0"/>
              </a:spcBef>
              <a:spcAft>
                <a:spcPts val="20"/>
              </a:spcAft>
            </a:pPr>
            <a:r>
              <a:rPr lang="ru-RU" sz="1100" spc="0">
                <a:solidFill>
                  <a:srgbClr val="0B0D16"/>
                </a:solidFill>
                <a:latin typeface="Arial" pitchFamily="2" panose="02020603050405020304"/>
              </a:rPr>
              <a:t>по спецгальному фонду - 3 308,1 тис. грн., з яких все становлять видатки споживання, з яких на комунальнi послуги та енергоносг - 424,4 тис. грн.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77" name=""/>
        <p:cNvGrpSpPr/>
        <p:nvPr/>
      </p:nvGrpSpPr>
      <p:grpSpPr>
        <a:xfrm>
          <a:off x="0" y="0"/>
          <a:ext cx="0" cy="0"/>
          <a:chOff x="0" y="0"/>
          <a:chExt cx="0" cy="0"/>
        </a:xfrm>
      </p:grpSpPr>
      <p:sp>
        <p:nvSpPr>
          <p:cNvPr id="80" name=""/>
          <p:cNvSpPr/>
          <p:nvPr>
            <p:ph type="body" idx="10"/>
          </p:nvPr>
        </p:nvSpPr>
        <p:spPr>
          <a:xfrm>
            <a:off x="1031240" y="698500"/>
            <a:ext cx="6212840" cy="9570085"/>
          </a:xfrm>
          <a:prstGeom prst="rect">
            <a:avLst/>
          </a:prstGeom>
          <a:noFill/>
          <a:ln w="0" cmpd="sng">
            <a:noFill/>
            <a:prstDash val="solid"/>
          </a:ln>
        </p:spPr>
        <p:txBody>
          <a:bodyPr vert="horz" lIns="0" tIns="0" rIns="0" bIns="0" anchor="t"/>
          <a:lstStyle/>
          <a:p>
            <a:pPr marL="0" marR="0" indent="0" algn="ctr">
              <a:lnSpc>
                <a:spcPts val="1300"/>
              </a:lnSpc>
              <a:spcAft>
                <a:spcPts val="0"/>
              </a:spcAft>
            </a:pPr>
            <a:r>
              <a:rPr lang="ru-RU" sz="1050" spc="114">
                <a:solidFill>
                  <a:srgbClr val="000000"/>
                </a:solidFill>
                <a:latin typeface="Verdana" pitchFamily="2" panose="02020603050405020304"/>
              </a:rPr>
              <a:t>МАТЕРIАЛЬНО-ТЕХНIЧНЕ ЗАБЕЗПЕЧЕННЯ </a:t>
            </a:r>
          </a:p>
          <a:p>
            <a:pPr marL="0" marR="0" indent="0" algn="just">
              <a:lnSpc>
                <a:spcPts val="1400"/>
              </a:lnSpc>
              <a:spcBef>
                <a:spcPts val="1515"/>
              </a:spcBef>
              <a:spcAft>
                <a:spcPts val="0"/>
              </a:spcAft>
            </a:pPr>
            <a:r>
              <a:rPr lang="ru-RU" sz="1050" spc="-20">
                <a:solidFill>
                  <a:srgbClr val="000000"/>
                </a:solidFill>
                <a:latin typeface="Verdana" pitchFamily="2" panose="02020603050405020304"/>
              </a:rPr>
              <a:t>Упродовж звгтного пергоду, Тлумацький районний суд Iвано-Франкгвськоi областi </a:t>
            </a:r>
            <a:r>
              <a:rPr lang="ru-RU" sz="1050" spc="-20">
                <a:solidFill>
                  <a:srgbClr val="000000"/>
                </a:solidFill>
                <a:latin typeface="Verdana" pitchFamily="2" panose="02020603050405020304"/>
              </a:rPr>
              <a:t>частково забезпечено закищеними ключами типу Алмаз 1 К, в кглькостг 3 одиницг, двома </a:t>
            </a:r>
            <a:r>
              <a:rPr lang="ru-RU" sz="1050" spc="-20">
                <a:solidFill>
                  <a:srgbClr val="000000"/>
                </a:solidFill>
                <a:latin typeface="Verdana" pitchFamily="2" panose="02020603050405020304"/>
              </a:rPr>
              <a:t>телевгзорами для вгдеоконференцзв'язку, одним телевгзором для висвгтлення спискгв справ </a:t>
            </a:r>
            <a:r>
              <a:rPr lang="ru-RU" sz="1050" spc="-20">
                <a:solidFill>
                  <a:srgbClr val="000000"/>
                </a:solidFill>
                <a:latin typeface="Verdana" pitchFamily="2" panose="02020603050405020304"/>
              </a:rPr>
              <a:t>вгдвгдувачам суду у вестибюле примiщення суду, одним жорстким диском, шгстьма </a:t>
            </a:r>
            <a:r>
              <a:rPr lang="ru-RU" sz="1050" spc="-20">
                <a:solidFill>
                  <a:srgbClr val="000000"/>
                </a:solidFill>
                <a:latin typeface="Verdana" pitchFamily="2" panose="02020603050405020304"/>
              </a:rPr>
              <a:t>мишками, шгстьма клавгатурами. Iншими основними засобами Тлумацький районний суд </a:t>
            </a:r>
            <a:r>
              <a:rPr lang="ru-RU" sz="1150" spc="-20">
                <a:solidFill>
                  <a:srgbClr val="000000"/>
                </a:solidFill>
                <a:latin typeface="Times New Roman" pitchFamily="1" panose="02020603050405020304"/>
              </a:rPr>
              <a:t>Iвано-Франкгвськог областi у 2022 poui не забезпечувався. </a:t>
            </a:r>
          </a:p>
          <a:p>
            <a:pPr marL="228600" marR="0" indent="0" algn="just">
              <a:lnSpc>
                <a:spcPts val="1400"/>
              </a:lnSpc>
              <a:spcBef>
                <a:spcPts val="0"/>
              </a:spcBef>
              <a:spcAft>
                <a:spcPts val="0"/>
              </a:spcAft>
            </a:pPr>
            <a:r>
              <a:rPr lang="ru-RU" sz="1050" spc="0">
                <a:solidFill>
                  <a:srgbClr val="000000"/>
                </a:solidFill>
                <a:latin typeface="Verdana" pitchFamily="2" panose="02020603050405020304"/>
              </a:rPr>
              <a:t>Суд частково, проте не в достатнгй кглькостг, забезпечувався конвертами та марками. </a:t>
            </a:r>
            <a:r>
              <a:rPr lang="ru-RU" sz="1050" spc="0">
                <a:solidFill>
                  <a:srgbClr val="000000"/>
                </a:solidFill>
                <a:latin typeface="Verdana" pitchFamily="2" panose="02020603050405020304"/>
              </a:rPr>
              <a:t>Суддгвська винагорода суддям не завжди виплачувалась в термiни, визначенг </a:t>
            </a:r>
            <a:r>
              <a:rPr lang="ru-RU" sz="1050" spc="0">
                <a:solidFill>
                  <a:srgbClr val="000000"/>
                </a:solidFill>
                <a:latin typeface="Verdana" pitchFamily="2" panose="02020603050405020304"/>
              </a:rPr>
              <a:t>законодавством Украiни. </a:t>
            </a:r>
          </a:p>
          <a:p>
            <a:pPr marL="0" marR="0" indent="0" algn="just">
              <a:lnSpc>
                <a:spcPts val="1400"/>
              </a:lnSpc>
              <a:spcBef>
                <a:spcPts val="0"/>
              </a:spcBef>
              <a:spcAft>
                <a:spcPts val="0"/>
              </a:spcAft>
            </a:pPr>
            <a:r>
              <a:rPr lang="ru-RU" sz="1100" spc="0">
                <a:solidFill>
                  <a:srgbClr val="000000"/>
                </a:solidFill>
                <a:latin typeface="Lucida Console" pitchFamily="0" panose="02020603050405020304"/>
              </a:rPr>
              <a:t>З</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о</a:t>
            </a:r>
            <a:r>
              <a:rPr lang="ru-RU" sz="1100" spc="0">
                <a:solidFill>
                  <a:srgbClr val="000000"/>
                </a:solidFill>
                <a:latin typeface="Lucida Console" pitchFamily="0" panose="02020603050405020304"/>
              </a:rPr>
              <a:t>б</a:t>
            </a:r>
            <a:r>
              <a:rPr lang="ru-RU" sz="1100" spc="0">
                <a:solidFill>
                  <a:srgbClr val="000000"/>
                </a:solidFill>
                <a:latin typeface="Lucida Console" pitchFamily="0" panose="02020603050405020304"/>
              </a:rPr>
              <a:t>г</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а </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л</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а </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ц</a:t>
            </a:r>
            <a:r>
              <a:rPr lang="ru-RU" sz="1100" spc="0">
                <a:solidFill>
                  <a:srgbClr val="000000"/>
                </a:solidFill>
                <a:latin typeface="Lucida Console" pitchFamily="0" panose="02020603050405020304"/>
              </a:rPr>
              <a:t>г</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и</a:t>
            </a:r>
            <a:r>
              <a:rPr lang="ru-RU" sz="1100" spc="0">
                <a:solidFill>
                  <a:srgbClr val="000000"/>
                </a:solidFill>
                <a:latin typeface="Lucida Console" pitchFamily="0" panose="02020603050405020304"/>
              </a:rPr>
              <a:t>к</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м </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у </a:t>
            </a:r>
            <a:r>
              <a:rPr lang="ru-RU" sz="1100" spc="0">
                <a:solidFill>
                  <a:srgbClr val="000000"/>
                </a:solidFill>
                <a:latin typeface="Lucida Console" pitchFamily="0" panose="02020603050405020304"/>
              </a:rPr>
              <a:t>с</a:t>
            </a:r>
            <a:r>
              <a:rPr lang="ru-RU" sz="1100" spc="0">
                <a:solidFill>
                  <a:srgbClr val="000000"/>
                </a:solidFill>
                <a:latin typeface="Lucida Console" pitchFamily="0" panose="02020603050405020304"/>
              </a:rPr>
              <a:t>у</a:t>
            </a:r>
            <a:r>
              <a:rPr lang="ru-RU" sz="1100" spc="0">
                <a:solidFill>
                  <a:srgbClr val="000000"/>
                </a:solidFill>
                <a:latin typeface="Lucida Console" pitchFamily="0" panose="02020603050405020304"/>
              </a:rPr>
              <a:t>д</a:t>
            </a:r>
            <a:r>
              <a:rPr lang="ru-RU" sz="1100" spc="0">
                <a:solidFill>
                  <a:srgbClr val="000000"/>
                </a:solidFill>
                <a:latin typeface="Lucida Console" pitchFamily="0" panose="02020603050405020304"/>
              </a:rPr>
              <a:t>у </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и</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л</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ч</a:t>
            </a:r>
            <a:r>
              <a:rPr lang="ru-RU" sz="1100" spc="0">
                <a:solidFill>
                  <a:srgbClr val="000000"/>
                </a:solidFill>
                <a:latin typeface="Lucida Console" pitchFamily="0" panose="02020603050405020304"/>
              </a:rPr>
              <a:t>у</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л</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с</a:t>
            </a:r>
            <a:r>
              <a:rPr lang="ru-RU" sz="1100" spc="0">
                <a:solidFill>
                  <a:srgbClr val="000000"/>
                </a:solidFill>
                <a:latin typeface="Lucida Console" pitchFamily="0" panose="02020603050405020304"/>
              </a:rPr>
              <a:t>ь </a:t>
            </a:r>
            <a:r>
              <a:rPr lang="ru-RU" sz="1100" spc="0">
                <a:solidFill>
                  <a:srgbClr val="000000"/>
                </a:solidFill>
                <a:latin typeface="Lucida Console" pitchFamily="0" panose="02020603050405020304"/>
              </a:rPr>
              <a:t>в </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е</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мi</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и, </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и</a:t>
            </a:r>
            <a:r>
              <a:rPr lang="ru-RU" sz="1100" spc="0">
                <a:solidFill>
                  <a:srgbClr val="000000"/>
                </a:solidFill>
                <a:latin typeface="Lucida Console" pitchFamily="0" panose="02020603050405020304"/>
              </a:rPr>
              <a:t>з</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ч</a:t>
            </a:r>
            <a:r>
              <a:rPr lang="ru-RU" sz="1100" spc="0">
                <a:solidFill>
                  <a:srgbClr val="000000"/>
                </a:solidFill>
                <a:latin typeface="Lucida Console" pitchFamily="0" panose="02020603050405020304"/>
              </a:rPr>
              <a:t>е</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г </a:t>
            </a:r>
            <a:r>
              <a:rPr lang="ru-RU" sz="1050" spc="0">
                <a:solidFill>
                  <a:srgbClr val="000000"/>
                </a:solidFill>
                <a:latin typeface="Verdana" pitchFamily="2" panose="02020603050405020304"/>
              </a:rPr>
              <a:t>з</a:t>
            </a:r>
            <a:r>
              <a:rPr lang="ru-RU" sz="1050" spc="0">
                <a:solidFill>
                  <a:srgbClr val="000000"/>
                </a:solidFill>
                <a:latin typeface="Verdana" pitchFamily="2" panose="02020603050405020304"/>
              </a:rPr>
              <a:t>аконодавством УкраТни. </a:t>
            </a:r>
          </a:p>
          <a:p>
            <a:pPr marL="2651760" marR="0" indent="0" algn="just">
              <a:lnSpc>
                <a:spcPts val="1000"/>
              </a:lnSpc>
              <a:spcBef>
                <a:spcPts val="335"/>
              </a:spcBef>
              <a:spcAft>
                <a:spcPts val="0"/>
              </a:spcAft>
            </a:pPr>
            <a:r>
              <a:rPr lang="ru-RU" sz="1100" spc="195">
                <a:solidFill>
                  <a:srgbClr val="000000"/>
                </a:solidFill>
                <a:latin typeface="Lucida Console" pitchFamily="0" panose="02020603050405020304"/>
              </a:rPr>
              <a:t>В</a:t>
            </a:r>
            <a:r>
              <a:rPr lang="ru-RU" sz="1100" spc="195">
                <a:solidFill>
                  <a:srgbClr val="000000"/>
                </a:solidFill>
                <a:latin typeface="Lucida Console" pitchFamily="0" panose="02020603050405020304"/>
              </a:rPr>
              <a:t>И</a:t>
            </a:r>
            <a:r>
              <a:rPr lang="ru-RU" sz="1100" spc="195">
                <a:solidFill>
                  <a:srgbClr val="000000"/>
                </a:solidFill>
                <a:latin typeface="Lucida Console" pitchFamily="0" panose="02020603050405020304"/>
              </a:rPr>
              <a:t>С</a:t>
            </a:r>
            <a:r>
              <a:rPr lang="ru-RU" sz="1100" spc="195">
                <a:solidFill>
                  <a:srgbClr val="000000"/>
                </a:solidFill>
                <a:latin typeface="Lucida Console" pitchFamily="0" panose="02020603050405020304"/>
              </a:rPr>
              <a:t>Н</a:t>
            </a:r>
            <a:r>
              <a:rPr lang="ru-RU" sz="1100" spc="195">
                <a:solidFill>
                  <a:srgbClr val="000000"/>
                </a:solidFill>
                <a:latin typeface="Lucida Console" pitchFamily="0" panose="02020603050405020304"/>
              </a:rPr>
              <a:t>О</a:t>
            </a:r>
            <a:r>
              <a:rPr lang="ru-RU" sz="1100" spc="195">
                <a:solidFill>
                  <a:srgbClr val="000000"/>
                </a:solidFill>
                <a:latin typeface="Lucida Console" pitchFamily="0" panose="02020603050405020304"/>
              </a:rPr>
              <a:t>В</a:t>
            </a:r>
            <a:r>
              <a:rPr lang="ru-RU" sz="1100" spc="195">
                <a:solidFill>
                  <a:srgbClr val="000000"/>
                </a:solidFill>
                <a:latin typeface="Lucida Console" pitchFamily="0" panose="02020603050405020304"/>
              </a:rPr>
              <a:t>К</a:t>
            </a:r>
            <a:r>
              <a:rPr lang="ru-RU" sz="1100" spc="195">
                <a:solidFill>
                  <a:srgbClr val="000000"/>
                </a:solidFill>
                <a:latin typeface="Lucida Console" pitchFamily="0" panose="02020603050405020304"/>
              </a:rPr>
              <a:t>И </a:t>
            </a:r>
          </a:p>
          <a:p>
            <a:pPr marL="457200" marR="0" indent="0" algn="l">
              <a:lnSpc>
                <a:spcPts val="1400"/>
              </a:lnSpc>
              <a:spcBef>
                <a:spcPts val="1410"/>
              </a:spcBef>
              <a:spcAft>
                <a:spcPts val="0"/>
              </a:spcAft>
            </a:pPr>
            <a:r>
              <a:rPr lang="ru-RU" sz="1050" spc="55">
                <a:solidFill>
                  <a:srgbClr val="000000"/>
                </a:solidFill>
                <a:latin typeface="Verdana" pitchFamily="2" panose="02020603050405020304"/>
              </a:rPr>
              <a:t>За результатами роботи Тлумацького районного суду Iвано-Франкгвськоi </a:t>
            </a:r>
          </a:p>
          <a:p>
            <a:pPr marL="0" marR="0" indent="0" algn="l">
              <a:lnSpc>
                <a:spcPts val="1400"/>
              </a:lnSpc>
              <a:spcBef>
                <a:spcPts val="15"/>
              </a:spcBef>
              <a:spcAft>
                <a:spcPts val="0"/>
              </a:spcAft>
            </a:pPr>
            <a:r>
              <a:rPr lang="ru-RU" sz="1050" spc="25">
                <a:solidFill>
                  <a:srgbClr val="000000"/>
                </a:solidFill>
                <a:latin typeface="Verdana" pitchFamily="2" panose="02020603050405020304"/>
              </a:rPr>
              <a:t>областi у 2022 роцг можна пгдсумувати, що залишаються невиргшеними питания: </a:t>
            </a:r>
          </a:p>
          <a:p>
            <a:pPr marL="457200" marR="0" indent="0" algn="l">
              <a:lnSpc>
                <a:spcPts val="1400"/>
              </a:lnSpc>
              <a:spcBef>
                <a:spcPts val="35"/>
              </a:spcBef>
              <a:spcAft>
                <a:spcPts val="0"/>
              </a:spcAft>
            </a:pPr>
            <a:r>
              <a:rPr lang="ru-RU" sz="1050" spc="-10">
                <a:solidFill>
                  <a:srgbClr val="000000"/>
                </a:solidFill>
                <a:latin typeface="Verdana" pitchFamily="2" panose="02020603050405020304"/>
              </a:rPr>
              <a:t>ч' цглодобовоi охорони примгщення суду; </a:t>
            </a:r>
          </a:p>
          <a:p>
            <a:pPr marL="457200" marR="0" indent="0" algn="l">
              <a:lnSpc>
                <a:spcPts val="1400"/>
              </a:lnSpc>
              <a:spcBef>
                <a:spcPts val="10"/>
              </a:spcBef>
              <a:spcAft>
                <a:spcPts val="0"/>
              </a:spcAft>
            </a:pPr>
            <a:r>
              <a:rPr lang="ru-RU" sz="1050" spc="-10">
                <a:solidFill>
                  <a:srgbClr val="000000"/>
                </a:solidFill>
                <a:latin typeface="Verdana" pitchFamily="2" panose="02020603050405020304"/>
              </a:rPr>
              <a:t>ч' забезпечення житлом суддгв; </a:t>
            </a:r>
          </a:p>
          <a:p>
            <a:pPr marL="457200" marR="0" indent="0" algn="l">
              <a:lnSpc>
                <a:spcPts val="1400"/>
              </a:lnSpc>
              <a:spcBef>
                <a:spcPts val="15"/>
              </a:spcBef>
              <a:spcAft>
                <a:spcPts val="0"/>
              </a:spcAft>
            </a:pPr>
            <a:r>
              <a:rPr lang="ru-RU" sz="1050" spc="-20">
                <a:solidFill>
                  <a:srgbClr val="000000"/>
                </a:solidFill>
                <a:latin typeface="Verdana" pitchFamily="2" panose="02020603050405020304"/>
              </a:rPr>
              <a:t>ч' встановлення огорожг територгУ суду; </a:t>
            </a:r>
          </a:p>
          <a:p>
            <a:pPr marL="457200" marR="0" indent="0" algn="l">
              <a:lnSpc>
                <a:spcPts val="1400"/>
              </a:lnSpc>
              <a:spcBef>
                <a:spcPts val="0"/>
              </a:spcBef>
              <a:spcAft>
                <a:spcPts val="0"/>
              </a:spcAft>
            </a:pPr>
            <a:r>
              <a:rPr lang="ru-RU" sz="1050" spc="-5">
                <a:solidFill>
                  <a:srgbClr val="000000"/>
                </a:solidFill>
                <a:latin typeface="Verdana" pitchFamily="2" panose="02020603050405020304"/>
              </a:rPr>
              <a:t>ч' облаштування подвгр'я брукгвкою; </a:t>
            </a:r>
          </a:p>
          <a:p>
            <a:pPr marL="457200" marR="0" indent="0" algn="l">
              <a:lnSpc>
                <a:spcPts val="1400"/>
              </a:lnSpc>
              <a:spcBef>
                <a:spcPts val="15"/>
              </a:spcBef>
              <a:spcAft>
                <a:spcPts val="0"/>
              </a:spcAft>
            </a:pPr>
            <a:r>
              <a:rPr lang="ru-RU" sz="1050" spc="-30">
                <a:solidFill>
                  <a:srgbClr val="000000"/>
                </a:solidFill>
                <a:latin typeface="Verdana" pitchFamily="2" panose="02020603050405020304"/>
              </a:rPr>
              <a:t>ч' придбання меблгв в кабгнети працгвникгв суду та в зал судових засiдань № 2; </a:t>
            </a:r>
          </a:p>
          <a:p>
            <a:pPr marL="457200" marR="0" indent="0" algn="l">
              <a:lnSpc>
                <a:spcPts val="1400"/>
              </a:lnSpc>
              <a:spcBef>
                <a:spcPts val="0"/>
              </a:spcBef>
              <a:spcAft>
                <a:spcPts val="0"/>
              </a:spcAft>
            </a:pPr>
            <a:r>
              <a:rPr lang="ru-RU" sz="1050" spc="10">
                <a:solidFill>
                  <a:srgbClr val="000000"/>
                </a:solidFill>
                <a:latin typeface="Verdana" pitchFamily="2" panose="02020603050405020304"/>
              </a:rPr>
              <a:t>ч' замiни проводки; </a:t>
            </a:r>
          </a:p>
          <a:p>
            <a:pPr marL="457200" marR="0" indent="0" algn="l">
              <a:lnSpc>
                <a:spcPts val="1400"/>
              </a:lnSpc>
              <a:spcBef>
                <a:spcPts val="35"/>
              </a:spcBef>
              <a:spcAft>
                <a:spcPts val="0"/>
              </a:spcAft>
            </a:pPr>
            <a:r>
              <a:rPr lang="ru-RU" sz="1050" spc="-20">
                <a:solidFill>
                  <a:srgbClr val="000000"/>
                </a:solidFill>
                <a:latin typeface="Verdana" pitchFamily="2" panose="02020603050405020304"/>
              </a:rPr>
              <a:t>ч' проведения поточних ремонтгв (пгсля замiни опалення); </a:t>
            </a:r>
          </a:p>
          <a:p>
            <a:pPr marL="457200" marR="0" indent="0" algn="l">
              <a:lnSpc>
                <a:spcPts val="1400"/>
              </a:lnSpc>
              <a:spcBef>
                <a:spcPts val="0"/>
              </a:spcBef>
              <a:spcAft>
                <a:spcPts val="0"/>
              </a:spcAft>
            </a:pPr>
            <a:r>
              <a:rPr lang="ru-RU" sz="1050" spc="15">
                <a:solidFill>
                  <a:srgbClr val="000000"/>
                </a:solidFill>
                <a:latin typeface="Verdana" pitchFamily="2" panose="02020603050405020304"/>
              </a:rPr>
              <a:t>ч' покращення ргвня належного матергального забезпечення дгяльностг суду, </a:t>
            </a:r>
          </a:p>
          <a:p>
            <a:pPr marL="0" marR="0" indent="0" algn="l">
              <a:lnSpc>
                <a:spcPts val="1400"/>
              </a:lnSpc>
              <a:spcBef>
                <a:spcPts val="0"/>
              </a:spcBef>
              <a:spcAft>
                <a:spcPts val="0"/>
              </a:spcAft>
            </a:pPr>
            <a:r>
              <a:rPr lang="ru-RU" sz="1050" spc="-55">
                <a:solidFill>
                  <a:srgbClr val="000000"/>
                </a:solidFill>
                <a:latin typeface="Verdana" pitchFamily="2" panose="02020603050405020304"/>
              </a:rPr>
              <a:t>зокрема: </a:t>
            </a:r>
          </a:p>
          <a:p>
            <a:pPr marL="1097280" marR="0" indent="274320" algn="l">
              <a:lnSpc>
                <a:spcPts val="1400"/>
              </a:lnSpc>
              <a:spcBef>
                <a:spcPts val="0"/>
              </a:spcBef>
              <a:spcAft>
                <a:spcPts val="0"/>
              </a:spcAft>
              <a:buFont typeface="Verdana"/>
              <a:buAutoNum startAt="1" type="arabicPeriod"/>
            </a:pPr>
            <a:r>
              <a:rPr lang="ru-RU" sz="1050" spc="-30">
                <a:solidFill>
                  <a:srgbClr val="000000"/>
                </a:solidFill>
                <a:latin typeface="Verdana" pitchFamily="2" panose="02020603050405020304"/>
              </a:rPr>
              <a:t>належного i вчасного забезпечення суду папером; </a:t>
            </a:r>
          </a:p>
          <a:p>
            <a:pPr marL="1097280" marR="0" indent="274320" algn="l">
              <a:lnSpc>
                <a:spcPts val="1400"/>
              </a:lnSpc>
              <a:spcBef>
                <a:spcPts val="15"/>
              </a:spcBef>
              <a:spcAft>
                <a:spcPts val="0"/>
              </a:spcAft>
              <a:buFont typeface="Verdana"/>
              <a:buAutoNum type="arabicPeriod"/>
            </a:pPr>
            <a:r>
              <a:rPr lang="ru-RU" sz="1050" spc="-30">
                <a:solidFill>
                  <a:srgbClr val="000000"/>
                </a:solidFill>
                <a:latin typeface="Verdana" pitchFamily="2" panose="02020603050405020304"/>
              </a:rPr>
              <a:t>належного забезпечення канцелярськими товарами; </a:t>
            </a:r>
          </a:p>
          <a:p>
            <a:pPr marL="1097280" marR="0" indent="274320" algn="l">
              <a:lnSpc>
                <a:spcPts val="1400"/>
              </a:lnSpc>
              <a:spcBef>
                <a:spcPts val="10"/>
              </a:spcBef>
              <a:spcAft>
                <a:spcPts val="0"/>
              </a:spcAft>
              <a:buFont typeface="Verdana"/>
              <a:buAutoNum type="arabicPeriod"/>
            </a:pPr>
            <a:r>
              <a:rPr lang="ru-RU" sz="1050" spc="-30">
                <a:solidFill>
                  <a:srgbClr val="000000"/>
                </a:solidFill>
                <a:latin typeface="Verdana" pitchFamily="2" panose="02020603050405020304"/>
              </a:rPr>
              <a:t>належного забезпечення господарськими товарами; </a:t>
            </a:r>
          </a:p>
          <a:p>
            <a:pPr marL="1097280" marR="0" indent="274320" algn="l">
              <a:lnSpc>
                <a:spcPts val="1400"/>
              </a:lnSpc>
              <a:spcBef>
                <a:spcPts val="10"/>
              </a:spcBef>
              <a:spcAft>
                <a:spcPts val="0"/>
              </a:spcAft>
              <a:buFont typeface="Verdana"/>
              <a:buAutoNum type="arabicPeriod"/>
            </a:pPr>
            <a:r>
              <a:rPr lang="ru-RU" sz="1050" spc="-35">
                <a:solidFill>
                  <a:srgbClr val="000000"/>
                </a:solidFill>
                <a:latin typeface="Verdana" pitchFamily="2" panose="02020603050405020304"/>
              </a:rPr>
              <a:t>належного забезпечення маркованою продукцгею; </a:t>
            </a:r>
          </a:p>
          <a:p>
            <a:pPr marL="457200" marR="0" indent="0" algn="l">
              <a:lnSpc>
                <a:spcPts val="1400"/>
              </a:lnSpc>
              <a:spcBef>
                <a:spcPts val="15"/>
              </a:spcBef>
              <a:spcAft>
                <a:spcPts val="0"/>
              </a:spcAft>
              <a:tabLst>
                <a:tab pos="731520" algn="l"/>
              </a:tabLst>
            </a:pPr>
            <a:r>
              <a:rPr lang="ru-RU" sz="1050" spc="-25">
                <a:solidFill>
                  <a:srgbClr val="000000"/>
                </a:solidFill>
                <a:latin typeface="Verdana" pitchFamily="2" panose="02020603050405020304"/>
              </a:rPr>
              <a:t>ч' </a:t>
            </a:r>
            <a:r>
              <a:rPr lang="ru-RU" sz="1050" spc="-25">
                <a:solidFill>
                  <a:srgbClr val="000000"/>
                </a:solidFill>
                <a:latin typeface="Verdana" pitchFamily="2" panose="02020603050405020304"/>
              </a:rPr>
              <a:t>замiни (доукомплектування) комп'ютерноТ технiки, яка морально застарiла; </a:t>
            </a:r>
          </a:p>
          <a:p>
            <a:pPr marL="457200" marR="0" indent="0" algn="l">
              <a:lnSpc>
                <a:spcPts val="1400"/>
              </a:lnSpc>
              <a:spcBef>
                <a:spcPts val="0"/>
              </a:spcBef>
              <a:spcAft>
                <a:spcPts val="0"/>
              </a:spcAft>
            </a:pPr>
            <a:r>
              <a:rPr lang="ru-RU" sz="1050" spc="50">
                <a:solidFill>
                  <a:srgbClr val="000000"/>
                </a:solidFill>
                <a:latin typeface="Verdana" pitchFamily="2" panose="02020603050405020304"/>
              </a:rPr>
              <a:t>ч' замiни (доукомплектування) звукозаписуючоi апаратури, яка морально </a:t>
            </a:r>
          </a:p>
          <a:p>
            <a:pPr marL="0" marR="0" indent="0" algn="l">
              <a:lnSpc>
                <a:spcPts val="1400"/>
              </a:lnSpc>
              <a:spcBef>
                <a:spcPts val="15"/>
              </a:spcBef>
              <a:spcAft>
                <a:spcPts val="0"/>
              </a:spcAft>
            </a:pPr>
            <a:r>
              <a:rPr lang="ru-RU" sz="1050" spc="-70">
                <a:solidFill>
                  <a:srgbClr val="000000"/>
                </a:solidFill>
                <a:latin typeface="Verdana" pitchFamily="2" panose="02020603050405020304"/>
              </a:rPr>
              <a:t>застаргла; </a:t>
            </a:r>
          </a:p>
          <a:p>
            <a:pPr marL="457200" marR="0" indent="0" algn="l">
              <a:lnSpc>
                <a:spcPts val="1200"/>
              </a:lnSpc>
              <a:spcBef>
                <a:spcPts val="190"/>
              </a:spcBef>
              <a:spcAft>
                <a:spcPts val="0"/>
              </a:spcAft>
            </a:pPr>
            <a:r>
              <a:rPr lang="ru-RU" sz="1100" spc="-60">
                <a:solidFill>
                  <a:srgbClr val="000000"/>
                </a:solidFill>
                <a:latin typeface="Lucida Console" pitchFamily="0" panose="02020603050405020304"/>
              </a:rPr>
              <a:t>ч' </a:t>
            </a:r>
            <a:r>
              <a:rPr lang="ru-RU" sz="1100" spc="-60">
                <a:solidFill>
                  <a:srgbClr val="000000"/>
                </a:solidFill>
                <a:latin typeface="Lucida Console" pitchFamily="0" panose="02020603050405020304"/>
              </a:rPr>
              <a:t>п</a:t>
            </a:r>
            <a:r>
              <a:rPr lang="ru-RU" sz="1100" spc="-60">
                <a:solidFill>
                  <a:srgbClr val="000000"/>
                </a:solidFill>
                <a:latin typeface="Lucida Console" pitchFamily="0" panose="02020603050405020304"/>
              </a:rPr>
              <a:t>р</a:t>
            </a:r>
            <a:r>
              <a:rPr lang="ru-RU" sz="1100" spc="-60">
                <a:solidFill>
                  <a:srgbClr val="000000"/>
                </a:solidFill>
                <a:latin typeface="Lucida Console" pitchFamily="0" panose="02020603050405020304"/>
              </a:rPr>
              <a:t>и</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б</a:t>
            </a:r>
            <a:r>
              <a:rPr lang="ru-RU" sz="1100" spc="-60">
                <a:solidFill>
                  <a:srgbClr val="000000"/>
                </a:solidFill>
                <a:latin typeface="Lucida Console" pitchFamily="0" panose="02020603050405020304"/>
              </a:rPr>
              <a:t>а</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я </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в</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х </a:t>
            </a:r>
            <a:r>
              <a:rPr lang="ru-RU" sz="1100" spc="-60">
                <a:solidFill>
                  <a:srgbClr val="000000"/>
                </a:solidFill>
                <a:latin typeface="Lucida Console" pitchFamily="0" panose="02020603050405020304"/>
              </a:rPr>
              <a:t>к</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и</a:t>
            </a:r>
            <a:r>
              <a:rPr lang="ru-RU" sz="1100" spc="-60">
                <a:solidFill>
                  <a:srgbClr val="000000"/>
                </a:solidFill>
                <a:latin typeface="Lucida Console" pitchFamily="0" panose="02020603050405020304"/>
              </a:rPr>
              <a:t>ц</a:t>
            </a:r>
            <a:r>
              <a:rPr lang="ru-RU" sz="1100" spc="-60">
                <a:solidFill>
                  <a:srgbClr val="000000"/>
                </a:solidFill>
                <a:latin typeface="Lucida Console" pitchFamily="0" panose="02020603050405020304"/>
              </a:rPr>
              <a:t>г</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е</a:t>
            </a:r>
            <a:r>
              <a:rPr lang="ru-RU" sz="1100" spc="-60">
                <a:solidFill>
                  <a:srgbClr val="000000"/>
                </a:solidFill>
                <a:latin typeface="Lucida Console" pitchFamily="0" panose="02020603050405020304"/>
              </a:rPr>
              <a:t>р</a:t>
            </a:r>
            <a:r>
              <a:rPr lang="ru-RU" sz="1100" spc="-60">
                <a:solidFill>
                  <a:srgbClr val="000000"/>
                </a:solidFill>
                <a:latin typeface="Lucida Console" pitchFamily="0" panose="02020603050405020304"/>
              </a:rPr>
              <a:t>г</a:t>
            </a:r>
            <a:r>
              <a:rPr lang="ru-RU" sz="1100" spc="-60">
                <a:solidFill>
                  <a:srgbClr val="000000"/>
                </a:solidFill>
                <a:latin typeface="Lucida Console" pitchFamily="0" panose="02020603050405020304"/>
              </a:rPr>
              <a:t>в </a:t>
            </a:r>
            <a:r>
              <a:rPr lang="ru-RU" sz="1100" spc="-60">
                <a:solidFill>
                  <a:srgbClr val="000000"/>
                </a:solidFill>
                <a:latin typeface="Lucida Console" pitchFamily="0" panose="02020603050405020304"/>
              </a:rPr>
              <a:t>в </a:t>
            </a:r>
            <a:r>
              <a:rPr lang="ru-RU" sz="1100" spc="-60">
                <a:solidFill>
                  <a:srgbClr val="000000"/>
                </a:solidFill>
                <a:latin typeface="Lucida Console" pitchFamily="0" panose="02020603050405020304"/>
              </a:rPr>
              <a:t>к</a:t>
            </a:r>
            <a:r>
              <a:rPr lang="ru-RU" sz="1100" spc="-60">
                <a:solidFill>
                  <a:srgbClr val="000000"/>
                </a:solidFill>
                <a:latin typeface="Lucida Console" pitchFamily="0" panose="02020603050405020304"/>
              </a:rPr>
              <a:t>а</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ц</a:t>
            </a:r>
            <a:r>
              <a:rPr lang="ru-RU" sz="1100" spc="-60">
                <a:solidFill>
                  <a:srgbClr val="000000"/>
                </a:solidFill>
                <a:latin typeface="Lucida Console" pitchFamily="0" panose="02020603050405020304"/>
              </a:rPr>
              <a:t>е</a:t>
            </a:r>
            <a:r>
              <a:rPr lang="ru-RU" sz="1100" spc="-60">
                <a:solidFill>
                  <a:srgbClr val="000000"/>
                </a:solidFill>
                <a:latin typeface="Lucida Console" pitchFamily="0" panose="02020603050405020304"/>
              </a:rPr>
              <a:t>л</a:t>
            </a:r>
            <a:r>
              <a:rPr lang="ru-RU" sz="1100" spc="-60">
                <a:solidFill>
                  <a:srgbClr val="000000"/>
                </a:solidFill>
                <a:latin typeface="Lucida Console" pitchFamily="0" panose="02020603050405020304"/>
              </a:rPr>
              <a:t>я</a:t>
            </a:r>
            <a:r>
              <a:rPr lang="ru-RU" sz="1100" spc="-60">
                <a:solidFill>
                  <a:srgbClr val="000000"/>
                </a:solidFill>
                <a:latin typeface="Lucida Console" pitchFamily="0" panose="02020603050405020304"/>
              </a:rPr>
              <a:t>р</a:t>
            </a:r>
            <a:r>
              <a:rPr lang="ru-RU" sz="1100" spc="-60">
                <a:solidFill>
                  <a:srgbClr val="000000"/>
                </a:solidFill>
                <a:latin typeface="Lucida Console" pitchFamily="0" panose="02020603050405020304"/>
              </a:rPr>
              <a:t>г</a:t>
            </a:r>
            <a:r>
              <a:rPr lang="ru-RU" sz="1100" spc="-60">
                <a:solidFill>
                  <a:srgbClr val="000000"/>
                </a:solidFill>
                <a:latin typeface="Lucida Console" pitchFamily="0" panose="02020603050405020304"/>
              </a:rPr>
              <a:t>ю </a:t>
            </a:r>
            <a:r>
              <a:rPr lang="ru-RU" sz="1100" spc="-60">
                <a:solidFill>
                  <a:srgbClr val="000000"/>
                </a:solidFill>
                <a:latin typeface="Lucida Console" pitchFamily="0" panose="02020603050405020304"/>
              </a:rPr>
              <a:t>с</a:t>
            </a:r>
            <a:r>
              <a:rPr lang="ru-RU" sz="1100" spc="-60">
                <a:solidFill>
                  <a:srgbClr val="000000"/>
                </a:solidFill>
                <a:latin typeface="Lucida Console" pitchFamily="0" panose="02020603050405020304"/>
              </a:rPr>
              <a:t>у</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у </a:t>
            </a:r>
            <a:r>
              <a:rPr lang="ru-RU" sz="1100" spc="-60">
                <a:solidFill>
                  <a:srgbClr val="000000"/>
                </a:solidFill>
                <a:latin typeface="Lucida Console" pitchFamily="0" panose="02020603050405020304"/>
              </a:rPr>
              <a:t>т</a:t>
            </a:r>
            <a:r>
              <a:rPr lang="ru-RU" sz="1100" spc="-60">
                <a:solidFill>
                  <a:srgbClr val="000000"/>
                </a:solidFill>
                <a:latin typeface="Lucida Console" pitchFamily="0" panose="02020603050405020304"/>
              </a:rPr>
              <a:t>а </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в</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х — </a:t>
            </a:r>
            <a:r>
              <a:rPr lang="ru-RU" sz="1100" spc="-60">
                <a:solidFill>
                  <a:srgbClr val="000000"/>
                </a:solidFill>
                <a:latin typeface="Lucida Console" pitchFamily="0" panose="02020603050405020304"/>
              </a:rPr>
              <a:t>в </a:t>
            </a:r>
            <a:r>
              <a:rPr lang="ru-RU" sz="1100" spc="-60">
                <a:solidFill>
                  <a:srgbClr val="000000"/>
                </a:solidFill>
                <a:latin typeface="Lucida Console" pitchFamily="0" panose="02020603050405020304"/>
              </a:rPr>
              <a:t>з</a:t>
            </a:r>
            <a:r>
              <a:rPr lang="ru-RU" sz="1100" spc="-60">
                <a:solidFill>
                  <a:srgbClr val="000000"/>
                </a:solidFill>
                <a:latin typeface="Lucida Console" pitchFamily="0" panose="02020603050405020304"/>
              </a:rPr>
              <a:t>а</a:t>
            </a:r>
            <a:r>
              <a:rPr lang="ru-RU" sz="1100" spc="-60">
                <a:solidFill>
                  <a:srgbClr val="000000"/>
                </a:solidFill>
                <a:latin typeface="Lucida Console" pitchFamily="0" panose="02020603050405020304"/>
              </a:rPr>
              <a:t>л</a:t>
            </a:r>
            <a:r>
              <a:rPr lang="ru-RU" sz="1100" spc="-60">
                <a:solidFill>
                  <a:srgbClr val="000000"/>
                </a:solidFill>
                <a:latin typeface="Lucida Console" pitchFamily="0" panose="02020603050405020304"/>
              </a:rPr>
              <a:t>и </a:t>
            </a:r>
            <a:r>
              <a:rPr lang="ru-RU" sz="1100" spc="-60">
                <a:solidFill>
                  <a:srgbClr val="000000"/>
                </a:solidFill>
                <a:latin typeface="Lucida Console" pitchFamily="0" panose="02020603050405020304"/>
              </a:rPr>
              <a:t>с</a:t>
            </a:r>
            <a:r>
              <a:rPr lang="ru-RU" sz="1100" spc="-60">
                <a:solidFill>
                  <a:srgbClr val="000000"/>
                </a:solidFill>
                <a:latin typeface="Lucida Console" pitchFamily="0" panose="02020603050405020304"/>
              </a:rPr>
              <a:t>у</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в</a:t>
            </a:r>
            <a:r>
              <a:rPr lang="ru-RU" sz="1100" spc="-60">
                <a:solidFill>
                  <a:srgbClr val="000000"/>
                </a:solidFill>
                <a:latin typeface="Lucida Console" pitchFamily="0" panose="02020603050405020304"/>
              </a:rPr>
              <a:t>и</a:t>
            </a:r>
            <a:r>
              <a:rPr lang="ru-RU" sz="1100" spc="-60">
                <a:solidFill>
                  <a:srgbClr val="000000"/>
                </a:solidFill>
                <a:latin typeface="Lucida Console" pitchFamily="0" panose="02020603050405020304"/>
              </a:rPr>
              <a:t>х </a:t>
            </a:r>
          </a:p>
          <a:p>
            <a:pPr marL="0" marR="0" indent="0" algn="l">
              <a:lnSpc>
                <a:spcPts val="1300"/>
              </a:lnSpc>
              <a:spcBef>
                <a:spcPts val="0"/>
              </a:spcBef>
              <a:spcAft>
                <a:spcPts val="0"/>
              </a:spcAft>
            </a:pPr>
            <a:r>
              <a:rPr lang="ru-RU" sz="1050" spc="-70">
                <a:solidFill>
                  <a:srgbClr val="000000"/>
                </a:solidFill>
                <a:latin typeface="Verdana" pitchFamily="2" panose="02020603050405020304"/>
              </a:rPr>
              <a:t>засгдань; </a:t>
            </a:r>
          </a:p>
          <a:p>
            <a:pPr marL="457200" marR="0" indent="0" algn="l">
              <a:lnSpc>
                <a:spcPts val="1400"/>
              </a:lnSpc>
              <a:spcBef>
                <a:spcPts val="75"/>
              </a:spcBef>
              <a:spcAft>
                <a:spcPts val="0"/>
              </a:spcAft>
            </a:pPr>
            <a:r>
              <a:rPr lang="ru-RU" sz="1050" spc="-15">
                <a:solidFill>
                  <a:srgbClr val="000000"/>
                </a:solidFill>
                <a:latin typeface="Verdana" pitchFamily="2" panose="02020603050405020304"/>
              </a:rPr>
              <a:t>ч' придбання генератора вгдповгдноi потужностг; </a:t>
            </a:r>
          </a:p>
          <a:p>
            <a:pPr marL="457200" marR="0" indent="0" algn="l">
              <a:lnSpc>
                <a:spcPts val="1400"/>
              </a:lnSpc>
              <a:spcBef>
                <a:spcPts val="35"/>
              </a:spcBef>
              <a:spcAft>
                <a:spcPts val="0"/>
              </a:spcAft>
            </a:pPr>
            <a:r>
              <a:rPr lang="ru-RU" sz="1050" spc="-5">
                <a:solidFill>
                  <a:srgbClr val="000000"/>
                </a:solidFill>
                <a:latin typeface="Verdana" pitchFamily="2" panose="02020603050405020304"/>
              </a:rPr>
              <a:t>ч' придбання комплектуючих для комп'ютерног технiки; </a:t>
            </a:r>
          </a:p>
          <a:p>
            <a:pPr marL="457200" marR="0" indent="0" algn="l">
              <a:lnSpc>
                <a:spcPts val="1400"/>
              </a:lnSpc>
              <a:spcBef>
                <a:spcPts val="10"/>
              </a:spcBef>
              <a:spcAft>
                <a:spcPts val="0"/>
              </a:spcAft>
            </a:pPr>
            <a:r>
              <a:rPr lang="ru-RU" sz="1050" spc="-20">
                <a:solidFill>
                  <a:srgbClr val="000000"/>
                </a:solidFill>
                <a:latin typeface="Verdana" pitchFamily="2" panose="02020603050405020304"/>
              </a:rPr>
              <a:t>ч' придбання блокгв безперебгйного живлення для комп'ютерноУ технiки; </a:t>
            </a:r>
          </a:p>
          <a:p>
            <a:pPr marL="457200" marR="0" indent="0" algn="l">
              <a:lnSpc>
                <a:spcPts val="1400"/>
              </a:lnSpc>
              <a:spcBef>
                <a:spcPts val="40"/>
              </a:spcBef>
              <a:spcAft>
                <a:spcPts val="0"/>
              </a:spcAft>
            </a:pPr>
            <a:r>
              <a:rPr lang="ru-RU" sz="1050" spc="95">
                <a:solidFill>
                  <a:srgbClr val="000000"/>
                </a:solidFill>
                <a:latin typeface="Verdana" pitchFamily="2" panose="02020603050405020304"/>
              </a:rPr>
              <a:t>ч' вчасного та в потргбнгй кглькостг забезпечення працгвникгв суду </a:t>
            </a:r>
          </a:p>
          <a:p>
            <a:pPr marL="0" marR="0" indent="0" algn="l">
              <a:lnSpc>
                <a:spcPts val="1300"/>
              </a:lnSpc>
              <a:spcBef>
                <a:spcPts val="0"/>
              </a:spcBef>
              <a:spcAft>
                <a:spcPts val="0"/>
              </a:spcAft>
            </a:pPr>
            <a:r>
              <a:rPr lang="ru-RU" sz="1050" spc="-40">
                <a:solidFill>
                  <a:srgbClr val="000000"/>
                </a:solidFill>
                <a:latin typeface="Verdana" pitchFamily="2" panose="02020603050405020304"/>
              </a:rPr>
              <a:t>квалгфгкованими електронними пгдписами; </a:t>
            </a:r>
          </a:p>
          <a:p>
            <a:pPr marL="457200" marR="0" indent="0" algn="l">
              <a:lnSpc>
                <a:spcPts val="1400"/>
              </a:lnSpc>
              <a:spcBef>
                <a:spcPts val="35"/>
              </a:spcBef>
              <a:spcAft>
                <a:spcPts val="0"/>
              </a:spcAft>
            </a:pPr>
            <a:r>
              <a:rPr lang="ru-RU" sz="1050" spc="-30">
                <a:solidFill>
                  <a:srgbClr val="000000"/>
                </a:solidFill>
                <a:latin typeface="Verdana" pitchFamily="2" panose="02020603050405020304"/>
              </a:rPr>
              <a:t>ч' придбання двох металевих дверей (для архгву суду i для серверноУ кгмнати); </a:t>
            </a:r>
          </a:p>
          <a:p>
            <a:pPr marL="457200" marR="0" indent="0" algn="just">
              <a:lnSpc>
                <a:spcPts val="1300"/>
              </a:lnSpc>
              <a:spcBef>
                <a:spcPts val="0"/>
              </a:spcBef>
              <a:spcAft>
                <a:spcPts val="0"/>
              </a:spcAft>
              <a:tabLst>
                <a:tab pos="731520" algn="l"/>
              </a:tabLst>
            </a:pPr>
            <a:r>
              <a:rPr lang="ru-RU" sz="1050" spc="-35">
                <a:solidFill>
                  <a:srgbClr val="000000"/>
                </a:solidFill>
                <a:latin typeface="Verdana" pitchFamily="2" panose="02020603050405020304"/>
              </a:rPr>
              <a:t>ч' </a:t>
            </a:r>
            <a:r>
              <a:rPr lang="ru-RU" sz="1050" spc="-35">
                <a:solidFill>
                  <a:srgbClr val="000000"/>
                </a:solidFill>
                <a:latin typeface="Verdana" pitchFamily="2" panose="02020603050405020304"/>
              </a:rPr>
              <a:t>замiни дверей на дах на пожежостгйкг. </a:t>
            </a:r>
          </a:p>
          <a:p>
            <a:pPr marL="0" marR="0" indent="0" algn="just">
              <a:lnSpc>
                <a:spcPts val="1400"/>
              </a:lnSpc>
              <a:spcBef>
                <a:spcPts val="60"/>
              </a:spcBef>
              <a:spcAft>
                <a:spcPts val="0"/>
              </a:spcAft>
            </a:pPr>
            <a:r>
              <a:rPr lang="ru-RU" sz="1050" spc="0">
                <a:solidFill>
                  <a:srgbClr val="000000"/>
                </a:solidFill>
                <a:latin typeface="Verdana" pitchFamily="2" panose="02020603050405020304"/>
              </a:rPr>
              <a:t>Доцгльним е проведення внутргшнгх телефонгв для забезпечення зв'язку з </a:t>
            </a:r>
            <a:r>
              <a:rPr lang="ru-RU" sz="1050" spc="0">
                <a:solidFill>
                  <a:srgbClr val="000000"/>
                </a:solidFill>
                <a:latin typeface="Verdana" pitchFamily="2" panose="02020603050405020304"/>
              </a:rPr>
              <a:t>працгвниками суду, про що неодноразово доповгдалось кергвництву територгального </a:t>
            </a:r>
            <a:r>
              <a:rPr lang="ru-RU" sz="1050" spc="0">
                <a:solidFill>
                  <a:srgbClr val="000000"/>
                </a:solidFill>
                <a:latin typeface="Verdana" pitchFamily="2" panose="02020603050405020304"/>
              </a:rPr>
              <a:t>управлгння Державноi судовое адмгнгстрацгТ УкраУни в Iвано-Франкгвськгй областi. </a:t>
            </a:r>
          </a:p>
          <a:p>
            <a:pPr marL="0" marR="0" indent="0" algn="just">
              <a:lnSpc>
                <a:spcPts val="1300"/>
              </a:lnSpc>
              <a:spcBef>
                <a:spcPts val="0"/>
              </a:spcBef>
              <a:spcAft>
                <a:spcPts val="0"/>
              </a:spcAft>
            </a:pPr>
            <a:r>
              <a:rPr lang="ru-RU" sz="1050" spc="0">
                <a:solidFill>
                  <a:srgbClr val="000000"/>
                </a:solidFill>
                <a:latin typeface="Verdana" pitchFamily="2" panose="02020603050405020304"/>
              </a:rPr>
              <a:t>3 </a:t>
            </a:r>
            <a:r>
              <a:rPr lang="ru-RU" sz="1050" spc="0">
                <a:solidFill>
                  <a:srgbClr val="000000"/>
                </a:solidFill>
                <a:latin typeface="Verdana" pitchFamily="2" panose="02020603050405020304"/>
              </a:rPr>
              <a:t>метою покращення доступностг до суду громадян з обме . еними можливостями та у </a:t>
            </a:r>
            <a:r>
              <a:rPr lang="ru-RU" sz="1050" spc="0">
                <a:solidFill>
                  <a:srgbClr val="000000"/>
                </a:solidFill>
                <a:latin typeface="Verdana" pitchFamily="2" panose="02020603050405020304"/>
              </a:rPr>
              <a:t>межах наявного фгнансування судом також заплановано: </a:t>
            </a:r>
          </a:p>
          <a:p>
            <a:pPr marL="0" marR="0" indent="0" algn="just">
              <a:lnSpc>
                <a:spcPts val="1400"/>
              </a:lnSpc>
              <a:spcBef>
                <a:spcPts val="70"/>
              </a:spcBef>
              <a:spcAft>
                <a:spcPts val="0"/>
              </a:spcAft>
            </a:pPr>
            <a:r>
              <a:rPr lang="ru-RU" sz="1050" spc="-40">
                <a:solidFill>
                  <a:srgbClr val="000000"/>
                </a:solidFill>
                <a:latin typeface="Verdana" pitchFamily="2" panose="02020603050405020304"/>
              </a:rPr>
              <a:t>ч' довстановити в примгщенг суду гнформацгйн' та%лички, виконанг шрифтом </a:t>
            </a:r>
            <a:r>
              <a:rPr lang="ru-RU" sz="1050" spc="-40">
                <a:solidFill>
                  <a:srgbClr val="000000"/>
                </a:solidFill>
                <a:latin typeface="Verdana" pitchFamily="2" panose="02020603050405020304"/>
              </a:rPr>
              <a:t>Брайля, з гнформацгею про вхгд та вихгд, про зали судових </a:t>
            </a:r>
            <a:r>
              <a:rPr lang="ru-RU" sz="750" spc="-40">
                <a:solidFill>
                  <a:srgbClr val="000000"/>
                </a:solidFill>
                <a:latin typeface="Arial Narrow" pitchFamily="2" panose="02020603050405020304"/>
              </a:rPr>
              <a:t>т </a:t>
            </a:r>
            <a:r>
              <a:rPr lang="ru-RU" sz="1050" spc="-40">
                <a:solidFill>
                  <a:srgbClr val="000000"/>
                </a:solidFill>
                <a:latin typeface="Verdana" pitchFamily="2" panose="02020603050405020304"/>
              </a:rPr>
              <a:t>aci : ань, позначки на перилах; </a:t>
            </a:r>
          </a:p>
          <a:p>
            <a:pPr marL="457200" marR="0" indent="0" algn="just">
              <a:lnSpc>
                <a:spcPts val="1300"/>
              </a:lnSpc>
              <a:spcBef>
                <a:spcPts val="0"/>
              </a:spcBef>
              <a:spcAft>
                <a:spcPts val="0"/>
              </a:spcAft>
              <a:tabLst>
                <a:tab pos="731520" algn="l"/>
              </a:tabLst>
            </a:pPr>
            <a:r>
              <a:rPr lang="ru-RU" sz="1050" spc="-40">
                <a:solidFill>
                  <a:srgbClr val="000000"/>
                </a:solidFill>
                <a:latin typeface="Verdana" pitchFamily="2" panose="02020603050405020304"/>
              </a:rPr>
              <a:t>ч' </a:t>
            </a:r>
            <a:r>
              <a:rPr lang="ru-RU" sz="1050" spc="-40">
                <a:solidFill>
                  <a:srgbClr val="000000"/>
                </a:solidFill>
                <a:latin typeface="Verdana" pitchFamily="2" panose="02020603050405020304"/>
              </a:rPr>
              <a:t>пгд час проведения робгт щодо облаштуванн • м' ця для паркування автомобглгв, </a:t>
            </a:r>
          </a:p>
          <a:p>
            <a:pPr marL="0" marR="0" indent="0" algn="l">
              <a:lnSpc>
                <a:spcPts val="1400"/>
              </a:lnSpc>
              <a:spcBef>
                <a:spcPts val="10"/>
              </a:spcBef>
              <a:spcAft>
                <a:spcPts val="0"/>
              </a:spcAft>
              <a:tabLst>
                <a:tab pos="6172200" algn="r"/>
              </a:tabLst>
            </a:pPr>
            <a:r>
              <a:rPr lang="ru-RU" sz="1050" spc="0">
                <a:solidFill>
                  <a:srgbClr val="000000"/>
                </a:solidFill>
                <a:latin typeface="Verdana" pitchFamily="2" panose="02020603050405020304"/>
              </a:rPr>
              <a:t>видглити вгдповгдне мгсце для людей з гнвалг ! • </a:t>
            </a:r>
            <a:r>
              <a:rPr lang="ru-RU" sz="1050" spc="0">
                <a:solidFill>
                  <a:srgbClr val="000000"/>
                </a:solidFill>
                <a:latin typeface="Verdana" pitchFamily="2" panose="02020603050405020304"/>
              </a:rPr>
              <a:t>. п .лизу входу в примгщення суду та </a:t>
            </a:r>
          </a:p>
          <a:p>
            <a:pPr marL="0" marR="0" indent="0" algn="l">
              <a:lnSpc>
                <a:spcPts val="900"/>
              </a:lnSpc>
              <a:spcBef>
                <a:spcPts val="0"/>
              </a:spcBef>
              <a:spcAft>
                <a:spcPts val="0"/>
              </a:spcAft>
            </a:pPr>
            <a:r>
              <a:rPr lang="ru-RU" sz="1050" spc="440">
                <a:solidFill>
                  <a:srgbClr val="000000"/>
                </a:solidFill>
                <a:latin typeface="Verdana" pitchFamily="2" panose="02020603050405020304"/>
              </a:rPr>
              <a:t>розмгстити вгдповгднг знаки. </a:t>
            </a:r>
          </a:p>
          <a:p>
            <a:pPr marL="0" marR="0" indent="0" algn="l">
              <a:lnSpc>
                <a:spcPts val="2100"/>
              </a:lnSpc>
              <a:spcBef>
                <a:spcPts val="0"/>
              </a:spcBef>
              <a:spcAft>
                <a:spcPts val="0"/>
              </a:spcAft>
              <a:tabLst>
                <a:tab pos="3840480" algn="l"/>
              </a:tabLst>
            </a:pPr>
            <a:r>
              <a:rPr lang="ru-RU" sz="1050" spc="30">
                <a:solidFill>
                  <a:srgbClr val="000000"/>
                </a:solidFill>
                <a:latin typeface="Verdana" pitchFamily="2" panose="02020603050405020304"/>
              </a:rPr>
              <a:t>ГОЛОВА СУДУ</a:t>
            </a:r>
            <a:r>
              <a:rPr lang="ru-RU" sz="100" i="1" spc="30">
                <a:solidFill>
                  <a:srgbClr val="4D4A95"/>
                </a:solidFill>
                <a:latin typeface="Verdana" pitchFamily="2" panose="02020603050405020304"/>
              </a:rPr>
              <a:t> </a:t>
            </a:r>
            <a:r>
              <a:rPr lang="ru-RU" sz="900" i="1" spc="30">
                <a:solidFill>
                  <a:srgbClr val="4D4A95"/>
                </a:solidFill>
                <a:latin typeface="Verdana" pitchFamily="2" panose="02020603050405020304"/>
              </a:rPr>
              <a:t>%~</a:t>
            </a:r>
            <a:r>
              <a:rPr lang="ru-RU" sz="1050" spc="30">
                <a:solidFill>
                  <a:srgbClr val="000000"/>
                </a:solidFill>
                <a:latin typeface="Verdana" pitchFamily="2" panose="02020603050405020304"/>
              </a:rPr>
              <a:t> Уляна ЛУКОВКIНА </a:t>
            </a:r>
          </a:p>
          <a:p>
            <a:pPr marL="0" marR="0" indent="0" algn="l">
              <a:lnSpc>
                <a:spcPts val="1400"/>
              </a:lnSpc>
              <a:spcBef>
                <a:spcPts val="0"/>
              </a:spcBef>
              <a:spcAft>
                <a:spcPts val="0"/>
              </a:spcAft>
              <a:tabLst>
                <a:tab pos="3108960" algn="l"/>
                <a:tab pos="3794760" algn="l"/>
              </a:tabLst>
            </a:pPr>
            <a:r>
              <a:rPr lang="ru-RU" sz="1050" spc="40">
                <a:solidFill>
                  <a:srgbClr val="000000"/>
                </a:solidFill>
                <a:latin typeface="Verdana" pitchFamily="2" panose="02020603050405020304"/>
              </a:rPr>
              <a:t>КЕРIВНИК АПАРАТУ СУДУ </a:t>
            </a:r>
            <a:r>
              <a:rPr lang="ru-RU" sz="1050" spc="40">
                <a:solidFill>
                  <a:srgbClr val="000000"/>
                </a:solidFill>
                <a:latin typeface="Verdana" pitchFamily="2" panose="02020603050405020304"/>
              </a:rPr>
              <a:t>~!</a:t>
            </a:r>
            <a:r>
              <a:rPr lang="ru-RU" sz="100" spc="40">
                <a:solidFill>
                  <a:srgbClr val="4D4A95"/>
                </a:solidFill>
                <a:latin typeface="Verdana" pitchFamily="2" panose="02020603050405020304"/>
              </a:rPr>
              <a:t> </a:t>
            </a:r>
            <a:r>
              <a:rPr lang="ru-RU" sz="1050" spc="40">
                <a:solidFill>
                  <a:srgbClr val="4D4A95"/>
                </a:solidFill>
                <a:latin typeface="Verdana" pitchFamily="2" panose="02020603050405020304"/>
              </a:rPr>
              <a:t>7/</a:t>
            </a:r>
            <a:r>
              <a:rPr lang="ru-RU" sz="1050" spc="40">
                <a:solidFill>
                  <a:srgbClr val="000000"/>
                </a:solidFill>
                <a:latin typeface="Verdana" pitchFamily="2" panose="02020603050405020304"/>
              </a:rPr>
              <a:t> Леся ГРАБОВЕЦЬКА </a:t>
            </a:r>
          </a:p>
        </p:txBody>
      </p:sp>
      <p:sp>
        <p:nvSpPr>
          <p:cNvPr id="81" name=""/>
          <p:cNvSpPr/>
          <p:nvPr>
            <p:ph type="body" idx="10"/>
          </p:nvPr>
        </p:nvSpPr>
        <p:spPr>
          <a:xfrm>
            <a:off x="1031240" y="10268585"/>
            <a:ext cx="3199130" cy="307975"/>
          </a:xfrm>
          <a:prstGeom prst="rect">
            <a:avLst/>
          </a:prstGeom>
          <a:noFill/>
          <a:ln w="0" cmpd="sng">
            <a:noFill/>
            <a:prstDash val="solid"/>
          </a:ln>
        </p:spPr>
        <p:txBody>
          <a:bodyPr vert="horz" lIns="0" tIns="0" rIns="0" bIns="0" anchor="t">
            <a:normAutofit fontScale="95000"/>
          </a:bodyPr>
          <a:lstStyle/>
          <a:p>
            <a:pPr marL="0" marR="0" indent="0" algn="ctr">
              <a:lnSpc>
                <a:spcPts val="2800"/>
              </a:lnSpc>
              <a:spcAft>
                <a:spcPts val="945"/>
              </a:spcAft>
            </a:pPr>
            <a:r>
              <a:rPr lang="ru-RU" sz="2550" spc="-235">
                <a:solidFill>
                  <a:srgbClr val="000000"/>
                </a:solidFill>
                <a:latin typeface="Arial Narrow" pitchFamily="2" panose="02020603050405020304"/>
              </a:rPr>
              <a:t>/1</a:t>
            </a:r>
            <a:r>
              <a:rPr lang="ru-RU" sz="2550" spc="-235">
                <a:solidFill>
                  <a:srgbClr val="000000"/>
                </a:solidFill>
                <a:latin typeface="Arial Narrow" pitchFamily="2" panose="02020603050405020304"/>
              </a:rPr>
              <a:t>► </a:t>
            </a:r>
            <a:r>
              <a:rPr lang="ru-RU" sz="2550" spc="-235">
                <a:solidFill>
                  <a:srgbClr val="000000"/>
                </a:solidFill>
                <a:latin typeface="Arial Narrow" pitchFamily="2" panose="02020603050405020304"/>
              </a:rPr>
              <a:t>У </a:t>
            </a:r>
          </a:p>
        </p:txBody>
      </p:sp>
      <p:sp>
        <p:nvSpPr>
          <p:cNvPr id="82" name=""/>
          <p:cNvSpPr/>
          <p:nvPr>
            <p:ph type="body" idx="10"/>
          </p:nvPr>
        </p:nvSpPr>
        <p:spPr>
          <a:xfrm>
            <a:off x="1031240" y="10576560"/>
            <a:ext cx="2599055" cy="129540"/>
          </a:xfrm>
          <a:prstGeom prst="rect">
            <a:avLst/>
          </a:prstGeom>
          <a:noFill/>
          <a:ln w="0" cmpd="sng">
            <a:noFill/>
            <a:prstDash val="solid"/>
          </a:ln>
        </p:spPr>
        <p:txBody>
          <a:bodyPr vert="horz" lIns="0" tIns="0" rIns="0" bIns="0" anchor="t"/>
          <a:lstStyle/>
          <a:p>
            <a:pPr algn="l"/>
            <a:r>
              <a:rPr lang="en-US" sz="100"/>
              <a:t>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84"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10" name=""/>
        <p:cNvGrpSpPr/>
        <p:nvPr/>
      </p:nvGrpSpPr>
      <p:grpSpPr>
        <a:xfrm>
          <a:off x="0" y="0"/>
          <a:ext cx="0" cy="0"/>
          <a:chOff x="0" y="0"/>
          <a:chExt cx="0" cy="0"/>
        </a:xfrm>
      </p:grpSpPr>
      <p:sp>
        <p:nvSpPr>
          <p:cNvPr id="11" name=""/>
          <p:cNvSpPr/>
          <p:nvPr>
            <p:ph type="body" idx="10"/>
          </p:nvPr>
        </p:nvSpPr>
        <p:spPr>
          <a:xfrm>
            <a:off x="897255" y="571500"/>
            <a:ext cx="6210300" cy="93726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ru-RU" sz="1100" spc="-65">
                <a:solidFill>
                  <a:srgbClr val="38393C"/>
                </a:solidFill>
                <a:latin typeface="Verdana" pitchFamily="2" panose="02020603050405020304"/>
              </a:rPr>
              <a:t>У камерг освгтлення е штучним та денним. Загратоване оглядове вгконце знаходиться пiд стелею розмгром 0,8 м х 0,6 м, низ вiкна вгд пiдлоги на ргвнг 1,9 м у вгдповгдностг з вимогами державних будгвельних норм УкраУни В.2.2-26:2010. У хамерг в наявностi е щгльно прикргплена до пiдлоги лава для сидгння. </a:t>
            </a:r>
          </a:p>
          <a:p>
            <a:pPr marL="0" marR="0" indent="0" algn="just">
              <a:lnSpc>
                <a:spcPts val="1400"/>
              </a:lnSpc>
              <a:spcBef>
                <a:spcPts val="0"/>
              </a:spcBef>
              <a:spcAft>
                <a:spcPts val="0"/>
              </a:spcAft>
            </a:pPr>
            <a:r>
              <a:rPr lang="ru-RU" sz="1100" spc="-70">
                <a:solidFill>
                  <a:srgbClr val="38393C"/>
                </a:solidFill>
                <a:latin typeface="Verdana" pitchFamily="2" panose="02020603050405020304"/>
              </a:rPr>
              <a:t>Розмгщений в камерг лгхтар захищено металевою сгткою для обмеження доступу до нього, вимикач знаходиться ззовнг. На сьогоднг лампочку в хамерг замгнено на енергозберггаючу, бгльш потужну. </a:t>
            </a:r>
          </a:p>
          <a:p>
            <a:pPr marL="457200" marR="91440" indent="0" algn="just">
              <a:lnSpc>
                <a:spcPts val="1400"/>
              </a:lnSpc>
              <a:spcBef>
                <a:spcPts val="0"/>
              </a:spcBef>
              <a:spcAft>
                <a:spcPts val="0"/>
              </a:spcAft>
            </a:pPr>
            <a:r>
              <a:rPr lang="ru-RU" sz="1100" spc="-70">
                <a:solidFill>
                  <a:srgbClr val="38393C"/>
                </a:solidFill>
                <a:latin typeface="Verdana" pitchFamily="2" panose="02020603050405020304"/>
              </a:rPr>
              <a:t>У камерг облаштовано механгчну систему вентиляцгг, що перебувае в робочому станг. Iснуюча механгчна вентиляцгя розмгщена пiд стелею. </a:t>
            </a:r>
          </a:p>
          <a:p>
            <a:pPr marL="0" marR="0" indent="0" algn="just">
              <a:lnSpc>
                <a:spcPts val="1400"/>
              </a:lnSpc>
              <a:spcBef>
                <a:spcPts val="0"/>
              </a:spcBef>
              <a:spcAft>
                <a:spcPts val="0"/>
              </a:spcAft>
            </a:pPr>
            <a:r>
              <a:rPr lang="ru-RU" sz="1100" spc="0">
                <a:solidFill>
                  <a:srgbClr val="38393C"/>
                </a:solidFill>
                <a:latin typeface="Verdana" pitchFamily="2" panose="02020603050405020304"/>
              </a:rPr>
              <a:t>Провгтрювання камери здгйснюеться також шляхом вгдкривання вiкна перед кожним помгщенням до камери пгдозрюваних, обвинувачених, засуджених. </a:t>
            </a:r>
          </a:p>
          <a:p>
            <a:pPr marL="0" marR="0" indent="0" algn="just">
              <a:lnSpc>
                <a:spcPts val="1400"/>
              </a:lnSpc>
              <a:spcBef>
                <a:spcPts val="0"/>
              </a:spcBef>
              <a:spcAft>
                <a:spcPts val="0"/>
              </a:spcAft>
            </a:pPr>
            <a:r>
              <a:rPr lang="ru-RU" sz="1100" spc="0">
                <a:solidFill>
                  <a:srgbClr val="38393C"/>
                </a:solidFill>
                <a:latin typeface="Verdana" pitchFamily="2" panose="02020603050405020304"/>
              </a:rPr>
              <a:t>Над дверима камери через наявну пiд стелею камери решгтку та металевг гратчастг дверi забезпечуеться приплив повiтря з примiщення конвою, в якому е вiкна, що </a:t>
            </a:r>
            <a:r>
              <a:rPr lang="ru-RU" sz="1100" spc="0">
                <a:solidFill>
                  <a:srgbClr val="38393C"/>
                </a:solidFill>
                <a:latin typeface="Verdana" pitchFamily="2" panose="02020603050405020304"/>
              </a:rPr>
              <a:t>в1дчиняються. </a:t>
            </a:r>
          </a:p>
          <a:p>
            <a:pPr marL="0" marR="0" indent="0" algn="just">
              <a:lnSpc>
                <a:spcPts val="1400"/>
              </a:lnSpc>
              <a:spcBef>
                <a:spcPts val="95"/>
              </a:spcBef>
              <a:spcAft>
                <a:spcPts val="0"/>
              </a:spcAft>
            </a:pPr>
            <a:r>
              <a:rPr lang="ru-RU" sz="1100" spc="-70">
                <a:solidFill>
                  <a:srgbClr val="38393C"/>
                </a:solidFill>
                <a:latin typeface="Verdana" pitchFamily="2" panose="02020603050405020304"/>
              </a:rPr>
              <a:t>Прибирання, провгтрювання, дезгнфекцгя примгщень конвою та камери, санвузла проводяться регулярно вгдповгдно до розпорядження кергвника апарату суду зггдно з графгком. Переносною бактерицидною лампою проводиться знезараження повiтря. Пгдозрюваним, обвинуваченим, засудженим забезпечено безперешкодний доступ до питног води: у наявностi емнгсть з питною водою та одноразовг стакани. </a:t>
            </a:r>
          </a:p>
          <a:p>
            <a:pPr marL="0" marR="0" indent="0" algn="just">
              <a:lnSpc>
                <a:spcPts val="1400"/>
              </a:lnSpc>
              <a:spcBef>
                <a:spcPts val="0"/>
              </a:spcBef>
              <a:spcAft>
                <a:spcPts val="0"/>
              </a:spcAft>
            </a:pPr>
            <a:r>
              <a:rPr lang="ru-RU" sz="1100" spc="0">
                <a:solidFill>
                  <a:srgbClr val="38393C"/>
                </a:solidFill>
                <a:latin typeface="Verdana" pitchFamily="2" panose="02020603050405020304"/>
              </a:rPr>
              <a:t>Yci </a:t>
            </a:r>
            <a:r>
              <a:rPr lang="ru-RU" sz="1100" spc="0">
                <a:solidFill>
                  <a:srgbClr val="38393C"/>
                </a:solidFill>
                <a:latin typeface="Verdana" pitchFamily="2" panose="02020603050405020304"/>
              </a:rPr>
              <a:t>дверi примгщень, що розташованг на маршрутг конвоювання, обладнано замковими пристроями для зачинення на час конвоювання. </a:t>
            </a:r>
          </a:p>
          <a:p>
            <a:pPr marL="0" marR="0" indent="0" algn="just">
              <a:lnSpc>
                <a:spcPts val="1400"/>
              </a:lnSpc>
              <a:spcBef>
                <a:spcPts val="0"/>
              </a:spcBef>
              <a:spcAft>
                <a:spcPts val="0"/>
              </a:spcAft>
            </a:pPr>
            <a:r>
              <a:rPr lang="ru-RU" sz="1100" spc="-70">
                <a:solidFill>
                  <a:srgbClr val="38393C"/>
                </a:solidFill>
                <a:latin typeface="Verdana" pitchFamily="2" panose="02020603050405020304"/>
              </a:rPr>
              <a:t>Сходова клгтка, якою здгйснюеться конвоювання пгдозрюваних, обвинувачених, засуджених, обладнана достатнгм освгтленням. </a:t>
            </a:r>
          </a:p>
          <a:p>
            <a:pPr marL="0" marR="0" indent="0" algn="just">
              <a:lnSpc>
                <a:spcPts val="1400"/>
              </a:lnSpc>
              <a:spcBef>
                <a:spcPts val="95"/>
              </a:spcBef>
              <a:spcAft>
                <a:spcPts val="0"/>
              </a:spcAft>
            </a:pPr>
            <a:r>
              <a:rPr lang="ru-RU" sz="1100" spc="-60">
                <a:solidFill>
                  <a:srgbClr val="38393C"/>
                </a:solidFill>
                <a:latin typeface="Verdana" pitchFamily="2" panose="02020603050405020304"/>
              </a:rPr>
              <a:t>Вiдеонагляд гз залiв судових засiдань на другому та третьому поверках, а також вгдеонагляд по маршруту конвоювання, виведений на монгтор робочого мгсця працгвникгв територiального управлгння Слу кби судовое охорони у Iвано-Франкгвськгй областi, якi протягом робочого дня несуть службу в судi. </a:t>
            </a:r>
          </a:p>
          <a:p>
            <a:pPr marL="0" marR="0" indent="0" algn="just">
              <a:lnSpc>
                <a:spcPts val="1400"/>
              </a:lnSpc>
              <a:spcBef>
                <a:spcPts val="35"/>
              </a:spcBef>
              <a:spcAft>
                <a:spcPts val="0"/>
              </a:spcAft>
            </a:pPr>
            <a:r>
              <a:rPr lang="ru-RU" sz="1100" spc="-75">
                <a:solidFill>
                  <a:srgbClr val="38393C"/>
                </a:solidFill>
                <a:latin typeface="Verdana" pitchFamily="2" panose="02020603050405020304"/>
              </a:rPr>
              <a:t>Також Тлумацький районний суд Iвано-Франкгвськоi областi забезпечений двома загородженнями зг спецгального захисного скла для розмгщення пгдозрюваних, обвинувачених, засуджених, що розмгщеннг в двох залах судових засiдань, в яких розглядаються кримгнальнг справи (провадження), клопотання, де пгдозрюванг, обвинуваченг, засудженг знаходяться пiд вартою. </a:t>
            </a:r>
          </a:p>
          <a:p>
            <a:pPr marL="0" marR="0" indent="0" algn="just">
              <a:lnSpc>
                <a:spcPts val="1400"/>
              </a:lnSpc>
              <a:spcBef>
                <a:spcPts val="85"/>
              </a:spcBef>
              <a:spcAft>
                <a:spcPts val="0"/>
              </a:spcAft>
            </a:pPr>
            <a:r>
              <a:rPr lang="ru-RU" sz="1100" spc="-70">
                <a:solidFill>
                  <a:srgbClr val="38393C"/>
                </a:solidFill>
                <a:latin typeface="Verdana" pitchFamily="2" panose="02020603050405020304"/>
              </a:rPr>
              <a:t>Bci </a:t>
            </a:r>
            <a:r>
              <a:rPr lang="ru-RU" sz="1100" spc="-70">
                <a:solidFill>
                  <a:srgbClr val="38393C"/>
                </a:solidFill>
                <a:latin typeface="Verdana" pitchFamily="2" panose="02020603050405020304"/>
              </a:rPr>
              <a:t>вiкна залiв судових засгдань, примiщення конвою та камери для пгдозрюваних, обвинувачених, засуджених укргпленг металевими гратами, якi знаходяться в вгдмгнному станг, що убезпечуе втечу oci6, взятих пiд варту. </a:t>
            </a:r>
          </a:p>
          <a:p>
            <a:pPr marL="0" marR="0" indent="0" algn="just">
              <a:lnSpc>
                <a:spcPts val="1300"/>
              </a:lnSpc>
              <a:spcBef>
                <a:spcPts val="80"/>
              </a:spcBef>
              <a:spcAft>
                <a:spcPts val="0"/>
              </a:spcAft>
            </a:pPr>
            <a:r>
              <a:rPr lang="ru-RU" sz="1100" spc="0">
                <a:solidFill>
                  <a:srgbClr val="38393C"/>
                </a:solidFill>
                <a:latin typeface="Verdana" pitchFamily="2" panose="02020603050405020304"/>
              </a:rPr>
              <a:t>Протягом 2022 року в Тлумацькому районному судi Iвано-Франкгвськог областi не було вигзних засiдань. </a:t>
            </a:r>
          </a:p>
          <a:p>
            <a:pPr marL="0" marR="0" indent="0" algn="just">
              <a:lnSpc>
                <a:spcPts val="1400"/>
              </a:lnSpc>
              <a:spcBef>
                <a:spcPts val="0"/>
              </a:spcBef>
              <a:spcAft>
                <a:spcPts val="0"/>
              </a:spcAft>
            </a:pPr>
            <a:r>
              <a:rPr lang="ru-RU" sz="1100" spc="-70">
                <a:solidFill>
                  <a:srgbClr val="38393C"/>
                </a:solidFill>
                <a:latin typeface="Verdana" pitchFamily="2" panose="02020603050405020304"/>
              </a:rPr>
              <a:t>I</a:t>
            </a:r>
            <a:r>
              <a:rPr lang="ru-RU" sz="1100" spc="-70">
                <a:solidFill>
                  <a:srgbClr val="38393C"/>
                </a:solidFill>
                <a:latin typeface="Verdana" pitchFamily="2" panose="02020603050405020304"/>
              </a:rPr>
              <a:t>нженерно-технгчнг засоби охорони примiщення Тлумацького районного суду Iвано-ФранкгвськоТ областi знаходяться пiд охороною Управлгння полгцгУ охорони в Iвано-Франкгвськгй областi, яка здгйснюеться в позаробочий час. Кргм того, у денний час примiщення Тлумацького районного </a:t>
            </a:r>
            <a:r>
              <a:rPr lang="ru-RU" sz="1100" spc="-70">
                <a:solidFill>
                  <a:srgbClr val="38393C"/>
                </a:solidFill>
                <a:latin typeface="Verdana" pitchFamily="2" panose="02020603050405020304"/>
              </a:rPr>
              <a:t>суду </a:t>
            </a:r>
            <a:r>
              <a:rPr lang="ru-RU" sz="1100" spc="-70">
                <a:solidFill>
                  <a:srgbClr val="38393C"/>
                </a:solidFill>
                <a:latin typeface="Verdana" pitchFamily="2" panose="02020603050405020304"/>
              </a:rPr>
              <a:t>Iвано-Франкгвськоу областi охороняеться </a:t>
            </a:r>
            <a:r>
              <a:rPr lang="ru-RU" sz="1100" spc="-70">
                <a:solidFill>
                  <a:srgbClr val="38393C"/>
                </a:solidFill>
                <a:latin typeface="Verdana" pitchFamily="2" panose="02020603050405020304"/>
              </a:rPr>
              <a:t>працiвниками територiального </a:t>
            </a:r>
            <a:r>
              <a:rPr lang="ru-RU" sz="1100" spc="-70">
                <a:solidFill>
                  <a:srgbClr val="38393C"/>
                </a:solidFill>
                <a:latin typeface="Verdana" pitchFamily="2" panose="02020603050405020304"/>
              </a:rPr>
              <a:t>упраВЛгння Сл</a:t>
            </a:r>
            <a:r>
              <a:rPr lang="ru-RU" sz="1100" spc="-70">
                <a:solidFill>
                  <a:srgbClr val="38393C"/>
                </a:solidFill>
                <a:latin typeface="Verdana" pitchFamily="2" panose="02020603050405020304"/>
              </a:rPr>
              <a:t>у</a:t>
            </a:r>
            <a:r>
              <a:rPr lang="ru-RU" sz="1100" spc="-70">
                <a:solidFill>
                  <a:srgbClr val="38393C"/>
                </a:solidFill>
                <a:latin typeface="Verdana" pitchFamily="2" panose="02020603050405020304"/>
              </a:rPr>
              <a:t>жби с</a:t>
            </a:r>
            <a:r>
              <a:rPr lang="ru-RU" sz="1100" spc="-70">
                <a:solidFill>
                  <a:srgbClr val="38393C"/>
                </a:solidFill>
                <a:latin typeface="Verdana" pitchFamily="2" panose="02020603050405020304"/>
              </a:rPr>
              <a:t>у</a:t>
            </a:r>
            <a:r>
              <a:rPr lang="ru-RU" sz="1100" spc="-70">
                <a:solidFill>
                  <a:srgbClr val="38393C"/>
                </a:solidFill>
                <a:latin typeface="Verdana" pitchFamily="2" panose="02020603050405020304"/>
              </a:rPr>
              <a:t>дОВо1 охорони у Iв</a:t>
            </a:r>
            <a:r>
              <a:rPr lang="ru-RU" sz="1100" spc="-70">
                <a:solidFill>
                  <a:srgbClr val="38393C"/>
                </a:solidFill>
                <a:latin typeface="Verdana" pitchFamily="2" panose="02020603050405020304"/>
              </a:rPr>
              <a:t>ан</a:t>
            </a:r>
            <a:r>
              <a:rPr lang="ru-RU" sz="1100" spc="-70">
                <a:solidFill>
                  <a:srgbClr val="38393C"/>
                </a:solidFill>
                <a:latin typeface="Verdana" pitchFamily="2" panose="02020603050405020304"/>
              </a:rPr>
              <a:t>0-Франкiвськiй </a:t>
            </a:r>
            <a:r>
              <a:rPr lang="ru-RU" sz="1100" spc="-70">
                <a:solidFill>
                  <a:srgbClr val="38393C"/>
                </a:solidFill>
                <a:latin typeface="Verdana" pitchFamily="2" panose="02020603050405020304"/>
              </a:rPr>
              <a:t>областi. </a:t>
            </a:r>
          </a:p>
          <a:p>
            <a:pPr marL="0" marR="0" indent="0" algn="just">
              <a:lnSpc>
                <a:spcPts val="1400"/>
              </a:lnSpc>
              <a:spcBef>
                <a:spcPts val="160"/>
              </a:spcBef>
              <a:spcAft>
                <a:spcPts val="0"/>
              </a:spcAft>
            </a:pPr>
            <a:r>
              <a:rPr lang="ru-RU" sz="1100" spc="-75">
                <a:solidFill>
                  <a:srgbClr val="38393C"/>
                </a:solidFill>
                <a:latin typeface="Verdana" pitchFamily="2" panose="02020603050405020304"/>
              </a:rPr>
              <a:t>Вгдповгдно до ст. 10 Закону Украгни «Про правовий режим военного стану» встановлено неприпустимгсть припинення повноважень органiв державноТ влади, гнших державних органiв в умовах военного стану, у тому числг судгв. Навгть в умовах военного або надзвичайного стану конституцгйнг права людини на судовий захист не можуть бути обмеженг. Тлумацький районний суд Iвано-Франкгвськог областi з дня оголошення вгйни росгйською федерацгею нг на один день не припиняв здгйснювати правосуддя. </a:t>
            </a:r>
          </a:p>
          <a:p>
            <a:pPr marL="0" marR="0" indent="0" algn="just">
              <a:lnSpc>
                <a:spcPts val="1400"/>
              </a:lnSpc>
              <a:spcBef>
                <a:spcPts val="0"/>
              </a:spcBef>
              <a:spcAft>
                <a:spcPts val="235"/>
              </a:spcAft>
            </a:pPr>
            <a:r>
              <a:rPr lang="ru-RU" sz="1100" spc="-80">
                <a:solidFill>
                  <a:srgbClr val="38393C"/>
                </a:solidFill>
                <a:latin typeface="Verdana" pitchFamily="2" panose="02020603050405020304"/>
              </a:rPr>
              <a:t>Слiд зазначити, що з лютого 2022 року до 14 вересня 2022 року, охорона примiщення Тлумацького районного </a:t>
            </a:r>
            <a:r>
              <a:rPr lang="ru-RU" sz="1100" spc="-80">
                <a:solidFill>
                  <a:srgbClr val="38393C"/>
                </a:solidFill>
                <a:latin typeface="Verdana" pitchFamily="2" panose="02020603050405020304"/>
              </a:rPr>
              <a:t>суду </a:t>
            </a:r>
            <a:r>
              <a:rPr lang="ru-RU" sz="1100" spc="-80">
                <a:solidFill>
                  <a:srgbClr val="38393C"/>
                </a:solidFill>
                <a:latin typeface="Verdana" pitchFamily="2" panose="02020603050405020304"/>
              </a:rPr>
              <a:t>Iвано-ФранкгвськоТ областi здгйснювалася працiвниками територiального управлгння Служби судовоТ охорони у Iвано-Франкгвськгй областi цглолодобово, а з 14 вересня 2022 року i до кгнця року</a:t>
            </a:r>
            <a:r>
              <a:rPr lang="ru-RU" sz="1100" spc="-80">
                <a:solidFill>
                  <a:srgbClr val="5C5F61"/>
                </a:solidFill>
                <a:latin typeface="Verdana" pitchFamily="2" panose="02020603050405020304"/>
              </a:rPr>
              <a:t> —</a:t>
            </a:r>
            <a:r>
              <a:rPr lang="ru-RU" sz="1100" spc="-80">
                <a:solidFill>
                  <a:srgbClr val="38393C"/>
                </a:solidFill>
                <a:latin typeface="Verdana" pitchFamily="2" panose="02020603050405020304"/>
              </a:rPr>
              <a:t> протягом робочого дня.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13" name=""/>
        <p:cNvGrpSpPr/>
        <p:nvPr/>
      </p:nvGrpSpPr>
      <p:grpSpPr>
        <a:xfrm>
          <a:off x="0" y="0"/>
          <a:ext cx="0" cy="0"/>
          <a:chOff x="0" y="0"/>
          <a:chExt cx="0" cy="0"/>
        </a:xfrm>
      </p:grpSpPr>
      <p:sp>
        <p:nvSpPr>
          <p:cNvPr id="14" name=""/>
          <p:cNvSpPr/>
          <p:nvPr>
            <p:ph type="body" idx="10"/>
          </p:nvPr>
        </p:nvSpPr>
        <p:spPr>
          <a:xfrm>
            <a:off x="796290" y="558800"/>
            <a:ext cx="6210300" cy="9486900"/>
          </a:xfrm>
          <a:prstGeom prst="rect">
            <a:avLst/>
          </a:prstGeom>
          <a:noFill/>
          <a:ln w="0" cmpd="sng">
            <a:noFill/>
            <a:prstDash val="solid"/>
          </a:ln>
        </p:spPr>
        <p:txBody>
          <a:bodyPr vert="horz" lIns="0" tIns="0" rIns="0" bIns="0" anchor="t"/>
          <a:lstStyle/>
          <a:p>
            <a:pPr marL="0" marR="0" indent="0" algn="ctr">
              <a:lnSpc>
                <a:spcPts val="1400"/>
              </a:lnSpc>
              <a:spcAft>
                <a:spcPts val="0"/>
              </a:spcAft>
            </a:pPr>
            <a:r>
              <a:rPr lang="ru-RU" sz="1150" spc="60">
                <a:solidFill>
                  <a:srgbClr val="36343B"/>
                </a:solidFill>
                <a:latin typeface="Arial" pitchFamily="2" panose="02020603050405020304"/>
              </a:rPr>
              <a:t>ЗАБЕЗПЕЧЕНИЯ ПОЖЕЖНОI БЕЗПЕКИ </a:t>
            </a:r>
          </a:p>
          <a:p>
            <a:pPr marL="0" marR="0" indent="0" algn="just">
              <a:lnSpc>
                <a:spcPts val="1400"/>
              </a:lnSpc>
              <a:spcBef>
                <a:spcPts val="1445"/>
              </a:spcBef>
              <a:spcAft>
                <a:spcPts val="0"/>
              </a:spcAft>
            </a:pPr>
            <a:r>
              <a:rPr lang="ru-RU" sz="1150" spc="-25">
                <a:solidFill>
                  <a:srgbClr val="36343B"/>
                </a:solidFill>
                <a:latin typeface="Arial" pitchFamily="2" panose="02020603050405020304"/>
              </a:rPr>
              <a:t>Вгдповгдно до наказу голови Тлумацького районного суду Iвано-Франкгвськоi областi вiд 19.01.2022 № 02-47/29 «Про визначення вгдповгдальних oci6 з питань пожежноТ безпеки, технгчноТ безпеки та цивгльноУ оборони в судг» головний спецгалгст (з iнформацiйних технологгй) е вгдповгдальним з питань пожежноТ безпеки, технгки безпеки та цивгльног оборони, розробляе комплекснг заходи щодо забезпечення пожежноУ безпеки, впроваджуе досягнення науки i технгки, позитивний досвiд, вгдповгдно до нормативних актгв з пожежноТ безпеки розробляе i затверджуе положення, гнструкцгУ, гншг нормативнг акти, що дгють у межах цього ж суду, здгйснюе постгйний контроль за Тх додержанням; забезпечуе додержання протипожежних вимог стандартгв, норм, правил, а також виконання вимог приписгв i постанов органгв державного пожежного нагляду та вчиняе гншг дiТ, спрямованг на забезпечення пожежноТ безпеки в Тлумацькому районному суде Iвано-Франкгвськоi областi. </a:t>
            </a:r>
          </a:p>
          <a:p>
            <a:pPr marL="0" marR="0" indent="0" algn="just">
              <a:lnSpc>
                <a:spcPts val="1400"/>
              </a:lnSpc>
              <a:spcBef>
                <a:spcPts val="0"/>
              </a:spcBef>
              <a:spcAft>
                <a:spcPts val="0"/>
              </a:spcAft>
            </a:pPr>
            <a:r>
              <a:rPr lang="ru-RU" sz="1150" spc="0">
                <a:solidFill>
                  <a:srgbClr val="36343B"/>
                </a:solidFill>
                <a:latin typeface="Arial" pitchFamily="2" panose="02020603050405020304"/>
              </a:rPr>
              <a:t>У зв'язку гз зарахуванням головного спецгалгста (з iнформацiйних технологгй) Тлумацького районного суду Iвано-Франкгвськоi областi Миколи СТЕФАНИШИНА до спискгв 1вано-Франкгвського районного територгального центру комплектування та соцгальноУ пгдтримки на штатнг посади за штатом военного часу, обов'язки за цгею посадою з 27 лютого 2022 року до 20 жовтня 2022 року, включно, виконувала консультант суду Тетяна ГОРIН. </a:t>
            </a:r>
          </a:p>
          <a:p>
            <a:pPr marL="0" marR="0" indent="0" algn="just">
              <a:lnSpc>
                <a:spcPts val="1400"/>
              </a:lnSpc>
              <a:spcBef>
                <a:spcPts val="80"/>
              </a:spcBef>
              <a:spcAft>
                <a:spcPts val="0"/>
              </a:spcAft>
            </a:pPr>
            <a:r>
              <a:rPr lang="ru-RU" sz="1150" spc="0">
                <a:solidFill>
                  <a:srgbClr val="36343B"/>
                </a:solidFill>
                <a:latin typeface="Arial" pitchFamily="2" panose="02020603050405020304"/>
              </a:rPr>
              <a:t>У своТй роботг вгдповгдальний працгвник апарату суду за пожежну безпеку керуеться наступними нормативними актами: Правилами техногенноТ безпеки у сфере цивгльного захисту на пгдприемствах, в органгзацгях, установах та на небезпечних територгях, затвердженими Наказом Мгнгстерства Украгни з питань надзвичайних ситуацiй та у справах захисту населення вiд наслгдкгв ЧорнобильськоТ катастрофи вiд 15 серпня 2007 року № 557, Порядком подання i реестрацгг декларацгг вгдповгдностг матергально-технгчноi бази суб'екта господарювання вимогам законодавства з питань пожежноТ безпеки, затвердженим постановою Кабiнету Мгнгстргв Украгни вiд 5 червня 2013 року № 440, Порядком здгйснення навчання населения дгям у надзвичайних ситуацiях, затвердженим постановою Кабiнету Мгнгстргв Украгни вiд 26 червня 2013 року № 444, Порядком ф ункцiонування добровгльноУ пожежноТ охорони, затвердженим постановою Кабiнету Мгнгстргв УкраТни вiд 17 линия 2013 року № 564, Нормами визначення категоргй примгщень, будинкгв та зовнгшнгх установок за вибухопожежною та пожежною небезпекою, Державними будгвельними нормами Украгни (Система протипожежного захисту). </a:t>
            </a:r>
          </a:p>
          <a:p>
            <a:pPr marL="0" marR="0" indent="0" algn="just">
              <a:lnSpc>
                <a:spcPts val="1400"/>
              </a:lnSpc>
              <a:spcBef>
                <a:spcPts val="0"/>
              </a:spcBef>
              <a:spcAft>
                <a:spcPts val="0"/>
              </a:spcAft>
            </a:pPr>
            <a:r>
              <a:rPr lang="ru-RU" sz="1150" spc="-20">
                <a:solidFill>
                  <a:srgbClr val="36343B"/>
                </a:solidFill>
                <a:latin typeface="Arial" pitchFamily="2" panose="02020603050405020304"/>
              </a:rPr>
              <a:t>Позитивним в дгяльностг Тлумацького районного суду Iвано-Франкгвськог областi е врегулювання порядку реагування на надзвичайнг ситуацгТ, органгзацгг роботи суду в умовах надзвичайних ситуацiй. Bci працгвники суду ознайомились з особливостями роботи суду в надзвичайних ситуацiях, а для вгдвгдувачгв суду доступнг на I поверсг у вестибюлг суду ознайомчг матергали щодо дгй при деяких життевих надзвичайних ситуацiях. </a:t>
            </a:r>
          </a:p>
          <a:p>
            <a:pPr marL="0" marR="0" indent="0" algn="just">
              <a:lnSpc>
                <a:spcPts val="1400"/>
              </a:lnSpc>
              <a:spcBef>
                <a:spcPts val="5"/>
              </a:spcBef>
              <a:spcAft>
                <a:spcPts val="0"/>
              </a:spcAft>
            </a:pPr>
            <a:r>
              <a:rPr lang="ru-RU" sz="1150" spc="0">
                <a:solidFill>
                  <a:srgbClr val="36343B"/>
                </a:solidFill>
                <a:latin typeface="Arial" pitchFamily="2" panose="02020603050405020304"/>
              </a:rPr>
              <a:t>Слгд зазначити, що у листопадг 2022 року всг вогнегасники, якг пгдлягали перезарядцг, були вчасно перезарядженг. </a:t>
            </a:r>
          </a:p>
          <a:p>
            <a:pPr marL="0" marR="0" indent="0" algn="ctr">
              <a:lnSpc>
                <a:spcPts val="1400"/>
              </a:lnSpc>
              <a:spcBef>
                <a:spcPts val="1410"/>
              </a:spcBef>
              <a:spcAft>
                <a:spcPts val="0"/>
              </a:spcAft>
            </a:pPr>
            <a:r>
              <a:rPr lang="ru-RU" sz="1150" spc="65">
                <a:solidFill>
                  <a:srgbClr val="36343B"/>
                </a:solidFill>
                <a:latin typeface="Arial" pitchFamily="2" panose="02020603050405020304"/>
              </a:rPr>
              <a:t>ВЕДЕНИЯ КАДРОВОI РОБОТИ </a:t>
            </a:r>
          </a:p>
          <a:p>
            <a:pPr marL="0" marR="0" indent="0" algn="just">
              <a:lnSpc>
                <a:spcPts val="1400"/>
              </a:lnSpc>
              <a:spcBef>
                <a:spcPts val="1330"/>
              </a:spcBef>
              <a:spcAft>
                <a:spcPts val="0"/>
              </a:spcAft>
            </a:pPr>
            <a:r>
              <a:rPr lang="ru-RU" sz="1150" spc="0">
                <a:solidFill>
                  <a:srgbClr val="36343B"/>
                </a:solidFill>
                <a:latin typeface="Arial" pitchFamily="2" panose="02020603050405020304"/>
              </a:rPr>
              <a:t>Впродовж звгтного пергоду в повнгй мipi, своечасно, на належному ргвнг забезпечувалось ведения роботи з кадрами, здгйснювалось документальне оформления проходження державно? служби. </a:t>
            </a:r>
          </a:p>
          <a:p>
            <a:pPr marL="457200" marR="0" indent="0" algn="just">
              <a:lnSpc>
                <a:spcPts val="1400"/>
              </a:lnSpc>
              <a:spcBef>
                <a:spcPts val="0"/>
              </a:spcBef>
              <a:spcAft>
                <a:spcPts val="0"/>
              </a:spcAft>
            </a:pPr>
            <a:r>
              <a:rPr lang="ru-RU" sz="1150" spc="-20">
                <a:solidFill>
                  <a:srgbClr val="36343B"/>
                </a:solidFill>
                <a:latin typeface="Arial" pitchFamily="2" panose="02020603050405020304"/>
              </a:rPr>
              <a:t>Протягом 2022 року кергвництвом суду оформлено: </a:t>
            </a:r>
          </a:p>
          <a:p>
            <a:pPr marL="0" marR="0" indent="457200" algn="just">
              <a:lnSpc>
                <a:spcPts val="1400"/>
              </a:lnSpc>
              <a:spcBef>
                <a:spcPts val="0"/>
              </a:spcBef>
              <a:spcAft>
                <a:spcPts val="0"/>
              </a:spcAft>
              <a:buFont typeface="Arial"/>
              <a:buChar char="·"/>
            </a:pPr>
            <a:r>
              <a:rPr lang="ru-RU" sz="1150" spc="0">
                <a:solidFill>
                  <a:srgbClr val="36343B"/>
                </a:solidFill>
                <a:latin typeface="Arial" pitchFamily="2" panose="02020603050405020304"/>
              </a:rPr>
              <a:t>12 </a:t>
            </a:r>
            <a:r>
              <a:rPr lang="ru-RU" sz="1150" spc="0">
                <a:solidFill>
                  <a:srgbClr val="36343B"/>
                </a:solidFill>
                <a:latin typeface="Arial" pitchFamily="2" panose="02020603050405020304"/>
              </a:rPr>
              <a:t>Табелiв облiку використання робочого часу суддiв Тлумацького районного суду Iвано-Франкгвськог областi; </a:t>
            </a:r>
          </a:p>
          <a:p>
            <a:pPr marL="0" marR="0" indent="457200" algn="just">
              <a:lnSpc>
                <a:spcPts val="1400"/>
              </a:lnSpc>
              <a:spcBef>
                <a:spcPts val="0"/>
              </a:spcBef>
              <a:spcAft>
                <a:spcPts val="0"/>
              </a:spcAft>
              <a:buFont typeface="Arial"/>
              <a:buChar char="·"/>
            </a:pPr>
            <a:r>
              <a:rPr lang="ru-RU" sz="1150" spc="0">
                <a:solidFill>
                  <a:srgbClr val="36343B"/>
                </a:solidFill>
                <a:latin typeface="Arial" pitchFamily="2" panose="02020603050405020304"/>
              </a:rPr>
              <a:t>б додаткових Табелiв облiку використання робочого часу суддiв Тлумацького районного суду Iвано-Франкгвськоi областi; </a:t>
            </a:r>
          </a:p>
          <a:p>
            <a:pPr marL="0" marR="0" indent="457200" algn="just">
              <a:lnSpc>
                <a:spcPts val="1400"/>
              </a:lnSpc>
              <a:spcBef>
                <a:spcPts val="0"/>
              </a:spcBef>
              <a:spcAft>
                <a:spcPts val="15"/>
              </a:spcAft>
              <a:buFont typeface="Arial"/>
              <a:buChar char="·"/>
            </a:pPr>
            <a:r>
              <a:rPr lang="ru-RU" sz="1150" spc="0">
                <a:solidFill>
                  <a:srgbClr val="36343B"/>
                </a:solidFill>
                <a:latin typeface="Arial" pitchFamily="2" panose="02020603050405020304"/>
              </a:rPr>
              <a:t>12 </a:t>
            </a:r>
            <a:r>
              <a:rPr lang="ru-RU" sz="1150" spc="0">
                <a:solidFill>
                  <a:srgbClr val="36343B"/>
                </a:solidFill>
                <a:latin typeface="Arial" pitchFamily="2" panose="02020603050405020304"/>
              </a:rPr>
              <a:t>Табелiв облiку використання робочого часу працгвникгв апарату Тлумацького районного суду Iвано-Франкгвськоi областi;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16" name=""/>
        <p:cNvGrpSpPr/>
        <p:nvPr/>
      </p:nvGrpSpPr>
      <p:grpSpPr>
        <a:xfrm>
          <a:off x="0" y="0"/>
          <a:ext cx="0" cy="0"/>
          <a:chOff x="0" y="0"/>
          <a:chExt cx="0" cy="0"/>
        </a:xfrm>
      </p:grpSpPr>
      <p:sp>
        <p:nvSpPr>
          <p:cNvPr id="17" name=""/>
          <p:cNvSpPr/>
          <p:nvPr>
            <p:ph type="body" idx="10"/>
          </p:nvPr>
        </p:nvSpPr>
        <p:spPr>
          <a:xfrm>
            <a:off x="930275" y="571500"/>
            <a:ext cx="6210300" cy="9499600"/>
          </a:xfrm>
          <a:prstGeom prst="rect">
            <a:avLst/>
          </a:prstGeom>
          <a:noFill/>
          <a:ln w="0" cmpd="sng">
            <a:noFill/>
            <a:prstDash val="solid"/>
          </a:ln>
        </p:spPr>
        <p:txBody>
          <a:bodyPr vert="horz" lIns="0" tIns="0" rIns="0" bIns="0" anchor="t"/>
          <a:lstStyle/>
          <a:p>
            <a:pPr marL="45720" marR="0" indent="411480" algn="just">
              <a:lnSpc>
                <a:spcPts val="1400"/>
              </a:lnSpc>
              <a:spcAft>
                <a:spcPts val="0"/>
              </a:spcAft>
              <a:buFont typeface="Verdana"/>
              <a:buChar char="·"/>
            </a:pPr>
            <a:r>
              <a:rPr lang="ru-RU" sz="1050" spc="0">
                <a:solidFill>
                  <a:srgbClr val="17191F"/>
                </a:solidFill>
                <a:latin typeface="Verdana" pitchFamily="2" panose="02020603050405020304"/>
              </a:rPr>
              <a:t>6 </a:t>
            </a:r>
            <a:r>
              <a:rPr lang="ru-RU" sz="1050" spc="0">
                <a:solidFill>
                  <a:srgbClr val="17191F"/>
                </a:solidFill>
                <a:latin typeface="Verdana" pitchFamily="2" panose="02020603050405020304"/>
              </a:rPr>
              <a:t>додаткових Табелгв облiку використання робочого часу працiвникiв апарату Тлумацького районного суду Iвано-Франкгвськоi областi. </a:t>
            </a:r>
          </a:p>
          <a:p>
            <a:pPr marL="45720" marR="0" indent="0" algn="just">
              <a:lnSpc>
                <a:spcPts val="1400"/>
              </a:lnSpc>
              <a:spcBef>
                <a:spcPts val="0"/>
              </a:spcBef>
              <a:spcAft>
                <a:spcPts val="0"/>
              </a:spcAft>
            </a:pPr>
            <a:r>
              <a:rPr lang="ru-RU" sz="1050" spc="0">
                <a:solidFill>
                  <a:srgbClr val="17191F"/>
                </a:solidFill>
                <a:latin typeface="Verdana" pitchFamily="2" panose="02020603050405020304"/>
              </a:rPr>
              <a:t>Належним чином складенг та пгдписанг зазначенг табелг вчасно передавалися до територгального управлгння ДержавноТ судовоТ адмгнгстрацгТ УкраТни в 1вано-Франкгвськгй областi, а другг примгрники залишилися на збергганнг у номенклатурних справах в Тлумацькому районному суду Iвано-Франкгвськог областi. </a:t>
            </a:r>
          </a:p>
          <a:p>
            <a:pPr marL="45720" marR="0" indent="0" algn="just">
              <a:lnSpc>
                <a:spcPts val="1400"/>
              </a:lnSpc>
              <a:spcBef>
                <a:spcPts val="0"/>
              </a:spcBef>
              <a:spcAft>
                <a:spcPts val="0"/>
              </a:spcAft>
            </a:pPr>
            <a:r>
              <a:rPr lang="ru-RU" sz="1050" spc="0">
                <a:solidFill>
                  <a:srgbClr val="17191F"/>
                </a:solidFill>
                <a:latin typeface="Verdana" pitchFamily="2" panose="02020603050405020304"/>
              </a:rPr>
              <a:t>Протягом 2022 року комгсгею гз соцгального страхування Тлумацького районного суду Iвано-Франкгвськог областi складено 10 протоколгв. </a:t>
            </a:r>
          </a:p>
          <a:p>
            <a:pPr marL="45720" marR="0" indent="0" algn="just">
              <a:lnSpc>
                <a:spcPts val="1400"/>
              </a:lnSpc>
              <a:spcBef>
                <a:spcPts val="0"/>
              </a:spcBef>
              <a:spcAft>
                <a:spcPts val="0"/>
              </a:spcAft>
            </a:pPr>
            <a:r>
              <a:rPr lang="ru-RU" sz="1050" spc="-45">
                <a:solidFill>
                  <a:srgbClr val="17191F"/>
                </a:solidFill>
                <a:latin typeface="Verdana" pitchFamily="2" panose="02020603050405020304"/>
              </a:rPr>
              <a:t>Слгд зазначити, що всi внесенг в електронний табель данг про вгдсутнгсть суддгв на робочому мгсцг вгдповгдають даним паперового Табелю облiку робочого часу суддгв та даним наказгв, лгкарняних листкгв. </a:t>
            </a:r>
          </a:p>
          <a:p>
            <a:pPr marL="45720" marR="0" indent="0" algn="just">
              <a:lnSpc>
                <a:spcPts val="1400"/>
              </a:lnSpc>
              <a:spcBef>
                <a:spcPts val="0"/>
              </a:spcBef>
              <a:spcAft>
                <a:spcPts val="0"/>
              </a:spcAft>
            </a:pPr>
            <a:r>
              <a:rPr lang="ru-RU" sz="1050" spc="0">
                <a:solidFill>
                  <a:srgbClr val="17191F"/>
                </a:solidFill>
                <a:latin typeface="Verdana" pitchFamily="2" panose="02020603050405020304"/>
              </a:rPr>
              <a:t>За 2022 ргк кергвництвом Тлумацького районного суду Iвано-Франкгвськоi областi суду видано: </a:t>
            </a:r>
          </a:p>
          <a:p>
            <a:pPr marL="45720" marR="0" indent="274320" algn="l">
              <a:lnSpc>
                <a:spcPts val="1400"/>
              </a:lnSpc>
              <a:spcBef>
                <a:spcPts val="5"/>
              </a:spcBef>
              <a:spcAft>
                <a:spcPts val="0"/>
              </a:spcAft>
              <a:buFont typeface="Verdana"/>
              <a:buChar char="·"/>
            </a:pPr>
            <a:r>
              <a:rPr lang="ru-RU" sz="1050" spc="-40">
                <a:solidFill>
                  <a:srgbClr val="17191F"/>
                </a:solidFill>
                <a:latin typeface="Verdana" pitchFamily="2" panose="02020603050405020304"/>
              </a:rPr>
              <a:t>15 </a:t>
            </a:r>
            <a:r>
              <a:rPr lang="ru-RU" sz="1050" spc="-40">
                <a:solidFill>
                  <a:srgbClr val="17191F"/>
                </a:solidFill>
                <a:latin typeface="Verdana" pitchFamily="2" panose="02020603050405020304"/>
              </a:rPr>
              <a:t>наказгв голови суду з основноТ дiяльностi; </a:t>
            </a:r>
          </a:p>
          <a:p>
            <a:pPr marL="45720" marR="0" indent="274320" algn="just">
              <a:lnSpc>
                <a:spcPts val="1400"/>
              </a:lnSpc>
              <a:spcBef>
                <a:spcPts val="25"/>
              </a:spcBef>
              <a:spcAft>
                <a:spcPts val="0"/>
              </a:spcAft>
              <a:buFont typeface="Verdana"/>
              <a:buChar char="·"/>
            </a:pPr>
            <a:r>
              <a:rPr lang="ru-RU" sz="1050" spc="0">
                <a:solidFill>
                  <a:srgbClr val="17191F"/>
                </a:solidFill>
                <a:latin typeface="Verdana" pitchFamily="2" panose="02020603050405020304"/>
              </a:rPr>
              <a:t>7 </a:t>
            </a:r>
            <a:r>
              <a:rPr lang="ru-RU" sz="1050" spc="0">
                <a:solidFill>
                  <a:srgbClr val="17191F"/>
                </a:solidFill>
                <a:latin typeface="Verdana" pitchFamily="2" panose="02020603050405020304"/>
              </a:rPr>
              <a:t>наказгв голови суду з кадровик питань (особового складу) про прийнятгя на роботу, перемгщення за посадою, переведення на iншу посаду, звiльнення, пгдвищення квал</a:t>
            </a:r>
            <a:r>
              <a:rPr lang="ru-RU" sz="1050" spc="0">
                <a:solidFill>
                  <a:srgbClr val="17191F"/>
                </a:solidFill>
                <a:latin typeface="Verdana" pitchFamily="2" panose="02020603050405020304"/>
              </a:rPr>
              <a:t>гфгк</a:t>
            </a:r>
            <a:r>
              <a:rPr lang="ru-RU" sz="1050" spc="0">
                <a:solidFill>
                  <a:srgbClr val="17191F"/>
                </a:solidFill>
                <a:latin typeface="Verdana" pitchFamily="2" panose="02020603050405020304"/>
              </a:rPr>
              <a:t>ацгг, стажування, оцiнювання результатiв службовоТ дiяльностi, продовження строку перебування на державнгй службi, допуск та дозвiл до державное таемницг, присвоения рангу, вiднесення до категорге посад, змгна бгографгчних даних, заохочення </a:t>
            </a:r>
            <a:r>
              <a:rPr lang="ru-RU" sz="1150" spc="0">
                <a:solidFill>
                  <a:srgbClr val="17191F"/>
                </a:solidFill>
                <a:latin typeface="Times New Roman" pitchFamily="1" panose="02020603050405020304"/>
              </a:rPr>
              <a:t>(нагородження, премiювання), оплата npaui, встановлення та нарахування надбавок, </a:t>
            </a:r>
            <a:r>
              <a:rPr lang="ru-RU" sz="1050" spc="0">
                <a:solidFill>
                  <a:srgbClr val="17191F"/>
                </a:solidFill>
                <a:latin typeface="Verdana" pitchFamily="2" panose="02020603050405020304"/>
              </a:rPr>
              <a:t>доплат, матергальное допомоги та гншг; </a:t>
            </a:r>
          </a:p>
          <a:p>
            <a:pPr marL="45720" marR="0" indent="274320" algn="just">
              <a:lnSpc>
                <a:spcPts val="1400"/>
              </a:lnSpc>
              <a:spcBef>
                <a:spcPts val="15"/>
              </a:spcBef>
              <a:spcAft>
                <a:spcPts val="0"/>
              </a:spcAft>
              <a:buFont typeface="Verdana"/>
              <a:buChar char="·"/>
              <a:tabLst>
                <a:tab pos="6172200" algn="r"/>
              </a:tabLst>
            </a:pPr>
            <a:r>
              <a:rPr lang="ru-RU" sz="1050" spc="0">
                <a:solidFill>
                  <a:srgbClr val="17191F"/>
                </a:solidFill>
                <a:latin typeface="Verdana" pitchFamily="2" panose="02020603050405020304"/>
              </a:rPr>
              <a:t>20 </a:t>
            </a:r>
            <a:r>
              <a:rPr lang="ru-RU" sz="1050" spc="0">
                <a:solidFill>
                  <a:srgbClr val="17191F"/>
                </a:solidFill>
                <a:latin typeface="Verdana" pitchFamily="2" panose="02020603050405020304"/>
              </a:rPr>
              <a:t>наказгв голови суду про надання вiдпусток (всi види вiдпусток </a:t>
            </a:r>
            <a:br/>
            <a:r>
              <a:rPr lang="ru-RU" sz="1050" spc="0">
                <a:solidFill>
                  <a:srgbClr val="17191F"/>
                </a:solidFill>
                <a:latin typeface="Verdana" pitchFamily="2" panose="02020603050405020304"/>
              </a:rPr>
              <a:t>працiвникiв — щорiчних основних вiдпусток, додаткових вiдпусток); </a:t>
            </a:r>
          </a:p>
          <a:p>
            <a:pPr marL="45720" marR="0" indent="274320" algn="just">
              <a:lnSpc>
                <a:spcPts val="1400"/>
              </a:lnSpc>
              <a:spcBef>
                <a:spcPts val="0"/>
              </a:spcBef>
              <a:spcAft>
                <a:spcPts val="0"/>
              </a:spcAft>
              <a:buFont typeface="Verdana"/>
              <a:buChar char="·"/>
            </a:pPr>
            <a:r>
              <a:rPr lang="ru-RU" sz="1050" spc="0">
                <a:solidFill>
                  <a:srgbClr val="17191F"/>
                </a:solidFill>
                <a:latin typeface="Verdana" pitchFamily="2" panose="02020603050405020304"/>
              </a:rPr>
              <a:t>13 </a:t>
            </a:r>
            <a:r>
              <a:rPr lang="ru-RU" sz="1050" spc="0">
                <a:solidFill>
                  <a:srgbClr val="17191F"/>
                </a:solidFill>
                <a:latin typeface="Verdana" pitchFamily="2" panose="02020603050405020304"/>
              </a:rPr>
              <a:t>наказгв голови суду про короткостроковг службовг вiдрядження працiвникiв суду в межах Украени та за кордон (з кадрових питань, особового складу, тимчасового строку зберггання); </a:t>
            </a:r>
          </a:p>
          <a:p>
            <a:pPr marL="45720" marR="0" indent="274320" algn="just">
              <a:lnSpc>
                <a:spcPts val="1400"/>
              </a:lnSpc>
              <a:spcBef>
                <a:spcPts val="35"/>
              </a:spcBef>
              <a:spcAft>
                <a:spcPts val="0"/>
              </a:spcAft>
              <a:buFont typeface="Verdana"/>
              <a:buChar char="·"/>
            </a:pPr>
            <a:r>
              <a:rPr lang="ru-RU" sz="1050" spc="-40">
                <a:solidFill>
                  <a:srgbClr val="17191F"/>
                </a:solidFill>
                <a:latin typeface="Verdana" pitchFamily="2" panose="02020603050405020304"/>
              </a:rPr>
              <a:t>8 </a:t>
            </a:r>
            <a:r>
              <a:rPr lang="ru-RU" sz="1050" spc="-40">
                <a:solidFill>
                  <a:srgbClr val="17191F"/>
                </a:solidFill>
                <a:latin typeface="Verdana" pitchFamily="2" panose="02020603050405020304"/>
              </a:rPr>
              <a:t>наказгв керiвника апарату суду з основное дiяльностi; </a:t>
            </a:r>
          </a:p>
          <a:p>
            <a:pPr marL="45720" marR="0" indent="274320" algn="just">
              <a:lnSpc>
                <a:spcPts val="1300"/>
              </a:lnSpc>
              <a:spcBef>
                <a:spcPts val="100"/>
              </a:spcBef>
              <a:spcAft>
                <a:spcPts val="0"/>
              </a:spcAft>
              <a:buFont typeface="Verdana"/>
              <a:buChar char="·"/>
            </a:pPr>
            <a:r>
              <a:rPr lang="ru-RU" sz="1050" spc="0">
                <a:solidFill>
                  <a:srgbClr val="17191F"/>
                </a:solidFill>
                <a:latin typeface="Verdana" pitchFamily="2" panose="02020603050405020304"/>
              </a:rPr>
              <a:t>58 </a:t>
            </a:r>
            <a:r>
              <a:rPr lang="ru-RU" sz="1050" spc="0">
                <a:solidFill>
                  <a:srgbClr val="17191F"/>
                </a:solidFill>
                <a:latin typeface="Verdana" pitchFamily="2" panose="02020603050405020304"/>
              </a:rPr>
              <a:t>наказгв керiвника апарату суду про надання </a:t>
            </a:r>
            <a:r>
              <a:rPr lang="ru-RU" sz="1050" baseline="-25000" spc="0">
                <a:solidFill>
                  <a:srgbClr val="17191F"/>
                </a:solidFill>
                <a:latin typeface="Verdana" pitchFamily="2" panose="02020603050405020304"/>
              </a:rPr>
              <a:t>вiдпусток</a:t>
            </a:r>
            <a:r>
              <a:rPr lang="ru-RU" sz="1050" spc="0">
                <a:solidFill>
                  <a:srgbClr val="17191F"/>
                </a:solidFill>
                <a:latin typeface="Verdana" pitchFamily="2" panose="02020603050405020304"/>
              </a:rPr>
              <a:t> (всi види вiдпусток працiвникiв — щорiчних основних вiдпусток, додаткових вiдпусток); </a:t>
            </a:r>
          </a:p>
          <a:p>
            <a:pPr marL="45720" marR="0" indent="274320" algn="just">
              <a:lnSpc>
                <a:spcPts val="1400"/>
              </a:lnSpc>
              <a:spcBef>
                <a:spcPts val="0"/>
              </a:spcBef>
              <a:spcAft>
                <a:spcPts val="0"/>
              </a:spcAft>
              <a:buFont typeface="Verdana"/>
              <a:buChar char="·"/>
            </a:pPr>
            <a:r>
              <a:rPr lang="ru-RU" sz="1050" spc="-35">
                <a:solidFill>
                  <a:srgbClr val="17191F"/>
                </a:solidFill>
                <a:latin typeface="Verdana" pitchFamily="2" panose="02020603050405020304"/>
              </a:rPr>
              <a:t>10 </a:t>
            </a:r>
            <a:r>
              <a:rPr lang="ru-RU" sz="1050" spc="-35">
                <a:solidFill>
                  <a:srgbClr val="17191F"/>
                </a:solidFill>
                <a:latin typeface="Verdana" pitchFamily="2" panose="02020603050405020304"/>
              </a:rPr>
              <a:t>наказгв керiвника апарату суду про короткостроковг службовг вiдрядження працiвникiв суду в межах Украени та за кордон (з кадровик питань, особового складу, тимчасового строку зберггання); </a:t>
            </a:r>
          </a:p>
          <a:p>
            <a:pPr marL="45720" marR="0" indent="274320" algn="just">
              <a:lnSpc>
                <a:spcPts val="1400"/>
              </a:lnSpc>
              <a:spcBef>
                <a:spcPts val="0"/>
              </a:spcBef>
              <a:spcAft>
                <a:spcPts val="0"/>
              </a:spcAft>
              <a:buFont typeface="Verdana"/>
              <a:buChar char="·"/>
            </a:pPr>
            <a:r>
              <a:rPr lang="ru-RU" sz="1050" spc="-45">
                <a:solidFill>
                  <a:srgbClr val="17191F"/>
                </a:solidFill>
                <a:latin typeface="Verdana" pitchFamily="2" panose="02020603050405020304"/>
              </a:rPr>
              <a:t>98 </a:t>
            </a:r>
            <a:r>
              <a:rPr lang="ru-RU" sz="1050" spc="-45">
                <a:solidFill>
                  <a:srgbClr val="17191F"/>
                </a:solidFill>
                <a:latin typeface="Verdana" pitchFamily="2" panose="02020603050405020304"/>
              </a:rPr>
              <a:t>наказгв кергвника апарату суду з кадровик питань (особового складу) про прийнятгя на роботу, перемгщення за посадою, переведення на iншу посаду, звiльнення, пгдвищення квал</a:t>
            </a:r>
            <a:r>
              <a:rPr lang="ru-RU" sz="1050" spc="-45">
                <a:solidFill>
                  <a:srgbClr val="17191F"/>
                </a:solidFill>
                <a:latin typeface="Verdana" pitchFamily="2" panose="02020603050405020304"/>
              </a:rPr>
              <a:t>гфгкацг</a:t>
            </a:r>
            <a:r>
              <a:rPr lang="ru-RU" sz="1050" spc="-45">
                <a:solidFill>
                  <a:srgbClr val="17191F"/>
                </a:solidFill>
                <a:latin typeface="Verdana" pitchFamily="2" panose="02020603050405020304"/>
              </a:rPr>
              <a:t>е</a:t>
            </a:r>
            <a:r>
              <a:rPr lang="ru-RU" sz="1050" spc="-45">
                <a:solidFill>
                  <a:srgbClr val="17191F"/>
                </a:solidFill>
                <a:latin typeface="Verdana" pitchFamily="2" panose="02020603050405020304"/>
              </a:rPr>
              <a:t>, стажування, оцiнювання результатiв службовое дiяльностi, продовження строку перебування на державнгй службi, допуск та дозвiл до державное таемницг, присвоения рангу, вiднесення до категорге посад, змгна бгографгчних даних, заохочення (нагородження, премiювання), оплата працг, встановлення та нарахування надбавок, доплат, матергальное допомоги та гншг; </a:t>
            </a:r>
          </a:p>
          <a:p>
            <a:pPr marL="45720" marR="0" indent="274320" algn="just">
              <a:lnSpc>
                <a:spcPts val="1400"/>
              </a:lnSpc>
              <a:spcBef>
                <a:spcPts val="80"/>
              </a:spcBef>
              <a:spcAft>
                <a:spcPts val="0"/>
              </a:spcAft>
              <a:buFont typeface="Verdana"/>
              <a:buChar char="·"/>
            </a:pPr>
            <a:r>
              <a:rPr lang="ru-RU" sz="1050" spc="-35">
                <a:solidFill>
                  <a:srgbClr val="17191F"/>
                </a:solidFill>
                <a:latin typeface="Verdana" pitchFamily="2" panose="02020603050405020304"/>
              </a:rPr>
              <a:t>153 </a:t>
            </a:r>
            <a:r>
              <a:rPr lang="ru-RU" sz="1050" spc="-35">
                <a:solidFill>
                  <a:srgbClr val="17191F"/>
                </a:solidFill>
                <a:latin typeface="Verdana" pitchFamily="2" panose="02020603050405020304"/>
              </a:rPr>
              <a:t>накази керiвництва суду з адмгнгстративно-господарських питань; </a:t>
            </a:r>
          </a:p>
          <a:p>
            <a:pPr marL="45720" marR="0" indent="274320" algn="just">
              <a:lnSpc>
                <a:spcPts val="1300"/>
              </a:lnSpc>
              <a:spcBef>
                <a:spcPts val="0"/>
              </a:spcBef>
              <a:spcAft>
                <a:spcPts val="0"/>
              </a:spcAft>
              <a:buFont typeface="Verdana"/>
              <a:buChar char="·"/>
            </a:pPr>
            <a:r>
              <a:rPr lang="ru-RU" sz="1050" spc="-40">
                <a:solidFill>
                  <a:srgbClr val="17191F"/>
                </a:solidFill>
                <a:latin typeface="Verdana" pitchFamily="2" panose="02020603050405020304"/>
              </a:rPr>
              <a:t>70 </a:t>
            </a:r>
            <a:r>
              <a:rPr lang="ru-RU" sz="1050" spc="-40">
                <a:solidFill>
                  <a:srgbClr val="17191F"/>
                </a:solidFill>
                <a:latin typeface="Verdana" pitchFamily="2" panose="02020603050405020304"/>
              </a:rPr>
              <a:t>розпоряджень керiвництва суду. </a:t>
            </a:r>
          </a:p>
          <a:p>
            <a:pPr marL="502920" marR="0" indent="0" algn="l">
              <a:lnSpc>
                <a:spcPts val="1400"/>
              </a:lnSpc>
              <a:spcBef>
                <a:spcPts val="30"/>
              </a:spcBef>
              <a:spcAft>
                <a:spcPts val="0"/>
              </a:spcAft>
            </a:pPr>
            <a:r>
              <a:rPr lang="ru-RU" sz="1050" spc="-30">
                <a:solidFill>
                  <a:srgbClr val="17191F"/>
                </a:solidFill>
                <a:latin typeface="Verdana" pitchFamily="2" panose="02020603050405020304"/>
              </a:rPr>
              <a:t>Bci </a:t>
            </a:r>
            <a:r>
              <a:rPr lang="ru-RU" sz="1050" spc="-30">
                <a:solidFill>
                  <a:srgbClr val="17191F"/>
                </a:solidFill>
                <a:latin typeface="Verdana" pitchFamily="2" panose="02020603050405020304"/>
              </a:rPr>
              <a:t>розпорядчг документи приймались законно i правильно. </a:t>
            </a:r>
          </a:p>
          <a:p>
            <a:pPr marL="502920" marR="0" indent="0" algn="l">
              <a:lnSpc>
                <a:spcPts val="1400"/>
              </a:lnSpc>
              <a:spcBef>
                <a:spcPts val="30"/>
              </a:spcBef>
              <a:spcAft>
                <a:spcPts val="0"/>
              </a:spcAft>
            </a:pPr>
            <a:r>
              <a:rPr lang="ru-RU" sz="1050" spc="-40">
                <a:solidFill>
                  <a:srgbClr val="17191F"/>
                </a:solidFill>
                <a:latin typeface="Verdana" pitchFamily="2" panose="02020603050405020304"/>
              </a:rPr>
              <a:t>3 </a:t>
            </a:r>
            <a:r>
              <a:rPr lang="ru-RU" sz="1050" spc="-40">
                <a:solidFill>
                  <a:srgbClr val="17191F"/>
                </a:solidFill>
                <a:latin typeface="Verdana" pitchFamily="2" panose="02020603050405020304"/>
              </a:rPr>
              <a:t>метою змгцнення авторитету державное служби, репутацге державних службовцгв, </a:t>
            </a:r>
          </a:p>
          <a:p>
            <a:pPr marL="45720" marR="0" indent="0" algn="just">
              <a:lnSpc>
                <a:spcPts val="1300"/>
              </a:lnSpc>
              <a:spcBef>
                <a:spcPts val="0"/>
              </a:spcBef>
              <a:spcAft>
                <a:spcPts val="0"/>
              </a:spcAft>
            </a:pPr>
            <a:r>
              <a:rPr lang="ru-RU" sz="1050" spc="0">
                <a:solidFill>
                  <a:srgbClr val="17191F"/>
                </a:solidFill>
                <a:latin typeface="Verdana" pitchFamily="2" panose="02020603050405020304"/>
              </a:rPr>
              <a:t>працгвниками апарату Тлумацького районного суду Iвано-Франкгвськое областi пгдготовлено: </a:t>
            </a:r>
          </a:p>
          <a:p>
            <a:pPr marL="45720" marR="0" indent="411480" algn="just">
              <a:lnSpc>
                <a:spcPts val="1300"/>
              </a:lnSpc>
              <a:spcBef>
                <a:spcPts val="145"/>
              </a:spcBef>
              <a:spcAft>
                <a:spcPts val="0"/>
              </a:spcAft>
              <a:buFont typeface="Verdana"/>
              <a:buChar char="·"/>
            </a:pPr>
            <a:r>
              <a:rPr lang="ru-RU" sz="1050" spc="0">
                <a:solidFill>
                  <a:srgbClr val="17191F"/>
                </a:solidFill>
                <a:latin typeface="Verdana" pitchFamily="2" panose="02020603050405020304"/>
              </a:rPr>
              <a:t>Порядок гнформацгйного наповнення вебсайту Тлумацького районного суду Iвано-Франкгвськое областi (наказ голови суду вiд 27.04.2022 № 02-04/4); </a:t>
            </a:r>
          </a:p>
          <a:p>
            <a:pPr marL="45720" marR="0" indent="411480" algn="just">
              <a:lnSpc>
                <a:spcPts val="1300"/>
              </a:lnSpc>
              <a:spcBef>
                <a:spcPts val="40"/>
              </a:spcBef>
              <a:spcAft>
                <a:spcPts val="0"/>
              </a:spcAft>
              <a:buFont typeface="Verdana"/>
              <a:buChar char="·"/>
            </a:pPr>
            <a:r>
              <a:rPr lang="ru-RU" sz="1050" spc="0">
                <a:solidFill>
                  <a:srgbClr val="17191F"/>
                </a:solidFill>
                <a:latin typeface="Verdana" pitchFamily="2" panose="02020603050405020304"/>
              </a:rPr>
              <a:t>Порядок проходження документгв у Тлумацькому районному судг Iвано-Франкгвськое областi (наказ голови суду вiд 27.04.2022 № 02-04/5); </a:t>
            </a:r>
          </a:p>
          <a:p>
            <a:pPr marL="45720" marR="0" indent="411480" algn="just">
              <a:lnSpc>
                <a:spcPts val="1300"/>
              </a:lnSpc>
              <a:spcBef>
                <a:spcPts val="55"/>
              </a:spcBef>
              <a:spcAft>
                <a:spcPts val="0"/>
              </a:spcAft>
              <a:buFont typeface="Verdana"/>
              <a:buChar char="·"/>
            </a:pPr>
            <a:r>
              <a:rPr lang="ru-RU" sz="1050" spc="-75">
                <a:solidFill>
                  <a:srgbClr val="17191F"/>
                </a:solidFill>
                <a:latin typeface="Verdana" pitchFamily="2" panose="02020603050405020304"/>
              </a:rPr>
              <a:t>Положения про забезпечення доступу до публгчное </a:t>
            </a:r>
            <a:r>
              <a:rPr lang="ru-RU" sz="1050" spc="-75">
                <a:solidFill>
                  <a:srgbClr val="17191F"/>
                </a:solidFill>
                <a:latin typeface="Verdana" pitchFamily="2" panose="02020603050405020304"/>
              </a:rPr>
              <a:t>гнформацге, </a:t>
            </a:r>
            <a:r>
              <a:rPr lang="ru-RU" sz="1050" spc="-75">
                <a:solidFill>
                  <a:srgbClr val="17191F"/>
                </a:solidFill>
                <a:latin typeface="Verdana" pitchFamily="2" panose="02020603050405020304"/>
              </a:rPr>
              <a:t>що знаходиться у володгннг Тлумацького районного суду Iвано-Франкгвськое областi (наказ голови суду вiд 11.07.2022 № 02-04/8); </a:t>
            </a:r>
          </a:p>
          <a:p>
            <a:pPr marL="45720" marR="0" indent="411480" algn="just">
              <a:lnSpc>
                <a:spcPts val="1300"/>
              </a:lnSpc>
              <a:spcBef>
                <a:spcPts val="180"/>
              </a:spcBef>
              <a:spcAft>
                <a:spcPts val="0"/>
              </a:spcAft>
              <a:buFont typeface="Verdana"/>
              <a:buChar char="·"/>
            </a:pPr>
            <a:r>
              <a:rPr lang="ru-RU" sz="1050" spc="0">
                <a:solidFill>
                  <a:srgbClr val="17191F"/>
                </a:solidFill>
                <a:latin typeface="Verdana" pitchFamily="2" panose="02020603050405020304"/>
              </a:rPr>
              <a:t>Порядок обробки й захисту персональних даних, володгльцем яких е суд (наказ голови суду вiд 11.07.2022 № 02-04/10);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19" name=""/>
        <p:cNvGrpSpPr/>
        <p:nvPr/>
      </p:nvGrpSpPr>
      <p:grpSpPr>
        <a:xfrm>
          <a:off x="0" y="0"/>
          <a:ext cx="0" cy="0"/>
          <a:chOff x="0" y="0"/>
          <a:chExt cx="0" cy="0"/>
        </a:xfrm>
      </p:grpSpPr>
      <p:sp>
        <p:nvSpPr>
          <p:cNvPr id="20" name=""/>
          <p:cNvSpPr/>
          <p:nvPr>
            <p:ph type="body" idx="10"/>
          </p:nvPr>
        </p:nvSpPr>
        <p:spPr>
          <a:xfrm>
            <a:off x="803910" y="571500"/>
            <a:ext cx="6210300" cy="10020300"/>
          </a:xfrm>
          <a:prstGeom prst="rect">
            <a:avLst/>
          </a:prstGeom>
          <a:noFill/>
          <a:ln w="0" cmpd="sng">
            <a:noFill/>
            <a:prstDash val="solid"/>
          </a:ln>
        </p:spPr>
        <p:txBody>
          <a:bodyPr vert="horz" lIns="0" tIns="0" rIns="0" bIns="0" anchor="t"/>
          <a:lstStyle/>
          <a:p>
            <a:pPr marL="0" marR="0" indent="457200" algn="just">
              <a:lnSpc>
                <a:spcPts val="1400"/>
              </a:lnSpc>
              <a:spcAft>
                <a:spcPts val="0"/>
              </a:spcAft>
              <a:buFont typeface="Arial"/>
              <a:buChar char="·"/>
            </a:pPr>
            <a:r>
              <a:rPr lang="ru-RU" sz="1150" spc="0">
                <a:solidFill>
                  <a:srgbClr val="000000"/>
                </a:solidFill>
                <a:latin typeface="Arial" pitchFamily="2" panose="02020603050405020304"/>
              </a:rPr>
              <a:t>I</a:t>
            </a:r>
            <a:r>
              <a:rPr lang="ru-RU" sz="1150" spc="0">
                <a:solidFill>
                  <a:srgbClr val="000000"/>
                </a:solidFill>
                <a:latin typeface="Arial" pitchFamily="2" panose="02020603050405020304"/>
              </a:rPr>
              <a:t>нструкцгя з питань цивгльного захисту та дгй у надзвичайних ситуацгях для працгвникгв Тлумацького районного суду Iвано-Франкгвськог областi (наказ голови суду вiд 15.11.2022 № 02-04/12). </a:t>
            </a:r>
          </a:p>
          <a:p>
            <a:pPr marL="0" marR="0" indent="0" algn="just">
              <a:lnSpc>
                <a:spcPts val="1400"/>
              </a:lnSpc>
              <a:spcBef>
                <a:spcPts val="65"/>
              </a:spcBef>
              <a:spcAft>
                <a:spcPts val="0"/>
              </a:spcAft>
            </a:pPr>
            <a:r>
              <a:rPr lang="ru-RU" sz="1150" spc="-20">
                <a:solidFill>
                  <a:srgbClr val="000000"/>
                </a:solidFill>
                <a:latin typeface="Arial" pitchFamily="2" panose="02020603050405020304"/>
              </a:rPr>
              <a:t>На виконання статтг 52 Закону Украгни «Про державну службу» працiвникам апарату Тлумацького районного суду Iвано-Франкгвськог областi своечасно встановлювалися надбавки за вислугу рокгв на державнгй службг. </a:t>
            </a:r>
          </a:p>
          <a:p>
            <a:pPr marL="0" marR="0" indent="0" algn="just">
              <a:lnSpc>
                <a:spcPts val="1400"/>
              </a:lnSpc>
              <a:spcBef>
                <a:spcPts val="65"/>
              </a:spcBef>
              <a:spcAft>
                <a:spcPts val="0"/>
              </a:spcAft>
            </a:pPr>
            <a:r>
              <a:rPr lang="ru-RU" sz="1150" spc="-20">
                <a:solidFill>
                  <a:srgbClr val="000000"/>
                </a:solidFill>
                <a:latin typeface="Arial" pitchFamily="2" panose="02020603050405020304"/>
              </a:rPr>
              <a:t>Вгдповгдно до статтг 39 Закону Украгни «Про державну службу», Порядку присвоення ранггв державних службовцiв, затвердженого постановою Кабгнету Мгнгстргв Украгни вы 20.04.2016 року № 306 «Питання присвоення ранггв державних службовцiв та спгввгдношення мгж рангами державних службовцiв i рангами посадових oci6 мгсцевого самоврядування, вгйськовими званнями, дипломатичними рангами та гншими спецгальними званиями», працiвникам апарату Тлумацького районного суду Iвано-Франкгвськог областi своечасно встановлювалися ранги державного службовця. </a:t>
            </a:r>
          </a:p>
          <a:p>
            <a:pPr marL="0" marR="0" indent="0" algn="just">
              <a:lnSpc>
                <a:spcPts val="1400"/>
              </a:lnSpc>
              <a:spcBef>
                <a:spcPts val="80"/>
              </a:spcBef>
              <a:spcAft>
                <a:spcPts val="0"/>
              </a:spcAft>
            </a:pPr>
            <a:r>
              <a:rPr lang="ru-RU" sz="1150" spc="-15">
                <a:solidFill>
                  <a:srgbClr val="000000"/>
                </a:solidFill>
                <a:latin typeface="Arial" pitchFamily="2" panose="02020603050405020304"/>
              </a:rPr>
              <a:t>3 </a:t>
            </a:r>
            <a:r>
              <a:rPr lang="ru-RU" sz="1150" spc="-15">
                <a:solidFill>
                  <a:srgbClr val="000000"/>
                </a:solidFill>
                <a:latin typeface="Arial" pitchFamily="2" panose="02020603050405020304"/>
              </a:rPr>
              <a:t>метою рацгонального використання робочого часу, керуючись Законом Украгни «Про державну службу», Законом Украгни «Про судоустргй i статус суддгв», Кодексом законгв про працю Украгни, Законом Украгни «Про вгдпустки», постановою Кабгнету Мгнгстргв Украгни вiд 06.04.2016 року № 270 «Про затвердження Порядку надання державним службовцям додаткових оплачуваних вiдпусток», 05 сгчня 2022 року головою Тлумацького районного суду Iвано-Франкгвськог областi затверджено Графiк вгдпусток суддгв Тлумацького районного суду Iвано-Франкгвськог областi на 2022 рiк та Графiк вiдпусток керiвника апарату Тлумацького районного суду Iвано-Франкгвськог областi та його заступника на 2022 рiк. Кергвником апарату цього ж суду затверджено Графiк вiдпусток працгвникгв апарату Тлумацького районного суду Iвано-Франкгвськог областi на 2022 рiк. </a:t>
            </a:r>
          </a:p>
          <a:p>
            <a:pPr marL="0" marR="0" indent="0" algn="just">
              <a:lnSpc>
                <a:spcPts val="1400"/>
              </a:lnSpc>
              <a:spcBef>
                <a:spcPts val="75"/>
              </a:spcBef>
              <a:spcAft>
                <a:spcPts val="0"/>
              </a:spcAft>
            </a:pPr>
            <a:r>
              <a:rPr lang="ru-RU" sz="1150" spc="0">
                <a:solidFill>
                  <a:srgbClr val="000000"/>
                </a:solidFill>
                <a:latin typeface="Arial" pitchFamily="2" panose="02020603050405020304"/>
              </a:rPr>
              <a:t>Своечасно, при необхгдностг, вносились змгни до Графгка вiдпусток суддiв </a:t>
            </a:r>
            <a:r>
              <a:rPr lang="ru-RU" sz="1250" spc="0">
                <a:solidFill>
                  <a:srgbClr val="000000"/>
                </a:solidFill>
                <a:latin typeface="Times New Roman" pitchFamily="1" panose="02020603050405020304"/>
              </a:rPr>
              <a:t>Тлумацького районного суду Iвано-Франкгвськог областi на 2022 рiк, Графiка вiдпусток </a:t>
            </a:r>
            <a:r>
              <a:rPr lang="ru-RU" sz="1150" spc="0">
                <a:solidFill>
                  <a:srgbClr val="000000"/>
                </a:solidFill>
                <a:latin typeface="Arial" pitchFamily="2" panose="02020603050405020304"/>
              </a:rPr>
              <a:t>керiвника апарату Тлумацького районного суду Iвано-Франкгвськоi областi та його заступника на 2022 рiк i Графiк </a:t>
            </a:r>
            <a:r>
              <a:rPr lang="ru-RU" sz="1150" baseline="-25000" spc="0">
                <a:solidFill>
                  <a:srgbClr val="000000"/>
                </a:solidFill>
                <a:latin typeface="Arial" pitchFamily="2" panose="02020603050405020304"/>
              </a:rPr>
              <a:t>вiдпусток</a:t>
            </a:r>
            <a:r>
              <a:rPr lang="ru-RU" sz="1150" spc="0">
                <a:solidFill>
                  <a:srgbClr val="000000"/>
                </a:solidFill>
                <a:latin typeface="Arial" pitchFamily="2" panose="02020603050405020304"/>
              </a:rPr>
              <a:t> працгвникгв апарату Тлумацького районного суду Iвано-Франкгвськоi областi на 2022 рiк. </a:t>
            </a:r>
          </a:p>
          <a:p>
            <a:pPr marL="0" marR="0" indent="0" algn="just">
              <a:lnSpc>
                <a:spcPts val="1400"/>
              </a:lnSpc>
              <a:spcBef>
                <a:spcPts val="25"/>
              </a:spcBef>
              <a:spcAft>
                <a:spcPts val="0"/>
              </a:spcAft>
            </a:pPr>
            <a:r>
              <a:rPr lang="ru-RU" sz="1150" spc="0">
                <a:solidFill>
                  <a:srgbClr val="000000"/>
                </a:solidFill>
                <a:latin typeface="Arial" pitchFamily="2" panose="02020603050405020304"/>
              </a:rPr>
              <a:t>Упродовж року вгдповгдальний працгвник надавав консультативну допомогу суддям i працiвникам апарату суду з кадрових питань i з питань управлгння персоналом; пгдготував 9 довгдок з мгсця роботи. </a:t>
            </a:r>
          </a:p>
          <a:p>
            <a:pPr marL="0" marR="0" indent="0" algn="just">
              <a:lnSpc>
                <a:spcPts val="1400"/>
              </a:lnSpc>
              <a:spcBef>
                <a:spcPts val="0"/>
              </a:spcBef>
              <a:spcAft>
                <a:spcPts val="0"/>
              </a:spcAft>
            </a:pPr>
            <a:r>
              <a:rPr lang="ru-RU" sz="1150" spc="-20">
                <a:solidFill>
                  <a:srgbClr val="000000"/>
                </a:solidFill>
                <a:latin typeface="Arial" pitchFamily="2" panose="02020603050405020304"/>
              </a:rPr>
              <a:t>Протягом 2022 року в Тлумацькому районному судг Iвано-Франкгвськоi областi було оголошено 4 конкурси на зайнятгя вакантних посад державное елужби, а сане на посади: </a:t>
            </a:r>
          </a:p>
          <a:p>
            <a:pPr marL="0" marR="0" indent="457200" algn="l">
              <a:lnSpc>
                <a:spcPts val="1400"/>
              </a:lnSpc>
              <a:spcBef>
                <a:spcPts val="5"/>
              </a:spcBef>
              <a:spcAft>
                <a:spcPts val="0"/>
              </a:spcAft>
              <a:buFont typeface="Arial"/>
              <a:buChar char="·"/>
            </a:pPr>
            <a:r>
              <a:rPr lang="ru-RU" sz="1150" spc="-25">
                <a:solidFill>
                  <a:srgbClr val="000000"/>
                </a:solidFill>
                <a:latin typeface="Arial" pitchFamily="2" panose="02020603050405020304"/>
              </a:rPr>
              <a:t>головного спецгалгста; </a:t>
            </a:r>
          </a:p>
          <a:p>
            <a:pPr marL="0" marR="0" indent="457200" algn="l">
              <a:lnSpc>
                <a:spcPts val="1400"/>
              </a:lnSpc>
              <a:spcBef>
                <a:spcPts val="0"/>
              </a:spcBef>
              <a:spcAft>
                <a:spcPts val="0"/>
              </a:spcAft>
              <a:buFont typeface="Arial"/>
              <a:buChar char="·"/>
            </a:pPr>
            <a:r>
              <a:rPr lang="ru-RU" sz="1150" spc="-20">
                <a:solidFill>
                  <a:srgbClr val="000000"/>
                </a:solidFill>
                <a:latin typeface="Arial" pitchFamily="2" panose="02020603050405020304"/>
              </a:rPr>
              <a:t>старшого секретаря суду; </a:t>
            </a:r>
          </a:p>
          <a:p>
            <a:pPr marL="0" marR="0" indent="457200" algn="l">
              <a:lnSpc>
                <a:spcPts val="1400"/>
              </a:lnSpc>
              <a:spcBef>
                <a:spcPts val="5"/>
              </a:spcBef>
              <a:spcAft>
                <a:spcPts val="0"/>
              </a:spcAft>
              <a:buFont typeface="Arial"/>
              <a:buChar char="·"/>
            </a:pPr>
            <a:r>
              <a:rPr lang="ru-RU" sz="1150" spc="-30">
                <a:solidFill>
                  <a:srgbClr val="000000"/>
                </a:solidFill>
                <a:latin typeface="Arial" pitchFamily="2" panose="02020603050405020304"/>
              </a:rPr>
              <a:t>секретаря судового засгдання; </a:t>
            </a:r>
          </a:p>
          <a:p>
            <a:pPr marL="0" marR="0" indent="457200" algn="l">
              <a:lnSpc>
                <a:spcPts val="1200"/>
              </a:lnSpc>
              <a:spcBef>
                <a:spcPts val="140"/>
              </a:spcBef>
              <a:spcAft>
                <a:spcPts val="0"/>
              </a:spcAft>
              <a:buFont typeface="Lucida Console"/>
              <a:buChar char="·"/>
            </a:pPr>
            <a:r>
              <a:rPr lang="ru-RU" sz="1100" spc="-90">
                <a:solidFill>
                  <a:srgbClr val="000000"/>
                </a:solidFill>
                <a:latin typeface="Lucida Console" pitchFamily="0" panose="02020603050405020304"/>
              </a:rPr>
              <a:t>с</a:t>
            </a:r>
            <a:r>
              <a:rPr lang="ru-RU" sz="1100" spc="-90">
                <a:solidFill>
                  <a:srgbClr val="000000"/>
                </a:solidFill>
                <a:latin typeface="Lucida Console" pitchFamily="0" panose="02020603050405020304"/>
              </a:rPr>
              <a:t>у</a:t>
            </a:r>
            <a:r>
              <a:rPr lang="ru-RU" sz="1100" spc="-90">
                <a:solidFill>
                  <a:srgbClr val="000000"/>
                </a:solidFill>
                <a:latin typeface="Lucida Console" pitchFamily="0" panose="02020603050405020304"/>
              </a:rPr>
              <a:t>д</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в</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г</a:t>
            </a:r>
            <a:r>
              <a:rPr lang="ru-RU" sz="1100" spc="-90">
                <a:solidFill>
                  <a:srgbClr val="000000"/>
                </a:solidFill>
                <a:latin typeface="Lucida Console" pitchFamily="0" panose="02020603050405020304"/>
              </a:rPr>
              <a:t>о </a:t>
            </a:r>
            <a:r>
              <a:rPr lang="ru-RU" sz="1100" spc="-90">
                <a:solidFill>
                  <a:srgbClr val="000000"/>
                </a:solidFill>
                <a:latin typeface="Lucida Console" pitchFamily="0" panose="02020603050405020304"/>
              </a:rPr>
              <a:t>р</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з</a:t>
            </a:r>
            <a:r>
              <a:rPr lang="ru-RU" sz="1100" spc="-90">
                <a:solidFill>
                  <a:srgbClr val="000000"/>
                </a:solidFill>
                <a:latin typeface="Lucida Console" pitchFamily="0" panose="02020603050405020304"/>
              </a:rPr>
              <a:t>п</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р</a:t>
            </a:r>
            <a:r>
              <a:rPr lang="ru-RU" sz="1100" spc="-90">
                <a:solidFill>
                  <a:srgbClr val="000000"/>
                </a:solidFill>
                <a:latin typeface="Lucida Console" pitchFamily="0" panose="02020603050405020304"/>
              </a:rPr>
              <a:t>я</a:t>
            </a:r>
            <a:r>
              <a:rPr lang="ru-RU" sz="1100" spc="-90">
                <a:solidFill>
                  <a:srgbClr val="000000"/>
                </a:solidFill>
                <a:latin typeface="Lucida Console" pitchFamily="0" panose="02020603050405020304"/>
              </a:rPr>
              <a:t>д</a:t>
            </a:r>
            <a:r>
              <a:rPr lang="ru-RU" sz="1100" spc="-90">
                <a:solidFill>
                  <a:srgbClr val="000000"/>
                </a:solidFill>
                <a:latin typeface="Lucida Console" pitchFamily="0" panose="02020603050405020304"/>
              </a:rPr>
              <a:t>н</a:t>
            </a:r>
            <a:r>
              <a:rPr lang="ru-RU" sz="1100" spc="-90">
                <a:solidFill>
                  <a:srgbClr val="000000"/>
                </a:solidFill>
                <a:latin typeface="Lucida Console" pitchFamily="0" panose="02020603050405020304"/>
              </a:rPr>
              <a:t>и</a:t>
            </a:r>
            <a:r>
              <a:rPr lang="ru-RU" sz="1100" spc="-90">
                <a:solidFill>
                  <a:srgbClr val="000000"/>
                </a:solidFill>
                <a:latin typeface="Lucida Console" pitchFamily="0" panose="02020603050405020304"/>
              </a:rPr>
              <a:t>к</a:t>
            </a:r>
            <a:r>
              <a:rPr lang="ru-RU" sz="1100" spc="-90">
                <a:solidFill>
                  <a:srgbClr val="000000"/>
                </a:solidFill>
                <a:latin typeface="Lucida Console" pitchFamily="0" panose="02020603050405020304"/>
              </a:rPr>
              <a:t>а. </a:t>
            </a:r>
          </a:p>
          <a:p>
            <a:pPr marL="0" marR="0" indent="0" algn="ctr">
              <a:lnSpc>
                <a:spcPts val="1400"/>
              </a:lnSpc>
              <a:spcBef>
                <a:spcPts val="1425"/>
              </a:spcBef>
              <a:spcAft>
                <a:spcPts val="0"/>
              </a:spcAft>
            </a:pPr>
            <a:r>
              <a:rPr lang="ru-RU" sz="1150" spc="50">
                <a:solidFill>
                  <a:srgbClr val="000000"/>
                </a:solidFill>
                <a:latin typeface="Arial" pitchFamily="2" panose="02020603050405020304"/>
              </a:rPr>
              <a:t>РОБОТА СУДУ </a:t>
            </a:r>
          </a:p>
          <a:p>
            <a:pPr marL="0" marR="0" indent="0" algn="ctr">
              <a:lnSpc>
                <a:spcPts val="1400"/>
              </a:lnSpc>
              <a:spcBef>
                <a:spcPts val="5"/>
              </a:spcBef>
              <a:spcAft>
                <a:spcPts val="0"/>
              </a:spcAft>
            </a:pPr>
            <a:r>
              <a:rPr lang="ru-RU" sz="1150" spc="70">
                <a:solidFill>
                  <a:srgbClr val="000000"/>
                </a:solidFill>
                <a:latin typeface="Arial" pitchFamily="2" panose="02020603050405020304"/>
              </a:rPr>
              <a:t>В УМОВАХ ВОЕННОГО СТАНУ </a:t>
            </a:r>
          </a:p>
          <a:p>
            <a:pPr marL="0" marR="0" indent="0" algn="just">
              <a:lnSpc>
                <a:spcPts val="1400"/>
              </a:lnSpc>
              <a:spcBef>
                <a:spcPts val="1315"/>
              </a:spcBef>
              <a:spcAft>
                <a:spcPts val="0"/>
              </a:spcAft>
            </a:pPr>
            <a:r>
              <a:rPr lang="ru-RU" sz="1150" spc="-20">
                <a:solidFill>
                  <a:srgbClr val="000000"/>
                </a:solidFill>
                <a:latin typeface="Arial" pitchFamily="2" panose="02020603050405020304"/>
              </a:rPr>
              <a:t>Указом Перезидента Украени вiд 24.02.2022 № 64/2022 «Про введения военного стану в Украенг» гз змгнами, у зв'язку з вгйськовою агресгею Росгйськог ФедерацгУ проти Украгни, в УкраТнг введено военний стан. Тлумацький районний суд Iвано-Франкгвськоi з часу введения военного стану не припиняв здгйснювати правосуддя, адже нг в умовах пандемгг, нг военного чи надзвичайного стану робота суду не може бути припинена. </a:t>
            </a:r>
          </a:p>
          <a:p>
            <a:pPr marL="0" marR="0" indent="0" algn="just">
              <a:lnSpc>
                <a:spcPts val="1400"/>
              </a:lnSpc>
              <a:spcBef>
                <a:spcPts val="0"/>
              </a:spcBef>
              <a:spcAft>
                <a:spcPts val="0"/>
              </a:spcAft>
            </a:pPr>
            <a:r>
              <a:rPr lang="ru-RU" sz="1150" spc="0">
                <a:solidFill>
                  <a:srgbClr val="000000"/>
                </a:solidFill>
                <a:latin typeface="Arial" pitchFamily="2" panose="02020603050405020304"/>
              </a:rPr>
              <a:t>3 </a:t>
            </a:r>
            <a:r>
              <a:rPr lang="ru-RU" sz="1150" spc="0">
                <a:solidFill>
                  <a:srgbClr val="000000"/>
                </a:solidFill>
                <a:latin typeface="Arial" pitchFamily="2" panose="02020603050405020304"/>
              </a:rPr>
              <a:t>метою вжитгя невгдкладних заходгв для забезпечення сталого функцгонування Тлумацького районного суду Iвано-Франкгвськог областi в умовах военного стану, беручи до уваги ргшення Ради суддiв Украгни вiд 24.02.2022 № 9, Тлумацьким районним судом Iвано-Франкгвськое областi: </a:t>
            </a:r>
          </a:p>
          <a:p>
            <a:pPr marL="0" marR="0" indent="0" algn="just">
              <a:lnSpc>
                <a:spcPts val="1400"/>
              </a:lnSpc>
              <a:spcBef>
                <a:spcPts val="5"/>
              </a:spcBef>
              <a:spcAft>
                <a:spcPts val="6875"/>
              </a:spcAft>
            </a:pPr>
            <a:r>
              <a:rPr lang="ru-RU" sz="1150" spc="0">
                <a:solidFill>
                  <a:srgbClr val="000000"/>
                </a:solidFill>
                <a:latin typeface="Arial" pitchFamily="2" panose="02020603050405020304"/>
              </a:rPr>
              <a:t>1) </a:t>
            </a:r>
            <a:r>
              <a:rPr lang="ru-RU" sz="1150" spc="0">
                <a:solidFill>
                  <a:srgbClr val="000000"/>
                </a:solidFill>
                <a:latin typeface="Arial" pitchFamily="2" panose="02020603050405020304"/>
              </a:rPr>
              <a:t>винесено розпорядження вiд 24.02.2022 № 02-14/6 «Про запровадження особливого режиму роботи Тлумацького районного суду </a:t>
            </a:r>
            <a:r>
              <a:rPr lang="ru-RU" sz="1250" spc="0">
                <a:solidFill>
                  <a:srgbClr val="000000"/>
                </a:solidFill>
                <a:latin typeface="Times New Roman" pitchFamily="1" panose="02020603050405020304"/>
              </a:rPr>
              <a:t>Iвано</a:t>
            </a:r>
            <a:r>
              <a:rPr lang="ru-RU" sz="1150" spc="0">
                <a:solidFill>
                  <a:srgbClr val="000000"/>
                </a:solidFill>
                <a:latin typeface="Arial" pitchFamily="2" panose="02020603050405020304"/>
              </a:rPr>
              <a:t>-Франкгвськоi областг»; </a:t>
            </a:r>
          </a:p>
        </p:txBody>
      </p:sp>
      <p:sp>
        <p:nvSpPr>
          <p:cNvPr id="21" name=""/>
          <p:cNvSpPr/>
          <p:nvPr>
            <p:ph type="body" idx="10"/>
          </p:nvPr>
        </p:nvSpPr>
        <p:spPr>
          <a:xfrm>
            <a:off x="50800" y="10504170"/>
            <a:ext cx="41910" cy="86360"/>
          </a:xfrm>
          <a:prstGeom prst="rect">
            <a:avLst/>
          </a:prstGeom>
          <a:noFill/>
          <a:ln w="0" cmpd="sng">
            <a:noFill/>
            <a:prstDash val="solid"/>
          </a:ln>
        </p:spPr>
        <p:txBody>
          <a:bodyPr vert="horz" lIns="0" tIns="0" rIns="0" bIns="0" anchor="t"/>
          <a:lstStyle/>
          <a:p>
            <a:pPr marL="0" marR="0" indent="0" algn="l">
              <a:lnSpc>
                <a:spcPts val="700"/>
              </a:lnSpc>
              <a:spcAft>
                <a:spcPts val="0"/>
              </a:spcAft>
            </a:pPr>
            <a:r>
              <a:rPr lang="ru-RU" sz="550" spc="0">
                <a:solidFill>
                  <a:srgbClr val="000000"/>
                </a:solidFill>
                <a:latin typeface="Arial" pitchFamily="2" panose="02020603050405020304"/>
              </a:rPr>
              <a:t>1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23" name=""/>
        <p:cNvGrpSpPr/>
        <p:nvPr/>
      </p:nvGrpSpPr>
      <p:grpSpPr>
        <a:xfrm>
          <a:off x="0" y="0"/>
          <a:ext cx="0" cy="0"/>
          <a:chOff x="0" y="0"/>
          <a:chExt cx="0" cy="0"/>
        </a:xfrm>
      </p:grpSpPr>
      <p:sp>
        <p:nvSpPr>
          <p:cNvPr id="24" name=""/>
          <p:cNvSpPr/>
          <p:nvPr>
            <p:ph type="body" idx="10"/>
          </p:nvPr>
        </p:nvSpPr>
        <p:spPr>
          <a:xfrm>
            <a:off x="890905" y="584200"/>
            <a:ext cx="6210300" cy="9499600"/>
          </a:xfrm>
          <a:prstGeom prst="rect">
            <a:avLst/>
          </a:prstGeom>
          <a:noFill/>
          <a:ln w="0" cmpd="sng">
            <a:noFill/>
            <a:prstDash val="solid"/>
          </a:ln>
        </p:spPr>
        <p:txBody>
          <a:bodyPr vert="horz" lIns="0" tIns="0" rIns="0" bIns="0" anchor="t"/>
          <a:lstStyle/>
          <a:p>
            <a:pPr marL="0" marR="0" indent="182880" algn="just">
              <a:lnSpc>
                <a:spcPts val="1400"/>
              </a:lnSpc>
              <a:spcAft>
                <a:spcPts val="0"/>
              </a:spcAft>
              <a:buFont typeface="Arial"/>
              <a:buAutoNum startAt="2" type="arabicPeriod"/>
            </a:pPr>
            <a:r>
              <a:rPr lang="ru-RU" sz="1100" spc="0">
                <a:solidFill>
                  <a:srgbClr val="000000"/>
                </a:solidFill>
                <a:latin typeface="Arial" pitchFamily="2" panose="02020603050405020304"/>
              </a:rPr>
              <a:t>головою суду 01.03.2022 року затверджено Щоденний план дiй Тлумацького районного суду Iвано-Франкгвськоi областг в военний стан та План дiй Тлумацького районного суду 1вано-Франкгвськоi областг в военний стан (при евакуацгУ); </a:t>
            </a:r>
          </a:p>
          <a:p>
            <a:pPr marL="0" marR="0" indent="18288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наказом Тлумацького районного суду Iвано-Франкгвськог областг вiд 21.06.2022 № 02-47/87 затверджено Алгоритм дiй працiвникiв Тлумацького районного суду Iвано-Франкгвськоi областг, учасникгв судового процесу, гнших вгдвгдувачгв суду в разг сигналу «повiтряна тривога»; </a:t>
            </a:r>
          </a:p>
          <a:p>
            <a:pPr marL="0" marR="0" indent="18288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винесено наказ Тлумацького районного суду Iвано-Франкгвськоi областг вiд 21.06.2022 № 02-47/87 «Про порядок дiй при оголошеннг сигналу «повгтряна тривога»; </a:t>
            </a:r>
          </a:p>
          <a:p>
            <a:pPr marL="0" marR="0" indent="182880" algn="just">
              <a:lnSpc>
                <a:spcPts val="1400"/>
              </a:lnSpc>
              <a:spcBef>
                <a:spcPts val="35"/>
              </a:spcBef>
              <a:spcAft>
                <a:spcPts val="0"/>
              </a:spcAft>
              <a:buFont typeface="Arial"/>
              <a:buAutoNum type="arabicPeriod"/>
            </a:pPr>
            <a:r>
              <a:rPr lang="ru-RU" sz="1100" spc="0">
                <a:solidFill>
                  <a:srgbClr val="000000"/>
                </a:solidFill>
                <a:latin typeface="Arial" pitchFamily="2" panose="02020603050405020304"/>
              </a:rPr>
              <a:t>наказом Тлумацького районного суду Iвано-Франкгвськоi областг вiд 15.11.2022 № 02-04/12 затверджено Iнструкцгю з питань цивгльного захисту та дiй у надзвичайних ситуацгях для працiвникiв Тлумацького районного суду Iвано-Франкгвськоi областг. </a:t>
            </a:r>
          </a:p>
          <a:p>
            <a:pPr marL="0" marR="0" indent="0" algn="ctr">
              <a:lnSpc>
                <a:spcPts val="1400"/>
              </a:lnSpc>
              <a:spcBef>
                <a:spcPts val="1360"/>
              </a:spcBef>
              <a:spcAft>
                <a:spcPts val="0"/>
              </a:spcAft>
            </a:pPr>
            <a:r>
              <a:rPr lang="ru-RU" sz="1100" spc="0">
                <a:solidFill>
                  <a:srgbClr val="000000"/>
                </a:solidFill>
                <a:latin typeface="Arial" pitchFamily="2" panose="02020603050405020304"/>
              </a:rPr>
              <a:t>ВЕДЕНИЯ ВIЙСЬКОВОГО ОБЛIКУ </a:t>
            </a:r>
            <a:br/>
            <a:r>
              <a:rPr lang="ru-RU" sz="1200" spc="0">
                <a:solidFill>
                  <a:srgbClr val="000000"/>
                </a:solidFill>
                <a:latin typeface="Times New Roman" pitchFamily="1" panose="02020603050405020304"/>
              </a:rPr>
              <a:t>ТА МОБIЛIЗАЦIЙНОI ПIДГОТОВКИ </a:t>
            </a:r>
          </a:p>
          <a:p>
            <a:pPr marL="0" marR="0" indent="0" algn="just">
              <a:lnSpc>
                <a:spcPts val="1400"/>
              </a:lnSpc>
              <a:spcBef>
                <a:spcPts val="1400"/>
              </a:spcBef>
              <a:spcAft>
                <a:spcPts val="0"/>
              </a:spcAft>
            </a:pPr>
            <a:r>
              <a:rPr lang="ru-RU" sz="1100" spc="0">
                <a:solidFill>
                  <a:srgbClr val="000000"/>
                </a:solidFill>
                <a:latin typeface="Arial" pitchFamily="2" panose="02020603050405020304"/>
              </a:rPr>
              <a:t>Вгдповгдальною особою за ведення вiйськового облгку призовникгв i вiйськовозобов'язаних в Тлумацькому районному судi Iвано-Франкгвськоi областг визначено заступника кергвника апарату цього ж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Вгйськовий облiк призовникiв i вiйськовозобов'язаних органгзований та ведеться вгдповгдно до вимог Порядку органгзацгг та ведения вiйськового облгку призовникгв i вгйськовозобов'язаних, затвердженого постановою Кабгнету Мгнгстргв Украгни вiд 7 грудня 2016 р. № 921 (далг - Порядок) гз змгнами. </a:t>
            </a:r>
          </a:p>
          <a:p>
            <a:pPr marL="0" marR="0" indent="0" algn="just">
              <a:lnSpc>
                <a:spcPts val="1400"/>
              </a:lnSpc>
              <a:spcBef>
                <a:spcPts val="25"/>
              </a:spcBef>
              <a:spcAft>
                <a:spcPts val="0"/>
              </a:spcAft>
            </a:pPr>
            <a:r>
              <a:rPr lang="ru-RU" sz="1100" spc="0">
                <a:solidFill>
                  <a:srgbClr val="000000"/>
                </a:solidFill>
                <a:latin typeface="Arial" pitchFamily="2" panose="02020603050405020304"/>
              </a:rPr>
              <a:t>Головою суду 04.01.2022 затверджено План роботи Тлумацького районного суду Iвано-Франкгвськоi областг з вiйськового облгку призовникгв i вгйськовозобов'заних на 2022 рiк (далг - План). </a:t>
            </a:r>
          </a:p>
          <a:p>
            <a:pPr marL="0" marR="0" indent="0" algn="just">
              <a:lnSpc>
                <a:spcPts val="1400"/>
              </a:lnSpc>
              <a:spcBef>
                <a:spcPts val="30"/>
              </a:spcBef>
              <a:spcAft>
                <a:spcPts val="0"/>
              </a:spcAft>
            </a:pPr>
            <a:r>
              <a:rPr lang="ru-RU" sz="1100" spc="0">
                <a:solidFill>
                  <a:srgbClr val="000000"/>
                </a:solidFill>
                <a:latin typeface="Arial" pitchFamily="2" panose="02020603050405020304"/>
              </a:rPr>
              <a:t>Вгдповгдно до затвердженого Плану судом щомгсяця надсилалися до територiальних центргв комплектування та соцгальног пiдтримки повiдомлення про наявнгсть/вгдсутнгсть змгн в облiкових даних працiвникiв суду, а також повiдомлення про змгну облiкових даних -звгльнення/прийняття на роботу. </a:t>
            </a:r>
          </a:p>
          <a:p>
            <a:pPr marL="0" marR="0" indent="0" algn="just">
              <a:lnSpc>
                <a:spcPts val="1400"/>
              </a:lnSpc>
              <a:spcBef>
                <a:spcPts val="100"/>
              </a:spcBef>
              <a:spcAft>
                <a:spcPts val="0"/>
              </a:spcAft>
            </a:pPr>
            <a:r>
              <a:rPr lang="ru-RU" sz="1100" spc="0">
                <a:solidFill>
                  <a:srgbClr val="000000"/>
                </a:solidFill>
                <a:latin typeface="Arial" pitchFamily="2" panose="02020603050405020304"/>
              </a:rPr>
              <a:t>На виконання пункту 45 Порядку, в Тлумацькому районному судi Iвано-Франкгвськоi областг головою суду 10.01.2022 затвердженг Графгки звiряння облiкових даних особових карток призовникгв i вiйськовозобов'язаних з гх вiйськово-облiковими документами та облiковими картками мгських (районних) територiальних центргв комплектування та соцгальног пiдтримки на 2022 рiк (далг - Графгки). </a:t>
            </a:r>
          </a:p>
          <a:p>
            <a:pPr marL="0" marR="0" indent="0" algn="just">
              <a:lnSpc>
                <a:spcPts val="1400"/>
              </a:lnSpc>
              <a:spcBef>
                <a:spcPts val="0"/>
              </a:spcBef>
              <a:spcAft>
                <a:spcPts val="0"/>
              </a:spcAft>
            </a:pPr>
            <a:r>
              <a:rPr lang="ru-RU" sz="1100" spc="20">
                <a:solidFill>
                  <a:srgbClr val="000000"/>
                </a:solidFill>
                <a:latin typeface="Arial" pitchFamily="2" panose="02020603050405020304"/>
              </a:rPr>
              <a:t>Вгдповгдно до затверджених Графгкгв, Тлумацьким районним судом 1вано-Франкгвськог областг 22.02.2022 року було проведено звiряння облiкових даних особових карток призовникгв i вiйськовозобов'язаних з гх вiйськово-облiковими документами та облiковими картками 3 вгддглу Iвано-Франкгвського районного територiального центру комплектування та соцгальног пiдтримки (м. Тлумач). Також 24.02.2022 року надгслано для звiряння данг особових карток призовникгв i вiйськовозобов'язаних, якг працюють в судi до Iвано-Франкгвського мгського територiального центру комплектування та соцгальног пiдтримки. </a:t>
            </a:r>
          </a:p>
          <a:p>
            <a:pPr marL="0" marR="0" indent="0" algn="just">
              <a:lnSpc>
                <a:spcPts val="1300"/>
              </a:lnSpc>
              <a:spcBef>
                <a:spcPts val="165"/>
              </a:spcBef>
              <a:spcAft>
                <a:spcPts val="0"/>
              </a:spcAft>
            </a:pPr>
            <a:r>
              <a:rPr lang="ru-RU" sz="1100" spc="10">
                <a:solidFill>
                  <a:srgbClr val="000000"/>
                </a:solidFill>
                <a:latin typeface="Arial" pitchFamily="2" panose="02020603050405020304"/>
              </a:rPr>
              <a:t>Слгд зазначити, що персональний облiк призовникгв i вiйськовозобов'язаних -державних службовцгв, ведеться за формою первинного облгку «Особова картка державного службовця», затвердженою наказом Нацгонального агентства Украгни з питань державное служби вiд 19.05.2020 № 77-20, у пункте 12 яков зазначаються вгдомостг про вiйськовий облiк. </a:t>
            </a:r>
          </a:p>
          <a:p>
            <a:pPr marL="0" marR="0" indent="0" algn="just">
              <a:lnSpc>
                <a:spcPts val="1300"/>
              </a:lnSpc>
              <a:spcBef>
                <a:spcPts val="185"/>
              </a:spcBef>
              <a:spcAft>
                <a:spcPts val="0"/>
              </a:spcAft>
            </a:pPr>
            <a:r>
              <a:rPr lang="ru-RU" sz="1100" spc="0">
                <a:solidFill>
                  <a:srgbClr val="000000"/>
                </a:solidFill>
                <a:latin typeface="Arial" pitchFamily="2" panose="02020603050405020304"/>
              </a:rPr>
              <a:t>Щодо взяття на вiйськовий облiк женок у 2022 роцг, то у Тлумацькому районному судi Iвано-Франкгвськоi областг женки не перебувають на вгйськовому облгку вiйськовозобов'язаних. Однак, протягом звгтного року судом проведено роботу з даного питания. </a:t>
            </a:r>
          </a:p>
          <a:p>
            <a:pPr marL="0" marR="0" indent="0" algn="just">
              <a:lnSpc>
                <a:spcPts val="1400"/>
              </a:lnSpc>
              <a:spcBef>
                <a:spcPts val="190"/>
              </a:spcBef>
              <a:spcAft>
                <a:spcPts val="20"/>
              </a:spcAft>
            </a:pPr>
            <a:r>
              <a:rPr lang="ru-RU" sz="1100" spc="0">
                <a:solidFill>
                  <a:srgbClr val="000000"/>
                </a:solidFill>
                <a:latin typeface="Arial" pitchFamily="2" panose="02020603050405020304"/>
              </a:rPr>
              <a:t>На виконання листа територiального управлгння Державное судовое адмгнгстрацге Украени в Iвано-Франкгвськгй областг вiд 24.06.21022 № 03-28/478/22 «Про вiйськовий облiк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26" name=""/>
        <p:cNvGrpSpPr/>
        <p:nvPr/>
      </p:nvGrpSpPr>
      <p:grpSpPr>
        <a:xfrm>
          <a:off x="0" y="0"/>
          <a:ext cx="0" cy="0"/>
          <a:chOff x="0" y="0"/>
          <a:chExt cx="0" cy="0"/>
        </a:xfrm>
      </p:grpSpPr>
      <p:sp>
        <p:nvSpPr>
          <p:cNvPr id="27" name=""/>
          <p:cNvSpPr/>
          <p:nvPr>
            <p:ph type="body" idx="10"/>
          </p:nvPr>
        </p:nvSpPr>
        <p:spPr>
          <a:xfrm>
            <a:off x="852805" y="558800"/>
            <a:ext cx="6212840" cy="93091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ru-RU" sz="1100" spc="-70">
                <a:solidFill>
                  <a:srgbClr val="000000"/>
                </a:solidFill>
                <a:latin typeface="Verdana" pitchFamily="2" panose="02020603050405020304"/>
              </a:rPr>
              <a:t>жгнок», яким було рекомендовано судам з 01 жовтня 2022 року розпочати роботу з питания щодо взятгя жiнок на вiйськовий облiк, зггдно з наказом Мгнгстерства оборони УкраУни вiд 11.10.2021 № 313 «Про затвердження Перелiку спецiальностей та/або професiй, споргднених з вiдповiдними вгйськово-облгковими спецгальностями, пгсля одержання яких жгнки беруться на вiйськовий облiк вгйськовозобов'язаних та Перелiку спецiальностей та/або професiй, споргднених з вiдповiдними вгйськово-облгковими спецгальностями», вгдповгдальною особою розроблено гнформацгйну довгдку щодо постановки працюючих жiнок на вiйськовий облiк та алгоритм Ух постановки на вiйськовий облiк. </a:t>
            </a:r>
          </a:p>
          <a:p>
            <a:pPr marL="0" marR="0" indent="0" algn="just">
              <a:lnSpc>
                <a:spcPts val="1400"/>
              </a:lnSpc>
              <a:spcBef>
                <a:spcPts val="80"/>
              </a:spcBef>
              <a:spcAft>
                <a:spcPts val="0"/>
              </a:spcAft>
            </a:pPr>
            <a:r>
              <a:rPr lang="ru-RU" sz="1100" spc="-70">
                <a:solidFill>
                  <a:srgbClr val="000000"/>
                </a:solidFill>
                <a:latin typeface="Verdana" pitchFamily="2" panose="02020603050405020304"/>
              </a:rPr>
              <a:t>Законом УкраУни вiд 7 жовтня 2022 року № 2664-IX «Про внесення змгн до етатгг 1 Закону УкраУни «Про вiйськовий обов'язок i вiйськову службу», частину одинадцяту статгг 1 Закону УкраУни «Про вiйськовий обов'язок i вiйськову службу» викладено в такгй редакцгУ: «Жгнки, якi придатнi до проходження вгйськовоУ служби за станом здоров'я та вгком i закгнчили заклади професгйноУ (професгйно-технгчноУ), </a:t>
            </a:r>
            <a:r>
              <a:rPr lang="ru-RU" sz="1100" spc="-70">
                <a:solidFill>
                  <a:srgbClr val="000000"/>
                </a:solidFill>
                <a:latin typeface="Verdana" pitchFamily="2" panose="02020603050405020304"/>
              </a:rPr>
              <a:t>фаховоУ </a:t>
            </a:r>
            <a:r>
              <a:rPr lang="ru-RU" sz="1100" spc="-70">
                <a:solidFill>
                  <a:srgbClr val="000000"/>
                </a:solidFill>
                <a:latin typeface="Verdana" pitchFamily="2" panose="02020603050405020304"/>
              </a:rPr>
              <a:t>передвищоУ або вищог освгти та здобули медичну або фармацевтичну спецiальнiсть, пiдлягають взятгю на вiйськовий облiк вiйськовозобов'язаних. </a:t>
            </a:r>
          </a:p>
          <a:p>
            <a:pPr marL="0" marR="0" indent="0" algn="just">
              <a:lnSpc>
                <a:spcPts val="1400"/>
              </a:lnSpc>
              <a:spcBef>
                <a:spcPts val="80"/>
              </a:spcBef>
              <a:spcAft>
                <a:spcPts val="0"/>
              </a:spcAft>
            </a:pPr>
            <a:r>
              <a:rPr lang="ru-RU" sz="1100" spc="-70">
                <a:solidFill>
                  <a:srgbClr val="000000"/>
                </a:solidFill>
                <a:latin typeface="Verdana" pitchFamily="2" panose="02020603050405020304"/>
              </a:rPr>
              <a:t>Жгнки, якi мають спецiальнiсть та/або професгю, споргднену з вгдповгдною вгйськово-облгковою спецгальнгстю, визначеною в перелгку, затвердженому Мгнгстерством оборони УкраУни, та придатнi до проходження вгйськовоУ служби за станом здоров'я та вгком, кргм зазначених в абзацг першому цгеУ частини, беруться на вiйськовий облiк вiйськовозобов'язаних за Ух бажанням». </a:t>
            </a:r>
          </a:p>
          <a:p>
            <a:pPr marL="0" marR="0" indent="0" algn="just">
              <a:lnSpc>
                <a:spcPts val="1300"/>
              </a:lnSpc>
              <a:spcBef>
                <a:spcPts val="145"/>
              </a:spcBef>
              <a:spcAft>
                <a:spcPts val="0"/>
              </a:spcAft>
            </a:pPr>
            <a:r>
              <a:rPr lang="ru-RU" sz="1100" spc="-65">
                <a:solidFill>
                  <a:srgbClr val="000000"/>
                </a:solidFill>
                <a:latin typeface="Verdana" pitchFamily="2" panose="02020603050405020304"/>
              </a:rPr>
              <a:t>Для забезпечення ведення судочинства в особливий перiод вгйськовозобов'язанг, якi працюють в судг та мають право бути заброньованг на перiод мобглгзацгУ та на военний час, пiдлягають бронюванню. </a:t>
            </a:r>
          </a:p>
          <a:p>
            <a:pPr marL="0" marR="0" indent="0" algn="just">
              <a:lnSpc>
                <a:spcPts val="1400"/>
              </a:lnSpc>
              <a:spcBef>
                <a:spcPts val="210"/>
              </a:spcBef>
              <a:spcAft>
                <a:spcPts val="0"/>
              </a:spcAft>
            </a:pPr>
            <a:r>
              <a:rPr lang="ru-RU" sz="1100" spc="-65">
                <a:solidFill>
                  <a:srgbClr val="000000"/>
                </a:solidFill>
                <a:latin typeface="Verdana" pitchFamily="2" panose="02020603050405020304"/>
              </a:rPr>
              <a:t>Бронювання вгйськовозобов'язаних в умовах правового режиму военного стану за органами державноУ влади, iншими державними органами, а також пiдприемствами, установами, органгзацiями, якi задовольняють потреби Збройних Сил, гнших вгйськових формувань, населения здгйснюеться у порядку, визначеному постановою Кабiнету Мгнгстргв УкраУни вiд 3 березня 2022 р. № 194 «Деякг питання бронювання вiйськовозобов'язаних в умовах правового режиму военного стану» гз змгнами (далг - Постанова), а також Порядку бронювання вiйськовозобов'язаних за органами державноУ влади, iншими державними органами, органами мгсцевого самоврядування та </a:t>
            </a:r>
            <a:r>
              <a:rPr lang="ru-RU" sz="1100" baseline="-25000" spc="-65">
                <a:solidFill>
                  <a:srgbClr val="000000"/>
                </a:solidFill>
                <a:latin typeface="Verdana" pitchFamily="2" panose="02020603050405020304"/>
              </a:rPr>
              <a:t>пiдприемствами,</a:t>
            </a:r>
            <a:r>
              <a:rPr lang="ru-RU" sz="1100" spc="-65">
                <a:solidFill>
                  <a:srgbClr val="000000"/>
                </a:solidFill>
                <a:latin typeface="Verdana" pitchFamily="2" panose="02020603050405020304"/>
              </a:rPr>
              <a:t> установами i органгзацгями на перiод мобглгзацгТ та на военний час, затвердженого постановою Кабiнету Мгнгстргв УкраУни вiд вiд 4 лютого 2015 р. № 45 (в редакцгг постанови Кабiнету Мгнгстргв УкраУни вiд 11 сгчня 2018 р. № 12) (долг - Порядок). </a:t>
            </a:r>
          </a:p>
          <a:p>
            <a:pPr marL="0" marR="0" indent="0" algn="just">
              <a:lnSpc>
                <a:spcPts val="1400"/>
              </a:lnSpc>
              <a:spcBef>
                <a:spcPts val="45"/>
              </a:spcBef>
              <a:spcAft>
                <a:spcPts val="0"/>
              </a:spcAft>
            </a:pPr>
            <a:r>
              <a:rPr lang="ru-RU" sz="1100" spc="-55">
                <a:solidFill>
                  <a:srgbClr val="000000"/>
                </a:solidFill>
                <a:latin typeface="Verdana" pitchFamily="2" panose="02020603050405020304"/>
              </a:rPr>
              <a:t>У вгдповгдностг до Постанови, Тлумацький районний суд Iвано-ФранкгвськоУ областi внгс пропозицгУ територгальному управлгнню ДержавноУ судовое адмгнгстрацгУ УкраУни в Iвано-Франкгвськгй областi щодо бронювання пiд час мобглгзацгУ та на военний час вгйськовозобов'язаного</a:t>
            </a:r>
            <a:r>
              <a:rPr lang="ru-RU" sz="1100" spc="-55">
                <a:solidFill>
                  <a:srgbClr val="4C5257"/>
                </a:solidFill>
                <a:latin typeface="Verdana" pitchFamily="2" panose="02020603050405020304"/>
              </a:rPr>
              <a:t> -</a:t>
            </a:r>
            <a:r>
              <a:rPr lang="ru-RU" sz="1100" spc="-55">
                <a:solidFill>
                  <a:srgbClr val="000000"/>
                </a:solidFill>
                <a:latin typeface="Verdana" pitchFamily="2" panose="02020603050405020304"/>
              </a:rPr>
              <a:t> помгчника голови суду Вгталгя ГРОШЕВА. </a:t>
            </a:r>
          </a:p>
          <a:p>
            <a:pPr marL="0" marR="0" indent="0" algn="just">
              <a:lnSpc>
                <a:spcPts val="1400"/>
              </a:lnSpc>
              <a:spcBef>
                <a:spcPts val="15"/>
              </a:spcBef>
              <a:spcAft>
                <a:spcPts val="0"/>
              </a:spcAft>
            </a:pPr>
            <a:r>
              <a:rPr lang="ru-RU" sz="1100" spc="-55">
                <a:solidFill>
                  <a:srgbClr val="000000"/>
                </a:solidFill>
                <a:latin typeface="Verdana" pitchFamily="2" panose="02020603050405020304"/>
              </a:rPr>
              <a:t>Наказом Мгнгстерства економiки УкраУни вiд 30 квгтня 2022 року № 1058-22 «Про бронювання вiйськовозобов'язаних за мгсцевими загальними, адмгнгстративними, господарськими судами ДонецькоУ, Запоргзьког, Iвано-Франкгвськог, КгровоградськоУ, Луганськог, Львгвськог, МиколагвськоУ, Чернгггвськог, Черкаськог областей та м. Киева, КиУвським апеляцгйним судом та Державною судовою адмгнгстрацгею УкраУни», помгчнику голови суду Вгталгю ГРОШЕВУ надано вгдстрочку вiд призову на вiйськову службу пiд час мобглгзацгУ строком на 6 мгсяцгв та у вгдповгдностг до пункту 5 Постанови -</a:t>
            </a:r>
            <a:r>
              <a:rPr lang="ru-RU" sz="1100" spc="-55">
                <a:solidFill>
                  <a:srgbClr val="000000"/>
                </a:solidFill>
                <a:latin typeface="Verdana" pitchFamily="2" panose="02020603050405020304"/>
              </a:rPr>
              <a:t>05 травня 2022 року вручено витяг з даного наказу. </a:t>
            </a:r>
          </a:p>
          <a:p>
            <a:pPr marL="0" marR="0" indent="0" algn="just">
              <a:lnSpc>
                <a:spcPts val="1400"/>
              </a:lnSpc>
              <a:spcBef>
                <a:spcPts val="0"/>
              </a:spcBef>
              <a:spcAft>
                <a:spcPts val="45"/>
              </a:spcAft>
            </a:pPr>
            <a:r>
              <a:rPr lang="ru-RU" sz="1100" spc="-60">
                <a:solidFill>
                  <a:srgbClr val="000000"/>
                </a:solidFill>
                <a:latin typeface="Verdana" pitchFamily="2" panose="02020603050405020304"/>
              </a:rPr>
              <a:t>На виконання листа територiального управлгння Державное судовоУ адмгнгстрацгг УкраУни, листа Головнокомандувача Збройних Сил УкраУни вiд 31.03.2022 № 300/1/с/1046 та роз'яснення щодо порядку оформления бронювання вiйськовозобов'язаних ТЦК та СП в умовах правового режиму военного стану, Тлумацький районний суд Iвано-Франкгвськое областi погодив витяг з наказу Мгнгстерства економiки УкраУни 3 вгддглом Iвано-Франкгвського районного територiального центру комплектування та соцгальное пгдтримки (м. Тлумач).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0"/>
          </a:schemeClr>
        </a:solidFill>
      </p:bgPr>
    </p:bg>
    <p:spTree>
      <p:nvGrpSpPr>
        <p:cNvPr id="29" name=""/>
        <p:cNvGrpSpPr/>
        <p:nvPr/>
      </p:nvGrpSpPr>
      <p:grpSpPr>
        <a:xfrm>
          <a:off x="0" y="0"/>
          <a:ext cx="0" cy="0"/>
          <a:chOff x="0" y="0"/>
          <a:chExt cx="0" cy="0"/>
        </a:xfrm>
      </p:grpSpPr>
      <p:sp>
        <p:nvSpPr>
          <p:cNvPr id="30" name=""/>
          <p:cNvSpPr/>
          <p:nvPr>
            <p:ph type="body" idx="10"/>
          </p:nvPr>
        </p:nvSpPr>
        <p:spPr>
          <a:xfrm>
            <a:off x="956945" y="558800"/>
            <a:ext cx="6212840" cy="9525000"/>
          </a:xfrm>
          <a:prstGeom prst="rect">
            <a:avLst/>
          </a:prstGeom>
          <a:noFill/>
          <a:ln w="0" cmpd="sng">
            <a:noFill/>
            <a:prstDash val="solid"/>
          </a:ln>
        </p:spPr>
        <p:txBody>
          <a:bodyPr vert="horz" lIns="0" tIns="14605" rIns="0" bIns="0" anchor="t"/>
          <a:lstStyle/>
          <a:p>
            <a:pPr marL="0" marR="0" indent="0" algn="just">
              <a:lnSpc>
                <a:spcPts val="1400"/>
              </a:lnSpc>
              <a:spcAft>
                <a:spcPts val="0"/>
              </a:spcAft>
            </a:pPr>
            <a:r>
              <a:rPr lang="ru-RU" sz="1100" spc="-70">
                <a:solidFill>
                  <a:srgbClr val="090C11"/>
                </a:solidFill>
                <a:latin typeface="Verdana" pitchFamily="2" panose="02020603050405020304"/>
              </a:rPr>
              <a:t>Також судом 31.08.2022 року до територгального управлгння Державном судовом адмгнгстрацгм Украмни в Iвано-Франкгвськгй областi надгслано пропозицгм щодо переоформлення бронювання вгйськовозобов'язаного - помгчника голови суду Вгталгя ГРОШЕВА, термгн </a:t>
            </a:r>
            <a:r>
              <a:rPr lang="ru-RU" sz="1100" spc="-70">
                <a:solidFill>
                  <a:srgbClr val="090C11"/>
                </a:solidFill>
                <a:latin typeface="Verdana" pitchFamily="2" panose="02020603050405020304"/>
              </a:rPr>
              <a:t>дгм </a:t>
            </a:r>
            <a:r>
              <a:rPr lang="ru-RU" sz="1100" spc="-70">
                <a:solidFill>
                  <a:srgbClr val="090C11"/>
                </a:solidFill>
                <a:latin typeface="Verdana" pitchFamily="2" panose="02020603050405020304"/>
              </a:rPr>
              <a:t>вгдстрочки якого закгнчувався 30 жовтня 2022 року. </a:t>
            </a:r>
          </a:p>
          <a:p>
            <a:pPr marL="0" marR="0" indent="0" algn="just">
              <a:lnSpc>
                <a:spcPts val="1400"/>
              </a:lnSpc>
              <a:spcBef>
                <a:spcPts val="60"/>
              </a:spcBef>
              <a:spcAft>
                <a:spcPts val="0"/>
              </a:spcAft>
            </a:pPr>
            <a:r>
              <a:rPr lang="ru-RU" sz="1100" spc="-65">
                <a:solidFill>
                  <a:srgbClr val="090C11"/>
                </a:solidFill>
                <a:latin typeface="Verdana" pitchFamily="2" panose="02020603050405020304"/>
              </a:rPr>
              <a:t>Стаггею 24 Закону Украмни «Про мобiлiзацiйну пiдготовку та мобiлiзацiю», бронювання вiйськовозобов'язаних, якi перебувають у запасг, здгйснюеться в мирний та у военний час з метою забезпечення функцгонування органiв державном влади, iнших державних органiв, органiв мгсцевого самоврядування, а також пгдприемств, установ i органгзацгй в особливий перiод. </a:t>
            </a:r>
          </a:p>
          <a:p>
            <a:pPr marL="0" marR="0" indent="0" algn="just">
              <a:lnSpc>
                <a:spcPts val="1400"/>
              </a:lnSpc>
              <a:spcBef>
                <a:spcPts val="0"/>
              </a:spcBef>
              <a:spcAft>
                <a:spcPts val="0"/>
              </a:spcAft>
            </a:pPr>
            <a:r>
              <a:rPr lang="ru-RU" sz="1100" spc="-70">
                <a:solidFill>
                  <a:srgbClr val="090C11"/>
                </a:solidFill>
                <a:latin typeface="Verdana" pitchFamily="2" panose="02020603050405020304"/>
              </a:rPr>
              <a:t>Порядок оформлення бронювання вiйськовозобов'язаних у военний час визначаеться також п.п. 34-45 Порядку. </a:t>
            </a:r>
          </a:p>
          <a:p>
            <a:pPr marL="0" marR="0" indent="0" algn="just">
              <a:lnSpc>
                <a:spcPts val="1400"/>
              </a:lnSpc>
              <a:spcBef>
                <a:spcPts val="20"/>
              </a:spcBef>
              <a:spcAft>
                <a:spcPts val="0"/>
              </a:spcAft>
            </a:pPr>
            <a:r>
              <a:rPr lang="ru-RU" sz="1100" spc="-85">
                <a:solidFill>
                  <a:srgbClr val="090C11"/>
                </a:solidFill>
                <a:latin typeface="Verdana" pitchFamily="2" panose="02020603050405020304"/>
              </a:rPr>
              <a:t>Враховуючи зазначенг норми, Тлумацький районний суд Iвано-Франкгвськом областi 28 жовтня 2022 року оформив бронювання вгйськовозобов'язаного - головного спецгалгста (з гнформацгйних технологгй) Миколи СТЕФАНИШИНА у вгдповгдностг до Перелгку посад i професгй вiйськовозобов'язаних, якi пгдлягають бронюванню на перiод мобглгзацгм та на военний час, затвердженого розпорядженням Кабгнету Мгнгстргв Украмни вiд 18 березня 2015 р. № 493-р (гз змгнами). </a:t>
            </a:r>
          </a:p>
          <a:p>
            <a:pPr marL="0" marR="0" indent="0" algn="just">
              <a:lnSpc>
                <a:spcPts val="1400"/>
              </a:lnSpc>
              <a:spcBef>
                <a:spcPts val="30"/>
              </a:spcBef>
              <a:spcAft>
                <a:spcPts val="0"/>
              </a:spcAft>
            </a:pPr>
            <a:r>
              <a:rPr lang="ru-RU" sz="1100" spc="-70">
                <a:solidFill>
                  <a:srgbClr val="090C11"/>
                </a:solidFill>
                <a:latin typeface="Verdana" pitchFamily="2" panose="02020603050405020304"/>
              </a:rPr>
              <a:t>Зггдно з стаггею 9 Закону Украмни «Про мобiлiзацiйну пiдготовку та мобiлiзацiю» органгзацгя робгт i захист гнформацгм про мобiлiзацiйну пiдготовку та мобглгзацгю здгйснюеться вiдповiдно до вимог Закону Украмни «Про державну таемницю» та гнших нормативно-правовик актгв. </a:t>
            </a:r>
          </a:p>
          <a:p>
            <a:pPr marL="0" marR="0" indent="0" algn="just">
              <a:lnSpc>
                <a:spcPts val="1400"/>
              </a:lnSpc>
              <a:spcBef>
                <a:spcPts val="0"/>
              </a:spcBef>
              <a:spcAft>
                <a:spcPts val="0"/>
              </a:spcAft>
            </a:pPr>
            <a:r>
              <a:rPr lang="ru-RU" sz="1100" spc="-75">
                <a:solidFill>
                  <a:srgbClr val="090C11"/>
                </a:solidFill>
                <a:latin typeface="Verdana" pitchFamily="2" panose="02020603050405020304"/>
              </a:rPr>
              <a:t>Обов'язки з питань мобглгзацгйном пгдготовки в Тлумацькому районному судi Iвано-Франкгвськом областi покладено на заступника кергвника апарату цього ж суду. Органгзацгйна робота в судi з мобглгзацгйном роботи зг службовими документами, якi мають гриф обмеження доступу «Для службового користування» та «Для службового користування «Лiтер «М» здгйснюеться вiдповiдно до Iнструкцгм про порядок ведення облiку, зберггання, використання i знищення документiв та iнших матергальних носгмв гнформацгм, що мгстять службову гнформацгю Тлумацького районного суду Iвано-Франкгвськом областi, затверджену наказом в.о. голови Тлумацького районного суду Iвано-Франкгвськом областi вiд 10 лютого 2017 року № 13-17. </a:t>
            </a:r>
          </a:p>
          <a:p>
            <a:pPr marL="0" marR="0" indent="0" algn="just">
              <a:lnSpc>
                <a:spcPts val="1400"/>
              </a:lnSpc>
              <a:spcBef>
                <a:spcPts val="70"/>
              </a:spcBef>
              <a:spcAft>
                <a:spcPts val="0"/>
              </a:spcAft>
            </a:pPr>
            <a:r>
              <a:rPr lang="ru-RU" sz="1100" spc="-80">
                <a:solidFill>
                  <a:srgbClr val="090C11"/>
                </a:solidFill>
                <a:latin typeface="Verdana" pitchFamily="2" panose="02020603050405020304"/>
              </a:rPr>
              <a:t>Облгк, формування справ, зберггання i використання службових документiв, у тому числг з вгдмгткою «Лiтер «М» в Тлумацькому районному судi Iвано-Франкгвськом областi в цглому органгзований та ведеться вiдповiдно до вимог зазначеном вище Iнструкцгм. </a:t>
            </a:r>
          </a:p>
          <a:p>
            <a:pPr marL="0" marR="0" indent="0" algn="ctr">
              <a:lnSpc>
                <a:spcPts val="1400"/>
              </a:lnSpc>
              <a:spcBef>
                <a:spcPts val="1405"/>
              </a:spcBef>
              <a:spcAft>
                <a:spcPts val="0"/>
              </a:spcAft>
            </a:pPr>
            <a:r>
              <a:rPr lang="ru-RU" sz="1100" spc="75">
                <a:solidFill>
                  <a:srgbClr val="090C11"/>
                </a:solidFill>
                <a:latin typeface="Verdana" pitchFamily="2" panose="02020603050405020304"/>
              </a:rPr>
              <a:t>ПЛАНИ РОБОТИ СУДУ </a:t>
            </a:r>
          </a:p>
          <a:p>
            <a:pPr marL="0" marR="0" indent="0" algn="just">
              <a:lnSpc>
                <a:spcPts val="1400"/>
              </a:lnSpc>
              <a:spcBef>
                <a:spcPts val="1430"/>
              </a:spcBef>
              <a:spcAft>
                <a:spcPts val="0"/>
              </a:spcAft>
            </a:pPr>
            <a:r>
              <a:rPr lang="ru-RU" sz="1100" spc="0">
                <a:solidFill>
                  <a:srgbClr val="090C11"/>
                </a:solidFill>
                <a:latin typeface="Verdana" pitchFamily="2" panose="02020603050405020304"/>
              </a:rPr>
              <a:t>3 </a:t>
            </a:r>
            <a:r>
              <a:rPr lang="ru-RU" sz="1100" spc="0">
                <a:solidFill>
                  <a:srgbClr val="090C11"/>
                </a:solidFill>
                <a:latin typeface="Verdana" pitchFamily="2" panose="02020603050405020304"/>
              </a:rPr>
              <a:t>метою належном органгзацгм роботи Тлумацького районного </a:t>
            </a:r>
            <a:r>
              <a:rPr lang="ru-RU" sz="1100" spc="0">
                <a:solidFill>
                  <a:srgbClr val="090C11"/>
                </a:solidFill>
                <a:latin typeface="Verdana" pitchFamily="2" panose="02020603050405020304"/>
              </a:rPr>
              <a:t>суду </a:t>
            </a:r>
            <a:r>
              <a:rPr lang="ru-RU" sz="1100" spc="0">
                <a:solidFill>
                  <a:srgbClr val="090C11"/>
                </a:solidFill>
                <a:latin typeface="Verdana" pitchFamily="2" panose="02020603050405020304"/>
              </a:rPr>
              <a:t>Iвано-Франкгвськом областi, задля удосконалення роботи Тлумацького районного суду Iвано-Франкгвськом областi у 2022 роцг, наказами кергвництва суду затверджено ряд наступних Плангв: </a:t>
            </a:r>
          </a:p>
          <a:p>
            <a:pPr marL="0" marR="0" indent="457200" algn="just">
              <a:lnSpc>
                <a:spcPts val="1400"/>
              </a:lnSpc>
              <a:spcBef>
                <a:spcPts val="140"/>
              </a:spcBef>
              <a:spcAft>
                <a:spcPts val="0"/>
              </a:spcAft>
              <a:buFont typeface="Verdana"/>
              <a:buChar char="·"/>
            </a:pPr>
            <a:r>
              <a:rPr lang="ru-RU" sz="1100" spc="0">
                <a:solidFill>
                  <a:srgbClr val="090C11"/>
                </a:solidFill>
                <a:latin typeface="Verdana" pitchFamily="2" panose="02020603050405020304"/>
              </a:rPr>
              <a:t>План Антикорупцгйних заходiв Тлумацького районного </a:t>
            </a:r>
            <a:r>
              <a:rPr lang="ru-RU" sz="1100" spc="0">
                <a:solidFill>
                  <a:srgbClr val="090C11"/>
                </a:solidFill>
                <a:latin typeface="Verdana" pitchFamily="2" panose="02020603050405020304"/>
              </a:rPr>
              <a:t>суду </a:t>
            </a:r>
            <a:r>
              <a:rPr lang="ru-RU" sz="1100" spc="0">
                <a:solidFill>
                  <a:srgbClr val="090C11"/>
                </a:solidFill>
                <a:latin typeface="Verdana" pitchFamily="2" panose="02020603050405020304"/>
              </a:rPr>
              <a:t>Iвано-Франкгвськом областi на 2022 pix (затверджений головою суду 04.01.2022); </a:t>
            </a:r>
          </a:p>
          <a:p>
            <a:pPr marL="0" marR="0" indent="457200" algn="just">
              <a:lnSpc>
                <a:spcPts val="1300"/>
              </a:lnSpc>
              <a:spcBef>
                <a:spcPts val="95"/>
              </a:spcBef>
              <a:spcAft>
                <a:spcPts val="0"/>
              </a:spcAft>
              <a:buFont typeface="Verdana"/>
              <a:buChar char="·"/>
            </a:pPr>
            <a:r>
              <a:rPr lang="ru-RU" sz="1100" spc="0">
                <a:solidFill>
                  <a:srgbClr val="090C11"/>
                </a:solidFill>
                <a:latin typeface="Verdana" pitchFamily="2" panose="02020603050405020304"/>
              </a:rPr>
              <a:t>План роботи архгву Тлумацького районного суду Iвано-Франкгвськом областi на 2022 рiк (затверджений головою суду 04.01.2022); </a:t>
            </a:r>
          </a:p>
          <a:p>
            <a:pPr marL="0" marR="0" indent="457200" algn="just">
              <a:lnSpc>
                <a:spcPts val="1300"/>
              </a:lnSpc>
              <a:spcBef>
                <a:spcPts val="135"/>
              </a:spcBef>
              <a:spcAft>
                <a:spcPts val="0"/>
              </a:spcAft>
              <a:buFont typeface="Verdana"/>
              <a:buChar char="·"/>
            </a:pPr>
            <a:r>
              <a:rPr lang="ru-RU" sz="1100" spc="-70">
                <a:solidFill>
                  <a:srgbClr val="090C11"/>
                </a:solidFill>
                <a:latin typeface="Verdana" pitchFamily="2" panose="02020603050405020304"/>
              </a:rPr>
              <a:t>План заходiв з енергозбережвння гз забезпеченням зменшення об'емгв споживання комунальних послуг, енергоносгмв та послуг зв'язку в Тлумацькому районному судi Iвано-Франкгвськом областi у 2022 роцг (затверджений головою суду 04.01.2022); </a:t>
            </a:r>
          </a:p>
          <a:p>
            <a:pPr marL="0" marR="0" indent="457200" algn="just">
              <a:lnSpc>
                <a:spcPts val="1300"/>
              </a:lnSpc>
              <a:spcBef>
                <a:spcPts val="10"/>
              </a:spcBef>
              <a:spcAft>
                <a:spcPts val="0"/>
              </a:spcAft>
              <a:buFont typeface="Verdana"/>
              <a:buChar char="·"/>
            </a:pPr>
            <a:r>
              <a:rPr lang="ru-RU" sz="1100" spc="0">
                <a:solidFill>
                  <a:srgbClr val="090C11"/>
                </a:solidFill>
                <a:latin typeface="Verdana" pitchFamily="2" panose="02020603050405020304"/>
              </a:rPr>
              <a:t>План роботи Тлумацького районного суду Iвано-Франкгвськом областi з вгйськового облiку призовникгв i вiйськовозобов'язаних на 2022 рiк (затверджений головою суду 04.01.2022); </a:t>
            </a:r>
          </a:p>
          <a:p>
            <a:pPr marL="0" marR="0" indent="457200" algn="just">
              <a:lnSpc>
                <a:spcPts val="1300"/>
              </a:lnSpc>
              <a:spcBef>
                <a:spcPts val="265"/>
              </a:spcBef>
              <a:spcAft>
                <a:spcPts val="0"/>
              </a:spcAft>
              <a:buFont typeface="Verdana"/>
              <a:buChar char="·"/>
            </a:pPr>
            <a:r>
              <a:rPr lang="ru-RU" sz="1100" spc="0">
                <a:solidFill>
                  <a:srgbClr val="090C11"/>
                </a:solidFill>
                <a:latin typeface="Verdana" pitchFamily="2" panose="02020603050405020304"/>
              </a:rPr>
              <a:t>План роботи Тлумацького районного суду Iвано-Франкгвськом областi на 2022 рiк (затверджений головою суду 04.01.2022); </a:t>
            </a:r>
          </a:p>
          <a:p>
            <a:pPr marL="0" marR="0" indent="457200" algn="just">
              <a:lnSpc>
                <a:spcPts val="1300"/>
              </a:lnSpc>
              <a:spcBef>
                <a:spcPts val="190"/>
              </a:spcBef>
              <a:spcAft>
                <a:spcPts val="20"/>
              </a:spcAft>
              <a:buFont typeface="Verdana"/>
              <a:buChar char="·"/>
            </a:pPr>
            <a:r>
              <a:rPr lang="ru-RU" sz="1100" spc="0">
                <a:solidFill>
                  <a:srgbClr val="090C11"/>
                </a:solidFill>
                <a:latin typeface="Verdana" pitchFamily="2" panose="02020603050405020304"/>
              </a:rPr>
              <a:t>План комунгкацгйних заходiв Тлумацького районного суду Iвано-Франкгвськом областi на 2022 pix (затверджений головою суду 04.01.2022); </a:t>
            </a:r>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theme/theme1.xml" Id="rId4" /><Relationship Type="http://schemas.openxmlformats.org/officeDocument/2006/relationships/slideLayout" Target="../slideLayouts/slideLayout1.xml" Id="rId7" /><Relationship Type="http://schemas.openxmlformats.org/officeDocument/2006/relationships/slideLayout" Target="../slideLayouts/slideLayout2.xml" Id="rId10" /><Relationship Type="http://schemas.openxmlformats.org/officeDocument/2006/relationships/slideLayout" Target="../slideLayouts/slideLayout3.xml" Id="rId13" /><Relationship Type="http://schemas.openxmlformats.org/officeDocument/2006/relationships/slideLayout" Target="../slideLayouts/slideLayout4.xml" Id="rId16" /><Relationship Type="http://schemas.openxmlformats.org/officeDocument/2006/relationships/slideLayout" Target="../slideLayouts/slideLayout5.xml" Id="rId19" /><Relationship Type="http://schemas.openxmlformats.org/officeDocument/2006/relationships/slideLayout" Target="../slideLayouts/slideLayout6.xml" Id="rId22" /><Relationship Type="http://schemas.openxmlformats.org/officeDocument/2006/relationships/slideLayout" Target="../slideLayouts/slideLayout7.xml" Id="rId25" /><Relationship Type="http://schemas.openxmlformats.org/officeDocument/2006/relationships/slideLayout" Target="../slideLayouts/slideLayout8.xml" Id="rId28" /><Relationship Type="http://schemas.openxmlformats.org/officeDocument/2006/relationships/slideLayout" Target="../slideLayouts/slideLayout9.xml" Id="rId31" /><Relationship Type="http://schemas.openxmlformats.org/officeDocument/2006/relationships/slideLayout" Target="../slideLayouts/slideLayout10.xml" Id="rId34" /><Relationship Type="http://schemas.openxmlformats.org/officeDocument/2006/relationships/slideLayout" Target="../slideLayouts/slideLayout11.xml" Id="rId37" /><Relationship Type="http://schemas.openxmlformats.org/officeDocument/2006/relationships/slideLayout" Target="../slideLayouts/slideLayout12.xml" Id="rId40" /><Relationship Type="http://schemas.openxmlformats.org/officeDocument/2006/relationships/slideLayout" Target="../slideLayouts/slideLayout13.xml" Id="rId43" /><Relationship Type="http://schemas.openxmlformats.org/officeDocument/2006/relationships/slideLayout" Target="../slideLayouts/slideLayout14.xml" Id="rId46" /><Relationship Type="http://schemas.openxmlformats.org/officeDocument/2006/relationships/slideLayout" Target="../slideLayouts/slideLayout15.xml" Id="rId49" /><Relationship Type="http://schemas.openxmlformats.org/officeDocument/2006/relationships/slideLayout" Target="../slideLayouts/slideLayout16.xml" Id="rId52" /><Relationship Type="http://schemas.openxmlformats.org/officeDocument/2006/relationships/slideLayout" Target="../slideLayouts/slideLayout17.xml" Id="rId55" /><Relationship Type="http://schemas.openxmlformats.org/officeDocument/2006/relationships/slideLayout" Target="../slideLayouts/slideLayout18.xml" Id="rId58" /><Relationship Type="http://schemas.openxmlformats.org/officeDocument/2006/relationships/slideLayout" Target="../slideLayouts/slideLayout19.xml" Id="rId61" /><Relationship Type="http://schemas.openxmlformats.org/officeDocument/2006/relationships/slideLayout" Target="../slideLayouts/slideLayout20.xml" Id="rId64" /><Relationship Type="http://schemas.openxmlformats.org/officeDocument/2006/relationships/slideLayout" Target="../slideLayouts/slideLayout21.xml" Id="rId67" /><Relationship Type="http://schemas.openxmlformats.org/officeDocument/2006/relationships/slideLayout" Target="../slideLayouts/slideLayout22.xml" Id="rId70" /><Relationship Type="http://schemas.openxmlformats.org/officeDocument/2006/relationships/slideLayout" Target="../slideLayouts/slideLayout23.xml" Id="rId73" /><Relationship Type="http://schemas.openxmlformats.org/officeDocument/2006/relationships/slideLayout" Target="../slideLayouts/slideLayout24.xml" Id="rId76" /><Relationship Type="http://schemas.openxmlformats.org/officeDocument/2006/relationships/slideLayout" Target="../slideLayouts/slideLayout25.xml" Id="rId79" /><Relationship Type="http://schemas.openxmlformats.org/officeDocument/2006/relationships/slideLayout" Target="../slideLayouts/slideLayout26.xml" Id="rId84" /></Relationships>
</file>

<file path=ppt/slideMasters/slideMaster1.xml><?xml version="1.0" encoding="utf-8"?>
<p:sldMaster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7"/>
    <p:sldLayoutId id="2147483650" r:id="rId10"/>
    <p:sldLayoutId id="2147483651" r:id="rId13"/>
    <p:sldLayoutId id="2147483652" r:id="rId16"/>
    <p:sldLayoutId id="2147483653" r:id="rId19"/>
    <p:sldLayoutId id="2147483654" r:id="rId22"/>
    <p:sldLayoutId id="2147483655" r:id="rId25"/>
    <p:sldLayoutId id="2147483656" r:id="rId28"/>
    <p:sldLayoutId id="2147483657" r:id="rId31"/>
    <p:sldLayoutId id="2147483658" r:id="rId34"/>
    <p:sldLayoutId id="2147483659" r:id="rId37"/>
    <p:sldLayoutId id="2147483660" r:id="rId40"/>
    <p:sldLayoutId id="2147483661" r:id="rId43"/>
    <p:sldLayoutId id="2147483662" r:id="rId46"/>
    <p:sldLayoutId id="2147483663" r:id="rId49"/>
    <p:sldLayoutId id="2147483664" r:id="rId52"/>
    <p:sldLayoutId id="2147483665" r:id="rId55"/>
    <p:sldLayoutId id="2147483666" r:id="rId58"/>
    <p:sldLayoutId id="2147483667" r:id="rId61"/>
    <p:sldLayoutId id="2147483668" r:id="rId64"/>
    <p:sldLayoutId id="2147483669" r:id="rId67"/>
    <p:sldLayoutId id="2147483670" r:id="rId70"/>
    <p:sldLayoutId id="2147483671" r:id="rId73"/>
    <p:sldLayoutId id="2147483672" r:id="rId76"/>
    <p:sldLayoutId id="2147483673" r:id="rId79"/>
    <p:sldLayoutId id="2147483674" r:id="rId84"/>
  </p:sldLayoutIdLst>
  <p:txStyles>
    <p:titleStyle/>
    <p:bodyStyle/>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1.xml" Id="rId7" /></Relationships>
</file>

<file path=ppt/slides/_rels/slide10.xml.rels>&#65279;<?xml version="1.0" encoding="utf-8"?><Relationships xmlns="http://schemas.openxmlformats.org/package/2006/relationships"><Relationship Type="http://schemas.openxmlformats.org/officeDocument/2006/relationships/slideLayout" Target="../slideLayouts/slideLayout10.xml" Id="rId34" /></Relationships>
</file>

<file path=ppt/slides/_rels/slide11.xml.rels>&#65279;<?xml version="1.0" encoding="utf-8"?><Relationships xmlns="http://schemas.openxmlformats.org/package/2006/relationships"><Relationship Type="http://schemas.openxmlformats.org/officeDocument/2006/relationships/slideLayout" Target="../slideLayouts/slideLayout11.xml" Id="rId37" /></Relationships>
</file>

<file path=ppt/slides/_rels/slide12.xml.rels>&#65279;<?xml version="1.0" encoding="utf-8"?><Relationships xmlns="http://schemas.openxmlformats.org/package/2006/relationships"><Relationship Type="http://schemas.openxmlformats.org/officeDocument/2006/relationships/slideLayout" Target="../slideLayouts/slideLayout12.xml" Id="rId40" /></Relationships>
</file>

<file path=ppt/slides/_rels/slide13.xml.rels>&#65279;<?xml version="1.0" encoding="utf-8"?><Relationships xmlns="http://schemas.openxmlformats.org/package/2006/relationships"><Relationship Type="http://schemas.openxmlformats.org/officeDocument/2006/relationships/slideLayout" Target="../slideLayouts/slideLayout13.xml" Id="rId43" /></Relationships>
</file>

<file path=ppt/slides/_rels/slide14.xml.rels>&#65279;<?xml version="1.0" encoding="utf-8"?><Relationships xmlns="http://schemas.openxmlformats.org/package/2006/relationships"><Relationship Type="http://schemas.openxmlformats.org/officeDocument/2006/relationships/slideLayout" Target="../slideLayouts/slideLayout14.xml" Id="rId46" /></Relationships>
</file>

<file path=ppt/slides/_rels/slide15.xml.rels>&#65279;<?xml version="1.0" encoding="utf-8"?><Relationships xmlns="http://schemas.openxmlformats.org/package/2006/relationships"><Relationship Type="http://schemas.openxmlformats.org/officeDocument/2006/relationships/slideLayout" Target="../slideLayouts/slideLayout15.xml" Id="rId49" /></Relationships>
</file>

<file path=ppt/slides/_rels/slide16.xml.rels>&#65279;<?xml version="1.0" encoding="utf-8"?><Relationships xmlns="http://schemas.openxmlformats.org/package/2006/relationships"><Relationship Type="http://schemas.openxmlformats.org/officeDocument/2006/relationships/slideLayout" Target="../slideLayouts/slideLayout16.xml" Id="rId52" /></Relationships>
</file>

<file path=ppt/slides/_rels/slide17.xml.rels>&#65279;<?xml version="1.0" encoding="utf-8"?><Relationships xmlns="http://schemas.openxmlformats.org/package/2006/relationships"><Relationship Type="http://schemas.openxmlformats.org/officeDocument/2006/relationships/slideLayout" Target="../slideLayouts/slideLayout17.xml" Id="rId55" /></Relationships>
</file>

<file path=ppt/slides/_rels/slide18.xml.rels>&#65279;<?xml version="1.0" encoding="utf-8"?><Relationships xmlns="http://schemas.openxmlformats.org/package/2006/relationships"><Relationship Type="http://schemas.openxmlformats.org/officeDocument/2006/relationships/slideLayout" Target="../slideLayouts/slideLayout18.xml" Id="rId58" /></Relationships>
</file>

<file path=ppt/slides/_rels/slide19.xml.rels>&#65279;<?xml version="1.0" encoding="utf-8"?><Relationships xmlns="http://schemas.openxmlformats.org/package/2006/relationships"><Relationship Type="http://schemas.openxmlformats.org/officeDocument/2006/relationships/slideLayout" Target="../slideLayouts/slideLayout19.xml" Id="rId61" /></Relationships>
</file>

<file path=ppt/slides/_rels/slide2.xml.rels>&#65279;<?xml version="1.0" encoding="utf-8"?><Relationships xmlns="http://schemas.openxmlformats.org/package/2006/relationships"><Relationship Type="http://schemas.openxmlformats.org/officeDocument/2006/relationships/slideLayout" Target="../slideLayouts/slideLayout2.xml" Id="rId10" /></Relationships>
</file>

<file path=ppt/slides/_rels/slide20.xml.rels>&#65279;<?xml version="1.0" encoding="utf-8"?><Relationships xmlns="http://schemas.openxmlformats.org/package/2006/relationships"><Relationship Type="http://schemas.openxmlformats.org/officeDocument/2006/relationships/slideLayout" Target="../slideLayouts/slideLayout20.xml" Id="rId64" /></Relationships>
</file>

<file path=ppt/slides/_rels/slide21.xml.rels>&#65279;<?xml version="1.0" encoding="utf-8"?><Relationships xmlns="http://schemas.openxmlformats.org/package/2006/relationships"><Relationship Type="http://schemas.openxmlformats.org/officeDocument/2006/relationships/slideLayout" Target="../slideLayouts/slideLayout21.xml" Id="rId67" /></Relationships>
</file>

<file path=ppt/slides/_rels/slide22.xml.rels>&#65279;<?xml version="1.0" encoding="utf-8"?><Relationships xmlns="http://schemas.openxmlformats.org/package/2006/relationships"><Relationship Type="http://schemas.openxmlformats.org/officeDocument/2006/relationships/slideLayout" Target="../slideLayouts/slideLayout22.xml" Id="rId70" /></Relationships>
</file>

<file path=ppt/slides/_rels/slide23.xml.rels>&#65279;<?xml version="1.0" encoding="utf-8"?><Relationships xmlns="http://schemas.openxmlformats.org/package/2006/relationships"><Relationship Type="http://schemas.openxmlformats.org/officeDocument/2006/relationships/slideLayout" Target="../slideLayouts/slideLayout23.xml" Id="rId73" /></Relationships>
</file>

<file path=ppt/slides/_rels/slide24.xml.rels>&#65279;<?xml version="1.0" encoding="utf-8"?><Relationships xmlns="http://schemas.openxmlformats.org/package/2006/relationships"><Relationship Type="http://schemas.openxmlformats.org/officeDocument/2006/relationships/slideLayout" Target="../slideLayouts/slideLayout24.xml" Id="rId76" /></Relationships>
</file>

<file path=ppt/slides/_rels/slide25.xml.rels>&#65279;<?xml version="1.0" encoding="utf-8"?><Relationships xmlns="http://schemas.openxmlformats.org/package/2006/relationships"><Relationship Type="http://schemas.openxmlformats.org/officeDocument/2006/relationships/slideLayout" Target="../slideLayouts/slideLayout25.xml" Id="rId79" /><Relationship Type="http://schemas.openxmlformats.org/officeDocument/2006/relationships/image" Target="../media/image1.jpg" Id="rId81" /></Relationships>
</file>

<file path=ppt/slides/_rels/slide26.xml.rels>&#65279;<?xml version="1.0" encoding="utf-8"?><Relationships xmlns="http://schemas.openxmlformats.org/package/2006/relationships"><Relationship Type="http://schemas.openxmlformats.org/officeDocument/2006/relationships/slideLayout" Target="../slideLayouts/slideLayout26.xml" Id="rId84" /></Relationships>
</file>

<file path=ppt/slides/_rels/slide3.xml.rels>&#65279;<?xml version="1.0" encoding="utf-8"?><Relationships xmlns="http://schemas.openxmlformats.org/package/2006/relationships"><Relationship Type="http://schemas.openxmlformats.org/officeDocument/2006/relationships/slideLayout" Target="../slideLayouts/slideLayout3.xml" Id="rId13" /></Relationships>
</file>

<file path=ppt/slides/_rels/slide4.xml.rels>&#65279;<?xml version="1.0" encoding="utf-8"?><Relationships xmlns="http://schemas.openxmlformats.org/package/2006/relationships"><Relationship Type="http://schemas.openxmlformats.org/officeDocument/2006/relationships/slideLayout" Target="../slideLayouts/slideLayout4.xml" Id="rId16" /></Relationships>
</file>

<file path=ppt/slides/_rels/slide5.xml.rels>&#65279;<?xml version="1.0" encoding="utf-8"?><Relationships xmlns="http://schemas.openxmlformats.org/package/2006/relationships"><Relationship Type="http://schemas.openxmlformats.org/officeDocument/2006/relationships/slideLayout" Target="../slideLayouts/slideLayout5.xml" Id="rId19" /></Relationships>
</file>

<file path=ppt/slides/_rels/slide6.xml.rels>&#65279;<?xml version="1.0" encoding="utf-8"?><Relationships xmlns="http://schemas.openxmlformats.org/package/2006/relationships"><Relationship Type="http://schemas.openxmlformats.org/officeDocument/2006/relationships/slideLayout" Target="../slideLayouts/slideLayout6.xml" Id="rId22" /></Relationships>
</file>

<file path=ppt/slides/_rels/slide7.xml.rels>&#65279;<?xml version="1.0" encoding="utf-8"?><Relationships xmlns="http://schemas.openxmlformats.org/package/2006/relationships"><Relationship Type="http://schemas.openxmlformats.org/officeDocument/2006/relationships/slideLayout" Target="../slideLayouts/slideLayout7.xml" Id="rId25" /></Relationships>
</file>

<file path=ppt/slides/_rels/slide8.xml.rels>&#65279;<?xml version="1.0" encoding="utf-8"?><Relationships xmlns="http://schemas.openxmlformats.org/package/2006/relationships"><Relationship Type="http://schemas.openxmlformats.org/officeDocument/2006/relationships/slideLayout" Target="../slideLayouts/slideLayout8.xml" Id="rId28" /></Relationships>
</file>

<file path=ppt/slides/_rels/slide9.xml.rels>&#65279;<?xml version="1.0" encoding="utf-8"?><Relationships xmlns="http://schemas.openxmlformats.org/package/2006/relationships"><Relationship Type="http://schemas.openxmlformats.org/officeDocument/2006/relationships/slideLayout" Target="../slideLayouts/slideLayout9.xml" Id="rId31" /></Relationships>
</file>

<file path=ppt/slides/slide1.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2" name=""/>
        <p:cNvGrpSpPr/>
        <p:nvPr/>
      </p:nvGrpSpPr>
      <p:grpSpPr>
        <a:xfrm>
          <a:off x="0" y="0"/>
          <a:ext cx="0" cy="0"/>
          <a:chOff x="0" y="0"/>
          <a:chExt cx="0" cy="0"/>
        </a:xfrm>
      </p:grpSpPr>
      <p:sp>
        <p:nvSpPr>
          <p:cNvPr id="4" name=""/>
          <p:cNvSpPr/>
          <p:nvPr>
            <p:ph type="body" idx="10"/>
          </p:nvPr>
        </p:nvSpPr>
        <p:spPr>
          <a:xfrm>
            <a:off x="917575" y="546100"/>
            <a:ext cx="6184900" cy="10096500"/>
          </a:xfrm>
          <a:prstGeom prst="rect">
            <a:avLst/>
          </a:prstGeom>
          <a:noFill/>
          <a:ln w="0" cmpd="sng">
            <a:noFill/>
            <a:prstDash val="solid"/>
          </a:ln>
        </p:spPr>
        <p:txBody>
          <a:bodyPr vert="horz" lIns="0" tIns="5080" rIns="0" bIns="0" anchor="t"/>
          <a:lstStyle/>
          <a:p>
            <a:pPr marL="2468880" marR="0" indent="0" algn="l">
              <a:lnSpc>
                <a:spcPts val="1700"/>
              </a:lnSpc>
              <a:spcAft>
                <a:spcPts val="0"/>
              </a:spcAft>
            </a:pPr>
            <a:r>
              <a:rPr lang="ru-RU" sz="1500" spc="60">
                <a:solidFill>
                  <a:srgbClr val="37373A"/>
                </a:solidFill>
                <a:latin typeface="Arial" pitchFamily="2" panose="02020603050405020304"/>
              </a:rPr>
              <a:t>спiльний звiт </a:t>
            </a:r>
          </a:p>
          <a:p>
            <a:pPr marL="0" marR="0" indent="0" algn="ctr">
              <a:lnSpc>
                <a:spcPts val="1400"/>
              </a:lnSpc>
              <a:spcBef>
                <a:spcPts val="0"/>
              </a:spcBef>
              <a:spcAft>
                <a:spcPts val="0"/>
              </a:spcAft>
            </a:pPr>
            <a:r>
              <a:rPr lang="ru-RU" sz="1150" spc="55">
                <a:solidFill>
                  <a:srgbClr val="37373A"/>
                </a:solidFill>
                <a:latin typeface="Arial" pitchFamily="2" panose="02020603050405020304"/>
              </a:rPr>
              <a:t>ПРО ВИКОНАННЯ У 2022 РОЦI ЗАВДАНЬ </a:t>
            </a:r>
          </a:p>
          <a:p>
            <a:pPr marL="0" marR="0" indent="0" algn="ctr">
              <a:lnSpc>
                <a:spcPts val="1400"/>
              </a:lnSpc>
              <a:spcBef>
                <a:spcPts val="0"/>
              </a:spcBef>
              <a:spcAft>
                <a:spcPts val="0"/>
              </a:spcAft>
            </a:pPr>
            <a:r>
              <a:rPr lang="ru-RU" sz="1150" spc="135">
                <a:solidFill>
                  <a:srgbClr val="37373A"/>
                </a:solidFill>
                <a:latin typeface="Arial" pitchFamily="2" panose="02020603050405020304"/>
              </a:rPr>
              <a:t>з оРглнiзАцiйного ЗАБЕЗПЕЧЕННЯ ДIЯЛЬНОСТI </a:t>
            </a:r>
          </a:p>
          <a:p>
            <a:pPr marL="0" marR="0" indent="0" algn="ctr">
              <a:lnSpc>
                <a:spcPts val="1400"/>
              </a:lnSpc>
              <a:spcBef>
                <a:spcPts val="0"/>
              </a:spcBef>
              <a:spcAft>
                <a:spcPts val="0"/>
              </a:spcAft>
            </a:pPr>
            <a:r>
              <a:rPr lang="ru-RU" sz="1150" spc="95">
                <a:solidFill>
                  <a:srgbClr val="37373A"/>
                </a:solidFill>
                <a:latin typeface="Arial" pitchFamily="2" panose="02020603050405020304"/>
              </a:rPr>
              <a:t>ТЛУМАЦЬКОГО РАЙОННОГО СУДУ IВАНО-ФРАНКIВСЬКОI ОБЛАСТI </a:t>
            </a:r>
          </a:p>
          <a:p>
            <a:pPr marL="0" marR="0" indent="0" algn="just">
              <a:lnSpc>
                <a:spcPts val="1400"/>
              </a:lnSpc>
              <a:spcBef>
                <a:spcPts val="1400"/>
              </a:spcBef>
              <a:spcAft>
                <a:spcPts val="0"/>
              </a:spcAft>
            </a:pPr>
            <a:r>
              <a:rPr lang="ru-RU" sz="1150" spc="0">
                <a:solidFill>
                  <a:srgbClr val="37373A"/>
                </a:solidFill>
                <a:latin typeface="Arial" pitchFamily="2" panose="02020603050405020304"/>
              </a:rPr>
              <a:t>Тлумацький районний суд Iвано-Франкгвськоi областi за звгтний пергод очолювала голова суду Уляна ЛУКОВКIНА, яка була надглена повноваженнями як для здiйснення правосуддя, передбаченими Законом УкраГни «Про судоустрiй i статус суддiв», так i адмгнгстративно-управлгнськими функцгями, визначеними стаггею 24 Закону УкраУни «Про судоустрiй i статус суддiв», що спрямованг на органiзацiйне забезпечення здiйснення правосуддя з урахуванням принципу незалежностг суддгв. </a:t>
            </a:r>
          </a:p>
          <a:p>
            <a:pPr marL="0" marR="0" indent="0" algn="just">
              <a:lnSpc>
                <a:spcPts val="1400"/>
              </a:lnSpc>
              <a:spcBef>
                <a:spcPts val="90"/>
              </a:spcBef>
              <a:spcAft>
                <a:spcPts val="0"/>
              </a:spcAft>
            </a:pPr>
            <a:r>
              <a:rPr lang="ru-RU" sz="1150" spc="0">
                <a:solidFill>
                  <a:srgbClr val="37373A"/>
                </a:solidFill>
                <a:latin typeface="Arial" pitchFamily="2" panose="02020603050405020304"/>
              </a:rPr>
              <a:t>Вiдповiдно до статтг 155 Закону УкраТни «Про судоустрiй i статус суддiв» та Положения про апарат Тлумацького районного суду Iвано-Франкгвськоi областi, затвердженого рiшенням зборгв суддiв вiд 25 лютого 2019 року № 3 зг змгнами та доповненнями, органiзацiйне забезпечення роботи Тлумацького районного суду Iвано-Франкгвськог областi здгйснюе його апарат, який очолюе кергвник апарату суду Леся ГРАБОВЕЦЬКА, яка несе персональну вгдповгдальнгсть за належне органiзацiйне забезпечення </a:t>
            </a:r>
            <a:r>
              <a:rPr lang="ru-RU" sz="1500" spc="0">
                <a:solidFill>
                  <a:srgbClr val="37373A"/>
                </a:solidFill>
                <a:latin typeface="Arial" pitchFamily="2" panose="02020603050405020304"/>
              </a:rPr>
              <a:t>суду</a:t>
            </a:r>
            <a:r>
              <a:rPr lang="ru-RU" sz="1150" spc="0">
                <a:solidFill>
                  <a:srgbClr val="37373A"/>
                </a:solidFill>
                <a:latin typeface="Arial" pitchFamily="2" panose="02020603050405020304"/>
              </a:rPr>
              <a:t>, суддiв та судового процесу, функцгонування Единое судовое </a:t>
            </a:r>
            <a:r>
              <a:rPr lang="ru-RU" sz="1150" spc="0">
                <a:solidFill>
                  <a:srgbClr val="37373A"/>
                </a:solidFill>
                <a:latin typeface="Arial" pitchFamily="2" panose="02020603050405020304"/>
              </a:rPr>
              <a:t>гнформацгйноТ </a:t>
            </a:r>
            <a:r>
              <a:rPr lang="ru-RU" sz="1150" spc="0">
                <a:solidFill>
                  <a:srgbClr val="37373A"/>
                </a:solidFill>
                <a:latin typeface="Arial" pitchFamily="2" panose="02020603050405020304"/>
              </a:rPr>
              <a:t>(автоматизованоТ) системи, гнформуе збори суддiв про свою дгяльнгсть. </a:t>
            </a:r>
          </a:p>
          <a:p>
            <a:pPr marL="0" marR="0" indent="0" algn="just">
              <a:lnSpc>
                <a:spcPts val="1400"/>
              </a:lnSpc>
              <a:spcBef>
                <a:spcPts val="0"/>
              </a:spcBef>
              <a:spcAft>
                <a:spcPts val="0"/>
              </a:spcAft>
            </a:pPr>
            <a:r>
              <a:rPr lang="ru-RU" sz="1150" spc="0">
                <a:solidFill>
                  <a:srgbClr val="37373A"/>
                </a:solidFill>
                <a:latin typeface="Arial" pitchFamily="2" panose="02020603050405020304"/>
              </a:rPr>
              <a:t>Упродовж 2022 року Тлумацьким районним судом Iвано-Франкгвськоi областi здгйснено ряд заходгв щодо реалгзацгУ завдань гз органгзацгйного забезпечення дiяльностi суду. </a:t>
            </a:r>
          </a:p>
          <a:p>
            <a:pPr marL="1508760" marR="0" indent="0" algn="just">
              <a:lnSpc>
                <a:spcPts val="1400"/>
              </a:lnSpc>
              <a:spcBef>
                <a:spcPts val="0"/>
              </a:spcBef>
              <a:spcAft>
                <a:spcPts val="0"/>
              </a:spcAft>
            </a:pPr>
            <a:r>
              <a:rPr lang="ru-RU" sz="1150" spc="90">
                <a:solidFill>
                  <a:srgbClr val="37373A"/>
                </a:solidFill>
                <a:latin typeface="Arial" pitchFamily="2" panose="02020603050405020304"/>
              </a:rPr>
              <a:t>ДОСТУПНIСТЬ ДО ПРИМIЩЕННЯ СУДУ </a:t>
            </a:r>
          </a:p>
          <a:p>
            <a:pPr marL="0" marR="0" indent="0" algn="just">
              <a:lnSpc>
                <a:spcPts val="1400"/>
              </a:lnSpc>
              <a:spcBef>
                <a:spcPts val="1425"/>
              </a:spcBef>
              <a:spcAft>
                <a:spcPts val="0"/>
              </a:spcAft>
            </a:pPr>
            <a:r>
              <a:rPr lang="ru-RU" sz="1150" spc="-20">
                <a:solidFill>
                  <a:srgbClr val="37373A"/>
                </a:solidFill>
                <a:latin typeface="Arial" pitchFamily="2" panose="02020603050405020304"/>
              </a:rPr>
              <a:t>Примгщення Тлумацького районного суду Iвано-ФранкгвськоТ областi знаходиться в нормальному технгчному станг, що вгдповгдае вимогам Державних будгвельних норм УкраУни В.2.2-26:2010 «Будинки i споруди. Суди», затверджених наказом Мгнгстерства регiонального розвитку та будiвництва УкраТни 07.05.2010 № 175 Мгнгстерства регiонального розвитку та будiвництва УкраУни 07.05.2010 № 175 i Державних будгвельних норм УкраТни В.2.2-17:2006 «Доступнгсть будинкгв i споруд для маломобiльних груп населения», затверджених наказом Мгнбуду вiд 02.11.2006 № 362. </a:t>
            </a:r>
          </a:p>
          <a:p>
            <a:pPr marL="0" marR="0" indent="0" algn="just">
              <a:lnSpc>
                <a:spcPts val="1400"/>
              </a:lnSpc>
              <a:spcBef>
                <a:spcPts val="10"/>
              </a:spcBef>
              <a:spcAft>
                <a:spcPts val="0"/>
              </a:spcAft>
            </a:pPr>
            <a:r>
              <a:rPr lang="ru-RU" sz="1150" spc="0">
                <a:solidFill>
                  <a:srgbClr val="37373A"/>
                </a:solidFill>
                <a:latin typeface="Arial" pitchFamily="2" panose="02020603050405020304"/>
              </a:rPr>
              <a:t>Вiдповiдно до ргшення ТлумацькоУ мгськоУ ради об'еднаног територгальноТ громады Тлумацького району Iвано-ФранкгвськоУ областi вiд 14 грудня 2017 року № 483-15-1/2017 «Про затвердження проекту землеустрою», Тлумацький районний суд 1вано-ФранкгвеькоТ областi мае право постгйного користування земельною дглянкою площею 0,2056 га (кадастровий номер 2625610100:04:004:0225), яка вгдведена для будiвництва та обслуговування будгвель органгв державноТ влади та мгсцевого самоврядування в мгстг Тлумачг по вулицг Винниченка, 14А. </a:t>
            </a:r>
          </a:p>
          <a:p>
            <a:pPr marL="0" marR="0" indent="0" algn="just">
              <a:lnSpc>
                <a:spcPts val="1400"/>
              </a:lnSpc>
              <a:spcBef>
                <a:spcPts val="0"/>
              </a:spcBef>
              <a:spcAft>
                <a:spcPts val="0"/>
              </a:spcAft>
            </a:pPr>
            <a:r>
              <a:rPr lang="ru-RU" sz="1150" spc="0">
                <a:solidFill>
                  <a:srgbClr val="37373A"/>
                </a:solidFill>
                <a:latin typeface="Arial" pitchFamily="2" panose="02020603050405020304"/>
              </a:rPr>
              <a:t>Для маломобiльних громадян в Тлумацькому районному судг Iвано-Франкгвськог областi створено ггднг умови для зручного, безперешкодного доступу до правосуддя, забезпечення належного ргвня гх захисту та обслуговування. </a:t>
            </a:r>
          </a:p>
          <a:p>
            <a:pPr marL="0" marR="0" indent="0" algn="just">
              <a:lnSpc>
                <a:spcPts val="1400"/>
              </a:lnSpc>
              <a:spcBef>
                <a:spcPts val="0"/>
              </a:spcBef>
              <a:spcAft>
                <a:spcPts val="0"/>
              </a:spcAft>
            </a:pPr>
            <a:r>
              <a:rPr lang="ru-RU" sz="1150" spc="-20">
                <a:solidFill>
                  <a:srgbClr val="37373A"/>
                </a:solidFill>
                <a:latin typeface="Arial" pitchFamily="2" panose="02020603050405020304"/>
              </a:rPr>
              <a:t>Робота в напрямку покращення доступу до правосуддя людей з гнвалгднгстю та гнших маломобiльних груд населения не припиняеться, оскгльки на сьогоднг важливо створювати сприятливг умови, якг дадуть можливгсть особам з обмеженими фгзичними можливостями ефективно реалгзовувати свое права та свободи людини i громадянина та вести повноцгнний спосгб життя. </a:t>
            </a:r>
          </a:p>
          <a:p>
            <a:pPr marL="1645920" marR="0" indent="0" algn="just">
              <a:lnSpc>
                <a:spcPts val="1400"/>
              </a:lnSpc>
              <a:spcBef>
                <a:spcPts val="60"/>
              </a:spcBef>
              <a:spcAft>
                <a:spcPts val="0"/>
              </a:spcAft>
            </a:pPr>
            <a:r>
              <a:rPr lang="ru-RU" sz="1150" spc="65">
                <a:solidFill>
                  <a:srgbClr val="37373A"/>
                </a:solidFill>
                <a:latin typeface="Arial" pitchFamily="2" panose="02020603050405020304"/>
              </a:rPr>
              <a:t>СЛУЖБА СУДОВИХ РОЗПОРЯДНИКIВ </a:t>
            </a:r>
          </a:p>
          <a:p>
            <a:pPr marL="0" marR="0" indent="0" algn="just">
              <a:lnSpc>
                <a:spcPts val="1400"/>
              </a:lnSpc>
              <a:spcBef>
                <a:spcPts val="1210"/>
              </a:spcBef>
              <a:spcAft>
                <a:spcPts val="4390"/>
              </a:spcAft>
            </a:pPr>
            <a:r>
              <a:rPr lang="ru-RU" sz="1150" spc="-30">
                <a:solidFill>
                  <a:srgbClr val="37373A"/>
                </a:solidFill>
                <a:latin typeface="Arial" pitchFamily="2" panose="02020603050405020304"/>
              </a:rPr>
              <a:t>3 </a:t>
            </a:r>
            <a:r>
              <a:rPr lang="ru-RU" sz="1150" spc="-30">
                <a:solidFill>
                  <a:srgbClr val="37373A"/>
                </a:solidFill>
                <a:latin typeface="Arial" pitchFamily="2" panose="02020603050405020304"/>
              </a:rPr>
              <a:t>метою забезпечення органгзацгТ дiяльностi служби судових розпорядникiв, вгдповгдно до статей 155, 159 Закону УкраТни «Про судоустрiй i статус суддiв», керуючись Положениям про порядок створення та дiяльностi служби судових розпорядникiв, погодженим рiшенням Вищог ради правосуддя 13 червня 2017 року </a:t>
            </a:r>
            <a:r>
              <a:rPr lang="ru-RU" sz="1200" spc="-30">
                <a:solidFill>
                  <a:srgbClr val="37373A"/>
                </a:solidFill>
                <a:latin typeface="Times New Roman" pitchFamily="1" panose="02020603050405020304"/>
              </a:rPr>
              <a:t>№ 1547/</a:t>
            </a:r>
            <a:r>
              <a:rPr lang="ru-RU" sz="1150" spc="-30">
                <a:solidFill>
                  <a:srgbClr val="37373A"/>
                </a:solidFill>
                <a:latin typeface="Arial" pitchFamily="2" panose="02020603050405020304"/>
              </a:rPr>
              <a:t>0/15-17, затвердженим наказом ДержавноТ судовоТ адмгнгстрацгг УкраТни вiд 20.07.2017 року № 815, обов'язки керiвника служби судових розпорядникгв наказом керiвника апарату Тлумацького </a:t>
            </a:r>
          </a:p>
        </p:txBody>
      </p:sp>
      <p:sp>
        <p:nvSpPr>
          <p:cNvPr id="5" name=""/>
          <p:cNvSpPr/>
          <p:nvPr>
            <p:ph type="body" idx="10"/>
          </p:nvPr>
        </p:nvSpPr>
        <p:spPr>
          <a:xfrm>
            <a:off x="83820" y="10542905"/>
            <a:ext cx="73025" cy="92075"/>
          </a:xfrm>
          <a:prstGeom prst="rect">
            <a:avLst/>
          </a:prstGeom>
          <a:noFill/>
          <a:ln w="0" cmpd="sng">
            <a:noFill/>
            <a:prstDash val="solid"/>
          </a:ln>
        </p:spPr>
        <p:txBody>
          <a:bodyPr vert="horz" lIns="0" tIns="0" rIns="0" bIns="0" anchor="t"/>
          <a:lstStyle/>
          <a:p>
            <a:pPr marL="0" marR="0" indent="0" algn="l">
              <a:lnSpc>
                <a:spcPts val="700"/>
              </a:lnSpc>
              <a:spcAft>
                <a:spcPts val="0"/>
              </a:spcAft>
            </a:pPr>
            <a:r>
              <a:rPr lang="ru-RU" sz="600" spc="0">
                <a:solidFill>
                  <a:srgbClr val="37373A"/>
                </a:solidFill>
                <a:latin typeface="Tahoma" pitchFamily="2" panose="02020603050405020304"/>
              </a:rPr>
              <a:t>1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0F1FE"/>
        </a:solidFill>
      </p:bgPr>
    </p:bg>
    <p:spTree>
      <p:nvGrpSpPr>
        <p:cNvPr id="31" name=""/>
        <p:cNvGrpSpPr/>
        <p:nvPr/>
      </p:nvGrpSpPr>
      <p:grpSpPr>
        <a:xfrm>
          <a:off x="0" y="0"/>
          <a:ext cx="0" cy="0"/>
          <a:chOff x="0" y="0"/>
          <a:chExt cx="0" cy="0"/>
        </a:xfrm>
      </p:grpSpPr>
      <p:sp>
        <p:nvSpPr>
          <p:cNvPr id="33" name=""/>
          <p:cNvSpPr/>
          <p:nvPr>
            <p:ph type="body" idx="10"/>
          </p:nvPr>
        </p:nvSpPr>
        <p:spPr>
          <a:xfrm>
            <a:off x="805815" y="546100"/>
            <a:ext cx="6212840" cy="9499600"/>
          </a:xfrm>
          <a:prstGeom prst="rect">
            <a:avLst/>
          </a:prstGeom>
          <a:noFill/>
          <a:ln w="0" cmpd="sng">
            <a:noFill/>
            <a:prstDash val="solid"/>
          </a:ln>
        </p:spPr>
        <p:txBody>
          <a:bodyPr vert="horz" lIns="0" tIns="5715" rIns="0" bIns="0" anchor="t"/>
          <a:lstStyle/>
          <a:p>
            <a:pPr marL="45720" marR="0" indent="411480" algn="just">
              <a:lnSpc>
                <a:spcPts val="1400"/>
              </a:lnSpc>
              <a:spcAft>
                <a:spcPts val="0"/>
              </a:spcAft>
              <a:buFont typeface="Arial"/>
              <a:buChar char="·"/>
            </a:pPr>
            <a:r>
              <a:rPr lang="ru-RU" sz="1100" spc="0">
                <a:solidFill>
                  <a:srgbClr val="000000"/>
                </a:solidFill>
                <a:latin typeface="Arial" pitchFamily="2" panose="02020603050405020304"/>
              </a:rPr>
              <a:t>План проходження навчань суддями Тлумацького районного суду Iвано-Франкгвськоi областi на 2022 рiк (затверджений головою суду 05.01.2022);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План проходження навчань кергвником апарату Тлумацького районного суду Iвано-ФранкгвськоТ областi та його заступником на 2022 рiк (затверджений головою суду 04.01.2022); </a:t>
            </a:r>
          </a:p>
          <a:p>
            <a:pPr marL="45720" marR="0" indent="411480" algn="just">
              <a:lnSpc>
                <a:spcPts val="1300"/>
              </a:lnSpc>
              <a:spcBef>
                <a:spcPts val="150"/>
              </a:spcBef>
              <a:spcAft>
                <a:spcPts val="0"/>
              </a:spcAft>
              <a:buFont typeface="Lucida Console"/>
              <a:buChar char="·"/>
            </a:pP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л</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х</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ж</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ч</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ь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ц</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и</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и </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л</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ц</a:t>
            </a:r>
            <a:r>
              <a:rPr lang="ru-RU" sz="1050" spc="0">
                <a:solidFill>
                  <a:srgbClr val="000000"/>
                </a:solidFill>
                <a:latin typeface="Lucida Console" pitchFamily="0" panose="02020603050405020304"/>
              </a:rPr>
              <a:t>ь</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о </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й</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о </a:t>
            </a:r>
            <a:r>
              <a:rPr lang="ru-RU" sz="1100" spc="0">
                <a:solidFill>
                  <a:srgbClr val="000000"/>
                </a:solidFill>
                <a:latin typeface="Arial" pitchFamily="2" panose="02020603050405020304"/>
              </a:rPr>
              <a:t>с</a:t>
            </a:r>
            <a:r>
              <a:rPr lang="ru-RU" sz="1100" spc="0">
                <a:solidFill>
                  <a:srgbClr val="000000"/>
                </a:solidFill>
                <a:latin typeface="Arial" pitchFamily="2" panose="02020603050405020304"/>
              </a:rPr>
              <a:t>уду Iвано-Франкгвськоi областi на 2022 рiк (затверджений кергвником апарату суду 05.01.2022); </a:t>
            </a:r>
          </a:p>
          <a:p>
            <a:pPr marL="45720" marR="0" indent="411480" algn="just">
              <a:lnSpc>
                <a:spcPts val="1300"/>
              </a:lnSpc>
              <a:spcBef>
                <a:spcPts val="125"/>
              </a:spcBef>
              <a:spcAft>
                <a:spcPts val="0"/>
              </a:spcAft>
              <a:buFont typeface="Arial"/>
              <a:buChar char="·"/>
            </a:pPr>
            <a:r>
              <a:rPr lang="ru-RU" sz="1100" spc="0">
                <a:solidFill>
                  <a:srgbClr val="000000"/>
                </a:solidFill>
                <a:latin typeface="Arial" pitchFamily="2" panose="02020603050405020304"/>
              </a:rPr>
              <a:t>Щоденний план дiй Тлумацького районного суду 1вано-ФранкгвськоУ областi в военний стан (затверджений головою суду 01.03.2022); </a:t>
            </a:r>
          </a:p>
          <a:p>
            <a:pPr marL="45720" marR="0" indent="411480" algn="just">
              <a:lnSpc>
                <a:spcPts val="1400"/>
              </a:lnSpc>
              <a:spcBef>
                <a:spcPts val="25"/>
              </a:spcBef>
              <a:spcAft>
                <a:spcPts val="0"/>
              </a:spcAft>
              <a:buFont typeface="Arial"/>
              <a:buChar char="·"/>
            </a:pPr>
            <a:r>
              <a:rPr lang="ru-RU" sz="1100" spc="0">
                <a:solidFill>
                  <a:srgbClr val="000000"/>
                </a:solidFill>
                <a:latin typeface="Arial" pitchFamily="2" panose="02020603050405020304"/>
              </a:rPr>
              <a:t>План дiй Тлумацького районного суду 1вано-ФранкгвськоТ областi в военний стан (при евакуацгУ) (затверджений головою суду 01.03.2022). </a:t>
            </a:r>
          </a:p>
          <a:p>
            <a:pPr marL="45720" marR="0" indent="0" algn="ctr">
              <a:lnSpc>
                <a:spcPts val="1400"/>
              </a:lnSpc>
              <a:spcBef>
                <a:spcPts val="1465"/>
              </a:spcBef>
              <a:spcAft>
                <a:spcPts val="0"/>
              </a:spcAft>
            </a:pPr>
            <a:r>
              <a:rPr lang="ru-RU" sz="1250" spc="0">
                <a:solidFill>
                  <a:srgbClr val="000000"/>
                </a:solidFill>
                <a:latin typeface="Bookman Old Style" pitchFamily="1" panose="02020603050405020304"/>
              </a:rPr>
              <a:t>KOMICII </a:t>
            </a:r>
          </a:p>
          <a:p>
            <a:pPr marL="45720" marR="0" indent="0" algn="just">
              <a:lnSpc>
                <a:spcPts val="1400"/>
              </a:lnSpc>
              <a:spcBef>
                <a:spcPts val="1255"/>
              </a:spcBef>
              <a:spcAft>
                <a:spcPts val="0"/>
              </a:spcAft>
            </a:pPr>
            <a:r>
              <a:rPr lang="ru-RU" sz="1100" spc="0">
                <a:solidFill>
                  <a:srgbClr val="000000"/>
                </a:solidFill>
                <a:latin typeface="Arial" pitchFamily="2" panose="02020603050405020304"/>
              </a:rPr>
              <a:t>Упродовж 2022 року в Тлумацькому районному судi Iвано-Франкгвськоi областi були утворенг та працювали комгсгй: </a:t>
            </a:r>
          </a:p>
          <a:p>
            <a:pPr marL="45720" marR="0" indent="411480" algn="just">
              <a:lnSpc>
                <a:spcPts val="1400"/>
              </a:lnSpc>
              <a:spcBef>
                <a:spcPts val="40"/>
              </a:spcBef>
              <a:spcAft>
                <a:spcPts val="0"/>
              </a:spcAft>
              <a:buFont typeface="Arial"/>
              <a:buChar char="·"/>
            </a:pPr>
            <a:r>
              <a:rPr lang="ru-RU" sz="1100" spc="0">
                <a:solidFill>
                  <a:srgbClr val="000000"/>
                </a:solidFill>
                <a:latin typeface="Arial" pitchFamily="2" panose="02020603050405020304"/>
              </a:rPr>
              <a:t>для знищення речових доказiв (накази керiвника апарату суду вiд 17.01.2022 № 02-47/20, вiд 12.03.2022 № 02-47/56); </a:t>
            </a:r>
          </a:p>
          <a:p>
            <a:pPr marL="45720" marR="0" indent="411480" algn="just">
              <a:lnSpc>
                <a:spcPts val="1200"/>
              </a:lnSpc>
              <a:spcBef>
                <a:spcPts val="170"/>
              </a:spcBef>
              <a:spcAft>
                <a:spcPts val="0"/>
              </a:spcAft>
              <a:buFont typeface="Arial"/>
              <a:buChar char="·"/>
            </a:pPr>
            <a:r>
              <a:rPr lang="ru-RU" sz="1100" spc="15">
                <a:solidFill>
                  <a:srgbClr val="000000"/>
                </a:solidFill>
                <a:latin typeface="Arial" pitchFamily="2" panose="02020603050405020304"/>
              </a:rPr>
              <a:t>конкурсна (наказ керiвника апарату суду вiд 18.01.2022 )4</a:t>
            </a:r>
            <a:r>
              <a:rPr lang="ru-RU" sz="1100" spc="15">
                <a:solidFill>
                  <a:srgbClr val="000000"/>
                </a:solidFill>
                <a:latin typeface="Arial" pitchFamily="2" panose="02020603050405020304"/>
              </a:rPr>
              <a:t>º 02-47/22); </a:t>
            </a:r>
          </a:p>
          <a:p>
            <a:pPr marL="45720" marR="0" indent="411480" algn="just">
              <a:lnSpc>
                <a:spcPts val="1400"/>
              </a:lnSpc>
              <a:spcBef>
                <a:spcPts val="50"/>
              </a:spcBef>
              <a:spcAft>
                <a:spcPts val="0"/>
              </a:spcAft>
              <a:buFont typeface="Arial"/>
              <a:buChar char="·"/>
            </a:pPr>
            <a:r>
              <a:rPr lang="ru-RU" sz="1100" spc="0">
                <a:solidFill>
                  <a:srgbClr val="000000"/>
                </a:solidFill>
                <a:latin typeface="Arial" pitchFamily="2" panose="02020603050405020304"/>
              </a:rPr>
              <a:t>для знищення службових посвгдчень (наказ керiвника апарату суду вiд 19.01.2022 № 02-47/27); </a:t>
            </a:r>
          </a:p>
          <a:p>
            <a:pPr marL="45720" marR="0" indent="411480" algn="just">
              <a:lnSpc>
                <a:spcPts val="1200"/>
              </a:lnSpc>
              <a:spcBef>
                <a:spcPts val="175"/>
              </a:spcBef>
              <a:spcAft>
                <a:spcPts val="0"/>
              </a:spcAft>
              <a:buFont typeface="Arial"/>
              <a:buChar char="·"/>
            </a:pPr>
            <a:r>
              <a:rPr lang="ru-RU" sz="1100" spc="5">
                <a:solidFill>
                  <a:srgbClr val="000000"/>
                </a:solidFill>
                <a:latin typeface="Arial" pitchFamily="2" panose="02020603050405020304"/>
              </a:rPr>
              <a:t>гз соцгального страхування (наказ голови суду вiд 19.01.2022 № 02-47/28); </a:t>
            </a:r>
          </a:p>
          <a:p>
            <a:pPr marL="45720" marR="0" indent="411480" algn="just">
              <a:lnSpc>
                <a:spcPts val="1400"/>
              </a:lnSpc>
              <a:spcBef>
                <a:spcPts val="25"/>
              </a:spcBef>
              <a:spcAft>
                <a:spcPts val="0"/>
              </a:spcAft>
              <a:buFont typeface="Arial"/>
              <a:buChar char="·"/>
            </a:pPr>
            <a:r>
              <a:rPr lang="ru-RU" sz="1100" spc="0">
                <a:solidFill>
                  <a:srgbClr val="000000"/>
                </a:solidFill>
                <a:latin typeface="Arial" pitchFamily="2" panose="02020603050405020304"/>
              </a:rPr>
              <a:t>для проведения атестацгY робочих мгсць (накази керiвника апарату суду вiд 04.03.2022 року № 02-07/38, вiд 21.09.2022 )'4</a:t>
            </a:r>
            <a:r>
              <a:rPr lang="ru-RU" sz="1100" spc="0">
                <a:solidFill>
                  <a:srgbClr val="000000"/>
                </a:solidFill>
                <a:latin typeface="Arial" pitchFamily="2" panose="02020603050405020304"/>
              </a:rPr>
              <a:t>º 02-05/04); </a:t>
            </a:r>
          </a:p>
          <a:p>
            <a:pPr marL="45720" marR="0" indent="411480" algn="just">
              <a:lnSpc>
                <a:spcPts val="1300"/>
              </a:lnSpc>
              <a:spcBef>
                <a:spcPts val="45"/>
              </a:spcBef>
              <a:spcAft>
                <a:spcPts val="0"/>
              </a:spcAft>
              <a:buFont typeface="Arial"/>
              <a:buChar char="·"/>
            </a:pPr>
            <a:r>
              <a:rPr lang="ru-RU" sz="1100" spc="0">
                <a:solidFill>
                  <a:srgbClr val="000000"/>
                </a:solidFill>
                <a:latin typeface="Arial" pitchFamily="2" panose="02020603050405020304"/>
              </a:rPr>
              <a:t>з питань роботи гз службовою </a:t>
            </a:r>
            <a:r>
              <a:rPr lang="ru-RU" sz="1100" spc="0">
                <a:solidFill>
                  <a:srgbClr val="000000"/>
                </a:solidFill>
                <a:latin typeface="Arial" pitchFamily="2" panose="02020603050405020304"/>
              </a:rPr>
              <a:t>гнформацгею </a:t>
            </a:r>
            <a:r>
              <a:rPr lang="ru-RU" sz="1100" spc="0">
                <a:solidFill>
                  <a:srgbClr val="000000"/>
                </a:solidFill>
                <a:latin typeface="Arial" pitchFamily="2" panose="02020603050405020304"/>
              </a:rPr>
              <a:t>(наказ голови суду вiд 16.03.2022 № 02-47/60);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для проведения перевiрки звернення до виконання судових ргшень (наказ голови суду вiд 05.09.2022 № 02-47/104); </a:t>
            </a:r>
          </a:p>
          <a:p>
            <a:pPr marL="45720" marR="0" indent="411480" algn="just">
              <a:lnSpc>
                <a:spcPts val="1400"/>
              </a:lnSpc>
              <a:spcBef>
                <a:spcPts val="25"/>
              </a:spcBef>
              <a:spcAft>
                <a:spcPts val="0"/>
              </a:spcAft>
              <a:buFont typeface="Arial"/>
              <a:buChar char="·"/>
            </a:pPr>
            <a:r>
              <a:rPr lang="ru-RU" sz="1100" spc="0">
                <a:solidFill>
                  <a:srgbClr val="000000"/>
                </a:solidFill>
                <a:latin typeface="Arial" pitchFamily="2" panose="02020603050405020304"/>
              </a:rPr>
              <a:t>для проведения перевiрки стану дгловодства в судi (наказ керiвника апарату суду вiд 03.10.2022 № 02-47/110); </a:t>
            </a:r>
          </a:p>
          <a:p>
            <a:pPr marL="45720" marR="0" indent="411480" algn="just">
              <a:lnSpc>
                <a:spcPts val="1400"/>
              </a:lnSpc>
              <a:spcBef>
                <a:spcPts val="60"/>
              </a:spcBef>
              <a:spcAft>
                <a:spcPts val="0"/>
              </a:spcAft>
              <a:buFont typeface="Arial"/>
              <a:buChar char="·"/>
            </a:pPr>
            <a:r>
              <a:rPr lang="ru-RU" sz="1100" spc="5">
                <a:solidFill>
                  <a:srgbClr val="000000"/>
                </a:solidFill>
                <a:latin typeface="Arial" pitchFamily="2" panose="02020603050405020304"/>
              </a:rPr>
              <a:t>для проведення перевiрки стану та умов зберiгання речових доказiв, правильностг ведения документгв з цих питань (наказ голови суду вiд 03.10.2022 № 02-</a:t>
            </a:r>
            <a:r>
              <a:rPr lang="ru-RU" sz="1100" spc="5">
                <a:solidFill>
                  <a:srgbClr val="000000"/>
                </a:solidFill>
                <a:latin typeface="Arial" pitchFamily="2" panose="02020603050405020304"/>
              </a:rPr>
              <a:t>47/111); </a:t>
            </a:r>
          </a:p>
          <a:p>
            <a:pPr marL="45720" marR="0" indent="411480" algn="just">
              <a:lnSpc>
                <a:spcPts val="1400"/>
              </a:lnSpc>
              <a:spcBef>
                <a:spcPts val="15"/>
              </a:spcBef>
              <a:spcAft>
                <a:spcPts val="0"/>
              </a:spcAft>
              <a:buFont typeface="Arial"/>
              <a:buChar char="·"/>
            </a:pPr>
            <a:r>
              <a:rPr lang="ru-RU" sz="1100" spc="0">
                <a:solidFill>
                  <a:srgbClr val="000000"/>
                </a:solidFill>
                <a:latin typeface="Arial" pitchFamily="2" panose="02020603050405020304"/>
              </a:rPr>
              <a:t>для проведения перевiрки облгку, використання i зберiгання печаток i штампгв суду (наказ керiвника апарату суду вiд 03.10.2022 № 02-12/11);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для проведения перевiрки якостг ведения </a:t>
            </a:r>
            <a:r>
              <a:rPr lang="ru-RU" sz="1100" spc="0">
                <a:solidFill>
                  <a:srgbClr val="000000"/>
                </a:solidFill>
                <a:latin typeface="Arial" pitchFamily="2" panose="02020603050405020304"/>
              </a:rPr>
              <a:t>кодифгкацгйноi </a:t>
            </a:r>
            <a:r>
              <a:rPr lang="ru-RU" sz="1100" spc="0">
                <a:solidFill>
                  <a:srgbClr val="000000"/>
                </a:solidFill>
                <a:latin typeface="Arial" pitchFamily="2" panose="02020603050405020304"/>
              </a:rPr>
              <a:t>роботи в судi (наказ керiвника апарату суду вiд 16.11.2022 № 02-47/130). </a:t>
            </a:r>
          </a:p>
          <a:p>
            <a:pPr marL="45720" marR="0" indent="0" algn="ctr">
              <a:lnSpc>
                <a:spcPts val="1400"/>
              </a:lnSpc>
              <a:spcBef>
                <a:spcPts val="1445"/>
              </a:spcBef>
              <a:spcAft>
                <a:spcPts val="0"/>
              </a:spcAft>
            </a:pPr>
            <a:r>
              <a:rPr lang="ru-RU" sz="1100" spc="110">
                <a:solidFill>
                  <a:srgbClr val="000000"/>
                </a:solidFill>
                <a:latin typeface="Arial" pitchFamily="2" panose="02020603050405020304"/>
              </a:rPr>
              <a:t>ВИЗНАЧЕННЯ ВIДПОВIДАЛЬНИХ ОСIБ </a:t>
            </a:r>
          </a:p>
          <a:p>
            <a:pPr marL="45720" marR="0" indent="0" algn="just">
              <a:lnSpc>
                <a:spcPts val="1400"/>
              </a:lnSpc>
              <a:spcBef>
                <a:spcPts val="1350"/>
              </a:spcBef>
              <a:spcAft>
                <a:spcPts val="0"/>
              </a:spcAft>
            </a:pPr>
            <a:r>
              <a:rPr lang="ru-RU" sz="1100" spc="0">
                <a:solidFill>
                  <a:srgbClr val="000000"/>
                </a:solidFill>
                <a:latin typeface="Arial" pitchFamily="2" panose="02020603050405020304"/>
              </a:rPr>
              <a:t>Упродовж 2022 року в Тлумацькому районному судi Iвано-Франкгвськоi областi наказами кергвництва суду визначено вгдповгдальних oci6: </a:t>
            </a:r>
          </a:p>
          <a:p>
            <a:pPr marL="45720" marR="0" indent="411480" algn="just">
              <a:lnSpc>
                <a:spcPts val="1300"/>
              </a:lnSpc>
              <a:spcBef>
                <a:spcPts val="0"/>
              </a:spcBef>
              <a:spcAft>
                <a:spcPts val="0"/>
              </a:spcAft>
              <a:buFont typeface="Arial"/>
              <a:buChar char="·"/>
            </a:pPr>
            <a:r>
              <a:rPr lang="ru-RU" sz="1100" spc="0">
                <a:solidFill>
                  <a:srgbClr val="000000"/>
                </a:solidFill>
                <a:latin typeface="Arial" pitchFamily="2" panose="02020603050405020304"/>
              </a:rPr>
              <a:t>за ведения номенклатурних справ на 2022 рiк (накази керiвника апарату суду вiд 04.01.2022 )4</a:t>
            </a:r>
            <a:r>
              <a:rPr lang="ru-RU" sz="1100" spc="0">
                <a:solidFill>
                  <a:srgbClr val="000000"/>
                </a:solidFill>
                <a:latin typeface="Arial" pitchFamily="2" panose="02020603050405020304"/>
              </a:rPr>
              <a:t>º 02-47/13, </a:t>
            </a:r>
            <a:r>
              <a:rPr lang="ru-RU" sz="1100" spc="0">
                <a:solidFill>
                  <a:srgbClr val="000000"/>
                </a:solidFill>
                <a:latin typeface="Arial" pitchFamily="2" panose="02020603050405020304"/>
              </a:rPr>
              <a:t>вiд 21.02.2022 № 02-47/45, вiд 25.08.2022 № 02-47/103); </a:t>
            </a:r>
          </a:p>
          <a:p>
            <a:pPr marL="45720" marR="0" indent="411480" algn="just">
              <a:lnSpc>
                <a:spcPts val="1400"/>
              </a:lnSpc>
              <a:spcBef>
                <a:spcPts val="0"/>
              </a:spcBef>
              <a:spcAft>
                <a:spcPts val="0"/>
              </a:spcAft>
              <a:buFont typeface="Lucida Console"/>
              <a:buChar char="·"/>
            </a:pPr>
            <a:r>
              <a:rPr lang="ru-RU" sz="1050" spc="0">
                <a:solidFill>
                  <a:srgbClr val="000000"/>
                </a:solidFill>
                <a:latin typeface="Lucida Console" pitchFamily="0" panose="02020603050405020304"/>
              </a:rPr>
              <a:t>з</a:t>
            </a:r>
            <a:r>
              <a:rPr lang="ru-RU" sz="1050" spc="0">
                <a:solidFill>
                  <a:srgbClr val="000000"/>
                </a:solidFill>
                <a:latin typeface="Lucida Console" pitchFamily="0" panose="02020603050405020304"/>
              </a:rPr>
              <a:t>а </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д </a:t>
            </a:r>
            <a:r>
              <a:rPr lang="ru-RU" sz="1050" spc="0">
                <a:solidFill>
                  <a:srgbClr val="000000"/>
                </a:solidFill>
                <a:latin typeface="Lucida Console" pitchFamily="0" panose="02020603050405020304"/>
              </a:rPr>
              <a:t>ч</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с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и</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а </a:t>
            </a:r>
            <a:r>
              <a:rPr lang="ru-RU" sz="1050" spc="0">
                <a:solidFill>
                  <a:srgbClr val="000000"/>
                </a:solidFill>
                <a:latin typeface="Lucida Console" pitchFamily="0" panose="02020603050405020304"/>
              </a:rPr>
              <a:t>з</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й</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д </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г</a:t>
            </a:r>
            <a:r>
              <a:rPr lang="ru-RU" sz="1050" spc="0">
                <a:solidFill>
                  <a:srgbClr val="000000"/>
                </a:solidFill>
                <a:latin typeface="Lucida Console" pitchFamily="0" panose="02020603050405020304"/>
              </a:rPr>
              <a:t>й </a:t>
            </a:r>
            <a:r>
              <a:rPr lang="ru-RU" sz="1100" spc="0">
                <a:solidFill>
                  <a:srgbClr val="000000"/>
                </a:solidFill>
                <a:latin typeface="Arial" pitchFamily="2" panose="02020603050405020304"/>
              </a:rPr>
              <a:t>«</a:t>
            </a:r>
            <a:r>
              <a:rPr lang="ru-RU" sz="1100" spc="0">
                <a:solidFill>
                  <a:srgbClr val="000000"/>
                </a:solidFill>
                <a:latin typeface="Arial" pitchFamily="2" panose="02020603050405020304"/>
              </a:rPr>
              <a:t>Б» i «В» (наказ керiвника апарату суду вiд 17.01.2022 № 02-47/18);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роботу з речовими доказами (накази керiвника апарату суду вiд 17.01.2022 № 02-47/19, вiд 22.02.2022 № 02-47/46); </a:t>
            </a:r>
          </a:p>
          <a:p>
            <a:pPr marL="45720" marR="0" indent="411480" algn="just">
              <a:lnSpc>
                <a:spcPts val="1400"/>
              </a:lnSpc>
              <a:spcBef>
                <a:spcPts val="20"/>
              </a:spcBef>
              <a:spcAft>
                <a:spcPts val="0"/>
              </a:spcAft>
              <a:buFont typeface="Arial"/>
              <a:buChar char="·"/>
            </a:pPr>
            <a:r>
              <a:rPr lang="ru-RU" sz="1100" spc="0">
                <a:solidFill>
                  <a:srgbClr val="000000"/>
                </a:solidFill>
                <a:latin typeface="Arial" pitchFamily="2" panose="02020603050405020304"/>
              </a:rPr>
              <a:t>за надсилання до Единого державного реестру судових ргшень електронного примгрника судового ргшення (наказ голови суду вiд 17.01.2022 № 02-47/21); </a:t>
            </a:r>
          </a:p>
          <a:p>
            <a:pPr marL="45720" marR="0" indent="411480" algn="just">
              <a:lnSpc>
                <a:spcPts val="1200"/>
              </a:lnSpc>
              <a:spcBef>
                <a:spcPts val="130"/>
              </a:spcBef>
              <a:spcAft>
                <a:spcPts val="0"/>
              </a:spcAft>
              <a:buFont typeface="Arial"/>
              <a:buChar char="·"/>
            </a:pPr>
            <a:r>
              <a:rPr lang="ru-RU" sz="1100" spc="10">
                <a:solidFill>
                  <a:srgbClr val="000000"/>
                </a:solidFill>
                <a:latin typeface="Arial" pitchFamily="2" panose="02020603050405020304"/>
              </a:rPr>
              <a:t>з питань охорони працг в судi (наказ голови суду вiд 18.01.2022 )4</a:t>
            </a:r>
            <a:r>
              <a:rPr lang="ru-RU" sz="1100" spc="10">
                <a:solidFill>
                  <a:srgbClr val="000000"/>
                </a:solidFill>
                <a:latin typeface="Arial" pitchFamily="2" panose="02020603050405020304"/>
              </a:rPr>
              <a:t>º 02-47/23); </a:t>
            </a:r>
          </a:p>
          <a:p>
            <a:pPr marL="45720" marR="0" indent="411480" algn="just">
              <a:lnSpc>
                <a:spcPts val="1400"/>
              </a:lnSpc>
              <a:spcBef>
                <a:spcPts val="0"/>
              </a:spcBef>
              <a:spcAft>
                <a:spcPts val="60"/>
              </a:spcAft>
              <a:buFont typeface="Arial"/>
              <a:buChar char="·"/>
            </a:pPr>
            <a:r>
              <a:rPr lang="ru-RU" sz="1100" spc="0">
                <a:solidFill>
                  <a:srgbClr val="000000"/>
                </a:solidFill>
                <a:latin typeface="Arial" pitchFamily="2" panose="02020603050405020304"/>
              </a:rPr>
              <a:t>за виконання функцгй уповноваженоi особи з питань запобггання та виявлення корупцгУ (наказ голови суду вiд 18.01.2022 № 02-47/24);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34" name=""/>
        <p:cNvGrpSpPr/>
        <p:nvPr/>
      </p:nvGrpSpPr>
      <p:grpSpPr>
        <a:xfrm>
          <a:off x="0" y="0"/>
          <a:ext cx="0" cy="0"/>
          <a:chOff x="0" y="0"/>
          <a:chExt cx="0" cy="0"/>
        </a:xfrm>
      </p:grpSpPr>
      <p:sp>
        <p:nvSpPr>
          <p:cNvPr id="36" name=""/>
          <p:cNvSpPr/>
          <p:nvPr>
            <p:ph type="body" idx="10"/>
          </p:nvPr>
        </p:nvSpPr>
        <p:spPr>
          <a:xfrm>
            <a:off x="965835" y="571500"/>
            <a:ext cx="6212840" cy="9512300"/>
          </a:xfrm>
          <a:prstGeom prst="rect">
            <a:avLst/>
          </a:prstGeom>
          <a:noFill/>
          <a:ln w="0" cmpd="sng">
            <a:noFill/>
            <a:prstDash val="solid"/>
          </a:ln>
        </p:spPr>
        <p:txBody>
          <a:bodyPr vert="horz" lIns="0" tIns="0" rIns="0" bIns="0" anchor="t"/>
          <a:lstStyle/>
          <a:p>
            <a:pPr marL="45720" marR="0" indent="411480" algn="just">
              <a:lnSpc>
                <a:spcPts val="1400"/>
              </a:lnSpc>
              <a:spcAft>
                <a:spcPts val="0"/>
              </a:spcAft>
              <a:buFont typeface="Arial"/>
              <a:buChar char="·"/>
            </a:pPr>
            <a:r>
              <a:rPr lang="ru-RU" sz="1100" spc="0">
                <a:solidFill>
                  <a:srgbClr val="000000"/>
                </a:solidFill>
                <a:latin typeface="Arial" pitchFamily="2" panose="02020603050405020304"/>
              </a:rPr>
              <a:t>за органiзацiю роботи в сферг запобггання та протидгг корупцгг (наказ голови суду вiд 19.01.2022 № 02-47/26);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 питань пожежноi безпеки, технгки безпеки та цивгльноi оборони (наказ голови суду вiд 19.01.2022 )4</a:t>
            </a:r>
            <a:r>
              <a:rPr lang="ru-RU" sz="1100" spc="0">
                <a:solidFill>
                  <a:srgbClr val="000000"/>
                </a:solidFill>
                <a:latin typeface="Arial" pitchFamily="2" panose="02020603050405020304"/>
              </a:rPr>
              <a:t>º 02-47/29);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ознайомлення з матергалами судових справ (наказ голови суду вiд 19.01.2022 № 02-47/30);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органiзацiю роботи по ведению облгку вгйськовозобов'язаних в судi (наказ голови суду вiд 21.02.2022 року № 02-47/44).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пересилання та повернення помилково доставлених документiв (наказ керiвника апарату суду вiд 12.03.2022 № 02-47/57);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передачу справ за межг суду (наказ керiвника апарату суду вiд 12.03.2022 )'4</a:t>
            </a:r>
            <a:r>
              <a:rPr lang="ru-RU" sz="1100" spc="0">
                <a:solidFill>
                  <a:srgbClr val="000000"/>
                </a:solidFill>
                <a:latin typeface="Arial" pitchFamily="2" panose="02020603050405020304"/>
              </a:rPr>
              <a:t>º 02-47/58);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органiзацiю в судi роботи з документами, що становлять службову гнформацгю (наказ голови суду вiд 16.03.2022 )4</a:t>
            </a:r>
            <a:r>
              <a:rPr lang="ru-RU" sz="1100" spc="0">
                <a:solidFill>
                  <a:srgbClr val="000000"/>
                </a:solidFill>
                <a:latin typeface="Arial" pitchFamily="2" panose="02020603050405020304"/>
              </a:rPr>
              <a:t>º 02-47/59);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технгчне адмiнiстрування автоматизованоТ системи документообггу суду (наказ керiвника апарату суду вiд 26.04.2022 ) 02-47/76);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пгдписання документiв в КП «Д-3» (наказ голови суду вiд 26.05.2022 № 02- 47/83); </a:t>
            </a:r>
          </a:p>
          <a:p>
            <a:pPr marL="45720" marR="0" indent="411480" algn="just">
              <a:lnSpc>
                <a:spcPts val="1400"/>
              </a:lnSpc>
              <a:spcBef>
                <a:spcPts val="0"/>
              </a:spcBef>
              <a:spcAft>
                <a:spcPts val="0"/>
              </a:spcAft>
              <a:buFont typeface="Arial"/>
              <a:buChar char="·"/>
            </a:pPr>
            <a:r>
              <a:rPr lang="ru-RU" sz="1100" spc="0">
                <a:solidFill>
                  <a:srgbClr val="000000"/>
                </a:solidFill>
                <a:latin typeface="Arial" pitchFamily="2" panose="02020603050405020304"/>
              </a:rPr>
              <a:t>за адмiнiстрування пгдсистеми вгдеоконференцзв'язку </a:t>
            </a:r>
            <a:r>
              <a:rPr lang="ru-RU" sz="1200" spc="0">
                <a:solidFill>
                  <a:srgbClr val="000000"/>
                </a:solidFill>
                <a:latin typeface="Times New Roman" pitchFamily="1" panose="02020603050405020304"/>
              </a:rPr>
              <a:t>ECITC (наказ </a:t>
            </a:r>
            <a:r>
              <a:rPr lang="ru-RU" sz="1100" spc="0">
                <a:solidFill>
                  <a:srgbClr val="000000"/>
                </a:solidFill>
                <a:latin typeface="Arial" pitchFamily="2" panose="02020603050405020304"/>
              </a:rPr>
              <a:t>керiвника апарату суду вiд 16.07.2022 № 02-47/89). </a:t>
            </a:r>
          </a:p>
          <a:p>
            <a:pPr marL="45720" marR="0" indent="0" algn="ctr">
              <a:lnSpc>
                <a:spcPts val="1400"/>
              </a:lnSpc>
              <a:spcBef>
                <a:spcPts val="1425"/>
              </a:spcBef>
              <a:spcAft>
                <a:spcPts val="0"/>
              </a:spcAft>
            </a:pPr>
            <a:r>
              <a:rPr lang="ru-RU" sz="1100" spc="0">
                <a:solidFill>
                  <a:srgbClr val="000000"/>
                </a:solidFill>
                <a:latin typeface="Arial" pitchFamily="2" panose="02020603050405020304"/>
              </a:rPr>
              <a:t>ЗАВДАННЯ, КЛЮЧОВI ПОКАЗНИКИ РЕЗУЛЬТАТИВНОСТI, ЕФЕКТИВНОСТI ТА </a:t>
            </a:r>
            <a:br/>
            <a:r>
              <a:rPr lang="ru-RU" sz="1200" spc="0">
                <a:solidFill>
                  <a:srgbClr val="000000"/>
                </a:solidFill>
                <a:latin typeface="Times New Roman" pitchFamily="1" panose="02020603050405020304"/>
              </a:rPr>
              <a:t>ЯКОСТI СЛУЖБОВОI ДIЯЛЬНОСТI ДЕРЖАВНОГО СЛУЖБОВЦЯ, ЯКИЙ </a:t>
            </a:r>
            <a:br/>
            <a:r>
              <a:rPr lang="ru-RU" sz="1100" spc="0">
                <a:solidFill>
                  <a:srgbClr val="000000"/>
                </a:solidFill>
                <a:latin typeface="Arial" pitchFamily="2" panose="02020603050405020304"/>
              </a:rPr>
              <a:t>ЗАЙМА ПОСАДУ ДЕРЖАВНОI СЛУЖБИ КАТЕГОРц «Б» АБО «В» </a:t>
            </a:r>
          </a:p>
          <a:p>
            <a:pPr marL="45720" marR="0" indent="0" algn="just">
              <a:lnSpc>
                <a:spcPts val="1400"/>
              </a:lnSpc>
              <a:spcBef>
                <a:spcPts val="1400"/>
              </a:spcBef>
              <a:spcAft>
                <a:spcPts val="0"/>
              </a:spcAft>
            </a:pPr>
            <a:r>
              <a:rPr lang="ru-RU" sz="1100" spc="0">
                <a:solidFill>
                  <a:srgbClr val="000000"/>
                </a:solidFill>
                <a:latin typeface="Arial" pitchFamily="2" panose="02020603050405020304"/>
              </a:rPr>
              <a:t>Вгдповгдно до частини одинадцятоТ статтг 44 Закону Украгни «Про державну службу», постанови Кабгнету Мгнгстргв УкраТни вiд 23 серпня 2017 року № 640 «Про затвердження Типового порядку проведения оцiнювання результатiв службовоТ дiяльностi державних службовцгв» наказами Тлумацького районного суду Iвано-Франкгвськог областi вiд 04.10.2022 № 02-07/76 та вiд 13.10.2022 )4</a:t>
            </a:r>
            <a:r>
              <a:rPr lang="ru-RU" sz="1100" spc="0">
                <a:solidFill>
                  <a:srgbClr val="000000"/>
                </a:solidFill>
                <a:latin typeface="Arial" pitchFamily="2" panose="02020603050405020304"/>
              </a:rPr>
              <a:t>º 02-06/5 </a:t>
            </a:r>
            <a:r>
              <a:rPr lang="ru-RU" sz="1100" spc="0">
                <a:solidFill>
                  <a:srgbClr val="000000"/>
                </a:solidFill>
                <a:latin typeface="Arial" pitchFamily="2" panose="02020603050405020304"/>
              </a:rPr>
              <a:t>затверджено Список державних службовцiв Тлумацького районного суду Iвано-ФранкгвськоТ областi, якi займають посади державноТ служби категорiй «Б» та «В», оцiнювання яких проводиться у 2022 роцг, та Графгки виконання заходгв, пов'язаних з проведениям визначення результатгв виконання завдань державними службовцями апарату Тлумацького районного суду Iвано-ФранкгвськоТ областi, якi займають посади державное служби категорiй «Б» та «В». </a:t>
            </a:r>
          </a:p>
          <a:p>
            <a:pPr marL="45720" marR="0" indent="0" algn="just">
              <a:lnSpc>
                <a:spcPts val="1400"/>
              </a:lnSpc>
              <a:spcBef>
                <a:spcPts val="0"/>
              </a:spcBef>
              <a:spcAft>
                <a:spcPts val="0"/>
              </a:spcAft>
            </a:pPr>
            <a:r>
              <a:rPr lang="ru-RU" sz="1100" spc="0">
                <a:solidFill>
                  <a:srgbClr val="000000"/>
                </a:solidFill>
                <a:latin typeface="Arial" pitchFamily="2" panose="02020603050405020304"/>
              </a:rPr>
              <a:t>Bci </a:t>
            </a:r>
            <a:r>
              <a:rPr lang="ru-RU" sz="1100" spc="0">
                <a:solidFill>
                  <a:srgbClr val="000000"/>
                </a:solidFill>
                <a:latin typeface="Arial" pitchFamily="2" panose="02020603050405020304"/>
              </a:rPr>
              <a:t>державнг службовцг Тлумацького районного суду Iвано-Франкгвськое областi, якi пгдлягали щоргчному оцгнюванню, вчасно подали Завдання, ключовг показники результативностг, ефективностг та якостг службовое дiяльностi державного службовця, який займае посаду державное служби категорге «Б» або «В», якi визначили спгльно з безпосереднгм керiвником та погодили з кергвництвом Тлумацького районного суду Iвано-Франкгвськое областi. </a:t>
            </a:r>
          </a:p>
          <a:p>
            <a:pPr marL="45720" marR="0" indent="0" algn="just">
              <a:lnSpc>
                <a:spcPts val="1400"/>
              </a:lnSpc>
              <a:spcBef>
                <a:spcPts val="145"/>
              </a:spcBef>
              <a:spcAft>
                <a:spcPts val="0"/>
              </a:spcAft>
            </a:pPr>
            <a:r>
              <a:rPr lang="ru-RU" sz="1100" spc="0">
                <a:solidFill>
                  <a:srgbClr val="000000"/>
                </a:solidFill>
                <a:latin typeface="Arial" pitchFamily="2" panose="02020603050405020304"/>
              </a:rPr>
              <a:t>31 </a:t>
            </a:r>
            <a:r>
              <a:rPr lang="ru-RU" sz="1100" spc="0">
                <a:solidFill>
                  <a:srgbClr val="000000"/>
                </a:solidFill>
                <a:latin typeface="Arial" pitchFamily="2" panose="02020603050405020304"/>
              </a:rPr>
              <a:t>жовтня 2021 року керiвником апарату Тлумацького районного суду Iвано-Франкгвськое областi проведено спгвбесгди з державними службовцями — працгвниками апарату суду, а за результатами оцiнювання державних службовцiв Тлумацького районного суду 1вано-Франкгвськое областi, якi займають посади державное служби категорiй «Б» та «В», ОЗ листопада 2022 року затверджено Висновок щодо оцiнювання результатiв службовое дiяльностi державних службовцiв. </a:t>
            </a:r>
          </a:p>
          <a:p>
            <a:pPr marL="502920" marR="0" indent="0" algn="l">
              <a:lnSpc>
                <a:spcPts val="1300"/>
              </a:lnSpc>
              <a:spcBef>
                <a:spcPts val="1485"/>
              </a:spcBef>
              <a:spcAft>
                <a:spcPts val="0"/>
              </a:spcAft>
            </a:pPr>
            <a:r>
              <a:rPr lang="ru-RU" sz="1200" spc="60">
                <a:solidFill>
                  <a:srgbClr val="000000"/>
                </a:solidFill>
                <a:latin typeface="Times New Roman" pitchFamily="1" panose="02020603050405020304"/>
              </a:rPr>
              <a:t>ВИКОНАННЯ ЗАКОНУ УКРАIНИ «ПРО ЗАПОБIГАННЯ КОРУПЦII» </a:t>
            </a:r>
          </a:p>
          <a:p>
            <a:pPr marL="45720" marR="0" indent="0" algn="just">
              <a:lnSpc>
                <a:spcPts val="1400"/>
              </a:lnSpc>
              <a:spcBef>
                <a:spcPts val="1325"/>
              </a:spcBef>
              <a:spcAft>
                <a:spcPts val="20"/>
              </a:spcAft>
            </a:pPr>
            <a:r>
              <a:rPr lang="ru-RU" sz="1100" spc="0">
                <a:solidFill>
                  <a:srgbClr val="000000"/>
                </a:solidFill>
                <a:latin typeface="Arial" pitchFamily="2" panose="02020603050405020304"/>
              </a:rPr>
              <a:t>Вгдповгдно до Закону Украени вiд 14 жовтня 2014 року № 1700-VII «Про запобггання корупцге», починаючи з сгчня 2017 року, особи, зазначенг у пунктг 1, пгдпунктг «а» пункту 2 частини першое статтг 3 цього Закону (далг — суб'екти декларування), зобов'язанг щоргчно до 1 квгтня подавати шляхом заповнення на офгцгйному вебсайтг Нацгонального агентства з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0F1FE"/>
        </a:solidFill>
      </p:bgPr>
    </p:bg>
    <p:spTree>
      <p:nvGrpSpPr>
        <p:cNvPr id="37" name=""/>
        <p:cNvGrpSpPr/>
        <p:nvPr/>
      </p:nvGrpSpPr>
      <p:grpSpPr>
        <a:xfrm>
          <a:off x="0" y="0"/>
          <a:ext cx="0" cy="0"/>
          <a:chOff x="0" y="0"/>
          <a:chExt cx="0" cy="0"/>
        </a:xfrm>
      </p:grpSpPr>
      <p:sp>
        <p:nvSpPr>
          <p:cNvPr id="39" name=""/>
          <p:cNvSpPr/>
          <p:nvPr>
            <p:ph type="body" idx="10"/>
          </p:nvPr>
        </p:nvSpPr>
        <p:spPr>
          <a:xfrm>
            <a:off x="842645" y="546100"/>
            <a:ext cx="6212840" cy="9334500"/>
          </a:xfrm>
          <a:prstGeom prst="rect">
            <a:avLst/>
          </a:prstGeom>
          <a:noFill/>
          <a:ln w="0" cmpd="sng">
            <a:noFill/>
            <a:prstDash val="solid"/>
          </a:ln>
        </p:spPr>
        <p:txBody>
          <a:bodyPr vert="horz" lIns="0" tIns="29210" rIns="0" bIns="0" anchor="t"/>
          <a:lstStyle/>
          <a:p>
            <a:pPr marL="0" marR="0" indent="0" algn="just">
              <a:lnSpc>
                <a:spcPts val="1400"/>
              </a:lnSpc>
              <a:spcAft>
                <a:spcPts val="0"/>
              </a:spcAft>
            </a:pPr>
            <a:r>
              <a:rPr lang="ru-RU" sz="1100" spc="-65">
                <a:solidFill>
                  <a:srgbClr val="000000"/>
                </a:solidFill>
                <a:latin typeface="Verdana" pitchFamily="2" panose="02020603050405020304"/>
              </a:rPr>
              <a:t>питань запобiгання корупцгy декларацгю особи, уповноваженоi на виконання функцiй держави або мiсцевого самоврядування, за минулий ргк. Для подання декларацг за минулий рiк суб'ект декларування мае використовувати особистий ключ квалгфгкованого електронного пгдпису (далг - КЕП), отриманий для виконання свогх службових обов'язкгв. Разом з цим, особи, якi припинили дгяльнгсть пов'язану з виконанням функцiй держави або мiсцевого самоврядування протягом звiтного року, отримують послуги КЕП як фгзичнг особи, а не як посадова особа органу державноi влади, органу мiсцевого самоврядування, пгдприемства, установи або органгзацгг державноТ форми власностг. </a:t>
            </a:r>
          </a:p>
          <a:p>
            <a:pPr marL="0" marR="0" indent="0" algn="just">
              <a:lnSpc>
                <a:spcPts val="1400"/>
              </a:lnSpc>
              <a:spcBef>
                <a:spcPts val="0"/>
              </a:spcBef>
              <a:spcAft>
                <a:spcPts val="0"/>
              </a:spcAft>
            </a:pPr>
            <a:r>
              <a:rPr lang="ru-RU" sz="1100" spc="-65">
                <a:solidFill>
                  <a:srgbClr val="000000"/>
                </a:solidFill>
                <a:latin typeface="Verdana" pitchFamily="2" panose="02020603050405020304"/>
              </a:rPr>
              <a:t>Кергвництвом </a:t>
            </a:r>
            <a:r>
              <a:rPr lang="ru-RU" sz="1100" spc="-65">
                <a:solidFill>
                  <a:srgbClr val="000000"/>
                </a:solidFill>
                <a:latin typeface="Verdana" pitchFamily="2" panose="02020603050405020304"/>
              </a:rPr>
              <a:t>суду </a:t>
            </a:r>
            <a:r>
              <a:rPr lang="ru-RU" sz="1100" spc="-65">
                <a:solidFill>
                  <a:srgbClr val="000000"/>
                </a:solidFill>
                <a:latin typeface="Verdana" pitchFamily="2" panose="02020603050405020304"/>
              </a:rPr>
              <a:t>та вiдповiдальним працiвником апарату суду здгйсненг органгзацгйнг заходи гз забезпечення своечасного подання у 2022 роцг всгма працюючими за штатом суддями, державними службовцями та звгльненими працiвниками у звгтному пергодг декларацiй за 2021 pix, а саме: </a:t>
            </a:r>
          </a:p>
          <a:p>
            <a:pPr marL="0" marR="0" indent="457200" algn="l">
              <a:lnSpc>
                <a:spcPts val="1400"/>
              </a:lnSpc>
              <a:spcBef>
                <a:spcPts val="90"/>
              </a:spcBef>
              <a:spcAft>
                <a:spcPts val="0"/>
              </a:spcAft>
              <a:buFont typeface="Verdana"/>
              <a:buChar char="·"/>
            </a:pPr>
            <a:r>
              <a:rPr lang="ru-RU" sz="1100" spc="-65">
                <a:solidFill>
                  <a:srgbClr val="000000"/>
                </a:solidFill>
                <a:latin typeface="Verdana" pitchFamily="2" panose="02020603050405020304"/>
              </a:rPr>
              <a:t>пгдготовленг методичнг рекомендацгг щодо заповнення роздглгв декларацг; </a:t>
            </a:r>
          </a:p>
          <a:p>
            <a:pPr marL="0" marR="0" indent="457200" algn="just">
              <a:lnSpc>
                <a:spcPts val="1400"/>
              </a:lnSpc>
              <a:spcBef>
                <a:spcPts val="0"/>
              </a:spcBef>
              <a:spcAft>
                <a:spcPts val="0"/>
              </a:spcAft>
              <a:buFont typeface="Verdana"/>
              <a:buChar char="·"/>
            </a:pPr>
            <a:r>
              <a:rPr lang="ru-RU" sz="1100" spc="0">
                <a:solidFill>
                  <a:srgbClr val="000000"/>
                </a:solidFill>
                <a:latin typeface="Verdana" pitchFamily="2" panose="02020603050405020304"/>
              </a:rPr>
              <a:t>проведено навчання на тему: «Вивчення основних аспектгв Закону УкраТни «Про запобiгання корупцгТ» щодо е-декларування; </a:t>
            </a:r>
          </a:p>
          <a:p>
            <a:pPr marL="0" marR="0" indent="457200" algn="just">
              <a:lnSpc>
                <a:spcPts val="1400"/>
              </a:lnSpc>
              <a:spcBef>
                <a:spcPts val="65"/>
              </a:spcBef>
              <a:spcAft>
                <a:spcPts val="0"/>
              </a:spcAft>
              <a:buFont typeface="Verdana"/>
              <a:buChar char="·"/>
            </a:pPr>
            <a:r>
              <a:rPr lang="ru-RU" sz="1100" spc="-60">
                <a:solidFill>
                  <a:srgbClr val="000000"/>
                </a:solidFill>
                <a:latin typeface="Verdana" pitchFamily="2" panose="02020603050405020304"/>
              </a:rPr>
              <a:t>органгзовано подання декларацiй у встановленг законодавством термгни. </a:t>
            </a:r>
          </a:p>
          <a:p>
            <a:pPr marL="0" marR="0" indent="0" algn="just">
              <a:lnSpc>
                <a:spcPts val="1400"/>
              </a:lnSpc>
              <a:spcBef>
                <a:spcPts val="5"/>
              </a:spcBef>
              <a:spcAft>
                <a:spcPts val="0"/>
              </a:spcAft>
            </a:pPr>
            <a:r>
              <a:rPr lang="ru-RU" sz="1100" spc="0">
                <a:solidFill>
                  <a:srgbClr val="000000"/>
                </a:solidFill>
                <a:latin typeface="Verdana" pitchFamily="2" panose="02020603050405020304"/>
              </a:rPr>
              <a:t>Вгдповгдно до стаггг 49 Закону УкраТни «Про запобiгання корупцгТ», здгйснено перевгрку подання суб'ектами декларування, якi працюють (працювали) в судi, електронних декларацiй, що зафiксовано у вгдповгдному журналг. </a:t>
            </a:r>
          </a:p>
          <a:p>
            <a:pPr marL="0" marR="0" indent="0" algn="just">
              <a:lnSpc>
                <a:spcPts val="1400"/>
              </a:lnSpc>
              <a:spcBef>
                <a:spcPts val="75"/>
              </a:spcBef>
              <a:spcAft>
                <a:spcPts val="0"/>
              </a:spcAft>
            </a:pPr>
            <a:r>
              <a:rPr lang="ru-RU" sz="1100" spc="-65">
                <a:solidFill>
                  <a:srgbClr val="000000"/>
                </a:solidFill>
                <a:latin typeface="Verdana" pitchFamily="2" panose="02020603050405020304"/>
              </a:rPr>
              <a:t>За наслгдками перевгрки, вiдповiдальним працiвником апарату суду за даний напрямок роботи, зафiксовано факти подання декларацгТ, вгдповгдно до чинного законодавства, всгма працiвниками суду, якi повиннг подавати такг декларацгТ. </a:t>
            </a:r>
          </a:p>
          <a:p>
            <a:pPr marL="0" marR="0" indent="0" algn="ctr">
              <a:lnSpc>
                <a:spcPts val="1400"/>
              </a:lnSpc>
              <a:spcBef>
                <a:spcPts val="1385"/>
              </a:spcBef>
              <a:spcAft>
                <a:spcPts val="0"/>
              </a:spcAft>
            </a:pPr>
            <a:r>
              <a:rPr lang="ru-RU" sz="1100" spc="80">
                <a:solidFill>
                  <a:srgbClr val="000000"/>
                </a:solidFill>
                <a:latin typeface="Verdana" pitchFamily="2" panose="02020603050405020304"/>
              </a:rPr>
              <a:t>ДИСЦИПЛIНАРИЕ ПРОВАДЖЕННЯ </a:t>
            </a:r>
          </a:p>
          <a:p>
            <a:pPr marL="0" marR="0" indent="0" algn="just">
              <a:lnSpc>
                <a:spcPts val="1400"/>
              </a:lnSpc>
              <a:spcBef>
                <a:spcPts val="1375"/>
              </a:spcBef>
              <a:spcAft>
                <a:spcPts val="0"/>
              </a:spcAft>
            </a:pPr>
            <a:r>
              <a:rPr lang="ru-RU" sz="1100" spc="0">
                <a:solidFill>
                  <a:srgbClr val="000000"/>
                </a:solidFill>
                <a:latin typeface="Verdana" pitchFamily="2" panose="02020603050405020304"/>
              </a:rPr>
              <a:t>Протягом 2022 року дисциплгнарна комгсгя Тлумацького районного суду Iвано-Франкгвськог областi жодного разу не засгдала. </a:t>
            </a:r>
          </a:p>
          <a:p>
            <a:pPr marL="0" marR="0" indent="0" algn="ctr">
              <a:lnSpc>
                <a:spcPts val="1300"/>
              </a:lnSpc>
              <a:spcBef>
                <a:spcPts val="1470"/>
              </a:spcBef>
              <a:spcAft>
                <a:spcPts val="0"/>
              </a:spcAft>
            </a:pPr>
            <a:r>
              <a:rPr lang="ru-RU" sz="1250" spc="15">
                <a:solidFill>
                  <a:srgbClr val="000000"/>
                </a:solidFill>
                <a:latin typeface="Garamond" pitchFamily="1" panose="02020603050405020304"/>
              </a:rPr>
              <a:t>ПIДВИЩЕННЯ КВАЛIФIКАЦIУ </a:t>
            </a:r>
          </a:p>
          <a:p>
            <a:pPr marL="0" marR="0" indent="0" algn="just">
              <a:lnSpc>
                <a:spcPts val="1400"/>
              </a:lnSpc>
              <a:spcBef>
                <a:spcPts val="1420"/>
              </a:spcBef>
              <a:spcAft>
                <a:spcPts val="0"/>
              </a:spcAft>
            </a:pPr>
            <a:r>
              <a:rPr lang="ru-RU" sz="1100" spc="-90">
                <a:solidFill>
                  <a:srgbClr val="000000"/>
                </a:solidFill>
                <a:latin typeface="Verdana" pitchFamily="2" panose="02020603050405020304"/>
              </a:rPr>
              <a:t>Упродовж звiтного пергоду була органгзована робота гз залучення працiвникiв Тлумацького районного суду Iвано-Франкгвськог областi до проходження пгдвищення </a:t>
            </a:r>
            <a:r>
              <a:rPr lang="ru-RU" sz="1100" spc="-90">
                <a:solidFill>
                  <a:srgbClr val="000000"/>
                </a:solidFill>
                <a:latin typeface="Verdana" pitchFamily="2" panose="02020603050405020304"/>
              </a:rPr>
              <a:t>квалгфгкацгУ шляхом направления </a:t>
            </a:r>
            <a:r>
              <a:rPr lang="ru-RU" sz="1100" spc="-90">
                <a:solidFill>
                  <a:srgbClr val="000000"/>
                </a:solidFill>
                <a:latin typeface="Verdana" pitchFamily="2" panose="02020603050405020304"/>
              </a:rPr>
              <a:t>Ух </a:t>
            </a:r>
            <a:r>
              <a:rPr lang="ru-RU" sz="1100" spc="-90">
                <a:solidFill>
                  <a:srgbClr val="000000"/>
                </a:solidFill>
                <a:latin typeface="Verdana" pitchFamily="2" panose="02020603050405020304"/>
              </a:rPr>
              <a:t>на навчання. </a:t>
            </a:r>
          </a:p>
          <a:p>
            <a:pPr marL="0" marR="0" indent="0" algn="just">
              <a:lnSpc>
                <a:spcPts val="1400"/>
              </a:lnSpc>
              <a:spcBef>
                <a:spcPts val="195"/>
              </a:spcBef>
              <a:spcAft>
                <a:spcPts val="0"/>
              </a:spcAft>
            </a:pPr>
            <a:r>
              <a:rPr lang="ru-RU" sz="1100" spc="-30">
                <a:solidFill>
                  <a:srgbClr val="000000"/>
                </a:solidFill>
                <a:latin typeface="Verdana" pitchFamily="2" panose="02020603050405020304"/>
              </a:rPr>
              <a:t>Так у Нацгональнгй школг суддiв УкраТни та П Львгвському реггональному вгддгленнг впродовж 2022 року дистанцгйно (в онлайн режиме) 17 працiвникiв цього ж суду 92 рази пройшли навчання з пгдвищення хвал</a:t>
            </a:r>
            <a:r>
              <a:rPr lang="ru-RU" sz="1100" spc="-30">
                <a:solidFill>
                  <a:srgbClr val="000000"/>
                </a:solidFill>
                <a:latin typeface="Verdana" pitchFamily="2" panose="02020603050405020304"/>
              </a:rPr>
              <a:t>гфгх</a:t>
            </a:r>
            <a:r>
              <a:rPr lang="ru-RU" sz="1100" spc="-30">
                <a:solidFill>
                  <a:srgbClr val="000000"/>
                </a:solidFill>
                <a:latin typeface="Verdana" pitchFamily="2" panose="02020603050405020304"/>
              </a:rPr>
              <a:t>ацгТ: голова суду Уляна ЛУКОВКIНА, суддя Надiя ЛУЩАК, суддя Лглгя МОТРУК, кергвник апарату суду Леся ГРАБОВЕЦЬКА, заступник кергвника апарату </a:t>
            </a:r>
            <a:r>
              <a:rPr lang="ru-RU" sz="1100" spc="-30">
                <a:solidFill>
                  <a:srgbClr val="000000"/>
                </a:solidFill>
                <a:latin typeface="Verdana" pitchFamily="2" panose="02020603050405020304"/>
              </a:rPr>
              <a:t>суду </a:t>
            </a:r>
            <a:r>
              <a:rPr lang="ru-RU" sz="1100" spc="-30">
                <a:solidFill>
                  <a:srgbClr val="000000"/>
                </a:solidFill>
                <a:latin typeface="Verdana" pitchFamily="2" panose="02020603050405020304"/>
              </a:rPr>
              <a:t>Оксана РИНДИЧ, помгчник голови суду Вгталгй ГРОШЕВ, помгчники суддiв Олеся БIЛУНИК та Софгя КАПУЩАК, начальник вгддглу Володимир БАЙДЮК, головнг спецгалгсти Наталгя ЛОБУР та Надiя БЛОНСЬКА (ДМИТРУК), старший секретар суду Юлгя ДУМАНСЬКА, консультанти суду Тетяна ГОР1Н та Свгтлана КРУХОВСЬКА, секретарг судових засгдань Маргя МОРОЗ, Iрина ГОЛОВАТЧУК та Вгкторгя СТЕЛЬМАХ. </a:t>
            </a:r>
          </a:p>
          <a:p>
            <a:pPr marL="0" marR="0" indent="0" algn="just">
              <a:lnSpc>
                <a:spcPts val="1300"/>
              </a:lnSpc>
              <a:spcBef>
                <a:spcPts val="0"/>
              </a:spcBef>
              <a:spcAft>
                <a:spcPts val="0"/>
              </a:spcAft>
            </a:pPr>
            <a:r>
              <a:rPr lang="ru-RU" sz="1100" spc="0">
                <a:solidFill>
                  <a:srgbClr val="000000"/>
                </a:solidFill>
                <a:latin typeface="Verdana" pitchFamily="2" panose="02020603050405020304"/>
              </a:rPr>
              <a:t>Також працгвники Тлумацького районного суду Iвано-Франкгвськоi областi брали участь у ргзномангтних короткострокових навчаннях (форумах, тренгнгах). </a:t>
            </a:r>
          </a:p>
          <a:p>
            <a:pPr marL="0" marR="0" indent="0" algn="just">
              <a:lnSpc>
                <a:spcPts val="1300"/>
              </a:lnSpc>
              <a:spcBef>
                <a:spcPts val="45"/>
              </a:spcBef>
              <a:spcAft>
                <a:spcPts val="0"/>
              </a:spcAft>
            </a:pPr>
            <a:r>
              <a:rPr lang="ru-RU" sz="1100" spc="0">
                <a:solidFill>
                  <a:srgbClr val="000000"/>
                </a:solidFill>
                <a:latin typeface="Verdana" pitchFamily="2" panose="02020603050405020304"/>
              </a:rPr>
              <a:t>Протягом 2022 року в Тлумацькому районному судi Iвано-Франкгвськог областi проводилися внутргшнг навчання для працiвникiв суду на теми: </a:t>
            </a:r>
          </a:p>
          <a:p>
            <a:pPr marL="0" marR="0" indent="457200" algn="l">
              <a:lnSpc>
                <a:spcPts val="1400"/>
              </a:lnSpc>
              <a:spcBef>
                <a:spcPts val="0"/>
              </a:spcBef>
              <a:spcAft>
                <a:spcPts val="0"/>
              </a:spcAft>
              <a:buFont typeface="Verdana"/>
              <a:buChar char="·"/>
            </a:pPr>
            <a:r>
              <a:rPr lang="ru-RU" sz="1100" spc="-75">
                <a:solidFill>
                  <a:srgbClr val="000000"/>
                </a:solidFill>
                <a:latin typeface="Verdana" pitchFamily="2" panose="02020603050405020304"/>
              </a:rPr>
              <a:t>«</a:t>
            </a:r>
            <a:r>
              <a:rPr lang="ru-RU" sz="1100" spc="-75">
                <a:solidFill>
                  <a:srgbClr val="000000"/>
                </a:solidFill>
                <a:latin typeface="Verdana" pitchFamily="2" panose="02020603050405020304"/>
              </a:rPr>
              <a:t>Застосування норм Закону УкраУни «Про запобггання корупцгУ»; </a:t>
            </a:r>
          </a:p>
          <a:p>
            <a:pPr marL="0" marR="0" indent="457200" algn="just">
              <a:lnSpc>
                <a:spcPts val="1300"/>
              </a:lnSpc>
              <a:spcBef>
                <a:spcPts val="60"/>
              </a:spcBef>
              <a:spcAft>
                <a:spcPts val="0"/>
              </a:spcAft>
              <a:buFont typeface="Verdana"/>
              <a:buChar char="·"/>
            </a:pPr>
            <a:r>
              <a:rPr lang="ru-RU" sz="1100" spc="-80">
                <a:solidFill>
                  <a:srgbClr val="000000"/>
                </a:solidFill>
                <a:latin typeface="Verdana" pitchFamily="2" panose="02020603050405020304"/>
              </a:rPr>
              <a:t>«</a:t>
            </a:r>
            <a:r>
              <a:rPr lang="ru-RU" sz="1100" spc="-80">
                <a:solidFill>
                  <a:srgbClr val="000000"/>
                </a:solidFill>
                <a:latin typeface="Verdana" pitchFamily="2" panose="02020603050405020304"/>
              </a:rPr>
              <a:t>Подання декларацiй особи, уповноваженоТ на виконання функцiй держави або мiсцевого самоврядування за 2022 ргк»; </a:t>
            </a:r>
          </a:p>
          <a:p>
            <a:pPr marL="0" marR="0" indent="457200" algn="just">
              <a:lnSpc>
                <a:spcPts val="1400"/>
              </a:lnSpc>
              <a:spcBef>
                <a:spcPts val="0"/>
              </a:spcBef>
              <a:spcAft>
                <a:spcPts val="25"/>
              </a:spcAft>
              <a:buFont typeface="Verdana"/>
              <a:buChar char="·"/>
            </a:pPr>
            <a:r>
              <a:rPr lang="ru-RU" sz="1100" spc="-70">
                <a:solidFill>
                  <a:srgbClr val="000000"/>
                </a:solidFill>
                <a:latin typeface="Verdana" pitchFamily="2" panose="02020603050405020304"/>
              </a:rPr>
              <a:t>«</a:t>
            </a:r>
            <a:r>
              <a:rPr lang="ru-RU" sz="1100" spc="-70">
                <a:solidFill>
                  <a:srgbClr val="000000"/>
                </a:solidFill>
                <a:latin typeface="Verdana" pitchFamily="2" panose="02020603050405020304"/>
              </a:rPr>
              <a:t>Порядок проведення оцгнювання результатгв службовоТ дгяльностг працiвникiв апарату Тлумацького районного суду Iвано-Франкгвськоi областi, якi займають посади державноТ служби категоргй «Б» i «В», за 2022 ргк»;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40" name=""/>
        <p:cNvGrpSpPr/>
        <p:nvPr/>
      </p:nvGrpSpPr>
      <p:grpSpPr>
        <a:xfrm>
          <a:off x="0" y="0"/>
          <a:ext cx="0" cy="0"/>
          <a:chOff x="0" y="0"/>
          <a:chExt cx="0" cy="0"/>
        </a:xfrm>
      </p:grpSpPr>
      <p:sp>
        <p:nvSpPr>
          <p:cNvPr id="42" name=""/>
          <p:cNvSpPr/>
          <p:nvPr>
            <p:ph type="body" idx="10"/>
          </p:nvPr>
        </p:nvSpPr>
        <p:spPr>
          <a:xfrm>
            <a:off x="938530" y="558800"/>
            <a:ext cx="6212840" cy="9499600"/>
          </a:xfrm>
          <a:prstGeom prst="rect">
            <a:avLst/>
          </a:prstGeom>
          <a:noFill/>
          <a:ln w="0" cmpd="sng">
            <a:noFill/>
            <a:prstDash val="solid"/>
          </a:ln>
        </p:spPr>
        <p:txBody>
          <a:bodyPr vert="horz" lIns="0" tIns="0" rIns="0" bIns="0" anchor="t"/>
          <a:lstStyle/>
          <a:p>
            <a:pPr marL="0" marR="0" indent="457200" algn="just">
              <a:lnSpc>
                <a:spcPts val="1400"/>
              </a:lnSpc>
              <a:spcAft>
                <a:spcPts val="0"/>
              </a:spcAft>
              <a:buFont typeface="Arial"/>
              <a:buChar char="·"/>
            </a:pPr>
            <a:r>
              <a:rPr lang="ru-RU" sz="1100" spc="0">
                <a:solidFill>
                  <a:srgbClr val="17151C"/>
                </a:solidFill>
                <a:latin typeface="Arial" pitchFamily="2" panose="02020603050405020304"/>
              </a:rPr>
              <a:t>«</a:t>
            </a:r>
            <a:r>
              <a:rPr lang="ru-RU" sz="1100" spc="0">
                <a:solidFill>
                  <a:srgbClr val="17151C"/>
                </a:solidFill>
                <a:latin typeface="Arial" pitchFamily="2" panose="02020603050405020304"/>
              </a:rPr>
              <a:t>Щодо визначення завдань i ключових показникгв державним службовцям на 2023 ргк»; </a:t>
            </a:r>
          </a:p>
          <a:p>
            <a:pPr marL="0" marR="0" indent="502920" algn="just">
              <a:lnSpc>
                <a:spcPts val="1400"/>
              </a:lnSpc>
              <a:spcBef>
                <a:spcPts val="0"/>
              </a:spcBef>
              <a:spcAft>
                <a:spcPts val="0"/>
              </a:spcAft>
              <a:buFont typeface="Arial"/>
              <a:buChar char="·"/>
            </a:pPr>
            <a:r>
              <a:rPr lang="ru-RU" sz="1100" spc="0">
                <a:solidFill>
                  <a:srgbClr val="17151C"/>
                </a:solidFill>
                <a:latin typeface="Arial" pitchFamily="2" panose="02020603050405020304"/>
              </a:rPr>
              <a:t>«</a:t>
            </a:r>
            <a:r>
              <a:rPr lang="ru-RU" sz="1100" spc="0">
                <a:solidFill>
                  <a:srgbClr val="17151C"/>
                </a:solidFill>
                <a:latin typeface="Arial" pitchFamily="2" panose="02020603050405020304"/>
              </a:rPr>
              <a:t>Охорона працг та пожежноi безпеки для працгвникгв Тлумацького районного суду Iвано-ФранкгвськоТ областг». </a:t>
            </a:r>
          </a:p>
          <a:p>
            <a:pPr marL="0" marR="0" indent="0" algn="ctr">
              <a:lnSpc>
                <a:spcPts val="1100"/>
              </a:lnSpc>
              <a:spcBef>
                <a:spcPts val="1560"/>
              </a:spcBef>
              <a:spcAft>
                <a:spcPts val="0"/>
              </a:spcAft>
            </a:pPr>
            <a:r>
              <a:rPr lang="ru-RU" sz="1100" spc="170">
                <a:solidFill>
                  <a:srgbClr val="17151C"/>
                </a:solidFill>
                <a:latin typeface="Lucida Console" pitchFamily="0" panose="02020603050405020304"/>
              </a:rPr>
              <a:t>П</a:t>
            </a:r>
            <a:r>
              <a:rPr lang="ru-RU" sz="1100" spc="170">
                <a:solidFill>
                  <a:srgbClr val="17151C"/>
                </a:solidFill>
                <a:latin typeface="Lucida Console" pitchFamily="0" panose="02020603050405020304"/>
              </a:rPr>
              <a:t>Р</a:t>
            </a:r>
            <a:r>
              <a:rPr lang="ru-RU" sz="1100" spc="170">
                <a:solidFill>
                  <a:srgbClr val="17151C"/>
                </a:solidFill>
                <a:latin typeface="Lucida Console" pitchFamily="0" panose="02020603050405020304"/>
              </a:rPr>
              <a:t>А</a:t>
            </a:r>
            <a:r>
              <a:rPr lang="ru-RU" sz="1100" spc="170">
                <a:solidFill>
                  <a:srgbClr val="17151C"/>
                </a:solidFill>
                <a:latin typeface="Lucida Console" pitchFamily="0" panose="02020603050405020304"/>
              </a:rPr>
              <a:t>К</a:t>
            </a:r>
            <a:r>
              <a:rPr lang="ru-RU" sz="1100" spc="170">
                <a:solidFill>
                  <a:srgbClr val="17151C"/>
                </a:solidFill>
                <a:latin typeface="Lucida Console" pitchFamily="0" panose="02020603050405020304"/>
              </a:rPr>
              <a:t>Т</a:t>
            </a:r>
            <a:r>
              <a:rPr lang="ru-RU" sz="1100" spc="170">
                <a:solidFill>
                  <a:srgbClr val="17151C"/>
                </a:solidFill>
                <a:latin typeface="Lucida Console" pitchFamily="0" panose="02020603050405020304"/>
              </a:rPr>
              <a:t>И</a:t>
            </a:r>
            <a:r>
              <a:rPr lang="ru-RU" sz="1100" spc="170">
                <a:solidFill>
                  <a:srgbClr val="17151C"/>
                </a:solidFill>
                <a:latin typeface="Lucida Console" pitchFamily="0" panose="02020603050405020304"/>
              </a:rPr>
              <a:t>К</a:t>
            </a:r>
            <a:r>
              <a:rPr lang="ru-RU" sz="1100" spc="170">
                <a:solidFill>
                  <a:srgbClr val="17151C"/>
                </a:solidFill>
                <a:latin typeface="Lucida Console" pitchFamily="0" panose="02020603050405020304"/>
              </a:rPr>
              <a:t>А </a:t>
            </a:r>
          </a:p>
          <a:p>
            <a:pPr marL="0" marR="0" indent="0" algn="just">
              <a:lnSpc>
                <a:spcPts val="1400"/>
              </a:lnSpc>
              <a:spcBef>
                <a:spcPts val="1450"/>
              </a:spcBef>
              <a:spcAft>
                <a:spcPts val="0"/>
              </a:spcAft>
            </a:pPr>
            <a:r>
              <a:rPr lang="ru-RU" sz="1100" spc="0">
                <a:solidFill>
                  <a:srgbClr val="17151C"/>
                </a:solidFill>
                <a:latin typeface="Arial" pitchFamily="2" panose="02020603050405020304"/>
              </a:rPr>
              <a:t>Впродовж 2022 року студенти вищих навчальних закладгв Украгни юридичного </a:t>
            </a:r>
            <a:r>
              <a:rPr lang="ru-RU" sz="1100" spc="0">
                <a:solidFill>
                  <a:srgbClr val="17151C"/>
                </a:solidFill>
                <a:latin typeface="Lucida Console" pitchFamily="0" panose="02020603050405020304"/>
              </a:rPr>
              <a:t>спрямування проходили ознайомчу, навчальну, виробничу та переддипломну практики в </a:t>
            </a:r>
            <a:r>
              <a:rPr lang="ru-RU" sz="1100" spc="0">
                <a:solidFill>
                  <a:srgbClr val="17151C"/>
                </a:solidFill>
                <a:latin typeface="Arial" pitchFamily="2" panose="02020603050405020304"/>
              </a:rPr>
              <a:t>Тлумацькому районному судг Iвано-ФранкгвськоУ областi. Пгд час проходження практики студенти ознайомлювалися зг структурою та дгяльнгстю суду, вивчали роботу з питань прийому i вгдправки кореспонденцгг, органгзацгю роботи архгву суду, були слухачами у судових засгданнях при розглядг судових справ. Працгвники апарату суду допомагали студентам закргпити теоретичнг знания на практицг. </a:t>
            </a:r>
          </a:p>
          <a:p>
            <a:pPr marL="0" marR="0" indent="0" algn="ctr">
              <a:lnSpc>
                <a:spcPts val="1400"/>
              </a:lnSpc>
              <a:spcBef>
                <a:spcPts val="1360"/>
              </a:spcBef>
              <a:spcAft>
                <a:spcPts val="0"/>
              </a:spcAft>
            </a:pPr>
            <a:r>
              <a:rPr lang="ru-RU" sz="1100" spc="100">
                <a:solidFill>
                  <a:srgbClr val="17151C"/>
                </a:solidFill>
                <a:latin typeface="Arial" pitchFamily="2" panose="02020603050405020304"/>
              </a:rPr>
              <a:t>СЛУЖБОВI ПОСВIДЧЕННЯ </a:t>
            </a:r>
          </a:p>
          <a:p>
            <a:pPr marL="0" marR="0" indent="0" algn="just">
              <a:lnSpc>
                <a:spcPts val="1400"/>
              </a:lnSpc>
              <a:spcBef>
                <a:spcPts val="1395"/>
              </a:spcBef>
              <a:spcAft>
                <a:spcPts val="0"/>
              </a:spcAft>
            </a:pPr>
            <a:r>
              <a:rPr lang="ru-RU" sz="1100" spc="0">
                <a:solidFill>
                  <a:srgbClr val="17151C"/>
                </a:solidFill>
                <a:latin typeface="Arial" pitchFamily="2" panose="02020603050405020304"/>
              </a:rPr>
              <a:t>В Тлумацькому районному суде Iвано-Франкгвськоi областi службовi посвiдчення виготовляються i знищуються вгдповгдно до вимог Iнструкцгг про порядок оформления, облгку, використання та зберггання службових посвгдчень працгвникгв апаратгв мгсцевих та апеляцгйних судгв. </a:t>
            </a:r>
          </a:p>
          <a:p>
            <a:pPr marL="0" marR="0" indent="0" algn="just">
              <a:lnSpc>
                <a:spcPts val="1400"/>
              </a:lnSpc>
              <a:spcBef>
                <a:spcPts val="0"/>
              </a:spcBef>
              <a:spcAft>
                <a:spcPts val="0"/>
              </a:spcAft>
            </a:pPr>
            <a:r>
              <a:rPr lang="ru-RU" sz="1100" spc="0">
                <a:solidFill>
                  <a:srgbClr val="17151C"/>
                </a:solidFill>
                <a:latin typeface="Lucida Console" pitchFamily="0" panose="02020603050405020304"/>
              </a:rPr>
              <a:t>П</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т</a:t>
            </a:r>
            <a:r>
              <a:rPr lang="ru-RU" sz="1100" spc="0">
                <a:solidFill>
                  <a:srgbClr val="17151C"/>
                </a:solidFill>
                <a:latin typeface="Lucida Console" pitchFamily="0" panose="02020603050405020304"/>
              </a:rPr>
              <a:t>я</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м 2022 </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к</a:t>
            </a:r>
            <a:r>
              <a:rPr lang="ru-RU" sz="1100" spc="0">
                <a:solidFill>
                  <a:srgbClr val="17151C"/>
                </a:solidFill>
                <a:latin typeface="Lucida Console" pitchFamily="0" panose="02020603050405020304"/>
              </a:rPr>
              <a:t>у </a:t>
            </a:r>
            <a:r>
              <a:rPr lang="ru-RU" sz="1100" spc="0">
                <a:solidFill>
                  <a:srgbClr val="17151C"/>
                </a:solidFill>
                <a:latin typeface="Lucida Console" pitchFamily="0" panose="02020603050405020304"/>
              </a:rPr>
              <a:t>п</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ц</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в</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и</a:t>
            </a:r>
            <a:r>
              <a:rPr lang="ru-RU" sz="1100" spc="0">
                <a:solidFill>
                  <a:srgbClr val="17151C"/>
                </a:solidFill>
                <a:latin typeface="Lucida Console" pitchFamily="0" panose="02020603050405020304"/>
              </a:rPr>
              <a:t>к</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м </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п</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т</a:t>
            </a:r>
            <a:r>
              <a:rPr lang="ru-RU" sz="1100" spc="0">
                <a:solidFill>
                  <a:srgbClr val="17151C"/>
                </a:solidFill>
                <a:latin typeface="Lucida Console" pitchFamily="0" panose="02020603050405020304"/>
              </a:rPr>
              <a:t>у </a:t>
            </a:r>
            <a:r>
              <a:rPr lang="ru-RU" sz="1100" spc="0">
                <a:solidFill>
                  <a:srgbClr val="17151C"/>
                </a:solidFill>
                <a:latin typeface="Lucida Console" pitchFamily="0" panose="02020603050405020304"/>
              </a:rPr>
              <a:t>Т</a:t>
            </a:r>
            <a:r>
              <a:rPr lang="ru-RU" sz="1100" spc="0">
                <a:solidFill>
                  <a:srgbClr val="17151C"/>
                </a:solidFill>
                <a:latin typeface="Lucida Console" pitchFamily="0" panose="02020603050405020304"/>
              </a:rPr>
              <a:t>л</a:t>
            </a:r>
            <a:r>
              <a:rPr lang="ru-RU" sz="1100" spc="0">
                <a:solidFill>
                  <a:srgbClr val="17151C"/>
                </a:solidFill>
                <a:latin typeface="Lucida Console" pitchFamily="0" panose="02020603050405020304"/>
              </a:rPr>
              <a:t>у</a:t>
            </a:r>
            <a:r>
              <a:rPr lang="ru-RU" sz="1100" spc="0">
                <a:solidFill>
                  <a:srgbClr val="17151C"/>
                </a:solidFill>
                <a:latin typeface="Lucida Console" pitchFamily="0" panose="02020603050405020304"/>
              </a:rPr>
              <a:t>м</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ц</a:t>
            </a:r>
            <a:r>
              <a:rPr lang="ru-RU" sz="1100" spc="0">
                <a:solidFill>
                  <a:srgbClr val="17151C"/>
                </a:solidFill>
                <a:latin typeface="Lucida Console" pitchFamily="0" panose="02020603050405020304"/>
              </a:rPr>
              <a:t>ь</a:t>
            </a:r>
            <a:r>
              <a:rPr lang="ru-RU" sz="1100" spc="0">
                <a:solidFill>
                  <a:srgbClr val="17151C"/>
                </a:solidFill>
                <a:latin typeface="Lucida Console" pitchFamily="0" panose="02020603050405020304"/>
              </a:rPr>
              <a:t>к</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о </a:t>
            </a:r>
            <a:r>
              <a:rPr lang="ru-RU" sz="1100" spc="0">
                <a:solidFill>
                  <a:srgbClr val="17151C"/>
                </a:solidFill>
                <a:latin typeface="Lucida Console" pitchFamily="0" panose="02020603050405020304"/>
              </a:rPr>
              <a:t>р</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й</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о</a:t>
            </a:r>
            <a:r>
              <a:rPr lang="ru-RU" sz="1100" spc="0">
                <a:solidFill>
                  <a:srgbClr val="17151C"/>
                </a:solidFill>
                <a:latin typeface="Lucida Console" pitchFamily="0" panose="02020603050405020304"/>
              </a:rPr>
              <a:t>г</a:t>
            </a:r>
            <a:r>
              <a:rPr lang="ru-RU" sz="1100" spc="0">
                <a:solidFill>
                  <a:srgbClr val="17151C"/>
                </a:solidFill>
                <a:latin typeface="Lucida Console" pitchFamily="0" panose="02020603050405020304"/>
              </a:rPr>
              <a:t>о </a:t>
            </a:r>
            <a:r>
              <a:rPr lang="ru-RU" sz="1100" spc="0">
                <a:solidFill>
                  <a:srgbClr val="17151C"/>
                </a:solidFill>
                <a:latin typeface="Lucida Console" pitchFamily="0" panose="02020603050405020304"/>
              </a:rPr>
              <a:t>с</a:t>
            </a:r>
            <a:r>
              <a:rPr lang="ru-RU" sz="1100" spc="0">
                <a:solidFill>
                  <a:srgbClr val="17151C"/>
                </a:solidFill>
                <a:latin typeface="Lucida Console" pitchFamily="0" panose="02020603050405020304"/>
              </a:rPr>
              <a:t>у</a:t>
            </a:r>
            <a:r>
              <a:rPr lang="ru-RU" sz="1100" spc="0">
                <a:solidFill>
                  <a:srgbClr val="17151C"/>
                </a:solidFill>
                <a:latin typeface="Lucida Console" pitchFamily="0" panose="02020603050405020304"/>
              </a:rPr>
              <a:t>д</a:t>
            </a:r>
            <a:r>
              <a:rPr lang="ru-RU" sz="1100" spc="0">
                <a:solidFill>
                  <a:srgbClr val="17151C"/>
                </a:solidFill>
                <a:latin typeface="Lucida Console" pitchFamily="0" panose="02020603050405020304"/>
              </a:rPr>
              <a:t>у I</a:t>
            </a:r>
            <a:r>
              <a:rPr lang="ru-RU" sz="1100" spc="0">
                <a:solidFill>
                  <a:srgbClr val="17151C"/>
                </a:solidFill>
                <a:latin typeface="Lucida Console" pitchFamily="0" panose="02020603050405020304"/>
              </a:rPr>
              <a:t>в</a:t>
            </a:r>
            <a:r>
              <a:rPr lang="ru-RU" sz="1100" spc="0">
                <a:solidFill>
                  <a:srgbClr val="17151C"/>
                </a:solidFill>
                <a:latin typeface="Lucida Console" pitchFamily="0" panose="02020603050405020304"/>
              </a:rPr>
              <a:t>а</a:t>
            </a:r>
            <a:r>
              <a:rPr lang="ru-RU" sz="1100" spc="0">
                <a:solidFill>
                  <a:srgbClr val="17151C"/>
                </a:solidFill>
                <a:latin typeface="Lucida Console" pitchFamily="0" panose="02020603050405020304"/>
              </a:rPr>
              <a:t>н</a:t>
            </a:r>
            <a:r>
              <a:rPr lang="ru-RU" sz="1100" spc="0">
                <a:solidFill>
                  <a:srgbClr val="17151C"/>
                </a:solidFill>
                <a:latin typeface="Lucida Console" pitchFamily="0" panose="02020603050405020304"/>
              </a:rPr>
              <a:t>о-</a:t>
            </a:r>
            <a:r>
              <a:rPr lang="ru-RU" sz="1100" spc="0">
                <a:solidFill>
                  <a:srgbClr val="17151C"/>
                </a:solidFill>
                <a:latin typeface="Arial" pitchFamily="2" panose="02020603050405020304"/>
              </a:rPr>
              <a:t>Ф</a:t>
            </a:r>
            <a:r>
              <a:rPr lang="ru-RU" sz="1100" spc="0">
                <a:solidFill>
                  <a:srgbClr val="17151C"/>
                </a:solidFill>
                <a:latin typeface="Arial" pitchFamily="2" panose="02020603050405020304"/>
              </a:rPr>
              <a:t>ранкгвськоТ областi службовг посвiдчення не видавалися. </a:t>
            </a:r>
          </a:p>
          <a:p>
            <a:pPr marL="0" marR="0" indent="0" algn="ctr">
              <a:lnSpc>
                <a:spcPts val="1300"/>
              </a:lnSpc>
              <a:spcBef>
                <a:spcPts val="1430"/>
              </a:spcBef>
              <a:spcAft>
                <a:spcPts val="0"/>
              </a:spcAft>
            </a:pPr>
            <a:r>
              <a:rPr lang="ru-RU" sz="1250" spc="20">
                <a:solidFill>
                  <a:srgbClr val="17151C"/>
                </a:solidFill>
                <a:latin typeface="Garamond" pitchFamily="1" panose="02020603050405020304"/>
              </a:rPr>
              <a:t>КОМУНIКАЦIЙНА ДIЯЛЬНIСТЬ </a:t>
            </a:r>
          </a:p>
          <a:p>
            <a:pPr marL="0" marR="0" indent="0" algn="just">
              <a:lnSpc>
                <a:spcPts val="1400"/>
              </a:lnSpc>
              <a:spcBef>
                <a:spcPts val="1460"/>
              </a:spcBef>
              <a:spcAft>
                <a:spcPts val="0"/>
              </a:spcAft>
            </a:pPr>
            <a:r>
              <a:rPr lang="ru-RU" sz="1100" spc="0">
                <a:solidFill>
                  <a:srgbClr val="17151C"/>
                </a:solidFill>
                <a:latin typeface="Arial" pitchFamily="2" panose="02020603050405020304"/>
              </a:rPr>
              <a:t>Довгра громадськостг до судовоУ влади мае важливе значения як гарант </a:t>
            </a:r>
            <a:r>
              <a:rPr lang="ru-RU" sz="1100" spc="0">
                <a:solidFill>
                  <a:srgbClr val="17151C"/>
                </a:solidFill>
                <a:latin typeface="Arial" pitchFamily="2" panose="02020603050405020304"/>
              </a:rPr>
              <a:t>ефективноТ </a:t>
            </a:r>
            <a:r>
              <a:rPr lang="ru-RU" sz="1100" spc="0">
                <a:solidFill>
                  <a:srgbClr val="17151C"/>
                </a:solidFill>
                <a:latin typeface="Arial" pitchFamily="2" panose="02020603050405020304"/>
              </a:rPr>
              <a:t>роботи судовое системи. Ргвень такое довгри - це свого роду показник ефективностг судочинства. Тому, вже тривалий час одним з головних напрямкгв роботи Тлумацького районного суду Iвано-Франкгвськог областi е налагодження комунгкацгйноТ дiяльностi, направленоТ на формування позитивного гмгджу суду, з метою змгцнення авторитету судовое влади в цглому. Пргоритетними в цьому напрямку е популяризацгя роботи суду, взаемодгя суду зг 3МI, проведения просвгтницькоУ роботи серед громадян мгста, робота з кадрами з метою пгдвищення культури спглкування та якостг обслуговування громадян. 3 метою виявлення позитивних результатгв, наявнгсть успгхгв чи навпаки - недолгкгв, та на виконання плану роботи i аналгзуеться комунгкацгйна дiяльнiсть суду за 2022 ргк. </a:t>
            </a:r>
          </a:p>
          <a:p>
            <a:pPr marL="0" marR="0" indent="0" algn="ctr">
              <a:lnSpc>
                <a:spcPts val="1400"/>
              </a:lnSpc>
              <a:spcBef>
                <a:spcPts val="1395"/>
              </a:spcBef>
              <a:spcAft>
                <a:spcPts val="0"/>
              </a:spcAft>
            </a:pPr>
            <a:r>
              <a:rPr lang="ru-RU" sz="1100" spc="45">
                <a:solidFill>
                  <a:srgbClr val="17151C"/>
                </a:solidFill>
                <a:latin typeface="Arial" pitchFamily="2" panose="02020603050405020304"/>
              </a:rPr>
              <a:t>Напрямок: вiдкритгсть суду та висвiтлення його роботи </a:t>
            </a:r>
          </a:p>
          <a:p>
            <a:pPr marL="0" marR="0" indent="0" algn="just">
              <a:lnSpc>
                <a:spcPts val="1400"/>
              </a:lnSpc>
              <a:spcBef>
                <a:spcPts val="1425"/>
              </a:spcBef>
              <a:spcAft>
                <a:spcPts val="0"/>
              </a:spcAft>
            </a:pPr>
            <a:r>
              <a:rPr lang="ru-RU" sz="1100" spc="0">
                <a:solidFill>
                  <a:srgbClr val="17151C"/>
                </a:solidFill>
                <a:latin typeface="Arial" pitchFamily="2" panose="02020603050405020304"/>
              </a:rPr>
              <a:t>Метою комунгкацгйноУ дiяльностi е гнформування суспгльства про дiяльнiсть суду шляхом оприлюднення </a:t>
            </a:r>
            <a:r>
              <a:rPr lang="ru-RU" sz="1100" spc="0">
                <a:solidFill>
                  <a:srgbClr val="17151C"/>
                </a:solidFill>
                <a:latin typeface="Arial" pitchFamily="2" panose="02020603050405020304"/>
              </a:rPr>
              <a:t>гнформацгУ </a:t>
            </a:r>
            <a:r>
              <a:rPr lang="ru-RU" sz="1100" spc="0">
                <a:solidFill>
                  <a:srgbClr val="17151C"/>
                </a:solidFill>
                <a:latin typeface="Arial" pitchFamily="2" panose="02020603050405020304"/>
              </a:rPr>
              <a:t>на офгцгйному вебсайтi суду та сторгнцг суду у соцгальнгй мережг ГасеЬоо1, висвiтлення дiяльностi суду в засобах масовоТ </a:t>
            </a:r>
            <a:r>
              <a:rPr lang="ru-RU" sz="1100" spc="0">
                <a:solidFill>
                  <a:srgbClr val="17151C"/>
                </a:solidFill>
                <a:latin typeface="Arial" pitchFamily="2" panose="02020603050405020304"/>
              </a:rPr>
              <a:t>гнформацгТ </a:t>
            </a:r>
            <a:r>
              <a:rPr lang="ru-RU" sz="1100" spc="0">
                <a:solidFill>
                  <a:srgbClr val="17151C"/>
                </a:solidFill>
                <a:latin typeface="Arial" pitchFamily="2" panose="02020603050405020304"/>
              </a:rPr>
              <a:t>для населения та формування позитивного гмгджу суду. </a:t>
            </a:r>
          </a:p>
          <a:p>
            <a:pPr marL="0" marR="0" indent="0" algn="just">
              <a:lnSpc>
                <a:spcPts val="1300"/>
              </a:lnSpc>
              <a:spcBef>
                <a:spcPts val="130"/>
              </a:spcBef>
              <a:spcAft>
                <a:spcPts val="0"/>
              </a:spcAft>
            </a:pPr>
            <a:r>
              <a:rPr lang="ru-RU" sz="1100" spc="0">
                <a:solidFill>
                  <a:srgbClr val="17151C"/>
                </a:solidFill>
                <a:latin typeface="Arial" pitchFamily="2" panose="02020603050405020304"/>
              </a:rPr>
              <a:t>Консультант суду виконуе </a:t>
            </a:r>
            <a:r>
              <a:rPr lang="ru-RU" sz="1100" spc="0">
                <a:solidFill>
                  <a:srgbClr val="17151C"/>
                </a:solidFill>
                <a:latin typeface="Arial" pitchFamily="2" panose="02020603050405020304"/>
              </a:rPr>
              <a:t>функцгУ </a:t>
            </a:r>
            <a:r>
              <a:rPr lang="ru-RU" sz="1100" spc="0">
                <a:solidFill>
                  <a:srgbClr val="17151C"/>
                </a:solidFill>
                <a:latin typeface="Arial" pitchFamily="2" panose="02020603050405020304"/>
              </a:rPr>
              <a:t>забезпечення зв'язкгв гз громадянами та 3МI, що поступово набувають системного характеру. Щоденно здгйснюеться монгторинг висвiтлення дiяльностi суду в 3МI. </a:t>
            </a:r>
          </a:p>
          <a:p>
            <a:pPr marL="0" marR="0" indent="0" algn="just">
              <a:lnSpc>
                <a:spcPts val="1400"/>
              </a:lnSpc>
              <a:spcBef>
                <a:spcPts val="130"/>
              </a:spcBef>
              <a:spcAft>
                <a:spcPts val="105"/>
              </a:spcAft>
            </a:pPr>
            <a:r>
              <a:rPr lang="ru-RU" sz="1100" spc="0">
                <a:solidFill>
                  <a:srgbClr val="17151C"/>
                </a:solidFill>
                <a:latin typeface="Arial" pitchFamily="2" panose="02020603050405020304"/>
              </a:rPr>
              <a:t>Систематично на офгцгйному вебсайтi суду оприлюднюеться гнформацгя про заходи, якi проводить суд, а також тг, в яких беруть участь суддг та працгвники апарату суду. </a:t>
            </a:r>
            <a:r>
              <a:rPr lang="ru-RU" sz="1100" spc="0">
                <a:solidFill>
                  <a:srgbClr val="17151C"/>
                </a:solidFill>
                <a:latin typeface="Lucida Console" pitchFamily="0" panose="02020603050405020304"/>
              </a:rPr>
              <a:t>Консультант суду опрацьовуе в установленому порядку запити та звернення представникгв </a:t>
            </a:r>
            <a:r>
              <a:rPr lang="ru-RU" sz="1100" spc="0">
                <a:solidFill>
                  <a:srgbClr val="17151C"/>
                </a:solidFill>
                <a:latin typeface="Arial" pitchFamily="2" panose="02020603050405020304"/>
              </a:rPr>
              <a:t>3МI, забезпечуе пгдготовку i поширення матергалгв про дiяльнiсть суду у 3МI. Цгльовими аудиторгями, на якi направленг заходи, е особи, якi отримали ключове повгдомлення в рамках комунгкацгйноУ кампангУ суду. Консультантом суду висвгтлюються новини на вебсторгнцг суду. Протягом 2022 року на сайтг суду оперативно та систематично висвгтлювалась </a:t>
            </a:r>
            <a:r>
              <a:rPr lang="ru-RU" sz="1100" spc="0">
                <a:solidFill>
                  <a:srgbClr val="17151C"/>
                </a:solidFill>
                <a:latin typeface="Arial" pitchFamily="2" panose="02020603050405020304"/>
              </a:rPr>
              <a:t>зазначена гнформацгя.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EFF0FD"/>
        </a:solidFill>
      </p:bgPr>
    </p:bg>
    <p:spTree>
      <p:nvGrpSpPr>
        <p:cNvPr id="43" name=""/>
        <p:cNvGrpSpPr/>
        <p:nvPr/>
      </p:nvGrpSpPr>
      <p:grpSpPr>
        <a:xfrm>
          <a:off x="0" y="0"/>
          <a:ext cx="0" cy="0"/>
          <a:chOff x="0" y="0"/>
          <a:chExt cx="0" cy="0"/>
        </a:xfrm>
      </p:grpSpPr>
      <p:sp>
        <p:nvSpPr>
          <p:cNvPr id="45" name=""/>
          <p:cNvSpPr/>
          <p:nvPr>
            <p:ph type="body" idx="10"/>
          </p:nvPr>
        </p:nvSpPr>
        <p:spPr>
          <a:xfrm>
            <a:off x="804545" y="546100"/>
            <a:ext cx="6212840" cy="9499600"/>
          </a:xfrm>
          <a:prstGeom prst="rect">
            <a:avLst/>
          </a:prstGeom>
          <a:noFill/>
          <a:ln w="0" cmpd="sng">
            <a:noFill/>
            <a:prstDash val="solid"/>
          </a:ln>
        </p:spPr>
        <p:txBody>
          <a:bodyPr vert="horz" lIns="0" tIns="10160" rIns="0" bIns="0" anchor="t"/>
          <a:lstStyle/>
          <a:p>
            <a:pPr marL="0" marR="0" indent="0" algn="just">
              <a:lnSpc>
                <a:spcPts val="1400"/>
              </a:lnSpc>
              <a:spcAft>
                <a:spcPts val="0"/>
              </a:spcAft>
            </a:pPr>
            <a:r>
              <a:rPr lang="ru-RU" sz="1100" spc="-65">
                <a:solidFill>
                  <a:srgbClr val="000000"/>
                </a:solidFill>
                <a:latin typeface="Verdana" pitchFamily="2" panose="02020603050405020304"/>
              </a:rPr>
              <a:t>Також суд висвгтлюе свою дiяльнiсть у соцiальнiй мережi ЕасеЬоо1, де постгйно оновлюеться гнформацгя з метою забезпечення двобгчноТ комунгкацгУ, надана можливгсть вгдвгдувачам сторгнки суду у соцiальнiй мережi коментувати новини та дописи. </a:t>
            </a:r>
          </a:p>
          <a:p>
            <a:pPr marL="0" marR="0" indent="0" algn="just">
              <a:lnSpc>
                <a:spcPts val="1400"/>
              </a:lnSpc>
              <a:spcBef>
                <a:spcPts val="10"/>
              </a:spcBef>
              <a:spcAft>
                <a:spcPts val="0"/>
              </a:spcAft>
            </a:pPr>
            <a:r>
              <a:rPr lang="ru-RU" sz="1100" spc="-70">
                <a:solidFill>
                  <a:srgbClr val="000000"/>
                </a:solidFill>
                <a:latin typeface="Verdana" pitchFamily="2" panose="02020603050405020304"/>
              </a:rPr>
              <a:t>У примгщеннг суду розмгщено гнформацгйнг стенды, на яких висвгтлюеться гнформацгя для вiдвiдувачiв суду, якг мають можливгсть ознайомитися зг списками справ, призначених до розгляду, ставками судового збору, платгжними реквгзитами, зразками документгв, правилами прийому громадян керiвництвом суду, графгком прийому громадян керiвництвом суду, розмгщенням службових кабгнетгв. </a:t>
            </a:r>
          </a:p>
          <a:p>
            <a:pPr marL="0" marR="0" indent="0" algn="just">
              <a:lnSpc>
                <a:spcPts val="1400"/>
              </a:lnSpc>
              <a:spcBef>
                <a:spcPts val="50"/>
              </a:spcBef>
              <a:spcAft>
                <a:spcPts val="0"/>
              </a:spcAft>
            </a:pPr>
            <a:r>
              <a:rPr lang="ru-RU" sz="1100" spc="-65">
                <a:solidFill>
                  <a:srgbClr val="000000"/>
                </a:solidFill>
                <a:latin typeface="Verdana" pitchFamily="2" panose="02020603050405020304"/>
              </a:rPr>
              <a:t>Суд прагне вгдкритостг в своУй роботг, веде планову та системну комунгкацгйну дiяльнiсть у наступних напрямках: </a:t>
            </a:r>
          </a:p>
          <a:p>
            <a:pPr marL="0" marR="0" indent="0" algn="just">
              <a:lnSpc>
                <a:spcPts val="1400"/>
              </a:lnSpc>
              <a:spcBef>
                <a:spcPts val="50"/>
              </a:spcBef>
              <a:spcAft>
                <a:spcPts val="0"/>
              </a:spcAft>
            </a:pPr>
            <a:r>
              <a:rPr lang="ru-RU" sz="1100" spc="-55">
                <a:solidFill>
                  <a:srgbClr val="000000"/>
                </a:solidFill>
                <a:latin typeface="Verdana" pitchFamily="2" panose="02020603050405020304"/>
              </a:rPr>
              <a:t>внутргшнгй напрямок включав в себе роботу з суддями та працiвниками апарату суду щодо вдосконалення Ух професгйних та комунгкативних навикгв, облаштування примгщення </a:t>
            </a:r>
            <a:r>
              <a:rPr lang="ru-RU" sz="1100" spc="-55">
                <a:solidFill>
                  <a:srgbClr val="000000"/>
                </a:solidFill>
                <a:latin typeface="Verdana" pitchFamily="2" panose="02020603050405020304"/>
              </a:rPr>
              <a:t>суду </a:t>
            </a:r>
            <a:r>
              <a:rPr lang="ru-RU" sz="1100" spc="-55">
                <a:solidFill>
                  <a:srgbClr val="000000"/>
                </a:solidFill>
                <a:latin typeface="Verdana" pitchFamily="2" panose="02020603050405020304"/>
              </a:rPr>
              <a:t>з метою забезпечення його гнформацгйноУ насиченостг, пгдвищення комфортностг для вiдвiдувачiв i працгвникгв суду; </a:t>
            </a:r>
          </a:p>
          <a:p>
            <a:pPr marL="0" marR="0" indent="0" algn="just">
              <a:lnSpc>
                <a:spcPts val="1400"/>
              </a:lnSpc>
              <a:spcBef>
                <a:spcPts val="20"/>
              </a:spcBef>
              <a:spcAft>
                <a:spcPts val="0"/>
              </a:spcAft>
            </a:pPr>
            <a:r>
              <a:rPr lang="ru-RU" sz="1100" spc="-75">
                <a:solidFill>
                  <a:srgbClr val="000000"/>
                </a:solidFill>
                <a:latin typeface="Verdana" pitchFamily="2" panose="02020603050405020304"/>
              </a:rPr>
              <a:t>зовнгшнгй напрямок - це гнформування суспгльства про роботу суду, налагодження зацгкавленого дгалогу з громадськгстю та ЗМI, залучення науковцгв до обговорення проблем судочинства, залучення студентгв та </a:t>
            </a:r>
            <a:r>
              <a:rPr lang="ru-RU" sz="1100" spc="-75">
                <a:solidFill>
                  <a:srgbClr val="000000"/>
                </a:solidFill>
                <a:latin typeface="Verdana" pitchFamily="2" panose="02020603050405020304"/>
              </a:rPr>
              <a:t>молодих фахгвцгв </a:t>
            </a:r>
            <a:r>
              <a:rPr lang="ru-RU" sz="1100" spc="-75">
                <a:solidFill>
                  <a:srgbClr val="000000"/>
                </a:solidFill>
                <a:latin typeface="Verdana" pitchFamily="2" panose="02020603050405020304"/>
              </a:rPr>
              <a:t>до проходження практики та стажування у судг. </a:t>
            </a:r>
          </a:p>
          <a:p>
            <a:pPr marL="0" marR="0" indent="0" algn="just">
              <a:lnSpc>
                <a:spcPts val="1400"/>
              </a:lnSpc>
              <a:spcBef>
                <a:spcPts val="0"/>
              </a:spcBef>
              <a:spcAft>
                <a:spcPts val="0"/>
              </a:spcAft>
            </a:pPr>
            <a:r>
              <a:rPr lang="ru-RU" sz="1100" spc="-75">
                <a:solidFill>
                  <a:srgbClr val="000000"/>
                </a:solidFill>
                <a:latin typeface="Verdana" pitchFamily="2" panose="02020603050405020304"/>
              </a:rPr>
              <a:t>Планування комунгкацгйних заходгв здгйснюеться з урахуванням результатгв опитування громадян, яке було проведено серед </a:t>
            </a:r>
            <a:r>
              <a:rPr lang="ru-RU" sz="1100" baseline="-25000" spc="-75">
                <a:solidFill>
                  <a:srgbClr val="000000"/>
                </a:solidFill>
                <a:latin typeface="Verdana" pitchFamily="2" panose="02020603050405020304"/>
              </a:rPr>
              <a:t>вiдвiдувачiв</a:t>
            </a:r>
            <a:r>
              <a:rPr lang="ru-RU" sz="1100" spc="-75">
                <a:solidFill>
                  <a:srgbClr val="000000"/>
                </a:solidFill>
                <a:latin typeface="Verdana" pitchFamily="2" panose="02020603050405020304"/>
              </a:rPr>
              <a:t> суду в 2022 роцг, щодо отримання незалежноУ оцгнки дiяльностi суду, аналгзу доступностг правосуддя для громадян. </a:t>
            </a:r>
          </a:p>
          <a:p>
            <a:pPr marL="0" marR="0" indent="0" algn="ctr">
              <a:lnSpc>
                <a:spcPts val="1400"/>
              </a:lnSpc>
              <a:spcBef>
                <a:spcPts val="1430"/>
              </a:spcBef>
              <a:spcAft>
                <a:spcPts val="0"/>
              </a:spcAft>
            </a:pPr>
            <a:r>
              <a:rPr lang="ru-RU" sz="1100" spc="-30">
                <a:solidFill>
                  <a:srgbClr val="000000"/>
                </a:solidFill>
                <a:latin typeface="Verdana" pitchFamily="2" panose="02020603050405020304"/>
              </a:rPr>
              <a:t>Напрямок: проведения просвгтницькоУ роботи </a:t>
            </a:r>
          </a:p>
          <a:p>
            <a:pPr marL="0" marR="0" indent="0" algn="just">
              <a:lnSpc>
                <a:spcPts val="1400"/>
              </a:lnSpc>
              <a:spcBef>
                <a:spcPts val="1425"/>
              </a:spcBef>
              <a:spcAft>
                <a:spcPts val="0"/>
              </a:spcAft>
            </a:pPr>
            <a:r>
              <a:rPr lang="ru-RU" sz="1100" spc="-70">
                <a:solidFill>
                  <a:srgbClr val="000000"/>
                </a:solidFill>
                <a:latin typeface="Verdana" pitchFamily="2" panose="02020603050405020304"/>
              </a:rPr>
              <a:t>19 </a:t>
            </a:r>
            <a:r>
              <a:rPr lang="ru-RU" sz="1100" spc="-70">
                <a:solidFill>
                  <a:srgbClr val="000000"/>
                </a:solidFill>
                <a:latin typeface="Verdana" pitchFamily="2" panose="02020603050405020304"/>
              </a:rPr>
              <a:t>травня 2022 року проведено флешмоб гз працiвниками апарату суду з нагоди Дня вишиванки. Адже вишиванка - це символ вгри, надгУ, любовг та нескореностг украУнцгв. Святиня, що символгзуе зв'язок поколгнь, духовно збагачуе та еднае украУнцгв. Вона е одним гз елементгв нашоУ спадщини, символом волг та любовг до УкраУни. Це наша культурна зброя, що об'еднуе кожного украгнця. </a:t>
            </a:r>
          </a:p>
          <a:p>
            <a:pPr marL="0" marR="0" indent="0" algn="just">
              <a:lnSpc>
                <a:spcPts val="1400"/>
              </a:lnSpc>
              <a:spcBef>
                <a:spcPts val="0"/>
              </a:spcBef>
              <a:spcAft>
                <a:spcPts val="0"/>
              </a:spcAft>
            </a:pPr>
            <a:r>
              <a:rPr lang="ru-RU" sz="1100" spc="-50">
                <a:solidFill>
                  <a:srgbClr val="000000"/>
                </a:solidFill>
                <a:latin typeface="Verdana" pitchFamily="2" panose="02020603050405020304"/>
              </a:rPr>
              <a:t>07 </a:t>
            </a:r>
            <a:r>
              <a:rPr lang="ru-RU" sz="1100" spc="-50">
                <a:solidFill>
                  <a:srgbClr val="000000"/>
                </a:solidFill>
                <a:latin typeface="Verdana" pitchFamily="2" panose="02020603050405020304"/>
              </a:rPr>
              <a:t>грудня 2022 року органгзовано флешмоб до Всесвгтнього дня украУнськоУ хустки, до якого долучилися працгвницг Тлумацького районного суду Iвано-ФранкгвськоУ </a:t>
            </a:r>
          </a:p>
          <a:p>
            <a:pPr marL="0" marR="0" indent="0" algn="just">
              <a:lnSpc>
                <a:spcPts val="1400"/>
              </a:lnSpc>
              <a:spcBef>
                <a:spcPts val="25"/>
              </a:spcBef>
              <a:spcAft>
                <a:spcPts val="0"/>
              </a:spcAft>
              <a:tabLst>
                <a:tab pos="1600200" algn="l"/>
                <a:tab pos="2606040" algn="l"/>
                <a:tab pos="3474720" algn="l"/>
                <a:tab pos="4434840" algn="l"/>
                <a:tab pos="6172200" algn="r"/>
              </a:tabLst>
            </a:pPr>
            <a:r>
              <a:rPr lang="ru-RU" sz="1100" spc="0">
                <a:solidFill>
                  <a:srgbClr val="000000"/>
                </a:solidFill>
                <a:latin typeface="Verdana" pitchFamily="2" panose="02020603050405020304"/>
              </a:rPr>
              <a:t>областi, традицгйно </a:t>
            </a:r>
            <a:r>
              <a:rPr lang="ru-RU" sz="1100" spc="0">
                <a:solidFill>
                  <a:srgbClr val="000000"/>
                </a:solidFill>
                <a:latin typeface="Verdana" pitchFamily="2" panose="02020603050405020304"/>
              </a:rPr>
              <a:t>одягнувши </a:t>
            </a:r>
            <a:r>
              <a:rPr lang="ru-RU" sz="1100" spc="0">
                <a:solidFill>
                  <a:srgbClr val="000000"/>
                </a:solidFill>
                <a:latin typeface="Verdana" pitchFamily="2" panose="02020603050405020304"/>
              </a:rPr>
              <a:t>барвистг </a:t>
            </a:r>
            <a:r>
              <a:rPr lang="ru-RU" sz="1100" spc="0">
                <a:solidFill>
                  <a:srgbClr val="000000"/>
                </a:solidFill>
                <a:latin typeface="Verdana" pitchFamily="2" panose="02020603050405020304"/>
              </a:rPr>
              <a:t>украУнськг </a:t>
            </a:r>
            <a:r>
              <a:rPr lang="ru-RU" sz="1100" spc="0">
                <a:solidFill>
                  <a:srgbClr val="000000"/>
                </a:solidFill>
                <a:latin typeface="Verdana" pitchFamily="2" panose="02020603050405020304"/>
              </a:rPr>
              <a:t>хустки, </a:t>
            </a:r>
            <a:r>
              <a:rPr lang="ru-RU" sz="1100" spc="0">
                <a:solidFill>
                  <a:srgbClr val="000000"/>
                </a:solidFill>
                <a:latin typeface="Verdana" pitchFamily="2" panose="02020603050405020304"/>
              </a:rPr>
              <a:t>пгдкресливши </a:t>
            </a:r>
            <a:br/>
            <a:r>
              <a:rPr lang="ru-RU" sz="1100" spc="0">
                <a:solidFill>
                  <a:srgbClr val="000000"/>
                </a:solidFill>
                <a:latin typeface="Verdana" pitchFamily="2" panose="02020603050405020304"/>
              </a:rPr>
              <a:t>свою чаргвнгсть та повагу до звичаУв та традицгй. </a:t>
            </a:r>
          </a:p>
          <a:p>
            <a:pPr marL="0" marR="0" indent="0" algn="just">
              <a:lnSpc>
                <a:spcPts val="1400"/>
              </a:lnSpc>
              <a:spcBef>
                <a:spcPts val="10"/>
              </a:spcBef>
              <a:spcAft>
                <a:spcPts val="0"/>
              </a:spcAft>
            </a:pPr>
            <a:r>
              <a:rPr lang="ru-RU" sz="1100" spc="-85">
                <a:solidFill>
                  <a:srgbClr val="000000"/>
                </a:solidFill>
                <a:latin typeface="Verdana" pitchFamily="2" panose="02020603050405020304"/>
              </a:rPr>
              <a:t>УкраУнська хустка</a:t>
            </a:r>
            <a:r>
              <a:rPr lang="ru-RU" sz="1100" spc="-85">
                <a:solidFill>
                  <a:srgbClr val="5C5C5B"/>
                </a:solidFill>
                <a:latin typeface="Verdana" pitchFamily="2" panose="02020603050405020304"/>
              </a:rPr>
              <a:t> -</a:t>
            </a:r>
            <a:r>
              <a:rPr lang="ru-RU" sz="1100" spc="-85">
                <a:solidFill>
                  <a:srgbClr val="000000"/>
                </a:solidFill>
                <a:latin typeface="Verdana" pitchFamily="2" panose="02020603050405020304"/>
              </a:rPr>
              <a:t> оберiг та символ життя, любовг та патрготизму, вгрностг в коханнг, незмгнна супутниця у життi прекрасноУ половини людства, оспгвана у пгснях. Хустка</a:t>
            </a:r>
            <a:r>
              <a:rPr lang="ru-RU" sz="1100" spc="-85">
                <a:solidFill>
                  <a:srgbClr val="5C5C5B"/>
                </a:solidFill>
                <a:latin typeface="Verdana" pitchFamily="2" panose="02020603050405020304"/>
              </a:rPr>
              <a:t> -</a:t>
            </a:r>
            <a:r>
              <a:rPr lang="ru-RU" sz="1100" spc="-85">
                <a:solidFill>
                  <a:srgbClr val="000000"/>
                </a:solidFill>
                <a:latin typeface="Verdana" pitchFamily="2" panose="02020603050405020304"/>
              </a:rPr>
              <a:t>невгд'емна частина украУнськог культурноУ спадщини, яка оберггае, зггргвае, збагачуе. </a:t>
            </a:r>
          </a:p>
          <a:p>
            <a:pPr marL="0" marR="0" indent="0" algn="just">
              <a:lnSpc>
                <a:spcPts val="1400"/>
              </a:lnSpc>
              <a:spcBef>
                <a:spcPts val="85"/>
              </a:spcBef>
              <a:spcAft>
                <a:spcPts val="0"/>
              </a:spcAft>
            </a:pPr>
            <a:r>
              <a:rPr lang="ru-RU" sz="1100" spc="-70">
                <a:solidFill>
                  <a:srgbClr val="000000"/>
                </a:solidFill>
                <a:latin typeface="Verdana" pitchFamily="2" panose="02020603050405020304"/>
              </a:rPr>
              <a:t>11 </a:t>
            </a:r>
            <a:r>
              <a:rPr lang="ru-RU" sz="1100" spc="-70">
                <a:solidFill>
                  <a:srgbClr val="000000"/>
                </a:solidFill>
                <a:latin typeface="Verdana" pitchFamily="2" panose="02020603050405020304"/>
              </a:rPr>
              <a:t>травня 2022 року задля забезпечення довгри громадян до правосуддя, пгдготовлено статтю на тему: «На захистi конституцгйних прав та свобод», яку висвгтлено у засобах масовоУ </a:t>
            </a:r>
            <a:r>
              <a:rPr lang="ru-RU" sz="1100" spc="-70">
                <a:solidFill>
                  <a:srgbClr val="000000"/>
                </a:solidFill>
                <a:latin typeface="Verdana" pitchFamily="2" panose="02020603050405020304"/>
              </a:rPr>
              <a:t>гнформацгУ, </a:t>
            </a:r>
            <a:r>
              <a:rPr lang="ru-RU" sz="1100" spc="-70">
                <a:solidFill>
                  <a:srgbClr val="000000"/>
                </a:solidFill>
                <a:latin typeface="Verdana" pitchFamily="2" panose="02020603050405020304"/>
              </a:rPr>
              <a:t>а сане в районнгй газетг « Злагода». Дана стаття присвячена дiяльностi Тлумацького районного суду Iвано-ФранкгвськоУ областi. Нг в умовах пандемгТ, нг военного чи надзвичайного стану робота суду не може бути припинена. Суд працюе на захистi конституцгйних прав та свобод людини i громадянина, адже вони е найважливгшим завданням нашоУ держави. </a:t>
            </a:r>
          </a:p>
          <a:p>
            <a:pPr marL="0" marR="0" indent="0" algn="just">
              <a:lnSpc>
                <a:spcPts val="1400"/>
              </a:lnSpc>
              <a:spcBef>
                <a:spcPts val="0"/>
              </a:spcBef>
              <a:spcAft>
                <a:spcPts val="0"/>
              </a:spcAft>
            </a:pPr>
            <a:r>
              <a:rPr lang="ru-RU" sz="1100" spc="-80">
                <a:solidFill>
                  <a:srgbClr val="000000"/>
                </a:solidFill>
                <a:latin typeface="Verdana" pitchFamily="2" panose="02020603050405020304"/>
              </a:rPr>
              <a:t>15 </a:t>
            </a:r>
            <a:r>
              <a:rPr lang="ru-RU" sz="1100" spc="-80">
                <a:solidFill>
                  <a:srgbClr val="000000"/>
                </a:solidFill>
                <a:latin typeface="Verdana" pitchFamily="2" panose="02020603050405020304"/>
              </a:rPr>
              <a:t>вересня 2022 року спгльно гз гнспектором сектору ювенальноУ превенцгУ вгддглення полгцгУ № 5 м. Тлумач РУП ГУНП в Iвано-ФранкгвськоУ областi, проведено правовий урок на тему: «16 днгв проти насильства» з учнями Тлумацького лгцею №1 ТлумацькоУ мгськоУ ради Iвано-Франкгвського району Iвано-ФранкгвськоУ областi. </a:t>
            </a:r>
          </a:p>
          <a:p>
            <a:pPr marL="457200" marR="0" indent="0" algn="just">
              <a:lnSpc>
                <a:spcPts val="1100"/>
              </a:lnSpc>
              <a:spcBef>
                <a:spcPts val="240"/>
              </a:spcBef>
              <a:spcAft>
                <a:spcPts val="0"/>
              </a:spcAft>
            </a:pPr>
            <a:r>
              <a:rPr lang="ru-RU" sz="1100" spc="-75">
                <a:solidFill>
                  <a:srgbClr val="000000"/>
                </a:solidFill>
                <a:latin typeface="Lucida Console" pitchFamily="0" panose="02020603050405020304"/>
              </a:rPr>
              <a:t>М</a:t>
            </a:r>
            <a:r>
              <a:rPr lang="ru-RU" sz="1100" spc="-75">
                <a:solidFill>
                  <a:srgbClr val="000000"/>
                </a:solidFill>
                <a:latin typeface="Lucida Console" pitchFamily="0" panose="02020603050405020304"/>
              </a:rPr>
              <a:t>е</a:t>
            </a:r>
            <a:r>
              <a:rPr lang="ru-RU" sz="1100" spc="-75">
                <a:solidFill>
                  <a:srgbClr val="000000"/>
                </a:solidFill>
                <a:latin typeface="Lucida Console" pitchFamily="0" panose="02020603050405020304"/>
              </a:rPr>
              <a:t>т</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ю </a:t>
            </a:r>
            <a:r>
              <a:rPr lang="ru-RU" sz="1100" spc="-75">
                <a:solidFill>
                  <a:srgbClr val="000000"/>
                </a:solidFill>
                <a:latin typeface="Lucida Console" pitchFamily="0" panose="02020603050405020304"/>
              </a:rPr>
              <a:t>з</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х</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д</a:t>
            </a:r>
            <a:r>
              <a:rPr lang="ru-RU" sz="1100" spc="-75">
                <a:solidFill>
                  <a:srgbClr val="000000"/>
                </a:solidFill>
                <a:latin typeface="Lucida Console" pitchFamily="0" panose="02020603050405020304"/>
              </a:rPr>
              <a:t>у </a:t>
            </a:r>
            <a:r>
              <a:rPr lang="ru-RU" sz="1100" spc="-75">
                <a:solidFill>
                  <a:srgbClr val="000000"/>
                </a:solidFill>
                <a:latin typeface="Lucida Console" pitchFamily="0" panose="02020603050405020304"/>
              </a:rPr>
              <a:t>б</a:t>
            </a:r>
            <a:r>
              <a:rPr lang="ru-RU" sz="1100" spc="-75">
                <a:solidFill>
                  <a:srgbClr val="000000"/>
                </a:solidFill>
                <a:latin typeface="Lucida Console" pitchFamily="0" panose="02020603050405020304"/>
              </a:rPr>
              <a:t>у</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о </a:t>
            </a:r>
            <a:r>
              <a:rPr lang="ru-RU" sz="1100" spc="-75">
                <a:solidFill>
                  <a:srgbClr val="000000"/>
                </a:solidFill>
                <a:latin typeface="Lucida Console" pitchFamily="0" panose="02020603050405020304"/>
              </a:rPr>
              <a:t>п</a:t>
            </a:r>
            <a:r>
              <a:rPr lang="ru-RU" sz="1100" spc="-75">
                <a:solidFill>
                  <a:srgbClr val="000000"/>
                </a:solidFill>
                <a:latin typeface="Lucida Console" pitchFamily="0" panose="02020603050405020304"/>
              </a:rPr>
              <a:t>р</a:t>
            </a:r>
            <a:r>
              <a:rPr lang="ru-RU" sz="1100" spc="-75">
                <a:solidFill>
                  <a:srgbClr val="000000"/>
                </a:solidFill>
                <a:latin typeface="Lucida Console" pitchFamily="0" panose="02020603050405020304"/>
              </a:rPr>
              <a:t>и</a:t>
            </a:r>
            <a:r>
              <a:rPr lang="ru-RU" sz="1100" spc="-75">
                <a:solidFill>
                  <a:srgbClr val="000000"/>
                </a:solidFill>
                <a:latin typeface="Lucida Console" pitchFamily="0" panose="02020603050405020304"/>
              </a:rPr>
              <a:t>в</a:t>
            </a:r>
            <a:r>
              <a:rPr lang="ru-RU" sz="1100" spc="-75">
                <a:solidFill>
                  <a:srgbClr val="000000"/>
                </a:solidFill>
                <a:latin typeface="Lucida Console" pitchFamily="0" panose="02020603050405020304"/>
              </a:rPr>
              <a:t>е</a:t>
            </a:r>
            <a:r>
              <a:rPr lang="ru-RU" sz="1100" spc="-75">
                <a:solidFill>
                  <a:srgbClr val="000000"/>
                </a:solidFill>
                <a:latin typeface="Lucida Console" pitchFamily="0" panose="02020603050405020304"/>
              </a:rPr>
              <a:t>р</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у</a:t>
            </a:r>
            <a:r>
              <a:rPr lang="ru-RU" sz="1100" spc="-75">
                <a:solidFill>
                  <a:srgbClr val="000000"/>
                </a:solidFill>
                <a:latin typeface="Lucida Console" pitchFamily="0" panose="02020603050405020304"/>
              </a:rPr>
              <a:t>т</a:t>
            </a:r>
            <a:r>
              <a:rPr lang="ru-RU" sz="1100" spc="-75">
                <a:solidFill>
                  <a:srgbClr val="000000"/>
                </a:solidFill>
                <a:latin typeface="Lucida Console" pitchFamily="0" panose="02020603050405020304"/>
              </a:rPr>
              <a:t>и </a:t>
            </a:r>
            <a:r>
              <a:rPr lang="ru-RU" sz="1100" spc="-75">
                <a:solidFill>
                  <a:srgbClr val="000000"/>
                </a:solidFill>
                <a:latin typeface="Lucida Console" pitchFamily="0" panose="02020603050405020304"/>
              </a:rPr>
              <a:t>у</a:t>
            </a:r>
            <a:r>
              <a:rPr lang="ru-RU" sz="1100" spc="-75">
                <a:solidFill>
                  <a:srgbClr val="000000"/>
                </a:solidFill>
                <a:latin typeface="Lucida Console" pitchFamily="0" panose="02020603050405020304"/>
              </a:rPr>
              <a:t>в</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г</a:t>
            </a:r>
            <a:r>
              <a:rPr lang="ru-RU" sz="1100" spc="-75">
                <a:solidFill>
                  <a:srgbClr val="000000"/>
                </a:solidFill>
                <a:latin typeface="Lucida Console" pitchFamily="0" panose="02020603050405020304"/>
              </a:rPr>
              <a:t>у </a:t>
            </a:r>
            <a:r>
              <a:rPr lang="ru-RU" sz="1100" spc="-75">
                <a:solidFill>
                  <a:srgbClr val="000000"/>
                </a:solidFill>
                <a:latin typeface="Lucida Console" pitchFamily="0" panose="02020603050405020304"/>
              </a:rPr>
              <a:t>д</a:t>
            </a:r>
            <a:r>
              <a:rPr lang="ru-RU" sz="1100" spc="-75">
                <a:solidFill>
                  <a:srgbClr val="000000"/>
                </a:solidFill>
                <a:latin typeface="Lucida Console" pitchFamily="0" panose="02020603050405020304"/>
              </a:rPr>
              <a:t>о </a:t>
            </a:r>
            <a:r>
              <a:rPr lang="ru-RU" sz="1100" spc="-75">
                <a:solidFill>
                  <a:srgbClr val="000000"/>
                </a:solidFill>
                <a:latin typeface="Lucida Console" pitchFamily="0" panose="02020603050405020304"/>
              </a:rPr>
              <a:t>п</a:t>
            </a:r>
            <a:r>
              <a:rPr lang="ru-RU" sz="1100" spc="-75">
                <a:solidFill>
                  <a:srgbClr val="000000"/>
                </a:solidFill>
                <a:latin typeface="Lucida Console" pitchFamily="0" panose="02020603050405020304"/>
              </a:rPr>
              <a:t>р</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б</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е</a:t>
            </a:r>
            <a:r>
              <a:rPr lang="ru-RU" sz="1100" spc="-75">
                <a:solidFill>
                  <a:srgbClr val="000000"/>
                </a:solidFill>
                <a:latin typeface="Lucida Console" pitchFamily="0" panose="02020603050405020304"/>
              </a:rPr>
              <a:t>м </a:t>
            </a:r>
            <a:r>
              <a:rPr lang="ru-RU" sz="1100" spc="-75">
                <a:solidFill>
                  <a:srgbClr val="000000"/>
                </a:solidFill>
                <a:latin typeface="Lucida Console" pitchFamily="0" panose="02020603050405020304"/>
              </a:rPr>
              <a:t>п</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д</a:t>
            </a:r>
            <a:r>
              <a:rPr lang="ru-RU" sz="1100" spc="-75">
                <a:solidFill>
                  <a:srgbClr val="000000"/>
                </a:solidFill>
                <a:latin typeface="Lucida Console" pitchFamily="0" panose="02020603050405020304"/>
              </a:rPr>
              <a:t>о</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я </a:t>
            </a:r>
            <a:r>
              <a:rPr lang="ru-RU" sz="1100" spc="-75">
                <a:solidFill>
                  <a:srgbClr val="000000"/>
                </a:solidFill>
                <a:latin typeface="Lucida Console" pitchFamily="0" panose="02020603050405020304"/>
              </a:rPr>
              <a:t>н</a:t>
            </a:r>
            <a:r>
              <a:rPr lang="ru-RU" sz="1100" spc="-75">
                <a:solidFill>
                  <a:srgbClr val="000000"/>
                </a:solidFill>
                <a:latin typeface="Lucida Console" pitchFamily="0" panose="02020603050405020304"/>
              </a:rPr>
              <a:t>а</a:t>
            </a:r>
            <a:r>
              <a:rPr lang="ru-RU" sz="1100" spc="-75">
                <a:solidFill>
                  <a:srgbClr val="000000"/>
                </a:solidFill>
                <a:latin typeface="Lucida Console" pitchFamily="0" panose="02020603050405020304"/>
              </a:rPr>
              <a:t>с</a:t>
            </a:r>
            <a:r>
              <a:rPr lang="ru-RU" sz="1100" spc="-75">
                <a:solidFill>
                  <a:srgbClr val="000000"/>
                </a:solidFill>
                <a:latin typeface="Lucida Console" pitchFamily="0" panose="02020603050405020304"/>
              </a:rPr>
              <a:t>и</a:t>
            </a:r>
            <a:r>
              <a:rPr lang="ru-RU" sz="1100" spc="-75">
                <a:solidFill>
                  <a:srgbClr val="000000"/>
                </a:solidFill>
                <a:latin typeface="Lucida Console" pitchFamily="0" panose="02020603050405020304"/>
              </a:rPr>
              <a:t>л</a:t>
            </a:r>
            <a:r>
              <a:rPr lang="ru-RU" sz="1100" spc="-75">
                <a:solidFill>
                  <a:srgbClr val="000000"/>
                </a:solidFill>
                <a:latin typeface="Lucida Console" pitchFamily="0" panose="02020603050405020304"/>
              </a:rPr>
              <a:t>ь</a:t>
            </a:r>
            <a:r>
              <a:rPr lang="ru-RU" sz="1100" spc="-75">
                <a:solidFill>
                  <a:srgbClr val="000000"/>
                </a:solidFill>
                <a:latin typeface="Lucida Console" pitchFamily="0" panose="02020603050405020304"/>
              </a:rPr>
              <a:t>с</a:t>
            </a:r>
            <a:r>
              <a:rPr lang="ru-RU" sz="1100" spc="-75">
                <a:solidFill>
                  <a:srgbClr val="000000"/>
                </a:solidFill>
                <a:latin typeface="Lucida Console" pitchFamily="0" panose="02020603050405020304"/>
              </a:rPr>
              <a:t>т</a:t>
            </a:r>
            <a:r>
              <a:rPr lang="ru-RU" sz="1100" spc="-75">
                <a:solidFill>
                  <a:srgbClr val="000000"/>
                </a:solidFill>
                <a:latin typeface="Lucida Console" pitchFamily="0" panose="02020603050405020304"/>
              </a:rPr>
              <a:t>в</a:t>
            </a:r>
            <a:r>
              <a:rPr lang="ru-RU" sz="1100" spc="-75">
                <a:solidFill>
                  <a:srgbClr val="000000"/>
                </a:solidFill>
                <a:latin typeface="Lucida Console" pitchFamily="0" panose="02020603050405020304"/>
              </a:rPr>
              <a:t>а </a:t>
            </a:r>
            <a:r>
              <a:rPr lang="ru-RU" sz="1100" spc="-75">
                <a:solidFill>
                  <a:srgbClr val="000000"/>
                </a:solidFill>
                <a:latin typeface="Lucida Console" pitchFamily="0" panose="02020603050405020304"/>
              </a:rPr>
              <a:t>в </a:t>
            </a:r>
            <a:r>
              <a:rPr lang="ru-RU" sz="1100" spc="-75">
                <a:solidFill>
                  <a:srgbClr val="000000"/>
                </a:solidFill>
                <a:latin typeface="Lucida Console" pitchFamily="0" panose="02020603050405020304"/>
              </a:rPr>
              <a:t>с</a:t>
            </a:r>
            <a:r>
              <a:rPr lang="ru-RU" sz="1100" spc="-75">
                <a:solidFill>
                  <a:srgbClr val="000000"/>
                </a:solidFill>
                <a:latin typeface="Lucida Console" pitchFamily="0" panose="02020603050405020304"/>
              </a:rPr>
              <a:t>г</a:t>
            </a:r>
            <a:r>
              <a:rPr lang="ru-RU" sz="1100" spc="-75">
                <a:solidFill>
                  <a:srgbClr val="000000"/>
                </a:solidFill>
                <a:latin typeface="Lucida Console" pitchFamily="0" panose="02020603050405020304"/>
              </a:rPr>
              <a:t>м'</a:t>
            </a:r>
            <a:r>
              <a:rPr lang="ru-RU" sz="1100" spc="-75">
                <a:solidFill>
                  <a:srgbClr val="000000"/>
                </a:solidFill>
                <a:latin typeface="Lucida Console" pitchFamily="0" panose="02020603050405020304"/>
              </a:rPr>
              <a:t>я</a:t>
            </a:r>
            <a:r>
              <a:rPr lang="ru-RU" sz="1100" spc="-75">
                <a:solidFill>
                  <a:srgbClr val="000000"/>
                </a:solidFill>
                <a:latin typeface="Lucida Console" pitchFamily="0" panose="02020603050405020304"/>
              </a:rPr>
              <a:t>х, </a:t>
            </a:r>
          </a:p>
          <a:p>
            <a:pPr marL="0" marR="0" indent="0" algn="just">
              <a:lnSpc>
                <a:spcPts val="1400"/>
              </a:lnSpc>
              <a:spcBef>
                <a:spcPts val="0"/>
              </a:spcBef>
              <a:spcAft>
                <a:spcPts val="0"/>
              </a:spcAft>
            </a:pPr>
            <a:r>
              <a:rPr lang="ru-RU" sz="1100" spc="-40">
                <a:solidFill>
                  <a:srgbClr val="000000"/>
                </a:solidFill>
                <a:latin typeface="Verdana" pitchFamily="2" panose="02020603050405020304"/>
              </a:rPr>
              <a:t>жорстокого поводження з дгтьми, ознайомлення дгтей з Тхнгми правами та обов'язками. </a:t>
            </a:r>
          </a:p>
          <a:p>
            <a:pPr marL="0" marR="0" indent="0" algn="just">
              <a:lnSpc>
                <a:spcPts val="1400"/>
              </a:lnSpc>
              <a:spcBef>
                <a:spcPts val="0"/>
              </a:spcBef>
              <a:spcAft>
                <a:spcPts val="25"/>
              </a:spcAft>
            </a:pPr>
            <a:r>
              <a:rPr lang="ru-RU" sz="1100" spc="-50">
                <a:solidFill>
                  <a:srgbClr val="000000"/>
                </a:solidFill>
                <a:latin typeface="Verdana" pitchFamily="2" panose="02020603050405020304"/>
              </a:rPr>
              <a:t>Дана тема е досить актуальною на даний час. Насильство е однгею з найбгльш розповсюджених форм порушення прав людини. Насильство часто присутне в життi, а ми вгдгграемо в ньому певну роль. Залежно вгд ситуацгУ ми е свгдками, жертвами або ж кривдниками. Траггчнгсть ситуацгУ в тому, що свгдки чи жертви насильницьког дiяльностi переносять модель кривдницькоТ поведгнки у власне житгя та продовжують чинити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46" name=""/>
        <p:cNvGrpSpPr/>
        <p:nvPr/>
      </p:nvGrpSpPr>
      <p:grpSpPr>
        <a:xfrm>
          <a:off x="0" y="0"/>
          <a:ext cx="0" cy="0"/>
          <a:chOff x="0" y="0"/>
          <a:chExt cx="0" cy="0"/>
        </a:xfrm>
      </p:grpSpPr>
      <p:sp>
        <p:nvSpPr>
          <p:cNvPr id="48" name=""/>
          <p:cNvSpPr/>
          <p:nvPr>
            <p:ph type="body" idx="10"/>
          </p:nvPr>
        </p:nvSpPr>
        <p:spPr>
          <a:xfrm>
            <a:off x="925830" y="609600"/>
            <a:ext cx="6212840" cy="9309100"/>
          </a:xfrm>
          <a:prstGeom prst="rect">
            <a:avLst/>
          </a:prstGeom>
          <a:noFill/>
          <a:ln w="0" cmpd="sng">
            <a:noFill/>
            <a:prstDash val="solid"/>
          </a:ln>
        </p:spPr>
        <p:txBody>
          <a:bodyPr vert="horz" lIns="0" tIns="8890" rIns="0" bIns="0" anchor="t"/>
          <a:lstStyle/>
          <a:p>
            <a:pPr marL="0" marR="0" indent="0" algn="l">
              <a:lnSpc>
                <a:spcPts val="1100"/>
              </a:lnSpc>
              <a:spcAft>
                <a:spcPts val="0"/>
              </a:spcAft>
            </a:pPr>
            <a:r>
              <a:rPr lang="ru-RU" sz="1050" spc="-85">
                <a:solidFill>
                  <a:srgbClr val="000000"/>
                </a:solidFill>
                <a:latin typeface="Lucida Console" pitchFamily="0" panose="02020603050405020304"/>
              </a:rPr>
              <a:t>н</a:t>
            </a:r>
            <a:r>
              <a:rPr lang="ru-RU" sz="1050" spc="-85">
                <a:solidFill>
                  <a:srgbClr val="000000"/>
                </a:solidFill>
                <a:latin typeface="Lucida Console" pitchFamily="0" panose="02020603050405020304"/>
              </a:rPr>
              <a:t>а</a:t>
            </a:r>
            <a:r>
              <a:rPr lang="ru-RU" sz="1050" spc="-85">
                <a:solidFill>
                  <a:srgbClr val="000000"/>
                </a:solidFill>
                <a:latin typeface="Lucida Console" pitchFamily="0" panose="02020603050405020304"/>
              </a:rPr>
              <a:t>с</a:t>
            </a:r>
            <a:r>
              <a:rPr lang="ru-RU" sz="1050" spc="-85">
                <a:solidFill>
                  <a:srgbClr val="000000"/>
                </a:solidFill>
                <a:latin typeface="Lucida Console" pitchFamily="0" panose="02020603050405020304"/>
              </a:rPr>
              <a:t>и</a:t>
            </a:r>
            <a:r>
              <a:rPr lang="ru-RU" sz="1050" spc="-85">
                <a:solidFill>
                  <a:srgbClr val="000000"/>
                </a:solidFill>
                <a:latin typeface="Lucida Console" pitchFamily="0" panose="02020603050405020304"/>
              </a:rPr>
              <a:t>л</a:t>
            </a:r>
            <a:r>
              <a:rPr lang="ru-RU" sz="1050" spc="-85">
                <a:solidFill>
                  <a:srgbClr val="000000"/>
                </a:solidFill>
                <a:latin typeface="Lucida Console" pitchFamily="0" panose="02020603050405020304"/>
              </a:rPr>
              <a:t>ь</a:t>
            </a:r>
            <a:r>
              <a:rPr lang="ru-RU" sz="1050" spc="-85">
                <a:solidFill>
                  <a:srgbClr val="000000"/>
                </a:solidFill>
                <a:latin typeface="Lucida Console" pitchFamily="0" panose="02020603050405020304"/>
              </a:rPr>
              <a:t>с</a:t>
            </a:r>
            <a:r>
              <a:rPr lang="ru-RU" sz="1050" spc="-85">
                <a:solidFill>
                  <a:srgbClr val="000000"/>
                </a:solidFill>
                <a:latin typeface="Lucida Console" pitchFamily="0" panose="02020603050405020304"/>
              </a:rPr>
              <a:t>т</a:t>
            </a:r>
            <a:r>
              <a:rPr lang="ru-RU" sz="1050" spc="-85">
                <a:solidFill>
                  <a:srgbClr val="000000"/>
                </a:solidFill>
                <a:latin typeface="Lucida Console" pitchFamily="0" panose="02020603050405020304"/>
              </a:rPr>
              <a:t>в</a:t>
            </a:r>
            <a:r>
              <a:rPr lang="ru-RU" sz="1050" spc="-85">
                <a:solidFill>
                  <a:srgbClr val="000000"/>
                </a:solidFill>
                <a:latin typeface="Lucida Console" pitchFamily="0" panose="02020603050405020304"/>
              </a:rPr>
              <a:t>о. </a:t>
            </a:r>
          </a:p>
          <a:p>
            <a:pPr marL="0" marR="0" indent="0" algn="just">
              <a:lnSpc>
                <a:spcPts val="1400"/>
              </a:lnSpc>
              <a:spcBef>
                <a:spcPts val="0"/>
              </a:spcBef>
              <a:spcAft>
                <a:spcPts val="0"/>
              </a:spcAft>
            </a:pPr>
            <a:r>
              <a:rPr lang="ru-RU" sz="1100" spc="0">
                <a:solidFill>
                  <a:srgbClr val="000000"/>
                </a:solidFill>
                <a:latin typeface="Arial" pitchFamily="2" panose="02020603050405020304"/>
              </a:rPr>
              <a:t>В ходг зустргчг дгтям представлено науково-пгзнавальнг мультфгльми щодо видгв насильства. Усгм учням вручено гнформацгйно-просвгтницькг матергали — пам'ятку для дгтей про Ух права та обов'язки. Найголовнгше правило — НЕ МОВЧАТИ! Попередити гх про можливу небезпеку та попросити допомоги. </a:t>
            </a:r>
          </a:p>
          <a:p>
            <a:pPr marL="0" marR="0" indent="0" algn="ctr">
              <a:lnSpc>
                <a:spcPts val="1400"/>
              </a:lnSpc>
              <a:spcBef>
                <a:spcPts val="1400"/>
              </a:spcBef>
              <a:spcAft>
                <a:spcPts val="0"/>
              </a:spcAft>
            </a:pPr>
            <a:r>
              <a:rPr lang="ru-RU" sz="1100" spc="45">
                <a:solidFill>
                  <a:srgbClr val="000000"/>
                </a:solidFill>
                <a:latin typeface="Arial" pitchFamily="2" panose="02020603050405020304"/>
              </a:rPr>
              <a:t>Напрямок: оцiнювання якостi роботы суду </a:t>
            </a:r>
          </a:p>
          <a:p>
            <a:pPr marL="0" marR="0" indent="0" algn="just">
              <a:lnSpc>
                <a:spcPts val="1400"/>
              </a:lnSpc>
              <a:spcBef>
                <a:spcPts val="1435"/>
              </a:spcBef>
              <a:spcAft>
                <a:spcPts val="0"/>
              </a:spcAft>
            </a:pPr>
            <a:r>
              <a:rPr lang="ru-RU" sz="1100" spc="0">
                <a:solidFill>
                  <a:srgbClr val="000000"/>
                </a:solidFill>
                <a:latin typeface="Arial" pitchFamily="2" panose="02020603050405020304"/>
              </a:rPr>
              <a:t>Вдосконалення судовое системи належить до пргоритетних знань в становленнг демократгТ в украУнському суспiльствi. Лише покращуючи розумгння реальноТ ситуацгТ в судах, стану вгдносин судовоТ системи та суспгльства, можна досягги сутгевого покращення ефективностi судочинства, змгцнення довiри до суду в украТнському суспiльствi. Власне цим i пояснюеться необхгднгсть використання у адмгнгструваннг судовоТ дiяльностi методгв оцiнювання якостi роботи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3 23 </a:t>
            </a:r>
            <a:r>
              <a:rPr lang="ru-RU" sz="1100" spc="0">
                <a:solidFill>
                  <a:srgbClr val="000000"/>
                </a:solidFill>
                <a:latin typeface="Arial" pitchFamily="2" panose="02020603050405020304"/>
              </a:rPr>
              <a:t>травня 2022 року до 26 травня 2022 року у Тлумацькому районному судi Iвано-ФранкгвськоТ областi проведено анонгмне анкетне опитування суддгв та працiвникiв апарату </a:t>
            </a:r>
            <a:r>
              <a:rPr lang="ru-RU" sz="1100" spc="0">
                <a:solidFill>
                  <a:srgbClr val="000000"/>
                </a:solidFill>
                <a:latin typeface="Arial" pitchFamily="2" panose="02020603050405020304"/>
              </a:rPr>
              <a:t>суду</a:t>
            </a:r>
            <a:r>
              <a:rPr lang="ru-RU" sz="1100" spc="0">
                <a:solidFill>
                  <a:srgbClr val="000000"/>
                </a:solidFill>
                <a:latin typeface="Arial" pitchFamily="2" panose="02020603050405020304"/>
              </a:rPr>
              <a:t>, яке було передбачене Комунгкацгйним планом суду на 2022 pix. </a:t>
            </a:r>
          </a:p>
          <a:p>
            <a:pPr marL="0" marR="0" indent="0" algn="just">
              <a:lnSpc>
                <a:spcPts val="1400"/>
              </a:lnSpc>
              <a:spcBef>
                <a:spcPts val="15"/>
              </a:spcBef>
              <a:spcAft>
                <a:spcPts val="0"/>
              </a:spcAft>
            </a:pPr>
            <a:r>
              <a:rPr lang="ru-RU" sz="1100" spc="20">
                <a:solidFill>
                  <a:srgbClr val="000000"/>
                </a:solidFill>
                <a:latin typeface="Arial" pitchFamily="2" panose="02020603050405020304"/>
              </a:rPr>
              <a:t>Опитування проводилося з метою отримання </a:t>
            </a:r>
            <a:r>
              <a:rPr lang="ru-RU" sz="1100" spc="20">
                <a:solidFill>
                  <a:srgbClr val="000000"/>
                </a:solidFill>
                <a:latin typeface="Arial" pitchFamily="2" panose="02020603050405020304"/>
              </a:rPr>
              <a:t>гнформацгТ </a:t>
            </a:r>
            <a:r>
              <a:rPr lang="ru-RU" sz="1100" spc="20">
                <a:solidFill>
                  <a:srgbClr val="000000"/>
                </a:solidFill>
                <a:latin typeface="Arial" pitchFamily="2" panose="02020603050405020304"/>
              </a:rPr>
              <a:t>для прийняття управлгнських ргшень та розробки плангв дгй, спрямованих на вдосконалення роботи суду, що допоможе усунути проблеми та недолгки як в органгзацгУ роботи суду, так i в стосунках з вiдвiдувачами суду. </a:t>
            </a:r>
          </a:p>
          <a:p>
            <a:pPr marL="0" marR="0" indent="0" algn="just">
              <a:lnSpc>
                <a:spcPts val="1400"/>
              </a:lnSpc>
              <a:spcBef>
                <a:spcPts val="15"/>
              </a:spcBef>
              <a:spcAft>
                <a:spcPts val="0"/>
              </a:spcAft>
            </a:pPr>
            <a:r>
              <a:rPr lang="ru-RU" sz="1050" spc="0">
                <a:solidFill>
                  <a:srgbClr val="000000"/>
                </a:solidFill>
                <a:latin typeface="Lucida Console" pitchFamily="0" panose="02020603050405020304"/>
              </a:rPr>
              <a:t>3 25 </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п</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a:t>
            </a:r>
            <a:r>
              <a:rPr lang="ru-RU" sz="1050" spc="0">
                <a:solidFill>
                  <a:srgbClr val="000000"/>
                </a:solidFill>
                <a:latin typeface="Lucida Console" pitchFamily="0" panose="02020603050405020304"/>
              </a:rPr>
              <a:t>д</a:t>
            </a:r>
            <a:r>
              <a:rPr lang="ru-RU" sz="1050" spc="0">
                <a:solidFill>
                  <a:srgbClr val="000000"/>
                </a:solidFill>
                <a:latin typeface="Lucida Console" pitchFamily="0" panose="02020603050405020304"/>
              </a:rPr>
              <a:t>о 09 </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е</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я 2022 </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в </a:t>
            </a:r>
            <a:r>
              <a:rPr lang="ru-RU" sz="1050" spc="0">
                <a:solidFill>
                  <a:srgbClr val="000000"/>
                </a:solidFill>
                <a:latin typeface="Lucida Console" pitchFamily="0" panose="02020603050405020304"/>
              </a:rPr>
              <a:t>Т</a:t>
            </a:r>
            <a:r>
              <a:rPr lang="ru-RU" sz="1050" spc="0">
                <a:solidFill>
                  <a:srgbClr val="000000"/>
                </a:solidFill>
                <a:latin typeface="Lucida Console" pitchFamily="0" panose="02020603050405020304"/>
              </a:rPr>
              <a:t>л</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ц</a:t>
            </a:r>
            <a:r>
              <a:rPr lang="ru-RU" sz="1050" spc="0">
                <a:solidFill>
                  <a:srgbClr val="000000"/>
                </a:solidFill>
                <a:latin typeface="Lucida Console" pitchFamily="0" panose="02020603050405020304"/>
              </a:rPr>
              <a:t>ь</a:t>
            </a:r>
            <a:r>
              <a:rPr lang="ru-RU" sz="1050" spc="0">
                <a:solidFill>
                  <a:srgbClr val="000000"/>
                </a:solidFill>
                <a:latin typeface="Lucida Console" pitchFamily="0" panose="02020603050405020304"/>
              </a:rPr>
              <a:t>к</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р</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й</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о</a:t>
            </a:r>
            <a:r>
              <a:rPr lang="ru-RU" sz="1050" spc="0">
                <a:solidFill>
                  <a:srgbClr val="000000"/>
                </a:solidFill>
                <a:latin typeface="Lucida Console" pitchFamily="0" panose="02020603050405020304"/>
              </a:rPr>
              <a:t>м</a:t>
            </a:r>
            <a:r>
              <a:rPr lang="ru-RU" sz="1050" spc="0">
                <a:solidFill>
                  <a:srgbClr val="000000"/>
                </a:solidFill>
                <a:latin typeface="Lucida Console" pitchFamily="0" panose="02020603050405020304"/>
              </a:rPr>
              <a:t>у </a:t>
            </a:r>
            <a:r>
              <a:rPr lang="ru-RU" sz="1050" spc="0">
                <a:solidFill>
                  <a:srgbClr val="000000"/>
                </a:solidFill>
                <a:latin typeface="Lucida Console" pitchFamily="0" panose="02020603050405020304"/>
              </a:rPr>
              <a:t>с</a:t>
            </a:r>
            <a:r>
              <a:rPr lang="ru-RU" sz="1050" spc="0">
                <a:solidFill>
                  <a:srgbClr val="000000"/>
                </a:solidFill>
                <a:latin typeface="Lucida Console" pitchFamily="0" panose="02020603050405020304"/>
              </a:rPr>
              <a:t>у</a:t>
            </a:r>
            <a:r>
              <a:rPr lang="ru-RU" sz="1050" spc="0">
                <a:solidFill>
                  <a:srgbClr val="000000"/>
                </a:solidFill>
                <a:latin typeface="Lucida Console" pitchFamily="0" panose="02020603050405020304"/>
              </a:rPr>
              <a:t>дi I</a:t>
            </a:r>
            <a:r>
              <a:rPr lang="ru-RU" sz="1050" spc="0">
                <a:solidFill>
                  <a:srgbClr val="000000"/>
                </a:solidFill>
                <a:latin typeface="Lucida Console" pitchFamily="0" panose="02020603050405020304"/>
              </a:rPr>
              <a:t>в</a:t>
            </a:r>
            <a:r>
              <a:rPr lang="ru-RU" sz="1050" spc="0">
                <a:solidFill>
                  <a:srgbClr val="000000"/>
                </a:solidFill>
                <a:latin typeface="Lucida Console" pitchFamily="0" panose="02020603050405020304"/>
              </a:rPr>
              <a:t>а</a:t>
            </a:r>
            <a:r>
              <a:rPr lang="ru-RU" sz="1050" spc="0">
                <a:solidFill>
                  <a:srgbClr val="000000"/>
                </a:solidFill>
                <a:latin typeface="Lucida Console" pitchFamily="0" panose="02020603050405020304"/>
              </a:rPr>
              <a:t>н</a:t>
            </a:r>
            <a:r>
              <a:rPr lang="ru-RU" sz="1050" spc="0">
                <a:solidFill>
                  <a:srgbClr val="000000"/>
                </a:solidFill>
                <a:latin typeface="Lucida Console" pitchFamily="0" panose="02020603050405020304"/>
              </a:rPr>
              <a:t>о-</a:t>
            </a:r>
            <a:r>
              <a:rPr lang="ru-RU" sz="1100" spc="0">
                <a:solidFill>
                  <a:srgbClr val="000000"/>
                </a:solidFill>
                <a:latin typeface="Arial" pitchFamily="2" panose="02020603050405020304"/>
              </a:rPr>
              <a:t>Ф</a:t>
            </a:r>
            <a:r>
              <a:rPr lang="ru-RU" sz="1100" spc="0">
                <a:solidFill>
                  <a:srgbClr val="000000"/>
                </a:solidFill>
                <a:latin typeface="Arial" pitchFamily="2" panose="02020603050405020304"/>
              </a:rPr>
              <a:t>ранкгвськоТ областi проводила анонгмне опитування громадян — вгдвгдувачгв суду щодо якостi та ефективностi роботи суду за допомогою анонгмного анкетування. </a:t>
            </a:r>
          </a:p>
          <a:p>
            <a:pPr marL="0" marR="0" indent="0" algn="just">
              <a:lnSpc>
                <a:spcPts val="1400"/>
              </a:lnSpc>
              <a:spcBef>
                <a:spcPts val="30"/>
              </a:spcBef>
              <a:spcAft>
                <a:spcPts val="0"/>
              </a:spcAft>
            </a:pPr>
            <a:r>
              <a:rPr lang="ru-RU" sz="1100" spc="0">
                <a:solidFill>
                  <a:srgbClr val="000000"/>
                </a:solidFill>
                <a:latin typeface="Arial" pitchFamily="2" panose="02020603050405020304"/>
              </a:rPr>
              <a:t>Задля пiдвищення рiвня громадськоТ довiри до суду, з метою полгпшення якостi роботи суду та пiдвищення рiвня довiри громадян до системи правосуддя, дане опитування було добровгльним i покликане вивчити думку громадян щодо органгзацгТ роботи Тлумацького районного суду Iвано-ФранкгвськоТ областi. </a:t>
            </a:r>
          </a:p>
          <a:p>
            <a:pPr marL="0" marR="0" indent="0" algn="just">
              <a:lnSpc>
                <a:spcPts val="1400"/>
              </a:lnSpc>
              <a:spcBef>
                <a:spcPts val="0"/>
              </a:spcBef>
              <a:spcAft>
                <a:spcPts val="0"/>
              </a:spcAft>
            </a:pPr>
            <a:r>
              <a:rPr lang="ru-RU" sz="1100" spc="0">
                <a:solidFill>
                  <a:srgbClr val="000000"/>
                </a:solidFill>
                <a:latin typeface="Arial" pitchFamily="2" panose="02020603050405020304"/>
              </a:rPr>
              <a:t>Bci </a:t>
            </a:r>
            <a:r>
              <a:rPr lang="ru-RU" sz="1100" spc="0">
                <a:solidFill>
                  <a:srgbClr val="000000"/>
                </a:solidFill>
                <a:latin typeface="Arial" pitchFamily="2" panose="02020603050405020304"/>
              </a:rPr>
              <a:t>бажаючг громадяни змогли прийняти участь в опитуваннг шляхом заповнення анкет, якг знаходилися в примгщеннг суду бгля «Единого вгкна». Результати опитування розмгщенг на вебсайтг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Отже, можна зробити висновок, що гнформативна робота щодо дiяльностi суду ведеться на вгдмгнному ргвнг. </a:t>
            </a:r>
          </a:p>
          <a:p>
            <a:pPr marL="0" marR="0" indent="0" algn="just">
              <a:lnSpc>
                <a:spcPts val="1400"/>
              </a:lnSpc>
              <a:spcBef>
                <a:spcPts val="25"/>
              </a:spcBef>
              <a:spcAft>
                <a:spcPts val="0"/>
              </a:spcAft>
            </a:pPr>
            <a:r>
              <a:rPr lang="ru-RU" sz="1100" spc="0">
                <a:solidFill>
                  <a:srgbClr val="000000"/>
                </a:solidFill>
                <a:latin typeface="Arial" pitchFamily="2" panose="02020603050405020304"/>
              </a:rPr>
              <a:t>Запровадження та пгдтримання серед працiвникiв суду традицгТ ввгчливого та привгтного спiлкування з учасниками справ та гншими вiдвiдувачами, а також щирого бажання допомогги кожному, хто звертаеться з тих чи гнших питань, в межах компетенцгТ суду, — всг цг кроки впроваджуються в судi з метою створення суду для людей, для захисту Ух прав, свобод та гнтересгв. </a:t>
            </a:r>
          </a:p>
          <a:p>
            <a:pPr marL="0" marR="0" indent="0" algn="just">
              <a:lnSpc>
                <a:spcPts val="1400"/>
              </a:lnSpc>
              <a:spcBef>
                <a:spcPts val="25"/>
              </a:spcBef>
              <a:spcAft>
                <a:spcPts val="0"/>
              </a:spcAft>
            </a:pPr>
            <a:r>
              <a:rPr lang="ru-RU" sz="1100" spc="0">
                <a:solidFill>
                  <a:srgbClr val="000000"/>
                </a:solidFill>
                <a:latin typeface="Arial" pitchFamily="2" panose="02020603050405020304"/>
              </a:rPr>
              <a:t>Сумлгннгсть у роботi, дотримання високоТ культури спiлкування та етикету, належний зовнгшнгй вигляд е важливими складовими поведгнки oci6, уповноважених на виконання ф ункцiй держави пгд час виконання службових обов'язкгв, з урахуванням яких громадськгсть оцгнюе чеснгсть, неупередженгсть </a:t>
            </a:r>
            <a:r>
              <a:rPr lang="ru-RU" sz="1100" spc="0">
                <a:solidFill>
                  <a:srgbClr val="000000"/>
                </a:solidFill>
                <a:latin typeface="Arial" pitchFamily="2" panose="02020603050405020304"/>
              </a:rPr>
              <a:t>та ефективнгсть дiяльностi </a:t>
            </a:r>
            <a:r>
              <a:rPr lang="ru-RU" sz="1100" spc="0">
                <a:solidFill>
                  <a:srgbClr val="000000"/>
                </a:solidFill>
                <a:latin typeface="Arial" pitchFamily="2" panose="02020603050405020304"/>
              </a:rPr>
              <a:t>державное служби загалом i кожного державного службовця, зокрема. </a:t>
            </a:r>
          </a:p>
          <a:p>
            <a:pPr marL="0" marR="0" indent="0" algn="just">
              <a:lnSpc>
                <a:spcPts val="1300"/>
              </a:lnSpc>
              <a:spcBef>
                <a:spcPts val="135"/>
              </a:spcBef>
              <a:spcAft>
                <a:spcPts val="0"/>
              </a:spcAft>
            </a:pPr>
            <a:r>
              <a:rPr lang="ru-RU" sz="1100" spc="0">
                <a:solidFill>
                  <a:srgbClr val="000000"/>
                </a:solidFill>
                <a:latin typeface="Arial" pitchFamily="2" panose="02020603050405020304"/>
              </a:rPr>
              <a:t>Пгдсумовуючи викладене, можна дгйти висновку, що органгзацгя роботи суду вiдвiдувачами суду оцгнена на високому ргвнг. Отриманг показники е стимулом для подальшого удосконалення дiяльностi суду, оскгльки необхгдно завжди прагнути здобувати кращих результатгв у роботi, а не залишатися на досягнутому ргвнг. </a:t>
            </a:r>
          </a:p>
          <a:p>
            <a:pPr marL="0" marR="0" indent="0" algn="ctr">
              <a:lnSpc>
                <a:spcPts val="1400"/>
              </a:lnSpc>
              <a:spcBef>
                <a:spcPts val="1375"/>
              </a:spcBef>
              <a:spcAft>
                <a:spcPts val="0"/>
              </a:spcAft>
            </a:pPr>
            <a:r>
              <a:rPr lang="ru-RU" sz="1100" spc="45">
                <a:solidFill>
                  <a:srgbClr val="000000"/>
                </a:solidFill>
                <a:latin typeface="Arial" pitchFamily="2" panose="02020603050405020304"/>
              </a:rPr>
              <a:t>Напрямок</a:t>
            </a:r>
            <a:r>
              <a:rPr lang="ru-RU" sz="1100" spc="45">
                <a:solidFill>
                  <a:srgbClr val="000000"/>
                </a:solidFill>
                <a:latin typeface="Arial" pitchFamily="2" panose="02020603050405020304"/>
              </a:rPr>
              <a:t>: пiдвищення квалгфгкацг</a:t>
            </a:r>
            <a:r>
              <a:rPr lang="ru-RU" sz="1100" spc="45">
                <a:solidFill>
                  <a:srgbClr val="000000"/>
                </a:solidFill>
                <a:latin typeface="Arial" pitchFamily="2" panose="02020603050405020304"/>
              </a:rPr>
              <a:t>У </a:t>
            </a:r>
            <a:r>
              <a:rPr lang="ru-RU" sz="1100" spc="45">
                <a:solidFill>
                  <a:srgbClr val="000000"/>
                </a:solidFill>
                <a:latin typeface="Arial" pitchFamily="2" panose="02020603050405020304"/>
              </a:rPr>
              <a:t>та культури спiлкування </a:t>
            </a:r>
          </a:p>
          <a:p>
            <a:pPr marL="0" marR="0" indent="0" algn="just">
              <a:lnSpc>
                <a:spcPts val="1400"/>
              </a:lnSpc>
              <a:spcBef>
                <a:spcPts val="1390"/>
              </a:spcBef>
              <a:spcAft>
                <a:spcPts val="20"/>
              </a:spcAft>
            </a:pPr>
            <a:r>
              <a:rPr lang="ru-RU" sz="1100" spc="0">
                <a:solidFill>
                  <a:srgbClr val="000000"/>
                </a:solidFill>
                <a:latin typeface="Arial" pitchFamily="2" panose="02020603050405020304"/>
              </a:rPr>
              <a:t>В судi пiдвищення квалгфгкацгг проходять як суддг, так i працгвники апарату суду. За планом та за гнгцгативою кергвництва суду проводяться занятгя з працгвниками суду щодо вивчення нового та дгючого законодавства, придгляеться увага вивченню етичних норм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0F1FE"/>
        </a:solidFill>
      </p:bgPr>
    </p:bg>
    <p:spTree>
      <p:nvGrpSpPr>
        <p:cNvPr id="49" name=""/>
        <p:cNvGrpSpPr/>
        <p:nvPr/>
      </p:nvGrpSpPr>
      <p:grpSpPr>
        <a:xfrm>
          <a:off x="0" y="0"/>
          <a:ext cx="0" cy="0"/>
          <a:chOff x="0" y="0"/>
          <a:chExt cx="0" cy="0"/>
        </a:xfrm>
      </p:grpSpPr>
      <p:sp>
        <p:nvSpPr>
          <p:cNvPr id="51" name=""/>
          <p:cNvSpPr/>
          <p:nvPr>
            <p:ph type="body" idx="10"/>
          </p:nvPr>
        </p:nvSpPr>
        <p:spPr>
          <a:xfrm>
            <a:off x="793750" y="558800"/>
            <a:ext cx="6212840" cy="9499600"/>
          </a:xfrm>
          <a:prstGeom prst="rect">
            <a:avLst/>
          </a:prstGeom>
          <a:noFill/>
          <a:ln w="0" cmpd="sng">
            <a:noFill/>
            <a:prstDash val="solid"/>
          </a:ln>
        </p:spPr>
        <p:txBody>
          <a:bodyPr vert="horz" lIns="0" tIns="6985" rIns="0" bIns="0" anchor="t"/>
          <a:lstStyle/>
          <a:p>
            <a:pPr marL="0" marR="0" indent="0" algn="just">
              <a:lnSpc>
                <a:spcPts val="1400"/>
              </a:lnSpc>
              <a:spcAft>
                <a:spcPts val="0"/>
              </a:spcAft>
            </a:pPr>
            <a:r>
              <a:rPr lang="ru-RU" sz="1100" spc="0">
                <a:solidFill>
                  <a:srgbClr val="000000"/>
                </a:solidFill>
                <a:latin typeface="Arial" pitchFamily="2" panose="02020603050405020304"/>
              </a:rPr>
              <a:t>поведiнки, проведению соцгально-психологгчних тренгнггв з метою уникнення конфлгктних ситуацгй при спглкуваннг з громадянами та мiж працгвниками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Питания щодо етики поведiнки та спглкування працгвникгв суду з вгдвгдувачами тримаеться пiд постгйним контролем кергвництва суду, пгднгмаеться та обговорюеться на оперативних парадах, проводяться вгдповгднг занятгя як для працгвникгв апарату суду, так i для суддiв. </a:t>
            </a:r>
          </a:p>
          <a:p>
            <a:pPr marL="0" marR="0" indent="0" algn="ctr">
              <a:lnSpc>
                <a:spcPts val="1400"/>
              </a:lnSpc>
              <a:spcBef>
                <a:spcPts val="1480"/>
              </a:spcBef>
              <a:spcAft>
                <a:spcPts val="0"/>
              </a:spcAft>
            </a:pPr>
            <a:r>
              <a:rPr lang="ru-RU" sz="1100" spc="25">
                <a:solidFill>
                  <a:srgbClr val="000000"/>
                </a:solidFill>
                <a:latin typeface="Arial" pitchFamily="2" panose="02020603050405020304"/>
              </a:rPr>
              <a:t>Напрямок: повнота та ясигсть </a:t>
            </a:r>
            <a:r>
              <a:rPr lang="ru-RU" sz="1100" spc="25">
                <a:solidFill>
                  <a:srgbClr val="000000"/>
                </a:solidFill>
                <a:latin typeface="Arial" pitchFamily="2" panose="02020603050405020304"/>
              </a:rPr>
              <a:t>гнформацгт </a:t>
            </a:r>
            <a:r>
              <a:rPr lang="ru-RU" sz="1100" spc="25">
                <a:solidFill>
                  <a:srgbClr val="000000"/>
                </a:solidFill>
                <a:latin typeface="Arial" pitchFamily="2" panose="02020603050405020304"/>
              </a:rPr>
              <a:t>про роботу суду </a:t>
            </a:r>
          </a:p>
          <a:p>
            <a:pPr marL="0" marR="0" indent="0" algn="just">
              <a:lnSpc>
                <a:spcPts val="1400"/>
              </a:lnSpc>
              <a:spcBef>
                <a:spcPts val="1375"/>
              </a:spcBef>
              <a:spcAft>
                <a:spcPts val="0"/>
              </a:spcAft>
            </a:pPr>
            <a:r>
              <a:rPr lang="ru-RU" sz="1100" spc="0">
                <a:solidFill>
                  <a:srgbClr val="000000"/>
                </a:solidFill>
                <a:latin typeface="Arial" pitchFamily="2" panose="02020603050405020304"/>
              </a:rPr>
              <a:t>3 </a:t>
            </a:r>
            <a:r>
              <a:rPr lang="ru-RU" sz="1100" spc="0">
                <a:solidFill>
                  <a:srgbClr val="000000"/>
                </a:solidFill>
                <a:latin typeface="Arial" pitchFamily="2" panose="02020603050405020304"/>
              </a:rPr>
              <a:t>метою належного гнформування вгдвгдувачгв суду, в примгщеннг суду на першому поверсг розмгщенг </a:t>
            </a:r>
            <a:r>
              <a:rPr lang="ru-RU" sz="1100" spc="0">
                <a:solidFill>
                  <a:srgbClr val="000000"/>
                </a:solidFill>
                <a:latin typeface="Arial" pitchFamily="2" panose="02020603050405020304"/>
              </a:rPr>
              <a:t>гнформацгйнг </a:t>
            </a:r>
            <a:r>
              <a:rPr lang="ru-RU" sz="1100" spc="0">
                <a:solidFill>
                  <a:srgbClr val="000000"/>
                </a:solidFill>
                <a:latin typeface="Arial" pitchFamily="2" panose="02020603050405020304"/>
              </a:rPr>
              <a:t>стенди, на яких висвгтлено: графiк прийому громадян кергвництвом суду, режим роботи суду, списки справ, призначенi до розгляду, бланк гнформацгйного запиту, реквгзити для сплати судового збору, реквгзити для сплати штрафу та витяги гз Закону УкраТни «Про судовий збгр», правила прийому громадян, зразки заяв та гнша корисна гнформацгя, яка може стати в пригодг пiд час перебування в судi. Одним з головних ресурсгв комунгкативних технологгй е вебсторгнка суду на портале «Судова влада», що дозволяв розмгстити, на вгдмгну вед гнформацгйних стендгв, безлiч корисноТ та цгкавоТ </a:t>
            </a:r>
            <a:r>
              <a:rPr lang="ru-RU" sz="1100" spc="0">
                <a:solidFill>
                  <a:srgbClr val="000000"/>
                </a:solidFill>
                <a:latin typeface="Arial" pitchFamily="2" panose="02020603050405020304"/>
              </a:rPr>
              <a:t>гнформацгг </a:t>
            </a:r>
            <a:r>
              <a:rPr lang="ru-RU" sz="1100" spc="0">
                <a:solidFill>
                  <a:srgbClr val="000000"/>
                </a:solidFill>
                <a:latin typeface="Arial" pitchFamily="2" panose="02020603050405020304"/>
              </a:rPr>
              <a:t>чи посилань для громадян, що i було враховано при П наповненнг. </a:t>
            </a:r>
          </a:p>
          <a:p>
            <a:pPr marL="0" marR="0" indent="0" algn="just">
              <a:lnSpc>
                <a:spcPts val="1400"/>
              </a:lnSpc>
              <a:spcBef>
                <a:spcPts val="10"/>
              </a:spcBef>
              <a:spcAft>
                <a:spcPts val="0"/>
              </a:spcAft>
            </a:pPr>
            <a:r>
              <a:rPr lang="ru-RU" sz="1100" spc="0">
                <a:solidFill>
                  <a:srgbClr val="000000"/>
                </a:solidFill>
                <a:latin typeface="Arial" pitchFamily="2" panose="02020603050405020304"/>
              </a:rPr>
              <a:t>Зокрема, користуючись вебсторгнкою суду, можна скористатись калькулятором судового збору, отримати гнформацгю щодо роботи суду (гсторгя суду, кергвництво, графiк прийому громадян, телефонний довгдник та гн.), про порядок звернення до суду, щодо доступу до публгчноТ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шаблони зразкгв процесуальних заяв, гнформацгю про справи, розподгленг мiж суддями автоматизованою системою, справи, призначенi до розгляду на поточну дату та справи, направленг до апеляцгйного суду, гнформацгю про справи, якг становлять суспгльний гнтерес та безлiч гншоТ корисног </a:t>
            </a:r>
            <a:r>
              <a:rPr lang="ru-RU" sz="1100" spc="0">
                <a:solidFill>
                  <a:srgbClr val="000000"/>
                </a:solidFill>
                <a:latin typeface="Arial" pitchFamily="2" panose="02020603050405020304"/>
              </a:rPr>
              <a:t>гнформацгг. </a:t>
            </a:r>
          </a:p>
          <a:p>
            <a:pPr marL="0" marR="0" indent="0" algn="just">
              <a:lnSpc>
                <a:spcPts val="1400"/>
              </a:lnSpc>
              <a:spcBef>
                <a:spcPts val="15"/>
              </a:spcBef>
              <a:spcAft>
                <a:spcPts val="0"/>
              </a:spcAft>
            </a:pPr>
            <a:r>
              <a:rPr lang="ru-RU" sz="1100" spc="0">
                <a:solidFill>
                  <a:srgbClr val="000000"/>
                </a:solidFill>
                <a:latin typeface="Arial" pitchFamily="2" panose="02020603050405020304"/>
              </a:rPr>
              <a:t>У вестибюле суду на першому поверсг встановлений телевгзор, на якому висвгтлюються списки судових справ, призначених до розгляду.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Велику увагу слгд звернути на забезпечення двобгчноТ комунгкацгУ - можливгсть коментувати новини та дописи на сторгнцг суду в соцгальнгй мережг ЕасеЬоо1, де постгйно висвгтлюеться актуальна та корисна для громадян гнформацгя щодо роботи суду. </a:t>
            </a:r>
          </a:p>
          <a:p>
            <a:pPr marL="0" marR="0" indent="0" algn="ctr">
              <a:lnSpc>
                <a:spcPts val="1400"/>
              </a:lnSpc>
              <a:spcBef>
                <a:spcPts val="1430"/>
              </a:spcBef>
              <a:spcAft>
                <a:spcPts val="0"/>
              </a:spcAft>
            </a:pPr>
            <a:r>
              <a:rPr lang="ru-RU" sz="1100" spc="35">
                <a:solidFill>
                  <a:srgbClr val="000000"/>
                </a:solidFill>
                <a:latin typeface="Arial" pitchFamily="2" panose="02020603050405020304"/>
              </a:rPr>
              <a:t>Напрямок: доступнгсть суду </a:t>
            </a:r>
          </a:p>
          <a:p>
            <a:pPr marL="0" marR="0" indent="0" algn="just">
              <a:lnSpc>
                <a:spcPts val="1400"/>
              </a:lnSpc>
              <a:spcBef>
                <a:spcPts val="1365"/>
              </a:spcBef>
              <a:spcAft>
                <a:spcPts val="0"/>
              </a:spcAft>
            </a:pPr>
            <a:r>
              <a:rPr lang="ru-RU" sz="1100" spc="0">
                <a:solidFill>
                  <a:srgbClr val="000000"/>
                </a:solidFill>
                <a:latin typeface="Arial" pitchFamily="2" panose="02020603050405020304"/>
              </a:rPr>
              <a:t>Кергвництвом суду вжито всгх можливих заходгв щодо покращення ргвня доступу до правосуддя. В судi облаштовано залу судових засгдань для маломобгльних груп населения. </a:t>
            </a:r>
          </a:p>
          <a:p>
            <a:pPr marL="0" marR="0" indent="0" algn="just">
              <a:lnSpc>
                <a:spcPts val="1400"/>
              </a:lnSpc>
              <a:spcBef>
                <a:spcPts val="10"/>
              </a:spcBef>
              <a:spcAft>
                <a:spcPts val="0"/>
              </a:spcAft>
            </a:pPr>
            <a:r>
              <a:rPr lang="ru-RU" sz="1100" spc="0">
                <a:solidFill>
                  <a:srgbClr val="000000"/>
                </a:solidFill>
                <a:latin typeface="Arial" pitchFamily="2" panose="02020603050405020304"/>
              </a:rPr>
              <a:t>Вхгд до суду облаштований пандусом, кнопкою виклику, табличками з шрифтом «Брайля». Також, в примгщеннг Тлумацького районного суду Iвано-ФранкгвськоТ областi облаштовано сангтарну кгмнату, яку пристосовано для людей з гнвалгднгстю та гнших маломобгльних груп населення. </a:t>
            </a:r>
          </a:p>
          <a:p>
            <a:pPr marL="0" marR="0" indent="137160" algn="just">
              <a:lnSpc>
                <a:spcPts val="1400"/>
              </a:lnSpc>
              <a:spcBef>
                <a:spcPts val="0"/>
              </a:spcBef>
              <a:spcAft>
                <a:spcPts val="0"/>
              </a:spcAft>
              <a:buFont typeface="Arial"/>
              <a:buChar char="·"/>
            </a:pPr>
            <a:r>
              <a:rPr lang="ru-RU" sz="1100" spc="0">
                <a:solidFill>
                  <a:srgbClr val="000000"/>
                </a:solidFill>
                <a:latin typeface="Arial" pitchFamily="2" panose="02020603050405020304"/>
              </a:rPr>
              <a:t>судi пергодично проводяться навчання для суддiв та працгвникгв апарату суду щодо етики поведiнки з людьми з гнвалгднгстю та гншими маломобгльними групами населення. </a:t>
            </a:r>
          </a:p>
          <a:p>
            <a:pPr marL="0" marR="0" indent="0" algn="just">
              <a:lnSpc>
                <a:spcPts val="1400"/>
              </a:lnSpc>
              <a:spcBef>
                <a:spcPts val="45"/>
              </a:spcBef>
              <a:spcAft>
                <a:spcPts val="0"/>
              </a:spcAft>
            </a:pPr>
            <a:r>
              <a:rPr lang="ru-RU" sz="1100" spc="0">
                <a:solidFill>
                  <a:srgbClr val="000000"/>
                </a:solidFill>
                <a:latin typeface="Arial" pitchFamily="2" panose="02020603050405020304"/>
              </a:rPr>
              <a:t>Тлумацький районний суд Iвано-ФранкгвськоТ областi - вгдкритий для громадськостг, працюе по принципу: комунгкувати першими та бути головним джерелом новин. </a:t>
            </a:r>
          </a:p>
          <a:p>
            <a:pPr marL="0" marR="0" indent="0" algn="just">
              <a:lnSpc>
                <a:spcPts val="1300"/>
              </a:lnSpc>
              <a:spcBef>
                <a:spcPts val="0"/>
              </a:spcBef>
              <a:spcAft>
                <a:spcPts val="0"/>
              </a:spcAft>
            </a:pPr>
            <a:r>
              <a:rPr lang="ru-RU" sz="1100" spc="0">
                <a:solidFill>
                  <a:srgbClr val="000000"/>
                </a:solidFill>
                <a:latin typeface="Arial" pitchFamily="2" panose="02020603050405020304"/>
              </a:rPr>
              <a:t>Варто вгдзначити, що суд ефективно працював у напрямку пгдвищення обгзнаностг громадськостг, довгри до суду та формування позитивного гмгджу судовоТ влади. </a:t>
            </a:r>
          </a:p>
          <a:p>
            <a:pPr marL="0" marR="0" indent="0" algn="ctr">
              <a:lnSpc>
                <a:spcPts val="1400"/>
              </a:lnSpc>
              <a:spcBef>
                <a:spcPts val="1365"/>
              </a:spcBef>
              <a:spcAft>
                <a:spcPts val="0"/>
              </a:spcAft>
            </a:pPr>
            <a:r>
              <a:rPr lang="ru-RU" sz="1100" spc="85">
                <a:solidFill>
                  <a:srgbClr val="000000"/>
                </a:solidFill>
                <a:latin typeface="Arial" pitchFamily="2" panose="02020603050405020304"/>
              </a:rPr>
              <a:t>СУДДIВСЬКЕ ДОСЬЕ </a:t>
            </a:r>
          </a:p>
          <a:p>
            <a:pPr marL="0" marR="0" indent="182880" algn="just">
              <a:lnSpc>
                <a:spcPts val="1400"/>
              </a:lnSpc>
              <a:spcBef>
                <a:spcPts val="1315"/>
              </a:spcBef>
              <a:spcAft>
                <a:spcPts val="0"/>
              </a:spcAft>
              <a:buFont typeface="Arial"/>
              <a:buChar char="·"/>
            </a:pPr>
            <a:r>
              <a:rPr lang="ru-RU" sz="1100" spc="0">
                <a:solidFill>
                  <a:srgbClr val="000000"/>
                </a:solidFill>
                <a:latin typeface="Arial" pitchFamily="2" panose="02020603050405020304"/>
              </a:rPr>
              <a:t>Тлумацькому районному судi Iвано-Франкгвськоi областi своечасно та вгдповгдно до Положения про порядок ведения суддiвського досье здгйснюеться наповнення суддiвського досье суддiв Тлумацького районного суду Iвано-Франкгвськог областi, зокрема у 2022 роцг надавалася Вищгй квалгфгкацгйнгй комгсгТ суддiв така гнформацгя: </a:t>
            </a:r>
          </a:p>
          <a:p>
            <a:pPr marL="0" marR="0" indent="0" algn="just">
              <a:lnSpc>
                <a:spcPts val="1300"/>
              </a:lnSpc>
              <a:spcBef>
                <a:spcPts val="15"/>
              </a:spcBef>
              <a:spcAft>
                <a:spcPts val="90"/>
              </a:spcAft>
              <a:tabLst>
                <a:tab pos="6217920" algn="r"/>
              </a:tabLst>
            </a:pPr>
            <a:r>
              <a:rPr lang="ru-RU" sz="1100" spc="0">
                <a:solidFill>
                  <a:srgbClr val="000000"/>
                </a:solidFill>
                <a:latin typeface="Arial" pitchFamily="2" panose="02020603050405020304"/>
              </a:rPr>
              <a:t>ч' </a:t>
            </a:r>
            <a:r>
              <a:rPr lang="ru-RU" sz="1100" spc="0">
                <a:solidFill>
                  <a:srgbClr val="000000"/>
                </a:solidFill>
                <a:latin typeface="Arial" pitchFamily="2" panose="02020603050405020304"/>
              </a:rPr>
              <a:t>Iнформацгя про суддгв Тлумацького районного суду Iвано-Франкгвськоi </a:t>
            </a:r>
            <a:br/>
            <a:r>
              <a:rPr lang="ru-RU" sz="1100" spc="0">
                <a:solidFill>
                  <a:srgbClr val="000000"/>
                </a:solidFill>
                <a:latin typeface="Arial" pitchFamily="2" panose="02020603050405020304"/>
              </a:rPr>
              <a:t>областi;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52" name=""/>
        <p:cNvGrpSpPr/>
        <p:nvPr/>
      </p:nvGrpSpPr>
      <p:grpSpPr>
        <a:xfrm>
          <a:off x="0" y="0"/>
          <a:ext cx="0" cy="0"/>
          <a:chOff x="0" y="0"/>
          <a:chExt cx="0" cy="0"/>
        </a:xfrm>
      </p:grpSpPr>
      <p:sp>
        <p:nvSpPr>
          <p:cNvPr id="54" name=""/>
          <p:cNvSpPr/>
          <p:nvPr>
            <p:ph type="body" idx="10"/>
          </p:nvPr>
        </p:nvSpPr>
        <p:spPr>
          <a:xfrm>
            <a:off x="932180" y="571500"/>
            <a:ext cx="6212840" cy="9334500"/>
          </a:xfrm>
          <a:prstGeom prst="rect">
            <a:avLst/>
          </a:prstGeom>
          <a:noFill/>
          <a:ln w="0" cmpd="sng">
            <a:noFill/>
            <a:prstDash val="solid"/>
          </a:ln>
        </p:spPr>
        <p:txBody>
          <a:bodyPr vert="horz" lIns="0" tIns="0" rIns="0" bIns="0" anchor="t"/>
          <a:lstStyle/>
          <a:p>
            <a:pPr marL="0" marR="0" indent="0" algn="just">
              <a:lnSpc>
                <a:spcPts val="1400"/>
              </a:lnSpc>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пгдготовку (пергодичне навчання) суддгв Тлумацького районного суду Iвано-Франкгвськог областi у Нацгональнгй школг суддгв Украiни; </a:t>
            </a:r>
          </a:p>
          <a:p>
            <a:pPr marL="0" marR="0" indent="0" algn="just">
              <a:lnSpc>
                <a:spcPts val="13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справи та матергали, розглянутг суддями Тлумацького районного суду Iвано-Франкiвськог областi; </a:t>
            </a:r>
          </a:p>
          <a:p>
            <a:pPr marL="0" marR="0" indent="0" algn="just">
              <a:lnSpc>
                <a:spcPts val="15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судове навантаження суддгв Тлумацького районного </a:t>
            </a:r>
            <a:r>
              <a:rPr lang="ru-RU" sz="1150" spc="0">
                <a:solidFill>
                  <a:srgbClr val="24252C"/>
                </a:solidFill>
                <a:latin typeface="Arial" pitchFamily="2" panose="02020603050405020304"/>
              </a:rPr>
              <a:t>суду </a:t>
            </a:r>
            <a:r>
              <a:rPr lang="ru-RU" sz="1150" spc="0">
                <a:solidFill>
                  <a:srgbClr val="24252C"/>
                </a:solidFill>
                <a:latin typeface="Arial" pitchFamily="2" panose="02020603050405020304"/>
              </a:rPr>
              <a:t>Iвано-Франкгвськог областi; </a:t>
            </a:r>
          </a:p>
          <a:p>
            <a:pPr marL="0" marR="0" indent="0" algn="just">
              <a:lnSpc>
                <a:spcPts val="14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скасованi судовi рiшення, ухваленi суддями Тлумацького районного суду Iвано-Франкгвськоi областi; </a:t>
            </a:r>
          </a:p>
          <a:p>
            <a:pPr marL="0" marR="0" indent="0" algn="just">
              <a:lnSpc>
                <a:spcPts val="1400"/>
              </a:lnSpc>
              <a:spcBef>
                <a:spcPts val="0"/>
              </a:spcBef>
              <a:spcAft>
                <a:spcPts val="0"/>
              </a:spcAft>
            </a:pPr>
            <a:r>
              <a:rPr lang="ru-RU" sz="1150" spc="80">
                <a:solidFill>
                  <a:srgbClr val="24252C"/>
                </a:solidFill>
                <a:latin typeface="Arial" pitchFamily="2" panose="02020603050405020304"/>
              </a:rPr>
              <a:t>ч' Iнформацiя про змгненг судовi рiшення, ухваленi суддями Тлумацького районного суду Iвано-Франкгвськог областi; </a:t>
            </a:r>
          </a:p>
          <a:p>
            <a:pPr marL="0" marR="0" indent="0" algn="just">
              <a:lnSpc>
                <a:spcPts val="14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дотримання строкгв розгляду справ та матергалгв суддями Тлумацького районного суду Iвано-Франкгвськог областi; </a:t>
            </a:r>
          </a:p>
          <a:p>
            <a:pPr marL="0" marR="0" indent="0" algn="just">
              <a:lnSpc>
                <a:spcPts val="1400"/>
              </a:lnSpc>
              <a:spcBef>
                <a:spcPts val="0"/>
              </a:spcBef>
              <a:spcAft>
                <a:spcPts val="0"/>
              </a:spcAft>
              <a:tabLst>
                <a:tab pos="914400" algn="l"/>
              </a:tabLst>
            </a:pPr>
            <a:r>
              <a:rPr lang="ru-RU" sz="1150" spc="0">
                <a:solidFill>
                  <a:srgbClr val="24252C"/>
                </a:solidFill>
                <a:latin typeface="Arial" pitchFamily="2" panose="02020603050405020304"/>
              </a:rPr>
              <a:t>ч' </a:t>
            </a:r>
            <a:r>
              <a:rPr lang="ru-RU" sz="1150" spc="0">
                <a:solidFill>
                  <a:srgbClr val="24252C"/>
                </a:solidFill>
                <a:latin typeface="Arial" pitchFamily="2" panose="02020603050405020304"/>
              </a:rPr>
              <a:t>Iнформацгя про ухваленi суддями Тлумацького районного суду Iвано-Франкгвськоi областi судовi рiшення, що стали пгдставою для винесення ргшень мiжнародними судовими установами та гншими мiжнародними органгзацгями, якими встановлено порушення Украгною мгжнародно-правовик зобов'язань. </a:t>
            </a:r>
          </a:p>
          <a:p>
            <a:pPr marL="0" marR="0" indent="0" algn="just">
              <a:lnSpc>
                <a:spcPts val="1400"/>
              </a:lnSpc>
              <a:spcBef>
                <a:spcPts val="50"/>
              </a:spcBef>
              <a:spcAft>
                <a:spcPts val="0"/>
              </a:spcAft>
            </a:pPr>
            <a:r>
              <a:rPr lang="ru-RU" sz="1150" spc="0">
                <a:solidFill>
                  <a:srgbClr val="24252C"/>
                </a:solidFill>
                <a:latin typeface="Arial" pitchFamily="2" panose="02020603050405020304"/>
              </a:rPr>
              <a:t>Також у груднг 2022 року Вищгй квалгфгкацгйнгй комiсiг суддгв Украiни надавалась уточнена гнформацiя про скасованi та змгненг судовг рiшення, ухваленi суддями Тлумацького районного суду Iвано-Франкгвськоi областi у 2021 роцг. </a:t>
            </a:r>
          </a:p>
          <a:p>
            <a:pPr marL="0" marR="0" indent="0" algn="ctr">
              <a:lnSpc>
                <a:spcPts val="1400"/>
              </a:lnSpc>
              <a:spcBef>
                <a:spcPts val="1380"/>
              </a:spcBef>
              <a:spcAft>
                <a:spcPts val="0"/>
              </a:spcAft>
            </a:pPr>
            <a:r>
              <a:rPr lang="ru-RU" sz="1150" spc="80">
                <a:solidFill>
                  <a:srgbClr val="24252C"/>
                </a:solidFill>
                <a:latin typeface="Arial" pitchFamily="2" panose="02020603050405020304"/>
              </a:rPr>
              <a:t>ОРГАНИ СУДДIВСЬКОГО САМОВРЯДУВАННЯ </a:t>
            </a:r>
          </a:p>
          <a:p>
            <a:pPr marL="0" marR="0" indent="0" algn="just">
              <a:lnSpc>
                <a:spcPts val="1400"/>
              </a:lnSpc>
              <a:spcBef>
                <a:spcPts val="1575"/>
              </a:spcBef>
              <a:spcAft>
                <a:spcPts val="0"/>
              </a:spcAft>
            </a:pPr>
            <a:r>
              <a:rPr lang="ru-RU" sz="1150" spc="-20">
                <a:solidFill>
                  <a:srgbClr val="24252C"/>
                </a:solidFill>
                <a:latin typeface="Arial" pitchFamily="2" panose="02020603050405020304"/>
              </a:rPr>
              <a:t>Протягом 2022 року в Тлумацькому районному судi Iвано-Франкгвськоi областi вгдбулось 10 засгдань зборгв суддiв, на яких встановлювали чергування слгдчих суддiв та працгвникгв апарату Тлумацького районного </a:t>
            </a:r>
            <a:r>
              <a:rPr lang="ru-RU" sz="1150" spc="-20">
                <a:solidFill>
                  <a:srgbClr val="24252C"/>
                </a:solidFill>
                <a:latin typeface="Arial" pitchFamily="2" panose="02020603050405020304"/>
              </a:rPr>
              <a:t>суду </a:t>
            </a:r>
            <a:r>
              <a:rPr lang="ru-RU" sz="1150" spc="-20">
                <a:solidFill>
                  <a:srgbClr val="24252C"/>
                </a:solidFill>
                <a:latin typeface="Arial" pitchFamily="2" panose="02020603050405020304"/>
              </a:rPr>
              <a:t>1вано-Франкгвськог областi, обговорювались змгни до Типового положення про апарат </a:t>
            </a:r>
            <a:r>
              <a:rPr lang="ru-RU" sz="1150" spc="-20">
                <a:solidFill>
                  <a:srgbClr val="24252C"/>
                </a:solidFill>
                <a:latin typeface="Arial" pitchFamily="2" panose="02020603050405020304"/>
              </a:rPr>
              <a:t>суду</a:t>
            </a:r>
            <a:r>
              <a:rPr lang="ru-RU" sz="1150" spc="-20">
                <a:solidFill>
                  <a:srgbClr val="24252C"/>
                </a:solidFill>
                <a:latin typeface="Arial" pitchFamily="2" panose="02020603050405020304"/>
              </a:rPr>
              <a:t>, питания впровадження вгдповгдних заходiв щодо захисту автоматизованог системи документообiгу </a:t>
            </a:r>
            <a:r>
              <a:rPr lang="ru-RU" sz="1150" spc="-20">
                <a:solidFill>
                  <a:srgbClr val="24252C"/>
                </a:solidFill>
                <a:latin typeface="Arial" pitchFamily="2" panose="02020603050405020304"/>
              </a:rPr>
              <a:t>суду </a:t>
            </a:r>
            <a:r>
              <a:rPr lang="ru-RU" sz="1150" spc="-20">
                <a:solidFill>
                  <a:srgbClr val="24252C"/>
                </a:solidFill>
                <a:latin typeface="Arial" pitchFamily="2" panose="02020603050405020304"/>
              </a:rPr>
              <a:t>та встановлення спецгально розроблених скриптiв на персональнг комп'ютери працгвникгв суду, лист територгального управлгння Служби судовое охорони у Iвано-Франкгвськгй областi «Про забезпечення безпеки», Спгльний звгт про виконання </a:t>
            </a:r>
            <a:r>
              <a:rPr lang="ru-RU" sz="1200" spc="-20">
                <a:solidFill>
                  <a:srgbClr val="24252C"/>
                </a:solidFill>
                <a:latin typeface="Times New Roman" pitchFamily="1" panose="02020603050405020304"/>
              </a:rPr>
              <a:t>у 2021 poui </a:t>
            </a:r>
            <a:r>
              <a:rPr lang="ru-RU" sz="1150" spc="-20">
                <a:solidFill>
                  <a:srgbClr val="24252C"/>
                </a:solidFill>
                <a:latin typeface="Arial" pitchFamily="2" panose="02020603050405020304"/>
              </a:rPr>
              <a:t>завдань з органгзацгйного забезпечення дiяльностi Тлумацького районного суду Iвано-Франкгвськоi областi, лист Iвано-Франкгвського апеляцiйного суду «Про роботу суду в умовах военного стану» та визначення заходiв на його виконання, лист Iвано-Франкгвського апеляцгйного суду та територгального управлгння Державное судовое адмiнiстрацiг Украiни в Iвано-Франкгвськгй областi про видглення коштгв на Збройнi Сили Украiни вiд 12.03.2022, Методичнг рекомендацiг щодо роботи з виявлення фактгв колаборацiйное дiяльностi, розробленг Нацгональним Агентством з питань запобггання корупцiе, виргшувались питання термгнового розподглу кримгнальних проваджень, обговорювали аналгзи якостг розгляду суддями судових справ, та погоджували графгк вгдпусток суддгв на 2023 ргк, тоща. </a:t>
            </a:r>
          </a:p>
          <a:p>
            <a:pPr marL="0" marR="0" indent="0" algn="ctr">
              <a:lnSpc>
                <a:spcPts val="1400"/>
              </a:lnSpc>
              <a:spcBef>
                <a:spcPts val="1370"/>
              </a:spcBef>
              <a:spcAft>
                <a:spcPts val="0"/>
              </a:spcAft>
            </a:pPr>
            <a:r>
              <a:rPr lang="ru-RU" sz="1150" spc="0">
                <a:solidFill>
                  <a:srgbClr val="24252C"/>
                </a:solidFill>
                <a:latin typeface="Arial" pitchFamily="2" panose="02020603050405020304"/>
              </a:rPr>
              <a:t>ОРГАНIЗАЦIЯ РОБОТИ СУДУ 3 ВЕДЕНИЯ СУДОВОУ СТАТИСТИКИ, </a:t>
            </a:r>
            <a:br/>
            <a:r>
              <a:rPr lang="ru-RU" sz="1150" spc="0">
                <a:solidFill>
                  <a:srgbClr val="24252C"/>
                </a:solidFill>
                <a:latin typeface="Arial" pitchFamily="2" panose="02020603050405020304"/>
              </a:rPr>
              <a:t>ДIЛОВОДСТВА ТА АРХIВУ СУДУ </a:t>
            </a:r>
          </a:p>
          <a:p>
            <a:pPr marL="0" marR="0" indent="0" algn="just">
              <a:lnSpc>
                <a:spcPts val="1400"/>
              </a:lnSpc>
              <a:spcBef>
                <a:spcPts val="1235"/>
              </a:spcBef>
              <a:spcAft>
                <a:spcPts val="0"/>
              </a:spcAft>
            </a:pPr>
            <a:r>
              <a:rPr lang="ru-RU" sz="1150" spc="-20">
                <a:solidFill>
                  <a:srgbClr val="24252C"/>
                </a:solidFill>
                <a:latin typeface="Arial" pitchFamily="2" panose="02020603050405020304"/>
              </a:rPr>
              <a:t>Ведення судового дiловодства в Тлумацькому районному судi Iвано-Франкгвськоi областi здгйснюеться зггдно з вимогами 1нструкцiг з дiловодства в мгсцевих та апеляцгйних судах Украгни, затвердженое наказом Державное судовое адмiнiстрацiе Украiни вiд 20.08.2019 року № 814 зг змiнами, Iнструкцiе «Про порядок передання до архгву мгсцевого та апеляцгйного суду, зберггання в ньому, вiдбору та передання до державних архiвних уставов та архiвних вiддглгв мгських рад судових справ та управлiнськог документацiг суду», затвердженое наказом Державное судовое адмiнiстрацiе Украгни вiд 15 грудня 2011 року № 168, та Положения про автоматизовану систему документообiгу суду, затвердженого ргшенням Ради суддiв Украгни № 30 вiд 26.11.2010 року зг змiнами та доповненнями. </a:t>
            </a:r>
          </a:p>
          <a:p>
            <a:pPr marL="457200" marR="0" indent="0" algn="just">
              <a:lnSpc>
                <a:spcPts val="1400"/>
              </a:lnSpc>
              <a:spcBef>
                <a:spcPts val="35"/>
              </a:spcBef>
              <a:spcAft>
                <a:spcPts val="95"/>
              </a:spcAft>
            </a:pPr>
            <a:r>
              <a:rPr lang="ru-RU" sz="1150" spc="-15">
                <a:solidFill>
                  <a:srgbClr val="24252C"/>
                </a:solidFill>
                <a:latin typeface="Arial" pitchFamily="2" panose="02020603050405020304"/>
              </a:rPr>
              <a:t>Основнг аспекти були акцентованг на наступних напрямках роботи.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EFF0FD"/>
        </a:solidFill>
      </p:bgPr>
    </p:bg>
    <p:spTree>
      <p:nvGrpSpPr>
        <p:cNvPr id="55" name=""/>
        <p:cNvGrpSpPr/>
        <p:nvPr/>
      </p:nvGrpSpPr>
      <p:grpSpPr>
        <a:xfrm>
          <a:off x="0" y="0"/>
          <a:ext cx="0" cy="0"/>
          <a:chOff x="0" y="0"/>
          <a:chExt cx="0" cy="0"/>
        </a:xfrm>
      </p:grpSpPr>
      <p:sp>
        <p:nvSpPr>
          <p:cNvPr id="57" name=""/>
          <p:cNvSpPr/>
          <p:nvPr>
            <p:ph type="body" idx="10"/>
          </p:nvPr>
        </p:nvSpPr>
        <p:spPr>
          <a:xfrm>
            <a:off x="822325" y="571500"/>
            <a:ext cx="6212840" cy="9474200"/>
          </a:xfrm>
          <a:prstGeom prst="rect">
            <a:avLst/>
          </a:prstGeom>
          <a:noFill/>
          <a:ln w="0" cmpd="sng">
            <a:noFill/>
            <a:prstDash val="solid"/>
          </a:ln>
        </p:spPr>
        <p:txBody>
          <a:bodyPr vert="horz" lIns="0" tIns="0" rIns="0" bIns="0" anchor="t"/>
          <a:lstStyle/>
          <a:p>
            <a:pPr marL="0" marR="0" indent="0" algn="ctr">
              <a:lnSpc>
                <a:spcPts val="1300"/>
              </a:lnSpc>
              <a:spcAft>
                <a:spcPts val="0"/>
              </a:spcAft>
            </a:pPr>
            <a:r>
              <a:rPr lang="ru-RU" sz="1100" spc="15">
                <a:solidFill>
                  <a:srgbClr val="000000"/>
                </a:solidFill>
                <a:latin typeface="Arial" pitchFamily="2" panose="02020603050405020304"/>
              </a:rPr>
              <a:t>Ведения облгково-статистичноУ звгтностг </a:t>
            </a:r>
          </a:p>
          <a:p>
            <a:pPr marL="0" marR="0" indent="0" algn="just">
              <a:lnSpc>
                <a:spcPts val="1400"/>
              </a:lnSpc>
              <a:spcBef>
                <a:spcPts val="1325"/>
              </a:spcBef>
              <a:spcAft>
                <a:spcPts val="0"/>
              </a:spcAft>
            </a:pPr>
            <a:r>
              <a:rPr lang="ru-RU" sz="1100" spc="-5">
                <a:solidFill>
                  <a:srgbClr val="000000"/>
                </a:solidFill>
                <a:latin typeface="Arial" pitchFamily="2" panose="02020603050405020304"/>
              </a:rPr>
              <a:t>За дотриманням вимог складання статистично'i звгтностг у судг вгдповгдае начальник канцелярг'i суду (на правах вгддглу) Володимир БАЙДЮК, головнг спецгалгсти канцелярг'i суду (на правах вгддглу) Наталгя ЛОБУР та Надгя БЛОНСЬКА (ДМИТРУК), якi вгдповгдно до сво'iх посадових обов'язкгв, складають за встановленими формами статистичнг звгти про результати розгляду судових справ, розгляд яких передбачено вгдповгдно Кримгнальним процесуальним кодексом УкраТни, Цивгльним процесуальним кодексом Укра'iни, Кодексом адмгнгстративного судочинства, Кодексом УкраТни про адмгнгстративнг правопорушення, та забезпечують складання всгх форм статистичноТ звгтностг суду i подають Ух територiальному управлiнню ДержавноТ судовоТ адмгнгстрацгТ УкраТни в Iвано-Франкгвськгй областг, Iвано-Франкгвському апеляцгйному суду, вгдповгдному територiальному управлгнню статистики. </a:t>
            </a:r>
          </a:p>
          <a:p>
            <a:pPr marL="0" marR="0" indent="0" algn="just">
              <a:lnSpc>
                <a:spcPts val="1400"/>
              </a:lnSpc>
              <a:spcBef>
                <a:spcPts val="5"/>
              </a:spcBef>
              <a:spcAft>
                <a:spcPts val="0"/>
              </a:spcAft>
            </a:pPr>
            <a:r>
              <a:rPr lang="ru-RU" sz="1100" spc="0">
                <a:solidFill>
                  <a:srgbClr val="000000"/>
                </a:solidFill>
                <a:latin typeface="Arial" pitchFamily="2" panose="02020603050405020304"/>
              </a:rPr>
              <a:t>Контроль за органгзацгею роботи з ведения судовоТ статистики здгйснюе кергвник апарату суду. </a:t>
            </a:r>
          </a:p>
          <a:p>
            <a:pPr marL="0" marR="0" indent="0" algn="ctr">
              <a:lnSpc>
                <a:spcPts val="1400"/>
              </a:lnSpc>
              <a:spcBef>
                <a:spcPts val="1430"/>
              </a:spcBef>
              <a:spcAft>
                <a:spcPts val="0"/>
              </a:spcAft>
            </a:pPr>
            <a:r>
              <a:rPr lang="ru-RU" sz="1100" spc="30">
                <a:solidFill>
                  <a:srgbClr val="000000"/>
                </a:solidFill>
                <a:latin typeface="Arial" pitchFamily="2" panose="02020603050405020304"/>
              </a:rPr>
              <a:t>Реестрацгя та облiк звернень громадян на особистому прийомг громадян </a:t>
            </a:r>
          </a:p>
          <a:p>
            <a:pPr marL="0" marR="0" indent="0" algn="just">
              <a:lnSpc>
                <a:spcPts val="1400"/>
              </a:lnSpc>
              <a:spcBef>
                <a:spcPts val="1330"/>
              </a:spcBef>
              <a:spcAft>
                <a:spcPts val="0"/>
              </a:spcAft>
            </a:pPr>
            <a:r>
              <a:rPr lang="ru-RU" sz="1100" spc="-15">
                <a:solidFill>
                  <a:srgbClr val="000000"/>
                </a:solidFill>
                <a:latin typeface="Arial" pitchFamily="2" panose="02020603050405020304"/>
              </a:rPr>
              <a:t>Реестрацгя та облiк звернень громадян в судi здгйснюеться вгдповгдно до Закону УкраТни «Про звернення громадян». Кожне звернення громадян рееструвалося у вгдповгдних номенклатурних справах, вимоги до ведення яких визначенг в IнструкцгТ за зверненнями громадян в органах державноТ влади i мгсцевого самоврядування, об'еднаннях громадян, на пгдприемствах, в установах, органгзацгях незалежно вiд форм власностг в засобах масовоТ </a:t>
            </a:r>
            <a:r>
              <a:rPr lang="ru-RU" sz="1100" spc="-15">
                <a:solidFill>
                  <a:srgbClr val="000000"/>
                </a:solidFill>
                <a:latin typeface="Arial" pitchFamily="2" panose="02020603050405020304"/>
              </a:rPr>
              <a:t>гнформацг'i, </a:t>
            </a:r>
            <a:r>
              <a:rPr lang="ru-RU" sz="1100" spc="-15">
                <a:solidFill>
                  <a:srgbClr val="000000"/>
                </a:solidFill>
                <a:latin typeface="Arial" pitchFamily="2" panose="02020603050405020304"/>
              </a:rPr>
              <a:t>затвердженоТ Кабгнетом Мгнгстргв УкраТни вiд 14 квгтня 1997 р. № 348. </a:t>
            </a:r>
          </a:p>
          <a:p>
            <a:pPr marL="457200" marR="274320" indent="0" algn="just">
              <a:lnSpc>
                <a:spcPts val="1400"/>
              </a:lnSpc>
              <a:spcBef>
                <a:spcPts val="20"/>
              </a:spcBef>
              <a:spcAft>
                <a:spcPts val="0"/>
              </a:spcAft>
            </a:pPr>
            <a:r>
              <a:rPr lang="ru-RU" sz="1100" spc="0">
                <a:solidFill>
                  <a:srgbClr val="000000"/>
                </a:solidFill>
                <a:latin typeface="Arial" pitchFamily="2" panose="02020603050405020304"/>
              </a:rPr>
              <a:t>В судг ведуться такг номенклатурнг справи, що стосуються цього напрямку роботи: 01-50 «Реестрацiйний журнал пропозицгй, заяв i скарг громадян»; </a:t>
            </a:r>
          </a:p>
          <a:p>
            <a:pPr marL="457200" marR="0" indent="0" algn="just">
              <a:lnSpc>
                <a:spcPts val="1400"/>
              </a:lnSpc>
              <a:spcBef>
                <a:spcPts val="15"/>
              </a:spcBef>
              <a:spcAft>
                <a:spcPts val="0"/>
              </a:spcAft>
            </a:pPr>
            <a:r>
              <a:rPr lang="ru-RU" sz="1100" spc="5">
                <a:solidFill>
                  <a:srgbClr val="000000"/>
                </a:solidFill>
                <a:latin typeface="Arial" pitchFamily="2" panose="02020603050405020304"/>
              </a:rPr>
              <a:t>01-51 «</a:t>
            </a:r>
            <a:r>
              <a:rPr lang="ru-RU" sz="1100" spc="5">
                <a:solidFill>
                  <a:srgbClr val="000000"/>
                </a:solidFill>
                <a:latin typeface="Arial" pitchFamily="2" panose="02020603050405020304"/>
              </a:rPr>
              <a:t>Реестрацiйний журнал прийому громадян головою суду»; </a:t>
            </a:r>
          </a:p>
          <a:p>
            <a:pPr marL="457200" marR="0" indent="0" algn="just">
              <a:lnSpc>
                <a:spcPts val="1400"/>
              </a:lnSpc>
              <a:spcBef>
                <a:spcPts val="0"/>
              </a:spcBef>
              <a:spcAft>
                <a:spcPts val="0"/>
              </a:spcAft>
            </a:pPr>
            <a:r>
              <a:rPr lang="ru-RU" sz="1100" spc="0">
                <a:solidFill>
                  <a:srgbClr val="000000"/>
                </a:solidFill>
                <a:latin typeface="Arial" pitchFamily="2" panose="02020603050405020304"/>
              </a:rPr>
              <a:t>01-52 «</a:t>
            </a:r>
            <a:r>
              <a:rPr lang="ru-RU" sz="1100" spc="0">
                <a:solidFill>
                  <a:srgbClr val="000000"/>
                </a:solidFill>
                <a:latin typeface="Arial" pitchFamily="2" panose="02020603050405020304"/>
              </a:rPr>
              <a:t>Реестрацгйний журнал прийому громадян кергвником (заступником кергвника) </a:t>
            </a:r>
          </a:p>
          <a:p>
            <a:pPr marL="0" marR="0" indent="0" algn="l">
              <a:lnSpc>
                <a:spcPts val="1100"/>
              </a:lnSpc>
              <a:spcBef>
                <a:spcPts val="325"/>
              </a:spcBef>
              <a:spcAft>
                <a:spcPts val="0"/>
              </a:spcAft>
            </a:pPr>
            <a:r>
              <a:rPr lang="ru-RU" sz="1050" spc="-90">
                <a:solidFill>
                  <a:srgbClr val="000000"/>
                </a:solidFill>
                <a:latin typeface="Lucida Console" pitchFamily="0" panose="02020603050405020304"/>
              </a:rPr>
              <a:t>а</a:t>
            </a:r>
            <a:r>
              <a:rPr lang="ru-RU" sz="1050" spc="-90">
                <a:solidFill>
                  <a:srgbClr val="000000"/>
                </a:solidFill>
                <a:latin typeface="Lucida Console" pitchFamily="0" panose="02020603050405020304"/>
              </a:rPr>
              <a:t>п</a:t>
            </a:r>
            <a:r>
              <a:rPr lang="ru-RU" sz="1050" spc="-90">
                <a:solidFill>
                  <a:srgbClr val="000000"/>
                </a:solidFill>
                <a:latin typeface="Lucida Console" pitchFamily="0" panose="02020603050405020304"/>
              </a:rPr>
              <a:t>а</a:t>
            </a:r>
            <a:r>
              <a:rPr lang="ru-RU" sz="1050" spc="-90">
                <a:solidFill>
                  <a:srgbClr val="000000"/>
                </a:solidFill>
                <a:latin typeface="Lucida Console" pitchFamily="0" panose="02020603050405020304"/>
              </a:rPr>
              <a:t>р</a:t>
            </a:r>
            <a:r>
              <a:rPr lang="ru-RU" sz="1050" spc="-90">
                <a:solidFill>
                  <a:srgbClr val="000000"/>
                </a:solidFill>
                <a:latin typeface="Lucida Console" pitchFamily="0" panose="02020603050405020304"/>
              </a:rPr>
              <a:t>а</a:t>
            </a:r>
            <a:r>
              <a:rPr lang="ru-RU" sz="1050" spc="-90">
                <a:solidFill>
                  <a:srgbClr val="000000"/>
                </a:solidFill>
                <a:latin typeface="Lucida Console" pitchFamily="0" panose="02020603050405020304"/>
              </a:rPr>
              <a:t>т</a:t>
            </a:r>
            <a:r>
              <a:rPr lang="ru-RU" sz="1050" spc="-90">
                <a:solidFill>
                  <a:srgbClr val="000000"/>
                </a:solidFill>
                <a:latin typeface="Lucida Console" pitchFamily="0" panose="02020603050405020304"/>
              </a:rPr>
              <a:t>у </a:t>
            </a:r>
            <a:r>
              <a:rPr lang="ru-RU" sz="1050" spc="-90">
                <a:solidFill>
                  <a:srgbClr val="000000"/>
                </a:solidFill>
                <a:latin typeface="Lucida Console" pitchFamily="0" panose="02020603050405020304"/>
              </a:rPr>
              <a:t>с</a:t>
            </a:r>
            <a:r>
              <a:rPr lang="ru-RU" sz="1050" spc="-90">
                <a:solidFill>
                  <a:srgbClr val="000000"/>
                </a:solidFill>
                <a:latin typeface="Lucida Console" pitchFamily="0" panose="02020603050405020304"/>
              </a:rPr>
              <a:t>у</a:t>
            </a:r>
            <a:r>
              <a:rPr lang="ru-RU" sz="1050" spc="-90">
                <a:solidFill>
                  <a:srgbClr val="000000"/>
                </a:solidFill>
                <a:latin typeface="Lucida Console" pitchFamily="0" panose="02020603050405020304"/>
              </a:rPr>
              <a:t>д</a:t>
            </a:r>
            <a:r>
              <a:rPr lang="ru-RU" sz="1050" spc="-90">
                <a:solidFill>
                  <a:srgbClr val="000000"/>
                </a:solidFill>
                <a:latin typeface="Lucida Console" pitchFamily="0" panose="02020603050405020304"/>
              </a:rPr>
              <a:t>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01-53 «</a:t>
            </a:r>
            <a:r>
              <a:rPr lang="ru-RU" sz="1100" spc="0">
                <a:solidFill>
                  <a:srgbClr val="000000"/>
                </a:solidFill>
                <a:latin typeface="Arial" pitchFamily="2" panose="02020603050405020304"/>
              </a:rPr>
              <a:t>Журнал облгку запитiв про забезпечення доступу до публгчноТ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що </a:t>
            </a:r>
          </a:p>
          <a:p>
            <a:pPr marL="0" marR="0" indent="0" algn="l">
              <a:lnSpc>
                <a:spcPts val="1400"/>
              </a:lnSpc>
              <a:spcBef>
                <a:spcPts val="5"/>
              </a:spcBef>
              <a:spcAft>
                <a:spcPts val="0"/>
              </a:spcAft>
            </a:pPr>
            <a:r>
              <a:rPr lang="ru-RU" sz="1100" spc="0">
                <a:solidFill>
                  <a:srgbClr val="000000"/>
                </a:solidFill>
                <a:latin typeface="Arial" pitchFamily="2" panose="02020603050405020304"/>
              </a:rPr>
              <a:t>знаходиться у володгннг суду»;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01-54 «</a:t>
            </a:r>
            <a:r>
              <a:rPr lang="ru-RU" sz="1100" spc="0">
                <a:solidFill>
                  <a:srgbClr val="000000"/>
                </a:solidFill>
                <a:latin typeface="Arial" pitchFamily="2" panose="02020603050405020304"/>
              </a:rPr>
              <a:t>Листування (заяви, запити, вгдповгдг) про надання публгчноТ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яка </a:t>
            </a:r>
          </a:p>
          <a:p>
            <a:pPr marL="0" marR="0" indent="0" algn="l">
              <a:lnSpc>
                <a:spcPts val="1400"/>
              </a:lnSpc>
              <a:spcBef>
                <a:spcPts val="15"/>
              </a:spcBef>
              <a:spcAft>
                <a:spcPts val="0"/>
              </a:spcAft>
            </a:pPr>
            <a:r>
              <a:rPr lang="ru-RU" sz="1100" spc="0">
                <a:solidFill>
                  <a:srgbClr val="000000"/>
                </a:solidFill>
                <a:latin typeface="Arial" pitchFamily="2" panose="02020603050405020304"/>
              </a:rPr>
              <a:t>знаходиться у володгннг суду»;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01-55 «</a:t>
            </a:r>
            <a:r>
              <a:rPr lang="ru-RU" sz="1100" spc="0">
                <a:solidFill>
                  <a:srgbClr val="000000"/>
                </a:solidFill>
                <a:latin typeface="Arial" pitchFamily="2" panose="02020603050405020304"/>
              </a:rPr>
              <a:t>Звернення (пропозицг'i, заяви, скарги) громадян та документи (листи, довгдки, </a:t>
            </a:r>
          </a:p>
          <a:p>
            <a:pPr marL="0" marR="0" indent="0" algn="l">
              <a:lnSpc>
                <a:spcPts val="1400"/>
              </a:lnSpc>
              <a:spcBef>
                <a:spcPts val="0"/>
              </a:spcBef>
              <a:spcAft>
                <a:spcPts val="0"/>
              </a:spcAft>
            </a:pPr>
            <a:r>
              <a:rPr lang="ru-RU" sz="1100" spc="-15">
                <a:solidFill>
                  <a:srgbClr val="000000"/>
                </a:solidFill>
                <a:latin typeface="Arial" pitchFamily="2" panose="02020603050405020304"/>
              </a:rPr>
              <a:t>акти) з Тх розгляду». </a:t>
            </a:r>
          </a:p>
          <a:p>
            <a:pPr marL="457200" marR="0" indent="0" algn="l">
              <a:lnSpc>
                <a:spcPts val="1400"/>
              </a:lnSpc>
              <a:spcBef>
                <a:spcPts val="0"/>
              </a:spcBef>
              <a:spcAft>
                <a:spcPts val="0"/>
              </a:spcAft>
            </a:pPr>
            <a:r>
              <a:rPr lang="ru-RU" sz="1100" spc="0">
                <a:solidFill>
                  <a:srgbClr val="000000"/>
                </a:solidFill>
                <a:latin typeface="Arial" pitchFamily="2" panose="02020603050405020304"/>
              </a:rPr>
              <a:t>У 2022 poui в судг зареестровано 11 звернень громадян. Незначна кглькгсть звернень </a:t>
            </a:r>
          </a:p>
          <a:p>
            <a:pPr marL="0" marR="0" indent="0" algn="l">
              <a:lnSpc>
                <a:spcPts val="1400"/>
              </a:lnSpc>
              <a:spcBef>
                <a:spcPts val="0"/>
              </a:spcBef>
              <a:spcAft>
                <a:spcPts val="0"/>
              </a:spcAft>
            </a:pPr>
            <a:r>
              <a:rPr lang="ru-RU" sz="1100" spc="0">
                <a:solidFill>
                  <a:srgbClr val="000000"/>
                </a:solidFill>
                <a:latin typeface="Arial" pitchFamily="2" panose="02020603050405020304"/>
              </a:rPr>
              <a:t>зумовлена введеним карантином та военним станом в Укра'iнг. </a:t>
            </a:r>
          </a:p>
          <a:p>
            <a:pPr marL="457200" marR="0" indent="0" algn="l">
              <a:lnSpc>
                <a:spcPts val="1400"/>
              </a:lnSpc>
              <a:spcBef>
                <a:spcPts val="0"/>
              </a:spcBef>
              <a:spcAft>
                <a:spcPts val="0"/>
              </a:spcAft>
            </a:pPr>
            <a:r>
              <a:rPr lang="ru-RU" sz="1100" spc="-10">
                <a:solidFill>
                  <a:srgbClr val="000000"/>
                </a:solidFill>
                <a:latin typeface="Arial" pitchFamily="2" panose="02020603050405020304"/>
              </a:rPr>
              <a:t>Дана робота в судг органгзована та ведеться на належному ргвнг. </a:t>
            </a:r>
          </a:p>
          <a:p>
            <a:pPr marL="0" marR="0" indent="0" algn="ctr">
              <a:lnSpc>
                <a:spcPts val="1400"/>
              </a:lnSpc>
              <a:spcBef>
                <a:spcPts val="1375"/>
              </a:spcBef>
              <a:spcAft>
                <a:spcPts val="0"/>
              </a:spcAft>
            </a:pPr>
            <a:r>
              <a:rPr lang="ru-RU" sz="1100" spc="20">
                <a:solidFill>
                  <a:srgbClr val="000000"/>
                </a:solidFill>
                <a:latin typeface="Arial" pitchFamily="2" panose="02020603050405020304"/>
              </a:rPr>
              <a:t>Реестрацгя та облiк звернень громадян </a:t>
            </a:r>
          </a:p>
          <a:p>
            <a:pPr marL="0" marR="0" indent="0" algn="just">
              <a:lnSpc>
                <a:spcPts val="1400"/>
              </a:lnSpc>
              <a:spcBef>
                <a:spcPts val="1285"/>
              </a:spcBef>
              <a:spcAft>
                <a:spcPts val="0"/>
              </a:spcAft>
            </a:pPr>
            <a:r>
              <a:rPr lang="ru-RU" sz="1100" spc="0">
                <a:solidFill>
                  <a:srgbClr val="000000"/>
                </a:solidFill>
                <a:latin typeface="Arial" pitchFamily="2" panose="02020603050405020304"/>
              </a:rPr>
              <a:t>Суд, як розпорядник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надае публiчну гнформацгю у формг вгдкритих даних на запит, якi оприлюднюе i регулярно оновлюе П на вебсайтг «Судова влада УкраТни». Розпорядник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вгдповгдае за визначення завдань та забезпечення дгяльностг з питань доступу до публгчноТ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надання консультацгй пгд час оформления запиту, а також за оприлюднення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передбаченоТ Законом УкраТни «Про доступ до публгчно'i </a:t>
            </a:r>
            <a:r>
              <a:rPr lang="ru-RU" sz="1100" spc="0">
                <a:solidFill>
                  <a:srgbClr val="000000"/>
                </a:solidFill>
                <a:latin typeface="Arial" pitchFamily="2" panose="02020603050405020304"/>
              </a:rPr>
              <a:t>гнформацг'i». </a:t>
            </a:r>
            <a:r>
              <a:rPr lang="ru-RU" sz="1100" spc="0">
                <a:solidFill>
                  <a:srgbClr val="000000"/>
                </a:solidFill>
                <a:latin typeface="Arial" pitchFamily="2" panose="02020603050405020304"/>
              </a:rPr>
              <a:t>Запит, що пройшов реестрацгю, обробляеться вгдповгдальною особою з питань доступу до публгчноТ </a:t>
            </a:r>
            <a:r>
              <a:rPr lang="ru-RU" sz="1100" spc="0">
                <a:solidFill>
                  <a:srgbClr val="000000"/>
                </a:solidFill>
                <a:latin typeface="Arial" pitchFamily="2" panose="02020603050405020304"/>
              </a:rPr>
              <a:t>гнформацг'i. </a:t>
            </a:r>
          </a:p>
          <a:p>
            <a:pPr marL="457200" marR="0" indent="0" algn="just">
              <a:lnSpc>
                <a:spcPts val="1400"/>
              </a:lnSpc>
              <a:spcBef>
                <a:spcPts val="0"/>
              </a:spcBef>
              <a:spcAft>
                <a:spcPts val="0"/>
              </a:spcAft>
            </a:pPr>
            <a:r>
              <a:rPr lang="ru-RU" sz="1100" spc="0">
                <a:solidFill>
                  <a:srgbClr val="000000"/>
                </a:solidFill>
                <a:latin typeface="Arial" pitchFamily="2" panose="02020603050405020304"/>
              </a:rPr>
              <a:t>У 2022 роцг в судг зареестровано 4 запитiв на публiчну гнформацгю. </a:t>
            </a:r>
          </a:p>
          <a:p>
            <a:pPr marL="457200" marR="0" indent="0" algn="just">
              <a:lnSpc>
                <a:spcPts val="1400"/>
              </a:lnSpc>
              <a:spcBef>
                <a:spcPts val="0"/>
              </a:spcBef>
              <a:spcAft>
                <a:spcPts val="0"/>
              </a:spcAft>
            </a:pPr>
            <a:r>
              <a:rPr lang="ru-RU" sz="1100" spc="-10">
                <a:solidFill>
                  <a:srgbClr val="000000"/>
                </a:solidFill>
                <a:latin typeface="Arial" pitchFamily="2" panose="02020603050405020304"/>
              </a:rPr>
              <a:t>Слгд зазначити, що дана робота в судг ведеться на належному ргвнг. </a:t>
            </a:r>
          </a:p>
          <a:p>
            <a:pPr marL="0" marR="0" indent="0" algn="ctr">
              <a:lnSpc>
                <a:spcPts val="1400"/>
              </a:lnSpc>
              <a:spcBef>
                <a:spcPts val="1350"/>
              </a:spcBef>
              <a:spcAft>
                <a:spcPts val="0"/>
              </a:spcAft>
            </a:pPr>
            <a:r>
              <a:rPr lang="ru-RU" sz="1100" spc="40">
                <a:solidFill>
                  <a:srgbClr val="000000"/>
                </a:solidFill>
                <a:latin typeface="Arial" pitchFamily="2" panose="02020603050405020304"/>
              </a:rPr>
              <a:t>Номенклатура справ </a:t>
            </a:r>
          </a:p>
          <a:p>
            <a:pPr marL="457200" marR="0" indent="0" algn="l">
              <a:lnSpc>
                <a:spcPts val="1100"/>
              </a:lnSpc>
              <a:spcBef>
                <a:spcPts val="1595"/>
              </a:spcBef>
              <a:spcAft>
                <a:spcPts val="0"/>
              </a:spcAft>
            </a:pP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м</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к</a:t>
            </a:r>
            <a:r>
              <a:rPr lang="ru-RU" sz="1050" spc="-20">
                <a:solidFill>
                  <a:srgbClr val="000000"/>
                </a:solidFill>
                <a:latin typeface="Lucida Console" pitchFamily="0" panose="02020603050405020304"/>
              </a:rPr>
              <a:t>л</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т</a:t>
            </a:r>
            <a:r>
              <a:rPr lang="ru-RU" sz="1050" spc="-20">
                <a:solidFill>
                  <a:srgbClr val="000000"/>
                </a:solidFill>
                <a:latin typeface="Lucida Console" pitchFamily="0" panose="02020603050405020304"/>
              </a:rPr>
              <a:t>у</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а </a:t>
            </a:r>
            <a:r>
              <a:rPr lang="ru-RU" sz="1050" spc="-20">
                <a:solidFill>
                  <a:srgbClr val="000000"/>
                </a:solidFill>
                <a:latin typeface="Lucida Console" pitchFamily="0" panose="02020603050405020304"/>
              </a:rPr>
              <a:t>с</a:t>
            </a:r>
            <a:r>
              <a:rPr lang="ru-RU" sz="1050" spc="-20">
                <a:solidFill>
                  <a:srgbClr val="000000"/>
                </a:solidFill>
                <a:latin typeface="Lucida Console" pitchFamily="0" panose="02020603050405020304"/>
              </a:rPr>
              <a:t>п</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в </a:t>
            </a:r>
            <a:r>
              <a:rPr lang="ru-RU" sz="1050" spc="-20">
                <a:solidFill>
                  <a:srgbClr val="000000"/>
                </a:solidFill>
                <a:latin typeface="Lucida Console" pitchFamily="0" panose="02020603050405020304"/>
              </a:rPr>
              <a:t>п</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и</a:t>
            </a:r>
            <a:r>
              <a:rPr lang="ru-RU" sz="1050" spc="-20">
                <a:solidFill>
                  <a:srgbClr val="000000"/>
                </a:solidFill>
                <a:latin typeface="Lucida Console" pitchFamily="0" panose="02020603050405020304"/>
              </a:rPr>
              <a:t>з</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ч</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а </a:t>
            </a:r>
            <a:r>
              <a:rPr lang="ru-RU" sz="1050" spc="-20">
                <a:solidFill>
                  <a:srgbClr val="000000"/>
                </a:solidFill>
                <a:latin typeface="Lucida Console" pitchFamily="0" panose="02020603050405020304"/>
              </a:rPr>
              <a:t>д</a:t>
            </a:r>
            <a:r>
              <a:rPr lang="ru-RU" sz="1050" spc="-20">
                <a:solidFill>
                  <a:srgbClr val="000000"/>
                </a:solidFill>
                <a:latin typeface="Lucida Console" pitchFamily="0" panose="02020603050405020304"/>
              </a:rPr>
              <a:t>л</a:t>
            </a:r>
            <a:r>
              <a:rPr lang="ru-RU" sz="1050" spc="-20">
                <a:solidFill>
                  <a:srgbClr val="000000"/>
                </a:solidFill>
                <a:latin typeface="Lucida Console" pitchFamily="0" panose="02020603050405020304"/>
              </a:rPr>
              <a:t>я </a:t>
            </a:r>
            <a:r>
              <a:rPr lang="ru-RU" sz="1050" spc="-20">
                <a:solidFill>
                  <a:srgbClr val="000000"/>
                </a:solidFill>
                <a:latin typeface="Lucida Console" pitchFamily="0" panose="02020603050405020304"/>
              </a:rPr>
              <a:t>в</a:t>
            </a:r>
            <a:r>
              <a:rPr lang="ru-RU" sz="1050" spc="-20">
                <a:solidFill>
                  <a:srgbClr val="000000"/>
                </a:solidFill>
                <a:latin typeface="Lucida Console" pitchFamily="0" panose="02020603050405020304"/>
              </a:rPr>
              <a:t>с</a:t>
            </a:r>
            <a:r>
              <a:rPr lang="ru-RU" sz="1050" spc="-20">
                <a:solidFill>
                  <a:srgbClr val="000000"/>
                </a:solidFill>
                <a:latin typeface="Lucida Console" pitchFamily="0" panose="02020603050405020304"/>
              </a:rPr>
              <a:t>т</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в</a:t>
            </a:r>
            <a:r>
              <a:rPr lang="ru-RU" sz="1050" spc="-20">
                <a:solidFill>
                  <a:srgbClr val="000000"/>
                </a:solidFill>
                <a:latin typeface="Lucida Console" pitchFamily="0" panose="02020603050405020304"/>
              </a:rPr>
              <a:t>л</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я </a:t>
            </a:r>
            <a:r>
              <a:rPr lang="ru-RU" sz="1050" spc="-20">
                <a:solidFill>
                  <a:srgbClr val="000000"/>
                </a:solidFill>
                <a:latin typeface="Lucida Console" pitchFamily="0" panose="02020603050405020304"/>
              </a:rPr>
              <a:t>в </a:t>
            </a:r>
            <a:r>
              <a:rPr lang="ru-RU" sz="1050" spc="-20">
                <a:solidFill>
                  <a:srgbClr val="000000"/>
                </a:solidFill>
                <a:latin typeface="Lucida Console" pitchFamily="0" panose="02020603050405020304"/>
              </a:rPr>
              <a:t>у</a:t>
            </a:r>
            <a:r>
              <a:rPr lang="ru-RU" sz="1050" spc="-20">
                <a:solidFill>
                  <a:srgbClr val="000000"/>
                </a:solidFill>
                <a:latin typeface="Lucida Console" pitchFamily="0" panose="02020603050405020304"/>
              </a:rPr>
              <a:t>с</a:t>
            </a:r>
            <a:r>
              <a:rPr lang="ru-RU" sz="1050" spc="-20">
                <a:solidFill>
                  <a:srgbClr val="000000"/>
                </a:solidFill>
                <a:latin typeface="Lucida Console" pitchFamily="0" panose="02020603050405020304"/>
              </a:rPr>
              <a:t>т</a:t>
            </a:r>
            <a:r>
              <a:rPr lang="ru-RU" sz="1050" spc="-20">
                <a:solidFill>
                  <a:srgbClr val="000000"/>
                </a:solidFill>
                <a:latin typeface="Lucida Console" pitchFamily="0" panose="02020603050405020304"/>
              </a:rPr>
              <a:t>а</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в</a:t>
            </a:r>
            <a:r>
              <a:rPr lang="ru-RU" sz="1050" spc="-20">
                <a:solidFill>
                  <a:srgbClr val="000000"/>
                </a:solidFill>
                <a:latin typeface="Lucida Console" pitchFamily="0" panose="02020603050405020304"/>
              </a:rPr>
              <a:t>г </a:t>
            </a:r>
            <a:r>
              <a:rPr lang="ru-RU" sz="1050" spc="-20">
                <a:solidFill>
                  <a:srgbClr val="000000"/>
                </a:solidFill>
                <a:latin typeface="Lucida Console" pitchFamily="0" panose="02020603050405020304"/>
              </a:rPr>
              <a:t>е</a:t>
            </a:r>
            <a:r>
              <a:rPr lang="ru-RU" sz="1050" spc="-20">
                <a:solidFill>
                  <a:srgbClr val="000000"/>
                </a:solidFill>
                <a:latin typeface="Lucida Console" pitchFamily="0" panose="02020603050405020304"/>
              </a:rPr>
              <a:t>д</a:t>
            </a:r>
            <a:r>
              <a:rPr lang="ru-RU" sz="1050" spc="-20">
                <a:solidFill>
                  <a:srgbClr val="000000"/>
                </a:solidFill>
                <a:latin typeface="Lucida Console" pitchFamily="0" panose="02020603050405020304"/>
              </a:rPr>
              <a:t>и</a:t>
            </a:r>
            <a:r>
              <a:rPr lang="ru-RU" sz="1050" spc="-20">
                <a:solidFill>
                  <a:srgbClr val="000000"/>
                </a:solidFill>
                <a:latin typeface="Lucida Console" pitchFamily="0" panose="02020603050405020304"/>
              </a:rPr>
              <a:t>н</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г</a:t>
            </a:r>
            <a:r>
              <a:rPr lang="ru-RU" sz="1050" spc="-20">
                <a:solidFill>
                  <a:srgbClr val="000000"/>
                </a:solidFill>
                <a:latin typeface="Lucida Console" pitchFamily="0" panose="02020603050405020304"/>
              </a:rPr>
              <a:t>о </a:t>
            </a:r>
            <a:r>
              <a:rPr lang="ru-RU" sz="1050" spc="-20">
                <a:solidFill>
                  <a:srgbClr val="000000"/>
                </a:solidFill>
                <a:latin typeface="Lucida Console" pitchFamily="0" panose="02020603050405020304"/>
              </a:rPr>
              <a:t>п</a:t>
            </a:r>
            <a:r>
              <a:rPr lang="ru-RU" sz="1050" spc="-20">
                <a:solidFill>
                  <a:srgbClr val="000000"/>
                </a:solidFill>
                <a:latin typeface="Lucida Console" pitchFamily="0" panose="02020603050405020304"/>
              </a:rPr>
              <a:t>о</a:t>
            </a:r>
            <a:r>
              <a:rPr lang="ru-RU" sz="1050" spc="-20">
                <a:solidFill>
                  <a:srgbClr val="000000"/>
                </a:solidFill>
                <a:latin typeface="Lucida Console" pitchFamily="0" panose="02020603050405020304"/>
              </a:rPr>
              <a:t>р</a:t>
            </a:r>
            <a:r>
              <a:rPr lang="ru-RU" sz="1050" spc="-20">
                <a:solidFill>
                  <a:srgbClr val="000000"/>
                </a:solidFill>
                <a:latin typeface="Lucida Console" pitchFamily="0" panose="02020603050405020304"/>
              </a:rPr>
              <a:t>я</a:t>
            </a:r>
            <a:r>
              <a:rPr lang="ru-RU" sz="1050" spc="-20">
                <a:solidFill>
                  <a:srgbClr val="000000"/>
                </a:solidFill>
                <a:latin typeface="Lucida Console" pitchFamily="0" panose="02020603050405020304"/>
              </a:rPr>
              <a:t>д</a:t>
            </a:r>
            <a:r>
              <a:rPr lang="ru-RU" sz="1050" spc="-20">
                <a:solidFill>
                  <a:srgbClr val="000000"/>
                </a:solidFill>
                <a:latin typeface="Lucida Console" pitchFamily="0" panose="02020603050405020304"/>
              </a:rPr>
              <a:t>к</a:t>
            </a:r>
            <a:r>
              <a:rPr lang="ru-RU" sz="1050" spc="-20">
                <a:solidFill>
                  <a:srgbClr val="000000"/>
                </a:solidFill>
                <a:latin typeface="Lucida Console" pitchFamily="0" panose="02020603050405020304"/>
              </a:rPr>
              <a:t>у </a:t>
            </a:r>
          </a:p>
          <a:p>
            <a:pPr marL="0" marR="0" indent="0" algn="l">
              <a:lnSpc>
                <a:spcPts val="1400"/>
              </a:lnSpc>
              <a:spcBef>
                <a:spcPts val="0"/>
              </a:spcBef>
              <a:spcAft>
                <a:spcPts val="0"/>
              </a:spcAft>
            </a:pPr>
            <a:r>
              <a:rPr lang="ru-RU" sz="1100" spc="50">
                <a:solidFill>
                  <a:srgbClr val="000000"/>
                </a:solidFill>
                <a:latin typeface="Arial" pitchFamily="2" panose="02020603050405020304"/>
              </a:rPr>
              <a:t>ф ормування справ незалежно вiд форми носгя </a:t>
            </a:r>
            <a:r>
              <a:rPr lang="ru-RU" sz="1100" spc="50">
                <a:solidFill>
                  <a:srgbClr val="000000"/>
                </a:solidFill>
                <a:latin typeface="Arial" pitchFamily="2" panose="02020603050405020304"/>
              </a:rPr>
              <a:t>гнформацг'i, </a:t>
            </a:r>
            <a:r>
              <a:rPr lang="ru-RU" sz="1100" spc="50">
                <a:solidFill>
                  <a:srgbClr val="000000"/>
                </a:solidFill>
                <a:latin typeface="Arial" pitchFamily="2" panose="02020603050405020304"/>
              </a:rPr>
              <a:t>забезпечення Тх облгку,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58" name=""/>
        <p:cNvGrpSpPr/>
        <p:nvPr/>
      </p:nvGrpSpPr>
      <p:grpSpPr>
        <a:xfrm>
          <a:off x="0" y="0"/>
          <a:ext cx="0" cy="0"/>
          <a:chOff x="0" y="0"/>
          <a:chExt cx="0" cy="0"/>
        </a:xfrm>
      </p:grpSpPr>
      <p:sp>
        <p:nvSpPr>
          <p:cNvPr id="60" name=""/>
          <p:cNvSpPr/>
          <p:nvPr>
            <p:ph type="body" idx="10"/>
          </p:nvPr>
        </p:nvSpPr>
        <p:spPr>
          <a:xfrm>
            <a:off x="909320" y="571500"/>
            <a:ext cx="6212840" cy="95123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ru-RU" sz="1100" spc="0">
                <a:solidFill>
                  <a:srgbClr val="000000"/>
                </a:solidFill>
                <a:latin typeface="Arial" pitchFamily="2" panose="02020603050405020304"/>
              </a:rPr>
              <a:t>оперативного пошуку документiв за Тх змгстом i видом, визначення строкгв зберiгання справ i е основою для складання описгв справ постгйного та тривалого (понад 10 рокгв) зберiгання, а також для облгку справ тимчасового (до 10 рокгв включно) зберiгання. </a:t>
            </a:r>
          </a:p>
          <a:p>
            <a:pPr marL="0" marR="0" indent="0" algn="just">
              <a:lnSpc>
                <a:spcPts val="1400"/>
              </a:lnSpc>
              <a:spcBef>
                <a:spcPts val="0"/>
              </a:spcBef>
              <a:spcAft>
                <a:spcPts val="0"/>
              </a:spcAft>
            </a:pPr>
            <a:r>
              <a:rPr lang="ru-RU" sz="1150" spc="0">
                <a:solidFill>
                  <a:srgbClr val="000000"/>
                </a:solidFill>
                <a:latin typeface="Times New Roman" pitchFamily="1" panose="02020603050405020304"/>
              </a:rPr>
              <a:t>Вiдповiдно до роздiлу XIII IнструкцгУ, номенклатура справ суду схвалюеться </a:t>
            </a:r>
            <a:r>
              <a:rPr lang="ru-RU" sz="1100" spc="0">
                <a:solidFill>
                  <a:srgbClr val="000000"/>
                </a:solidFill>
                <a:latin typeface="Arial" pitchFamily="2" panose="02020603050405020304"/>
              </a:rPr>
              <a:t>експертною комгсгею суду та погоджуеться експертно-перевгрною комгсгею вгдповгдноТ державно архгвног установи один раз на п'ять рокгв або щороку в разг гстотних змiн у структуре, функцгях та характерг роботи суду, пгсля чого затверджуеться головою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Зведену номенклатуру справ суду вiдповiдно до посадових обов'язкiв складае консультант суду, посада якого на даний час е вакантною, а посадовг обов'язки якого покладено на начальника канцеляргУ суду (на правах вгддглу) Володимира БАЙДЮКА. </a:t>
            </a:r>
          </a:p>
          <a:p>
            <a:pPr marL="0" marR="0" indent="0" algn="just">
              <a:lnSpc>
                <a:spcPts val="1400"/>
              </a:lnSpc>
              <a:spcBef>
                <a:spcPts val="0"/>
              </a:spcBef>
              <a:spcAft>
                <a:spcPts val="0"/>
              </a:spcAft>
            </a:pPr>
            <a:r>
              <a:rPr lang="ru-RU" sz="1100" spc="0">
                <a:solidFill>
                  <a:srgbClr val="000000"/>
                </a:solidFill>
                <a:latin typeface="Arial" pitchFamily="2" panose="02020603050405020304"/>
              </a:rPr>
              <a:t>Номенклатура справ суду затверджуеться не пгзнгше грудня попереднього року, уводиться в дiю з 1 сгчня наступного календарного року.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Номенклатура справ суду на 2022 рiк, схвалена протоколом засгдання ЕК архгвного вгддглу ТлумацькоУ райдержадмгнгстрацгУ 1вано-ФранкгвськоУ областi 01.11.2021 року № 4, затверджена наказом голови суду 24.12.2021 року та введена в дiю з 01.01.2022 року.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Експертною комгсгею суду проведено 3 засгдання з розгляду питань про внесения змгн до номенклатури справ суду на 2022 рiк та П погодження на 2023 рiк. </a:t>
            </a:r>
          </a:p>
          <a:p>
            <a:pPr marL="0" marR="0" indent="0" algn="ctr">
              <a:lnSpc>
                <a:spcPts val="1400"/>
              </a:lnSpc>
              <a:spcBef>
                <a:spcPts val="1415"/>
              </a:spcBef>
              <a:spcAft>
                <a:spcPts val="0"/>
              </a:spcAft>
            </a:pPr>
            <a:r>
              <a:rPr lang="ru-RU" sz="1100" spc="20">
                <a:solidFill>
                  <a:srgbClr val="000000"/>
                </a:solidFill>
                <a:latin typeface="Arial" pitchFamily="2" panose="02020603050405020304"/>
              </a:rPr>
              <a:t>Архгв суду </a:t>
            </a:r>
          </a:p>
          <a:p>
            <a:pPr marL="0" marR="0" indent="0" algn="just">
              <a:lnSpc>
                <a:spcPts val="1400"/>
              </a:lnSpc>
              <a:spcBef>
                <a:spcPts val="1375"/>
              </a:spcBef>
              <a:spcAft>
                <a:spcPts val="0"/>
              </a:spcAft>
            </a:pPr>
            <a:r>
              <a:rPr lang="ru-RU" sz="1100" spc="0">
                <a:solidFill>
                  <a:srgbClr val="000000"/>
                </a:solidFill>
                <a:latin typeface="Arial" pitchFamily="2" panose="02020603050405020304"/>
              </a:rPr>
              <a:t>Архгв суду розмгщений в спецгально видгленгй кгмнатг на третьому поверсг. В цгй кгмнатг наявна опалювальна система. </a:t>
            </a:r>
          </a:p>
          <a:p>
            <a:pPr marL="0" marR="0" indent="0" algn="just">
              <a:lnSpc>
                <a:spcPts val="1400"/>
              </a:lnSpc>
              <a:spcBef>
                <a:spcPts val="0"/>
              </a:spcBef>
              <a:spcAft>
                <a:spcPts val="0"/>
              </a:spcAft>
            </a:pPr>
            <a:r>
              <a:rPr lang="ru-RU" sz="1100" spc="0">
                <a:solidFill>
                  <a:srgbClr val="000000"/>
                </a:solidFill>
                <a:latin typeface="Arial" pitchFamily="2" panose="02020603050405020304"/>
              </a:rPr>
              <a:t>Архгвна кгмната суду обладнана стацгонарними стелажами, якг розмгщенг перпендикулярно до стгни з вгконним проргзом, з дотриманням установленого порядку гх розмгщення. Основа стелажгв архiву суду являеться металевою. </a:t>
            </a:r>
          </a:p>
          <a:p>
            <a:pPr marL="0" marR="0" indent="0" algn="just">
              <a:lnSpc>
                <a:spcPts val="1400"/>
              </a:lnSpc>
              <a:spcBef>
                <a:spcPts val="0"/>
              </a:spcBef>
              <a:spcAft>
                <a:spcPts val="0"/>
              </a:spcAft>
            </a:pPr>
            <a:r>
              <a:rPr lang="ru-RU" sz="1150" spc="0">
                <a:solidFill>
                  <a:srgbClr val="000000"/>
                </a:solidFill>
                <a:latin typeface="Times New Roman" pitchFamily="1" panose="02020603050405020304"/>
              </a:rPr>
              <a:t>При збергганнг паперових документгв в apxiвi суду вжито заходи щодо оптимгзацгг </a:t>
            </a:r>
            <a:r>
              <a:rPr lang="ru-RU" sz="1100" spc="0">
                <a:solidFill>
                  <a:srgbClr val="000000"/>
                </a:solidFill>
                <a:latin typeface="Arial" pitchFamily="2" panose="02020603050405020304"/>
              </a:rPr>
              <a:t>клгматичних умов на основг рацгонального опалення i провгтрювання даноi кгмнати. </a:t>
            </a:r>
          </a:p>
          <a:p>
            <a:pPr marL="0" marR="0" indent="0" algn="just">
              <a:lnSpc>
                <a:spcPts val="1400"/>
              </a:lnSpc>
              <a:spcBef>
                <a:spcPts val="40"/>
              </a:spcBef>
              <a:spcAft>
                <a:spcPts val="0"/>
              </a:spcAft>
            </a:pPr>
            <a:r>
              <a:rPr lang="ru-RU" sz="1100" spc="0">
                <a:solidFill>
                  <a:srgbClr val="000000"/>
                </a:solidFill>
                <a:latin typeface="Arial" pitchFamily="2" panose="02020603050405020304"/>
              </a:rPr>
              <a:t>В судi всi судовг справи та документи щоргчно передаються на вгдповгдальне зберiгання до архгву суду. </a:t>
            </a:r>
          </a:p>
          <a:p>
            <a:pPr marL="0" marR="0" indent="0" algn="just">
              <a:lnSpc>
                <a:spcPts val="1400"/>
              </a:lnSpc>
              <a:spcBef>
                <a:spcPts val="0"/>
              </a:spcBef>
              <a:spcAft>
                <a:spcPts val="0"/>
              </a:spcAft>
            </a:pPr>
            <a:r>
              <a:rPr lang="ru-RU" sz="1150" spc="0">
                <a:solidFill>
                  <a:srgbClr val="000000"/>
                </a:solidFill>
                <a:latin typeface="Times New Roman" pitchFamily="1" panose="02020603050405020304"/>
              </a:rPr>
              <a:t>Також слгд зазначити, що в судi вгдсутня посада apxiвapiyca, а виконання цих </a:t>
            </a:r>
            <a:r>
              <a:rPr lang="ru-RU" sz="1100" spc="0">
                <a:solidFill>
                  <a:srgbClr val="000000"/>
                </a:solidFill>
                <a:latin typeface="Arial" pitchFamily="2" panose="02020603050405020304"/>
              </a:rPr>
              <a:t>обов'язкiв посадовою гнструкцгею покладено на консультанта цього ж суду, посада якого на даний час е вакантною. Зггдно наказу в.о. кергвника апарату Тлумацького районного суду Iвано-Франкгвськог областi Оксани РИНДИЧ вгд 07.02.2022 № 02-47/34 «Про тимчасове виконання обов'язкiв консультанта суду», тимчасове виконання обов'язкiв за вакантною посадою консультанта суду покладено на начальника канцеляргг цього ж суду (на правах вгддглу) Володимира БАЙДЮКА, з 17.02.2022 року, який також е головою комгсгY з реоргангзацгг (злиття) суду. </a:t>
            </a:r>
          </a:p>
          <a:p>
            <a:pPr marL="0" marR="0" indent="0" algn="just">
              <a:lnSpc>
                <a:spcPts val="1400"/>
              </a:lnSpc>
              <a:spcBef>
                <a:spcPts val="85"/>
              </a:spcBef>
              <a:spcAft>
                <a:spcPts val="0"/>
              </a:spcAft>
            </a:pPr>
            <a:r>
              <a:rPr lang="ru-RU" sz="1100" spc="0">
                <a:solidFill>
                  <a:srgbClr val="000000"/>
                </a:solidFill>
                <a:latin typeface="Arial" pitchFamily="2" panose="02020603050405020304"/>
              </a:rPr>
              <a:t>Протягом сгчня-квгтня 2022 року було прийнято в архгв суду адмiнiстративнi справи, кримгнальнг справи (клопотання, подання, скарги), кргм кримгнальних проваджень; цивгльнг справи, справи про адмiнiстративнi правопорушення за 2021 рiк та номенклатурнг справи за 2021 рiк. </a:t>
            </a:r>
          </a:p>
          <a:p>
            <a:pPr marL="0" marR="0" indent="0" algn="ctr">
              <a:lnSpc>
                <a:spcPts val="1400"/>
              </a:lnSpc>
              <a:spcBef>
                <a:spcPts val="1510"/>
              </a:spcBef>
              <a:spcAft>
                <a:spcPts val="0"/>
              </a:spcAft>
            </a:pPr>
            <a:r>
              <a:rPr lang="ru-RU" sz="1100" spc="50">
                <a:solidFill>
                  <a:srgbClr val="000000"/>
                </a:solidFill>
                <a:latin typeface="Arial" pitchFamily="2" panose="02020603050405020304"/>
              </a:rPr>
              <a:t>Правильнгсть заповнення облiково-статистичних карток </a:t>
            </a:r>
          </a:p>
          <a:p>
            <a:pPr marL="0" marR="0" indent="0" algn="just">
              <a:lnSpc>
                <a:spcPts val="1300"/>
              </a:lnSpc>
              <a:spcBef>
                <a:spcPts val="1415"/>
              </a:spcBef>
              <a:spcAft>
                <a:spcPts val="0"/>
              </a:spcAft>
            </a:pPr>
            <a:r>
              <a:rPr lang="ru-RU" sz="1100" spc="0">
                <a:solidFill>
                  <a:srgbClr val="000000"/>
                </a:solidFill>
                <a:latin typeface="Arial" pitchFamily="2" panose="02020603050405020304"/>
              </a:rPr>
              <a:t>Вiдповiдно до пункту 17 роздiлу II 1нструкцгУ реестрацгя та облгк судових справ (матергалгв кримгнального провадження) у судi здгйснюються в автоматизованiй системi документообггу суду в облiково-статистичних (iнформацiйних) картках, з використанням вгдповгдних гндексгв. </a:t>
            </a:r>
          </a:p>
          <a:p>
            <a:pPr marL="0" marR="0" indent="0" algn="just">
              <a:lnSpc>
                <a:spcPts val="1300"/>
              </a:lnSpc>
              <a:spcBef>
                <a:spcPts val="180"/>
              </a:spcBef>
              <a:spcAft>
                <a:spcPts val="0"/>
              </a:spcAft>
            </a:pPr>
            <a:r>
              <a:rPr lang="ru-RU" sz="1100" spc="15">
                <a:solidFill>
                  <a:srgbClr val="000000"/>
                </a:solidFill>
                <a:latin typeface="Arial" pitchFamily="2" panose="02020603050405020304"/>
              </a:rPr>
              <a:t>В облiково-статистичних (iнформацiйних) картках i реестрацгйних журналах всi пункти i графи (електроннi поля), передбаченг формами та вгдповгдними полями в автоматизованiй системi документообггу суду, заповнюються вгдповгдальними особами вiдповiдно до руку справи. </a:t>
            </a:r>
          </a:p>
          <a:p>
            <a:pPr marL="0" marR="0" indent="0" algn="just">
              <a:lnSpc>
                <a:spcPts val="1400"/>
              </a:lnSpc>
              <a:spcBef>
                <a:spcPts val="170"/>
              </a:spcBef>
              <a:spcAft>
                <a:spcPts val="0"/>
              </a:spcAft>
            </a:pPr>
            <a:r>
              <a:rPr lang="ru-RU" sz="1100" spc="70">
                <a:solidFill>
                  <a:srgbClr val="000000"/>
                </a:solidFill>
                <a:latin typeface="Arial" pitchFamily="2" panose="02020603050405020304"/>
              </a:rPr>
              <a:t>Yci </a:t>
            </a:r>
            <a:r>
              <a:rPr lang="ru-RU" sz="1100" spc="70">
                <a:solidFill>
                  <a:srgbClr val="000000"/>
                </a:solidFill>
                <a:latin typeface="Arial" pitchFamily="2" panose="02020603050405020304"/>
              </a:rPr>
              <a:t>пункти (електроннi поля) облiково-статистичних (iнформацiйних) карток належним чином заповнюються вгдповгдальними працгвниками канцеляргУ суду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0F1FE"/>
        </a:solidFill>
      </p:bgPr>
    </p:bg>
    <p:spTree>
      <p:nvGrpSpPr>
        <p:cNvPr id="6" name=""/>
        <p:cNvGrpSpPr/>
        <p:nvPr/>
      </p:nvGrpSpPr>
      <p:grpSpPr>
        <a:xfrm>
          <a:off x="0" y="0"/>
          <a:ext cx="0" cy="0"/>
          <a:chOff x="0" y="0"/>
          <a:chExt cx="0" cy="0"/>
        </a:xfrm>
      </p:grpSpPr>
      <p:sp>
        <p:nvSpPr>
          <p:cNvPr id="8" name=""/>
          <p:cNvSpPr/>
          <p:nvPr>
            <p:ph type="body" idx="10"/>
          </p:nvPr>
        </p:nvSpPr>
        <p:spPr>
          <a:xfrm>
            <a:off x="871855" y="546100"/>
            <a:ext cx="6210300" cy="9321800"/>
          </a:xfrm>
          <a:prstGeom prst="rect">
            <a:avLst/>
          </a:prstGeom>
          <a:noFill/>
          <a:ln w="0" cmpd="sng">
            <a:noFill/>
            <a:prstDash val="solid"/>
          </a:ln>
        </p:spPr>
        <p:txBody>
          <a:bodyPr vert="horz" lIns="0" tIns="22225" rIns="0" bIns="0" anchor="t"/>
          <a:lstStyle/>
          <a:p>
            <a:pPr marL="0" marR="0" indent="0" algn="just">
              <a:lnSpc>
                <a:spcPts val="1400"/>
              </a:lnSpc>
              <a:spcAft>
                <a:spcPts val="0"/>
              </a:spcAft>
            </a:pPr>
            <a:r>
              <a:rPr lang="ru-RU" sz="1100" spc="-70">
                <a:solidFill>
                  <a:srgbClr val="1B1A22"/>
                </a:solidFill>
                <a:latin typeface="Verdana" pitchFamily="2" panose="02020603050405020304"/>
              </a:rPr>
              <a:t>районного суду Iвано-Франкгвськоi областi покладено на судового розпорядника. У свой дiяльностi судовий розпорядник/особа, яка тимчасово виконуе обов'язки судового розпорядника, керуеться Конституцгею Украiни, Законами Украiни «Про судоустргй i статус суддгв», «Про державну службу», «Про запобггання корупцгТ», iншими законами Украгни, актами Верховное Ради Украiни, Президента Украiни, Кабгнету Мгнгстргв Украiни, постановами Пленуму Верховного Суду, ргшеннями зборгв суддгв Тлумацького районного суду Iвано-Франкгвськог областi, Положенням про порядок створення та дiяльностi служби судових розпорядникiв, затвердженим наказом Державно? судовое адмгнгстрацге Украгни вiд 20.07.2017 № 815 (далг</a:t>
            </a:r>
            <a:r>
              <a:rPr lang="ru-RU" sz="1100" spc="-70">
                <a:solidFill>
                  <a:srgbClr val="51535A"/>
                </a:solidFill>
                <a:latin typeface="Verdana" pitchFamily="2" panose="02020603050405020304"/>
              </a:rPr>
              <a:t> —</a:t>
            </a:r>
            <a:r>
              <a:rPr lang="ru-RU" sz="1100" spc="-70">
                <a:solidFill>
                  <a:srgbClr val="1B1A22"/>
                </a:solidFill>
                <a:latin typeface="Verdana" pitchFamily="2" panose="02020603050405020304"/>
              </a:rPr>
              <a:t> Положення про службу), 1нструкцгею з дгловодства в мгсцевих та апеляцгйних судах Украiни, затвердженою наказом Державно? судовое адмгнгстрацгг Украгни вiд 20 серпня 2019 року № 814 зг змгнами, iншими чинними нормативно-прaвовими актами, наказами, розпорядженнями та дорученнями кергвництва суду, Посадовою гнструкцгею судового розпорядника Тлумацького районного суду Iвано-Франкгвськоi областi. </a:t>
            </a:r>
          </a:p>
          <a:p>
            <a:pPr marL="0" marR="0" indent="0" algn="just">
              <a:lnSpc>
                <a:spcPts val="1400"/>
              </a:lnSpc>
              <a:spcBef>
                <a:spcPts val="0"/>
              </a:spcBef>
              <a:spcAft>
                <a:spcPts val="0"/>
              </a:spcAft>
            </a:pPr>
            <a:r>
              <a:rPr lang="ru-RU" sz="1100" spc="-65">
                <a:solidFill>
                  <a:srgbClr val="1B1A22"/>
                </a:solidFill>
                <a:latin typeface="Verdana" pitchFamily="2" panose="02020603050405020304"/>
              </a:rPr>
              <a:t>Судовий розпорядник/особа, яка тимчасово виконуе обов'язки судового розпорядника, протягом звгтного року вiдповiдно до Положення про службу та своех функцгональних обов'язкгв проводив заходи щодо органгзацге судового процесу в судi, органгзовував взаемодгю з iншими працiвниками апарату суду, забезпечував планування роботи та виконання поставлених завдань, належний ргвень дисциплгни oci6, якг перебувають в примгщеннг судi. </a:t>
            </a:r>
          </a:p>
          <a:p>
            <a:pPr marL="0" marR="0" indent="0" algn="just">
              <a:lnSpc>
                <a:spcPts val="1300"/>
              </a:lnSpc>
              <a:spcBef>
                <a:spcPts val="60"/>
              </a:spcBef>
              <a:spcAft>
                <a:spcPts val="0"/>
              </a:spcAft>
            </a:pPr>
            <a:r>
              <a:rPr lang="ru-RU" sz="1100" spc="0">
                <a:solidFill>
                  <a:srgbClr val="1B1A22"/>
                </a:solidFill>
                <a:latin typeface="Verdana" pitchFamily="2" panose="02020603050405020304"/>
              </a:rPr>
              <a:t>Судовий розпорядник/особа, яка тимчасово виконуе обов'язки судового розпорядника, виконував свое функцгональнг обов'язки вiдповiдно до свое? Посадово? гнструкцiе. </a:t>
            </a:r>
          </a:p>
          <a:p>
            <a:pPr marL="0" marR="0" indent="0" algn="just">
              <a:lnSpc>
                <a:spcPts val="1400"/>
              </a:lnSpc>
              <a:spcBef>
                <a:spcPts val="180"/>
              </a:spcBef>
              <a:spcAft>
                <a:spcPts val="0"/>
              </a:spcAft>
            </a:pPr>
            <a:r>
              <a:rPr lang="ru-RU" sz="1100" spc="-70">
                <a:solidFill>
                  <a:srgbClr val="1B1A22"/>
                </a:solidFill>
                <a:latin typeface="Verdana" pitchFamily="2" panose="02020603050405020304"/>
              </a:rPr>
              <a:t>Протягом 2022 року посада судового розпорядника в Тлумацькому районному судi Iвано-Франкгвськоi областi була вакантною, а тому наказами керiвника апарату цього ж суду обов'язки покладалися на визначених кергвником апарату суду oci6. Зокрема: </a:t>
            </a:r>
          </a:p>
          <a:p>
            <a:pPr marL="0" marR="0" indent="182880" algn="just">
              <a:lnSpc>
                <a:spcPts val="1400"/>
              </a:lnSpc>
              <a:spcBef>
                <a:spcPts val="40"/>
              </a:spcBef>
              <a:spcAft>
                <a:spcPts val="0"/>
              </a:spcAft>
              <a:buFont typeface="Verdana"/>
              <a:buAutoNum startAt="1" type="arabicPeriod"/>
            </a:pPr>
            <a:r>
              <a:rPr lang="ru-RU" sz="1100" spc="-65">
                <a:solidFill>
                  <a:srgbClr val="1B1A22"/>
                </a:solidFill>
                <a:latin typeface="Verdana" pitchFamily="2" panose="02020603050405020304"/>
              </a:rPr>
              <a:t>на консультанта цього ж суду Тетяну ГОР1Н з 09 березня 2022 року до фактичного виходу основного працгвника, але не бгльше як на строк, що не перевищуе три мгсяцг (до 08 червня 2022 року, включно) (наказ керiвника апарату суду вiд 09.03.2022 № 02-47/55); </a:t>
            </a:r>
          </a:p>
          <a:p>
            <a:pPr marL="0" marR="0" indent="182880" algn="just">
              <a:lnSpc>
                <a:spcPts val="1400"/>
              </a:lnSpc>
              <a:spcBef>
                <a:spcPts val="10"/>
              </a:spcBef>
              <a:spcAft>
                <a:spcPts val="0"/>
              </a:spcAft>
              <a:buFont typeface="Verdana"/>
              <a:buAutoNum type="arabicPeriod"/>
            </a:pPr>
            <a:r>
              <a:rPr lang="ru-RU" sz="1100" spc="-70">
                <a:solidFill>
                  <a:srgbClr val="1B1A22"/>
                </a:solidFill>
                <a:latin typeface="Verdana" pitchFamily="2" panose="02020603050405020304"/>
              </a:rPr>
              <a:t>на старшого секретаря канцелярге цього ж суду (на правах вгддглу) Юлгю ДУМАНСЬКУ з 10 червня 2022 року на строк, що не перевищуе три мгсяцг (до 09 вересня 2022 року, включно) (наказ керiвника апарату суду вiд 10.06.2022 № 02-47/86); </a:t>
            </a:r>
          </a:p>
          <a:p>
            <a:pPr marL="0" marR="0" indent="182880" algn="just">
              <a:lnSpc>
                <a:spcPts val="1400"/>
              </a:lnSpc>
              <a:spcBef>
                <a:spcPts val="30"/>
              </a:spcBef>
              <a:spcAft>
                <a:spcPts val="0"/>
              </a:spcAft>
              <a:buFont typeface="Verdana"/>
              <a:buAutoNum type="arabicPeriod"/>
            </a:pPr>
            <a:r>
              <a:rPr lang="ru-RU" sz="1100" spc="-95">
                <a:solidFill>
                  <a:srgbClr val="1B1A22"/>
                </a:solidFill>
                <a:latin typeface="Verdana" pitchFamily="2" panose="02020603050405020304"/>
              </a:rPr>
              <a:t>на консультанта цього ж суду Тетяну ГОРIН з 22 вересня 2022 року на строк, що не перевищуе три мгсяцг (до 21 грудня 2022 року, включно) (наказ керiвника апарату суду вiд 22.09.2022 № 02-47/106). </a:t>
            </a:r>
          </a:p>
          <a:p>
            <a:pPr marL="0" marR="0" indent="0" algn="just">
              <a:lnSpc>
                <a:spcPts val="1400"/>
              </a:lnSpc>
              <a:spcBef>
                <a:spcPts val="50"/>
              </a:spcBef>
              <a:spcAft>
                <a:spcPts val="0"/>
              </a:spcAft>
            </a:pPr>
            <a:r>
              <a:rPr lang="ru-RU" sz="1100" spc="0">
                <a:solidFill>
                  <a:srgbClr val="1B1A22"/>
                </a:solidFill>
                <a:latin typeface="Verdana" pitchFamily="2" panose="02020603050405020304"/>
              </a:rPr>
              <a:t>За звгтний пергод працiвниками, що виконували обов'язки служби судових розпорядникiв, не було допущено порушень трудовое та виконавчое дисциплгни. </a:t>
            </a:r>
          </a:p>
          <a:p>
            <a:pPr marL="0" marR="0" indent="0" algn="ctr">
              <a:lnSpc>
                <a:spcPts val="1400"/>
              </a:lnSpc>
              <a:spcBef>
                <a:spcPts val="1460"/>
              </a:spcBef>
              <a:spcAft>
                <a:spcPts val="0"/>
              </a:spcAft>
            </a:pPr>
            <a:r>
              <a:rPr lang="ru-RU" sz="1100" spc="0">
                <a:solidFill>
                  <a:srgbClr val="1B1A22"/>
                </a:solidFill>
                <a:latin typeface="Verdana" pitchFamily="2" panose="02020603050405020304"/>
              </a:rPr>
              <a:t>СТАН ЗАБЕЗПЕЧЕННЯ В ПРИМIЩЕННI СУДУ УМОВ ДЛЯ ТИМЧАСОВОГО </a:t>
            </a:r>
            <a:br/>
            <a:r>
              <a:rPr lang="ru-RU" sz="1100" spc="0">
                <a:solidFill>
                  <a:srgbClr val="1B1A22"/>
                </a:solidFill>
                <a:latin typeface="Verdana" pitchFamily="2" panose="02020603050405020304"/>
              </a:rPr>
              <a:t>ТРИМАННЯ ПIДОЗРЮВАНИХ, ОБВИНУВАЧЕНИХ, ЗАСУДЖЕНИХ </a:t>
            </a:r>
          </a:p>
          <a:p>
            <a:pPr marL="0" marR="0" indent="0" algn="r">
              <a:lnSpc>
                <a:spcPts val="1400"/>
              </a:lnSpc>
              <a:spcBef>
                <a:spcPts val="1430"/>
              </a:spcBef>
              <a:spcAft>
                <a:spcPts val="0"/>
              </a:spcAft>
            </a:pPr>
            <a:r>
              <a:rPr lang="ru-RU" sz="1100" spc="35">
                <a:solidFill>
                  <a:srgbClr val="1B1A22"/>
                </a:solidFill>
                <a:latin typeface="Verdana" pitchFamily="2" panose="02020603050405020304"/>
              </a:rPr>
              <a:t>Примгщення конвою та камера для тимчасового тримання пгдозрюваних, </a:t>
            </a:r>
          </a:p>
          <a:p>
            <a:pPr marL="0" marR="0" indent="0" algn="l">
              <a:lnSpc>
                <a:spcPts val="1400"/>
              </a:lnSpc>
              <a:spcBef>
                <a:spcPts val="0"/>
              </a:spcBef>
              <a:spcAft>
                <a:spcPts val="0"/>
              </a:spcAft>
            </a:pPr>
            <a:r>
              <a:rPr lang="ru-RU" sz="1100" spc="-70">
                <a:solidFill>
                  <a:srgbClr val="1B1A22"/>
                </a:solidFill>
                <a:latin typeface="Verdana" pitchFamily="2" panose="02020603050405020304"/>
              </a:rPr>
              <a:t>обвинувачених, засуджених розмгщуються на першому поверсг. </a:t>
            </a:r>
          </a:p>
          <a:p>
            <a:pPr marL="0" marR="0" indent="0" algn="r">
              <a:lnSpc>
                <a:spcPts val="1400"/>
              </a:lnSpc>
              <a:spcBef>
                <a:spcPts val="0"/>
              </a:spcBef>
              <a:spcAft>
                <a:spcPts val="0"/>
              </a:spcAft>
            </a:pPr>
            <a:r>
              <a:rPr lang="ru-RU" sz="1100" spc="-40">
                <a:solidFill>
                  <a:srgbClr val="1B1A22"/>
                </a:solidFill>
                <a:latin typeface="Verdana" pitchFamily="2" panose="02020603050405020304"/>
              </a:rPr>
              <a:t>Площа примгщення конвою становить б,4 кв.м. Примгщення забезпечено меблями, </a:t>
            </a:r>
          </a:p>
          <a:p>
            <a:pPr marL="0" marR="0" indent="0" algn="r">
              <a:lnSpc>
                <a:spcPts val="1400"/>
              </a:lnSpc>
              <a:spcBef>
                <a:spcPts val="0"/>
              </a:spcBef>
              <a:spcAft>
                <a:spcPts val="0"/>
              </a:spcAft>
            </a:pPr>
            <a:r>
              <a:rPr lang="ru-RU" sz="1100" spc="-55">
                <a:solidFill>
                  <a:srgbClr val="1B1A22"/>
                </a:solidFill>
                <a:latin typeface="Verdana" pitchFamily="2" panose="02020603050405020304"/>
              </a:rPr>
              <a:t>мае штучне i денне освгтлення, механгчну вентиляцгю. На вгкнак встановлено грати, скло </a:t>
            </a:r>
          </a:p>
          <a:p>
            <a:pPr marL="0" marR="0" indent="0" algn="l">
              <a:lnSpc>
                <a:spcPts val="1300"/>
              </a:lnSpc>
              <a:spcBef>
                <a:spcPts val="0"/>
              </a:spcBef>
              <a:spcAft>
                <a:spcPts val="0"/>
              </a:spcAft>
            </a:pPr>
            <a:r>
              <a:rPr lang="ru-RU" sz="1100" spc="-75">
                <a:solidFill>
                  <a:srgbClr val="1B1A22"/>
                </a:solidFill>
                <a:latin typeface="Verdana" pitchFamily="2" panose="02020603050405020304"/>
              </a:rPr>
              <a:t>прозоре. Провгтрювання здгйснюеться шляхом вгдкривання вгкна. </a:t>
            </a:r>
          </a:p>
          <a:p>
            <a:pPr marL="457200" marR="0" indent="0" algn="l">
              <a:lnSpc>
                <a:spcPts val="1400"/>
              </a:lnSpc>
              <a:spcBef>
                <a:spcPts val="0"/>
              </a:spcBef>
              <a:spcAft>
                <a:spcPts val="0"/>
              </a:spcAft>
            </a:pPr>
            <a:r>
              <a:rPr lang="ru-RU" sz="1100" spc="-75">
                <a:solidFill>
                  <a:srgbClr val="1B1A22"/>
                </a:solidFill>
                <a:latin typeface="Verdana" pitchFamily="2" panose="02020603050405020304"/>
              </a:rPr>
              <a:t>У наявностг е емнгсть для питное води, одноразовг стакани. </a:t>
            </a:r>
          </a:p>
          <a:p>
            <a:pPr marL="0" marR="0" indent="0" algn="r">
              <a:lnSpc>
                <a:spcPts val="1400"/>
              </a:lnSpc>
              <a:spcBef>
                <a:spcPts val="60"/>
              </a:spcBef>
              <a:spcAft>
                <a:spcPts val="0"/>
              </a:spcAft>
            </a:pPr>
            <a:r>
              <a:rPr lang="ru-RU" sz="1100" spc="-55">
                <a:solidFill>
                  <a:srgbClr val="1B1A22"/>
                </a:solidFill>
                <a:latin typeface="Verdana" pitchFamily="2" panose="02020603050405020304"/>
              </a:rPr>
              <a:t>Для пiдозрюваних, обвинувачених, засуджених та конвою наявний окремий санвузол </a:t>
            </a:r>
          </a:p>
          <a:p>
            <a:pPr marL="0" marR="0" indent="0" algn="r">
              <a:lnSpc>
                <a:spcPts val="1200"/>
              </a:lnSpc>
              <a:spcBef>
                <a:spcPts val="0"/>
              </a:spcBef>
              <a:spcAft>
                <a:spcPts val="0"/>
              </a:spcAft>
            </a:pPr>
            <a:r>
              <a:rPr lang="ru-RU" sz="1100" spc="-15">
                <a:solidFill>
                  <a:srgbClr val="1B1A22"/>
                </a:solidFill>
                <a:latin typeface="Verdana" pitchFamily="2" panose="02020603050405020304"/>
              </a:rPr>
              <a:t>з умивальником, який постгйно поповнюеться ргдким милом, рушниками i туалетним </a:t>
            </a:r>
          </a:p>
          <a:p>
            <a:pPr marL="0" marR="0" indent="0" algn="l">
              <a:lnSpc>
                <a:spcPts val="1300"/>
              </a:lnSpc>
              <a:spcBef>
                <a:spcPts val="0"/>
              </a:spcBef>
              <a:spcAft>
                <a:spcPts val="0"/>
              </a:spcAft>
            </a:pPr>
            <a:r>
              <a:rPr lang="ru-RU" sz="1100" spc="-80">
                <a:solidFill>
                  <a:srgbClr val="1B1A22"/>
                </a:solidFill>
                <a:latin typeface="Verdana" pitchFamily="2" panose="02020603050405020304"/>
              </a:rPr>
              <a:t>папером. </a:t>
            </a:r>
          </a:p>
          <a:p>
            <a:pPr marL="0" marR="0" indent="0" algn="r">
              <a:lnSpc>
                <a:spcPts val="1400"/>
              </a:lnSpc>
              <a:spcBef>
                <a:spcPts val="160"/>
              </a:spcBef>
              <a:spcAft>
                <a:spcPts val="0"/>
              </a:spcAft>
            </a:pPr>
            <a:r>
              <a:rPr lang="ru-RU" sz="1100" spc="-50">
                <a:solidFill>
                  <a:srgbClr val="1B1A22"/>
                </a:solidFill>
                <a:latin typeface="Verdana" pitchFamily="2" panose="02020603050405020304"/>
              </a:rPr>
              <a:t>Облаштовано одну камеру для тимчасового тримання пiдозрюваних, обвинувачених, </a:t>
            </a:r>
          </a:p>
          <a:p>
            <a:pPr marL="0" marR="0" indent="0" algn="l">
              <a:lnSpc>
                <a:spcPts val="1200"/>
              </a:lnSpc>
              <a:spcBef>
                <a:spcPts val="0"/>
              </a:spcBef>
              <a:spcAft>
                <a:spcPts val="0"/>
              </a:spcAft>
            </a:pPr>
            <a:r>
              <a:rPr lang="ru-RU" sz="1100" spc="-70">
                <a:solidFill>
                  <a:srgbClr val="1B1A22"/>
                </a:solidFill>
                <a:latin typeface="Verdana" pitchFamily="2" panose="02020603050405020304"/>
              </a:rPr>
              <a:t>засуджених загальною площею 7,8 кв. м. </a:t>
            </a:r>
          </a:p>
          <a:p>
            <a:pPr marL="457200" marR="0" indent="0" algn="l">
              <a:lnSpc>
                <a:spcPts val="1400"/>
              </a:lnSpc>
              <a:spcBef>
                <a:spcPts val="15"/>
              </a:spcBef>
              <a:spcAft>
                <a:spcPts val="0"/>
              </a:spcAft>
            </a:pPr>
            <a:r>
              <a:rPr lang="ru-RU" sz="1100" spc="-75">
                <a:solidFill>
                  <a:srgbClr val="1B1A22"/>
                </a:solidFill>
                <a:latin typeface="Verdana" pitchFamily="2" panose="02020603050405020304"/>
              </a:rPr>
              <a:t>Камера вгдокремлена капгтальними цегляними стенами. </a:t>
            </a:r>
          </a:p>
          <a:p>
            <a:pPr marL="457200" marR="0" indent="0" algn="l">
              <a:lnSpc>
                <a:spcPts val="1400"/>
              </a:lnSpc>
              <a:spcBef>
                <a:spcPts val="5"/>
              </a:spcBef>
              <a:spcAft>
                <a:spcPts val="95"/>
              </a:spcAft>
            </a:pPr>
            <a:r>
              <a:rPr lang="ru-RU" sz="1100" spc="-80">
                <a:solidFill>
                  <a:srgbClr val="1B1A22"/>
                </a:solidFill>
                <a:latin typeface="Verdana" pitchFamily="2" panose="02020603050405020304"/>
              </a:rPr>
              <a:t>Дверг камери металевг гратчастг.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EFF0FD"/>
        </a:solidFill>
      </p:bgPr>
    </p:bg>
    <p:spTree>
      <p:nvGrpSpPr>
        <p:cNvPr id="61" name=""/>
        <p:cNvGrpSpPr/>
        <p:nvPr/>
      </p:nvGrpSpPr>
      <p:grpSpPr>
        <a:xfrm>
          <a:off x="0" y="0"/>
          <a:ext cx="0" cy="0"/>
          <a:chOff x="0" y="0"/>
          <a:chExt cx="0" cy="0"/>
        </a:xfrm>
      </p:grpSpPr>
      <p:sp>
        <p:nvSpPr>
          <p:cNvPr id="63" name=""/>
          <p:cNvSpPr/>
          <p:nvPr>
            <p:ph type="body" idx="10"/>
          </p:nvPr>
        </p:nvSpPr>
        <p:spPr>
          <a:xfrm>
            <a:off x="777240" y="571500"/>
            <a:ext cx="6212840" cy="9525000"/>
          </a:xfrm>
          <a:prstGeom prst="rect">
            <a:avLst/>
          </a:prstGeom>
          <a:noFill/>
          <a:ln w="0" cmpd="sng">
            <a:noFill/>
            <a:prstDash val="solid"/>
          </a:ln>
        </p:spPr>
        <p:txBody>
          <a:bodyPr vert="horz" lIns="0" tIns="0" rIns="0" bIns="0" anchor="t"/>
          <a:lstStyle/>
          <a:p>
            <a:pPr marL="45720" marR="0" indent="0" algn="just">
              <a:lnSpc>
                <a:spcPts val="1400"/>
              </a:lnSpc>
              <a:spcAft>
                <a:spcPts val="0"/>
              </a:spcAft>
            </a:pPr>
            <a:r>
              <a:rPr lang="ru-RU" sz="1100" spc="0">
                <a:solidFill>
                  <a:srgbClr val="000000"/>
                </a:solidFill>
                <a:latin typeface="Arial" pitchFamily="2" panose="02020603050405020304"/>
              </a:rPr>
              <a:t>начальником канцеляргт суду (на правах вгддглу) Володимиром БАЙДЮКОМ та головними спецгалгстами канцеляргт суду (на правах вгддглу) Наталгею ЛОБУР i Надгею БЛОНСЬКОЮ (ДМИТРУК), що вгдповгдае вимогам IнструкцгТ та Положения про автоматизовану систему документообiгу суду. </a:t>
            </a:r>
          </a:p>
          <a:p>
            <a:pPr marL="45720" marR="0" indent="0" algn="ctr">
              <a:lnSpc>
                <a:spcPts val="1400"/>
              </a:lnSpc>
              <a:spcBef>
                <a:spcPts val="1490"/>
              </a:spcBef>
              <a:spcAft>
                <a:spcPts val="0"/>
              </a:spcAft>
            </a:pPr>
            <a:r>
              <a:rPr lang="ru-RU" sz="1100" spc="95">
                <a:solidFill>
                  <a:srgbClr val="000000"/>
                </a:solidFill>
                <a:latin typeface="Arial" pitchFamily="2" panose="02020603050405020304"/>
              </a:rPr>
              <a:t>КОМП'ЮТЕРНА ПРОГРАМА «Д-3» </a:t>
            </a:r>
          </a:p>
          <a:p>
            <a:pPr marL="45720" marR="0" indent="0" algn="just">
              <a:lnSpc>
                <a:spcPts val="1400"/>
              </a:lnSpc>
              <a:spcBef>
                <a:spcPts val="1425"/>
              </a:spcBef>
              <a:spcAft>
                <a:spcPts val="0"/>
              </a:spcAft>
            </a:pPr>
            <a:r>
              <a:rPr lang="ru-RU" sz="1100" spc="0">
                <a:solidFill>
                  <a:srgbClr val="000000"/>
                </a:solidFill>
                <a:latin typeface="Arial" pitchFamily="2" panose="02020603050405020304"/>
              </a:rPr>
              <a:t>Правове регулювання вгдносин, пов'язаних гз функцгонуванням автоматизованоТ системи документообiгу суду, здгйснюеться вгдповгдно до Положения про автоматизовану систему документообiгу суду, затвердженого ргшенням Ради суддгв УкраТни № 30 вгд 26.11.2010 року, гз змгнами, у тому числi Законгв УкраТни «Про електроннi документи та електронний документообгг», «Про гнформацгю», «Про доступ до судових ргшень», «Про захист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в гнформацгйно-телекомунгкацгйних системах», «Про захист персональних даних», «Про електроннi довгрчг послуги», ДСТУ 4163:2020 «Унгфгкована система органгзацгйно-розпорядчоТ документацгТ. Вимоги до оформлення документгв». </a:t>
            </a:r>
          </a:p>
          <a:p>
            <a:pPr marL="45720" marR="0" indent="0" algn="just">
              <a:lnSpc>
                <a:spcPts val="1400"/>
              </a:lnSpc>
              <a:spcBef>
                <a:spcPts val="15"/>
              </a:spcBef>
              <a:spcAft>
                <a:spcPts val="0"/>
              </a:spcAft>
            </a:pPr>
            <a:r>
              <a:rPr lang="ru-RU" sz="1100" spc="0">
                <a:solidFill>
                  <a:srgbClr val="000000"/>
                </a:solidFill>
                <a:latin typeface="Arial" pitchFamily="2" panose="02020603050405020304"/>
              </a:rPr>
              <a:t>Вiдповiдно до вимог зазначеного Положения, персональну вiдповiдальнiсть за забезпечення належног органгзацгг функцiонування автоматизованоТ системи в судi несе керiвник апарату суду. </a:t>
            </a:r>
          </a:p>
          <a:p>
            <a:pPr marL="45720" marR="0" indent="0" algn="just">
              <a:lnSpc>
                <a:spcPts val="1400"/>
              </a:lnSpc>
              <a:spcBef>
                <a:spcPts val="45"/>
              </a:spcBef>
              <a:spcAft>
                <a:spcPts val="0"/>
              </a:spcAft>
            </a:pPr>
            <a:r>
              <a:rPr lang="ru-RU" sz="1100" spc="0">
                <a:solidFill>
                  <a:srgbClr val="000000"/>
                </a:solidFill>
                <a:latin typeface="Arial" pitchFamily="2" panose="02020603050405020304"/>
              </a:rPr>
              <a:t>Вимогами цього ж Положения передбачено, що незаконне втручання в роботу автоматизованоТ системи тягне вiдповiдальнiсть, установлену законом. </a:t>
            </a:r>
          </a:p>
          <a:p>
            <a:pPr marL="45720" marR="0" indent="0" algn="just">
              <a:lnSpc>
                <a:spcPts val="1400"/>
              </a:lnSpc>
              <a:spcBef>
                <a:spcPts val="0"/>
              </a:spcBef>
              <a:spcAft>
                <a:spcPts val="0"/>
              </a:spcAft>
            </a:pPr>
            <a:r>
              <a:rPr lang="ru-RU" sz="1100" spc="0">
                <a:solidFill>
                  <a:srgbClr val="000000"/>
                </a:solidFill>
                <a:latin typeface="Arial" pitchFamily="2" panose="02020603050405020304"/>
              </a:rPr>
              <a:t>Оцгнкою дгяльностг суду щодо дотримання вимог чинного законодавства в процесг ф ункцiонування автоматизованоТ системи документообiгу суду комп'ютерноУ програми «Д-</a:t>
            </a:r>
            <a:r>
              <a:rPr lang="ru-RU" sz="1100" spc="0">
                <a:solidFill>
                  <a:srgbClr val="000000"/>
                </a:solidFill>
                <a:latin typeface="Arial" pitchFamily="2" panose="02020603050405020304"/>
              </a:rPr>
              <a:t>3» встановлено наступне. </a:t>
            </a:r>
          </a:p>
          <a:p>
            <a:pPr marL="45720" marR="0" indent="0" algn="just">
              <a:lnSpc>
                <a:spcPts val="1400"/>
              </a:lnSpc>
              <a:spcBef>
                <a:spcPts val="15"/>
              </a:spcBef>
              <a:spcAft>
                <a:spcPts val="0"/>
              </a:spcAft>
            </a:pPr>
            <a:r>
              <a:rPr lang="ru-RU" sz="1100" spc="0">
                <a:solidFill>
                  <a:srgbClr val="000000"/>
                </a:solidFill>
                <a:latin typeface="Arial" pitchFamily="2" panose="02020603050405020304"/>
              </a:rPr>
              <a:t>Вiдповiдно до вимог Положения в судi, функцiонування автоматизованоТ системи документообiгу в судах загальноТ юрисдикцгТ забезпечуе: </a:t>
            </a:r>
          </a:p>
          <a:p>
            <a:pPr marL="45720" marR="0" indent="228600" algn="just">
              <a:lnSpc>
                <a:spcPts val="1400"/>
              </a:lnSpc>
              <a:spcBef>
                <a:spcPts val="25"/>
              </a:spcBef>
              <a:spcAft>
                <a:spcPts val="0"/>
              </a:spcAft>
              <a:buFont typeface="Arial"/>
              <a:buAutoNum startAt="1" type="arabicPeriod"/>
            </a:pPr>
            <a:r>
              <a:rPr lang="ru-RU" sz="1100" spc="0">
                <a:solidFill>
                  <a:srgbClr val="000000"/>
                </a:solidFill>
                <a:latin typeface="Arial" pitchFamily="2" panose="02020603050405020304"/>
              </a:rPr>
              <a:t>реестрацгю вхгдноТ та вихгдноТ кореспонденцгг, в тому числi судових справ, етапгв Ух руку; </a:t>
            </a:r>
          </a:p>
          <a:p>
            <a:pPr marL="45720" marR="0" indent="228600" algn="just">
              <a:lnSpc>
                <a:spcPts val="1400"/>
              </a:lnSpc>
              <a:spcBef>
                <a:spcPts val="5"/>
              </a:spcBef>
              <a:spcAft>
                <a:spcPts val="0"/>
              </a:spcAft>
              <a:buFont typeface="Arial"/>
              <a:buAutoNum type="arabicPeriod"/>
            </a:pPr>
            <a:r>
              <a:rPr lang="ru-RU" sz="1100" spc="0">
                <a:solidFill>
                  <a:srgbClr val="000000"/>
                </a:solidFill>
                <a:latin typeface="Arial" pitchFamily="2" panose="02020603050405020304"/>
              </a:rPr>
              <a:t>об'ективний та неупереджений розподгл судових справ мгж суддями з додержанням принципгв випадковостг та в хронологгчному порядку надходження судових справ, з урахуванням завантаженостг кожного суддг (збалансованого навантаження); </a:t>
            </a:r>
          </a:p>
          <a:p>
            <a:pPr marL="45720" marR="0" indent="228600" algn="just">
              <a:lnSpc>
                <a:spcPts val="1400"/>
              </a:lnSpc>
              <a:spcBef>
                <a:spcPts val="30"/>
              </a:spcBef>
              <a:spcAft>
                <a:spcPts val="0"/>
              </a:spcAft>
              <a:buFont typeface="Arial"/>
              <a:buAutoNum type="arabicPeriod"/>
            </a:pPr>
            <a:r>
              <a:rPr lang="ru-RU" sz="1100" spc="0">
                <a:solidFill>
                  <a:srgbClr val="000000"/>
                </a:solidFill>
                <a:latin typeface="Arial" pitchFamily="2" panose="02020603050405020304"/>
              </a:rPr>
              <a:t>визначення присяжних для судового розгляду з числа oci6, якг внесенг до вгдповгдних спискгв; </a:t>
            </a:r>
          </a:p>
          <a:p>
            <a:pPr marL="45720" marR="0" indent="228600" algn="just">
              <a:lnSpc>
                <a:spcPts val="1400"/>
              </a:lnSpc>
              <a:spcBef>
                <a:spcPts val="25"/>
              </a:spcBef>
              <a:spcAft>
                <a:spcPts val="0"/>
              </a:spcAft>
              <a:buFont typeface="Arial"/>
              <a:buAutoNum type="arabicPeriod"/>
            </a:pPr>
            <a:r>
              <a:rPr lang="ru-RU" sz="1100" spc="0">
                <a:solidFill>
                  <a:srgbClr val="000000"/>
                </a:solidFill>
                <a:latin typeface="Arial" pitchFamily="2" panose="02020603050405020304"/>
              </a:rPr>
              <a:t>надання фгзичним та юридичним особам </a:t>
            </a:r>
            <a:r>
              <a:rPr lang="ru-RU" sz="1100" spc="0">
                <a:solidFill>
                  <a:srgbClr val="000000"/>
                </a:solidFill>
                <a:latin typeface="Arial" pitchFamily="2" panose="02020603050405020304"/>
              </a:rPr>
              <a:t>гнформацгТ </a:t>
            </a:r>
            <a:r>
              <a:rPr lang="ru-RU" sz="1100" spc="0">
                <a:solidFill>
                  <a:srgbClr val="000000"/>
                </a:solidFill>
                <a:latin typeface="Arial" pitchFamily="2" panose="02020603050405020304"/>
              </a:rPr>
              <a:t>про стан розгляду судових </a:t>
            </a:r>
            <a:r>
              <a:rPr lang="ru-RU" sz="1050" spc="0">
                <a:solidFill>
                  <a:srgbClr val="000000"/>
                </a:solidFill>
                <a:latin typeface="Lucida Console" pitchFamily="0" panose="02020603050405020304"/>
              </a:rPr>
              <a:t>справ у випадках,встановленихзаконом; </a:t>
            </a:r>
          </a:p>
          <a:p>
            <a:pPr marL="45720" marR="0" indent="228600" algn="just">
              <a:lnSpc>
                <a:spcPts val="1400"/>
              </a:lnSpc>
              <a:spcBef>
                <a:spcPts val="50"/>
              </a:spcBef>
              <a:spcAft>
                <a:spcPts val="0"/>
              </a:spcAft>
              <a:buFont typeface="Arial"/>
              <a:buAutoNum type="arabicPeriod"/>
            </a:pPr>
            <a:r>
              <a:rPr lang="ru-RU" sz="1100" spc="0">
                <a:solidFill>
                  <a:srgbClr val="000000"/>
                </a:solidFill>
                <a:latin typeface="Arial" pitchFamily="2" panose="02020603050405020304"/>
              </a:rPr>
              <a:t>оприлюднення передбаченоТ Положениям </a:t>
            </a:r>
            <a:r>
              <a:rPr lang="ru-RU" sz="1100" spc="0">
                <a:solidFill>
                  <a:srgbClr val="000000"/>
                </a:solidFill>
                <a:latin typeface="Arial" pitchFamily="2" panose="02020603050405020304"/>
              </a:rPr>
              <a:t>гнформацгг </a:t>
            </a:r>
            <a:r>
              <a:rPr lang="ru-RU" sz="1100" spc="0">
                <a:solidFill>
                  <a:srgbClr val="000000"/>
                </a:solidFill>
                <a:latin typeface="Arial" pitchFamily="2" panose="02020603050405020304"/>
              </a:rPr>
              <a:t>для розмгщення на вебсайтг суду вебпорталу «Судова влада Украгни»; </a:t>
            </a:r>
          </a:p>
          <a:p>
            <a:pPr marL="45720" marR="0" indent="228600" algn="just">
              <a:lnSpc>
                <a:spcPts val="1400"/>
              </a:lnSpc>
              <a:spcBef>
                <a:spcPts val="15"/>
              </a:spcBef>
              <a:spcAft>
                <a:spcPts val="0"/>
              </a:spcAft>
              <a:buFont typeface="Arial"/>
              <a:buAutoNum type="arabicPeriod"/>
            </a:pPr>
            <a:r>
              <a:rPr lang="ru-RU" sz="1100" spc="0">
                <a:solidFill>
                  <a:srgbClr val="000000"/>
                </a:solidFill>
                <a:latin typeface="Arial" pitchFamily="2" panose="02020603050405020304"/>
              </a:rPr>
              <a:t>виготовлення та збереження оригiналiв електронних документгв суду; </a:t>
            </a:r>
          </a:p>
          <a:p>
            <a:pPr marL="45720" marR="0" indent="22860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централгзоване зберггання оригiналiв електронних документгв суду та гнших процесуальних документгв, в тому числi оригiналiв електронних судових ргшень, </a:t>
            </a:r>
          </a:p>
          <a:p>
            <a:pPr marL="45720" marR="0" indent="0" algn="l">
              <a:lnSpc>
                <a:spcPts val="1100"/>
              </a:lnSpc>
              <a:spcBef>
                <a:spcPts val="280"/>
              </a:spcBef>
              <a:spcAft>
                <a:spcPts val="0"/>
              </a:spcAft>
            </a:pPr>
            <a:r>
              <a:rPr lang="ru-RU" sz="1050" spc="-75">
                <a:solidFill>
                  <a:srgbClr val="000000"/>
                </a:solidFill>
                <a:latin typeface="Lucida Console" pitchFamily="0" panose="02020603050405020304"/>
              </a:rPr>
              <a:t>в</a:t>
            </a:r>
            <a:r>
              <a:rPr lang="ru-RU" sz="1050" spc="-75">
                <a:solidFill>
                  <a:srgbClr val="000000"/>
                </a:solidFill>
                <a:latin typeface="Lucida Console" pitchFamily="0" panose="02020603050405020304"/>
              </a:rPr>
              <a:t>и</a:t>
            </a:r>
            <a:r>
              <a:rPr lang="ru-RU" sz="1050" spc="-75">
                <a:solidFill>
                  <a:srgbClr val="000000"/>
                </a:solidFill>
                <a:latin typeface="Lucida Console" pitchFamily="0" panose="02020603050405020304"/>
              </a:rPr>
              <a:t>г</a:t>
            </a:r>
            <a:r>
              <a:rPr lang="ru-RU" sz="1050" spc="-75">
                <a:solidFill>
                  <a:srgbClr val="000000"/>
                </a:solidFill>
                <a:latin typeface="Lucida Console" pitchFamily="0" panose="02020603050405020304"/>
              </a:rPr>
              <a:t>о</a:t>
            </a:r>
            <a:r>
              <a:rPr lang="ru-RU" sz="1050" spc="-75">
                <a:solidFill>
                  <a:srgbClr val="000000"/>
                </a:solidFill>
                <a:latin typeface="Lucida Console" pitchFamily="0" panose="02020603050405020304"/>
              </a:rPr>
              <a:t>т</a:t>
            </a:r>
            <a:r>
              <a:rPr lang="ru-RU" sz="1050" spc="-75">
                <a:solidFill>
                  <a:srgbClr val="000000"/>
                </a:solidFill>
                <a:latin typeface="Lucida Console" pitchFamily="0" panose="02020603050405020304"/>
              </a:rPr>
              <a:t>о</a:t>
            </a:r>
            <a:r>
              <a:rPr lang="ru-RU" sz="1050" spc="-75">
                <a:solidFill>
                  <a:srgbClr val="000000"/>
                </a:solidFill>
                <a:latin typeface="Lucida Console" pitchFamily="0" panose="02020603050405020304"/>
              </a:rPr>
              <a:t>в</a:t>
            </a:r>
            <a:r>
              <a:rPr lang="ru-RU" sz="1050" spc="-75">
                <a:solidFill>
                  <a:srgbClr val="000000"/>
                </a:solidFill>
                <a:latin typeface="Lucida Console" pitchFamily="0" panose="02020603050405020304"/>
              </a:rPr>
              <a:t>л</a:t>
            </a:r>
            <a:r>
              <a:rPr lang="ru-RU" sz="1050" spc="-75">
                <a:solidFill>
                  <a:srgbClr val="000000"/>
                </a:solidFill>
                <a:latin typeface="Lucida Console" pitchFamily="0" panose="02020603050405020304"/>
              </a:rPr>
              <a:t>е</a:t>
            </a:r>
            <a:r>
              <a:rPr lang="ru-RU" sz="1050" spc="-75">
                <a:solidFill>
                  <a:srgbClr val="000000"/>
                </a:solidFill>
                <a:latin typeface="Lucida Console" pitchFamily="0" panose="02020603050405020304"/>
              </a:rPr>
              <a:t>н</a:t>
            </a:r>
            <a:r>
              <a:rPr lang="ru-RU" sz="1050" spc="-75">
                <a:solidFill>
                  <a:srgbClr val="000000"/>
                </a:solidFill>
                <a:latin typeface="Lucida Console" pitchFamily="0" panose="02020603050405020304"/>
              </a:rPr>
              <a:t>и</a:t>
            </a:r>
            <a:r>
              <a:rPr lang="ru-RU" sz="1050" spc="-75">
                <a:solidFill>
                  <a:srgbClr val="000000"/>
                </a:solidFill>
                <a:latin typeface="Lucida Console" pitchFamily="0" panose="02020603050405020304"/>
              </a:rPr>
              <a:t>х </a:t>
            </a:r>
            <a:r>
              <a:rPr lang="ru-RU" sz="1050" spc="-75">
                <a:solidFill>
                  <a:srgbClr val="000000"/>
                </a:solidFill>
                <a:latin typeface="Lucida Console" pitchFamily="0" panose="02020603050405020304"/>
              </a:rPr>
              <a:t>с</a:t>
            </a:r>
            <a:r>
              <a:rPr lang="ru-RU" sz="1050" spc="-75">
                <a:solidFill>
                  <a:srgbClr val="000000"/>
                </a:solidFill>
                <a:latin typeface="Lucida Console" pitchFamily="0" panose="02020603050405020304"/>
              </a:rPr>
              <a:t>у</a:t>
            </a:r>
            <a:r>
              <a:rPr lang="ru-RU" sz="1050" spc="-75">
                <a:solidFill>
                  <a:srgbClr val="000000"/>
                </a:solidFill>
                <a:latin typeface="Lucida Console" pitchFamily="0" panose="02020603050405020304"/>
              </a:rPr>
              <a:t>д</a:t>
            </a:r>
            <a:r>
              <a:rPr lang="ru-RU" sz="1050" spc="-75">
                <a:solidFill>
                  <a:srgbClr val="000000"/>
                </a:solidFill>
                <a:latin typeface="Lucida Console" pitchFamily="0" panose="02020603050405020304"/>
              </a:rPr>
              <a:t>о</a:t>
            </a:r>
            <a:r>
              <a:rPr lang="ru-RU" sz="1050" spc="-75">
                <a:solidFill>
                  <a:srgbClr val="000000"/>
                </a:solidFill>
                <a:latin typeface="Lucida Console" pitchFamily="0" panose="02020603050405020304"/>
              </a:rPr>
              <a:t>м; </a:t>
            </a:r>
          </a:p>
          <a:p>
            <a:pPr marL="45720" marR="0" indent="228600" algn="just">
              <a:lnSpc>
                <a:spcPts val="1400"/>
              </a:lnSpc>
              <a:spcBef>
                <a:spcPts val="50"/>
              </a:spcBef>
              <a:spcAft>
                <a:spcPts val="0"/>
              </a:spcAft>
              <a:buFont typeface="Arial"/>
              <a:buAutoNum type="arabicPeriod"/>
            </a:pPr>
            <a:r>
              <a:rPr lang="ru-RU" sz="1100" spc="0">
                <a:solidFill>
                  <a:srgbClr val="000000"/>
                </a:solidFill>
                <a:latin typeface="Arial" pitchFamily="2" panose="02020603050405020304"/>
              </a:rPr>
              <a:t>пгдготовку та автоматичне формування статистичних даних, узагальнюючих, анапгтичних показникгв, отриманих на пiдставi внесеног до автоматизованоТ системи </a:t>
            </a:r>
            <a:r>
              <a:rPr lang="ru-RU" sz="1100" spc="0">
                <a:solidFill>
                  <a:srgbClr val="000000"/>
                </a:solidFill>
                <a:latin typeface="Arial" pitchFamily="2" panose="02020603050405020304"/>
              </a:rPr>
              <a:t>гнформацгТ; </a:t>
            </a:r>
          </a:p>
          <a:p>
            <a:pPr marL="45720" marR="0" indent="228600" algn="just">
              <a:lnSpc>
                <a:spcPts val="1300"/>
              </a:lnSpc>
              <a:spcBef>
                <a:spcPts val="0"/>
              </a:spcBef>
              <a:spcAft>
                <a:spcPts val="0"/>
              </a:spcAft>
              <a:buFont typeface="Arial"/>
              <a:buAutoNum type="arabicPeriod"/>
            </a:pPr>
            <a:r>
              <a:rPr lang="ru-RU" sz="1100" spc="0">
                <a:solidFill>
                  <a:srgbClr val="000000"/>
                </a:solidFill>
                <a:latin typeface="Arial" pitchFamily="2" panose="02020603050405020304"/>
              </a:rPr>
              <a:t>видачу копгй судових ргшень, виконавчих документгв на пiдставi наявних у автоматизовангй системг даних; </a:t>
            </a:r>
          </a:p>
          <a:p>
            <a:pPr marL="45720" marR="0" indent="22860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автоматичне надсилання засобами електронного зв'язку оригiналiв електронних документгв суду (в тому числi текстгв судових повгсток у виглядг SMS-повгдомлень) учасникам судового процесу (провадження) за гх заявками; </a:t>
            </a:r>
          </a:p>
          <a:p>
            <a:pPr marL="45720" marR="0" indent="22860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передачу судових справ до електронного архгву. </a:t>
            </a:r>
          </a:p>
          <a:p>
            <a:pPr marL="45720" marR="0" indent="0" algn="just">
              <a:lnSpc>
                <a:spcPts val="1400"/>
              </a:lnSpc>
              <a:spcBef>
                <a:spcPts val="0"/>
              </a:spcBef>
              <a:spcAft>
                <a:spcPts val="310"/>
              </a:spcAft>
            </a:pPr>
            <a:r>
              <a:rPr lang="ru-RU" sz="1100" spc="-10">
                <a:solidFill>
                  <a:srgbClr val="000000"/>
                </a:solidFill>
                <a:latin typeface="Arial" pitchFamily="2" panose="02020603050405020304"/>
              </a:rPr>
              <a:t>Вiдповiдно до вимог статтг 155 Закону УкраТни «Про судоустргй i статус суддгв» та Положення про апарат, керiвник апарату суду несе персональну вiдповiдальнiсть за напежне органгзацгйне забезпечення суду, суддгв та судового процесу, функцiонування автоматизованоТ системи документообiгу суду. Вiдповiдно до вимог Положения, керiвник апарату суду визначае користувачгв автоматизованоТ системи та Ух </a:t>
            </a:r>
            <a:r>
              <a:rPr lang="ru-RU" sz="1100" spc="-10">
                <a:solidFill>
                  <a:srgbClr val="000000"/>
                </a:solidFill>
                <a:latin typeface="Arial" pitchFamily="2" panose="02020603050405020304"/>
              </a:rPr>
              <a:t>функцгонапьнг </a:t>
            </a:r>
            <a:r>
              <a:rPr lang="ru-RU" sz="1100" spc="-10">
                <a:solidFill>
                  <a:srgbClr val="000000"/>
                </a:solidFill>
                <a:latin typeface="Arial" pitchFamily="2" panose="02020603050405020304"/>
              </a:rPr>
              <a:t>обов'язки i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64" name=""/>
        <p:cNvGrpSpPr/>
        <p:nvPr/>
      </p:nvGrpSpPr>
      <p:grpSpPr>
        <a:xfrm>
          <a:off x="0" y="0"/>
          <a:ext cx="0" cy="0"/>
          <a:chOff x="0" y="0"/>
          <a:chExt cx="0" cy="0"/>
        </a:xfrm>
      </p:grpSpPr>
      <p:sp>
        <p:nvSpPr>
          <p:cNvPr id="66" name=""/>
          <p:cNvSpPr/>
          <p:nvPr>
            <p:ph type="body" idx="10"/>
          </p:nvPr>
        </p:nvSpPr>
        <p:spPr>
          <a:xfrm>
            <a:off x="885190" y="558800"/>
            <a:ext cx="6212840" cy="9499600"/>
          </a:xfrm>
          <a:prstGeom prst="rect">
            <a:avLst/>
          </a:prstGeom>
          <a:noFill/>
          <a:ln w="0" cmpd="sng">
            <a:noFill/>
            <a:prstDash val="solid"/>
          </a:ln>
        </p:spPr>
        <p:txBody>
          <a:bodyPr vert="horz" lIns="0" tIns="1905" rIns="0" bIns="0" anchor="t"/>
          <a:lstStyle/>
          <a:p>
            <a:pPr marL="0" marR="0" indent="0" algn="just">
              <a:lnSpc>
                <a:spcPts val="1400"/>
              </a:lnSpc>
              <a:spcAft>
                <a:spcPts val="0"/>
              </a:spcAft>
            </a:pPr>
            <a:r>
              <a:rPr lang="ru-RU" sz="1100" spc="0">
                <a:solidFill>
                  <a:srgbClr val="000000"/>
                </a:solidFill>
                <a:latin typeface="Verdana" pitchFamily="2" panose="02020603050405020304"/>
              </a:rPr>
              <a:t>права. Електроннг примгрники наказгв кергвника апарату суду щодо визначення функцгональних обов'язкiв, прав користувачгв автоматизованог системи, надання та позбавлення права доступу до неУ вносяться до автоматизованог системи не пгзнгше наступного робочого дня, що настав пгсля Ух пгдписання. </a:t>
            </a:r>
          </a:p>
          <a:p>
            <a:pPr marL="0" marR="0" indent="0" algn="just">
              <a:lnSpc>
                <a:spcPts val="1400"/>
              </a:lnSpc>
              <a:spcBef>
                <a:spcPts val="0"/>
              </a:spcBef>
              <a:spcAft>
                <a:spcPts val="0"/>
              </a:spcAft>
            </a:pPr>
            <a:r>
              <a:rPr lang="ru-RU" sz="1100" spc="-70">
                <a:solidFill>
                  <a:srgbClr val="000000"/>
                </a:solidFill>
                <a:latin typeface="Verdana" pitchFamily="2" panose="02020603050405020304"/>
              </a:rPr>
              <a:t>На виконання вимог Положения, ргшенням зборiв суддгв вгд 23 вересня 2020 року № 5 затверджено Засади використання автоматизованоУ системи документообiгу Тлумацького районного </a:t>
            </a:r>
            <a:r>
              <a:rPr lang="ru-RU" sz="1100" spc="-70">
                <a:solidFill>
                  <a:srgbClr val="000000"/>
                </a:solidFill>
                <a:latin typeface="Verdana" pitchFamily="2" panose="02020603050405020304"/>
              </a:rPr>
              <a:t>суду </a:t>
            </a:r>
            <a:r>
              <a:rPr lang="ru-RU" sz="1100" spc="-70">
                <a:solidFill>
                  <a:srgbClr val="000000"/>
                </a:solidFill>
                <a:latin typeface="Verdana" pitchFamily="2" panose="02020603050405020304"/>
              </a:rPr>
              <a:t>Iвано-Франкгвськог областг суду (далг - Засади), якг внесено до автоматизованог системи. </a:t>
            </a:r>
          </a:p>
          <a:p>
            <a:pPr marL="0" marR="0" indent="0" algn="just">
              <a:lnSpc>
                <a:spcPts val="1400"/>
              </a:lnSpc>
              <a:spcBef>
                <a:spcPts val="95"/>
              </a:spcBef>
              <a:spcAft>
                <a:spcPts val="0"/>
              </a:spcAft>
            </a:pPr>
            <a:r>
              <a:rPr lang="ru-RU" sz="1100" spc="-70">
                <a:solidFill>
                  <a:srgbClr val="000000"/>
                </a:solidFill>
                <a:latin typeface="Verdana" pitchFamily="2" panose="02020603050405020304"/>
              </a:rPr>
              <a:t>Наказами керiвника апарату суду визначено користувачгв автоматизованог системи документообiгу суду, в яких функцгональнг обов'язки i права конкретизованг та в яках визначено конкретних вiдповiдальних осiб за проведення автоматизованого розподiлу судових справ, внесения даних щодо суддг у порядку неавтоматичного розподiлу у випадках, передбачених чинним законодавством та вiдповiдно до рiшень зборiв суддiв, внесения даних до електронних табелгв облгку робочого часу суддiв. </a:t>
            </a:r>
          </a:p>
          <a:p>
            <a:pPr marL="0" marR="0" indent="0" algn="just">
              <a:lnSpc>
                <a:spcPts val="1400"/>
              </a:lnSpc>
              <a:spcBef>
                <a:spcPts val="0"/>
              </a:spcBef>
              <a:spcAft>
                <a:spcPts val="0"/>
              </a:spcAft>
            </a:pPr>
            <a:r>
              <a:rPr lang="ru-RU" sz="1100" spc="-65">
                <a:solidFill>
                  <a:srgbClr val="000000"/>
                </a:solidFill>
                <a:latin typeface="Verdana" pitchFamily="2" panose="02020603050405020304"/>
              </a:rPr>
              <a:t>Вгдповiдно до вимог Положення, адмiнiстратор автоматизованоТ системи (адмiнiстратор Едино? судовоТ гнформацгйно-телекомунгкацгйног системи - далг ECiTC) -державне пгдприемство «Iнформацгйнг судовг системи», яке забезпечуе: технгчний супровiд та здгйснюе пгдтримку працездатностг автоматизованоУ системи в цiлому згiдно з вимогами ECITC, виконуе гншг </a:t>
            </a:r>
            <a:r>
              <a:rPr lang="ru-RU" sz="1100" spc="-65">
                <a:solidFill>
                  <a:srgbClr val="000000"/>
                </a:solidFill>
                <a:latin typeface="Verdana" pitchFamily="2" panose="02020603050405020304"/>
              </a:rPr>
              <a:t>функцгТ </a:t>
            </a:r>
            <a:r>
              <a:rPr lang="ru-RU" sz="1100" spc="-65">
                <a:solidFill>
                  <a:srgbClr val="000000"/>
                </a:solidFill>
                <a:latin typeface="Verdana" pitchFamily="2" panose="02020603050405020304"/>
              </a:rPr>
              <a:t>вiдповiдно до розпоряджень ДСА УкраУни та взятих на себе договгрних зобов'язань; сервгс обмгну облгково-гнформацгйними картками, електронними документами суду з центральною базою даних автоматизовано? системи документообiгу суду у вгдповгдностг до протоколгв обмгну, затверджених адмгнгстратором автоматизованоУ системи. </a:t>
            </a:r>
          </a:p>
          <a:p>
            <a:pPr marL="0" marR="0" indent="0" algn="just">
              <a:lnSpc>
                <a:spcPts val="1400"/>
              </a:lnSpc>
              <a:spcBef>
                <a:spcPts val="70"/>
              </a:spcBef>
              <a:spcAft>
                <a:spcPts val="0"/>
              </a:spcAft>
            </a:pPr>
            <a:r>
              <a:rPr lang="ru-RU" sz="1100" spc="-80">
                <a:solidFill>
                  <a:srgbClr val="000000"/>
                </a:solidFill>
                <a:latin typeface="Verdana" pitchFamily="2" panose="02020603050405020304"/>
              </a:rPr>
              <a:t>Водночас, технгчний адмiнiстратор - особа, наделена правами адмгнгстратора автоматизованоТ системи для забезпечення ii технгчного функцгонування, яка працюе безпосередньо в судi, або вгдповгдний фахгвець адмгнгстратора автоматизованог системи, закршлений за цгею судовою установою. В судi технгчним адмгнгстратором визначений </a:t>
            </a:r>
            <a:r>
              <a:rPr lang="ru-RU" sz="1100" spc="-80">
                <a:solidFill>
                  <a:srgbClr val="000000"/>
                </a:solidFill>
                <a:latin typeface="Verdana" pitchFamily="2" panose="02020603050405020304"/>
              </a:rPr>
              <a:t>головний спецгалгст (з гнформацгйних технологгй). </a:t>
            </a:r>
          </a:p>
          <a:p>
            <a:pPr marL="457200" marR="0" indent="0" algn="just">
              <a:lnSpc>
                <a:spcPts val="1200"/>
              </a:lnSpc>
              <a:spcBef>
                <a:spcPts val="260"/>
              </a:spcBef>
              <a:spcAft>
                <a:spcPts val="0"/>
              </a:spcAft>
            </a:pP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с</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б</a:t>
            </a:r>
            <a:r>
              <a:rPr lang="ru-RU" sz="1100" spc="-15">
                <a:solidFill>
                  <a:srgbClr val="000000"/>
                </a:solidFill>
                <a:latin typeface="Lucida Console" pitchFamily="0" panose="02020603050405020304"/>
              </a:rPr>
              <a:t>а, </a:t>
            </a:r>
            <a:r>
              <a:rPr lang="ru-RU" sz="1100" spc="-15">
                <a:solidFill>
                  <a:srgbClr val="000000"/>
                </a:solidFill>
                <a:latin typeface="Lucida Console" pitchFamily="0" panose="02020603050405020304"/>
              </a:rPr>
              <a:t>я</a:t>
            </a:r>
            <a:r>
              <a:rPr lang="ru-RU" sz="1100" spc="-15">
                <a:solidFill>
                  <a:srgbClr val="000000"/>
                </a:solidFill>
                <a:latin typeface="Lucida Console" pitchFamily="0" panose="02020603050405020304"/>
              </a:rPr>
              <a:t>к</a:t>
            </a:r>
            <a:r>
              <a:rPr lang="ru-RU" sz="1100" spc="-15">
                <a:solidFill>
                  <a:srgbClr val="000000"/>
                </a:solidFill>
                <a:latin typeface="Lucida Console" pitchFamily="0" panose="02020603050405020304"/>
              </a:rPr>
              <a:t>а </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а </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е</a:t>
            </a:r>
            <a:r>
              <a:rPr lang="ru-RU" sz="1100" spc="-15">
                <a:solidFill>
                  <a:srgbClr val="000000"/>
                </a:solidFill>
                <a:latin typeface="Lucida Console" pitchFamily="0" panose="02020603050405020304"/>
              </a:rPr>
              <a:t>с</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и </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й </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м</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т</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з</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в</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н</a:t>
            </a:r>
            <a:r>
              <a:rPr lang="ru-RU" sz="1100" spc="-15">
                <a:solidFill>
                  <a:srgbClr val="000000"/>
                </a:solidFill>
                <a:latin typeface="Lucida Console" pitchFamily="0" panose="02020603050405020304"/>
              </a:rPr>
              <a:t>и</a:t>
            </a:r>
            <a:r>
              <a:rPr lang="ru-RU" sz="1100" spc="-15">
                <a:solidFill>
                  <a:srgbClr val="000000"/>
                </a:solidFill>
                <a:latin typeface="Lucida Console" pitchFamily="0" panose="02020603050405020304"/>
              </a:rPr>
              <a:t>й </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з</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о</a:t>
            </a:r>
            <a:r>
              <a:rPr lang="ru-RU" sz="1100" spc="-15">
                <a:solidFill>
                  <a:srgbClr val="000000"/>
                </a:solidFill>
                <a:latin typeface="Lucida Console" pitchFamily="0" panose="02020603050405020304"/>
              </a:rPr>
              <a:t>дi</a:t>
            </a:r>
            <a:r>
              <a:rPr lang="ru-RU" sz="1100" spc="-15">
                <a:solidFill>
                  <a:srgbClr val="000000"/>
                </a:solidFill>
                <a:latin typeface="Lucida Console" pitchFamily="0" panose="02020603050405020304"/>
              </a:rPr>
              <a:t>л </a:t>
            </a:r>
            <a:r>
              <a:rPr lang="ru-RU" sz="1100" spc="-15">
                <a:solidFill>
                  <a:srgbClr val="000000"/>
                </a:solidFill>
                <a:latin typeface="Lucida Console" pitchFamily="0" panose="02020603050405020304"/>
              </a:rPr>
              <a:t>с</a:t>
            </a:r>
            <a:r>
              <a:rPr lang="ru-RU" sz="1100" spc="-15">
                <a:solidFill>
                  <a:srgbClr val="000000"/>
                </a:solidFill>
                <a:latin typeface="Lucida Console" pitchFamily="0" panose="02020603050405020304"/>
              </a:rPr>
              <a:t>п</a:t>
            </a:r>
            <a:r>
              <a:rPr lang="ru-RU" sz="1100" spc="-15">
                <a:solidFill>
                  <a:srgbClr val="000000"/>
                </a:solidFill>
                <a:latin typeface="Lucida Console" pitchFamily="0" panose="02020603050405020304"/>
              </a:rPr>
              <a:t>р</a:t>
            </a:r>
            <a:r>
              <a:rPr lang="ru-RU" sz="1100" spc="-15">
                <a:solidFill>
                  <a:srgbClr val="000000"/>
                </a:solidFill>
                <a:latin typeface="Lucida Console" pitchFamily="0" panose="02020603050405020304"/>
              </a:rPr>
              <a:t>а</a:t>
            </a:r>
            <a:r>
              <a:rPr lang="ru-RU" sz="1100" spc="-15">
                <a:solidFill>
                  <a:srgbClr val="000000"/>
                </a:solidFill>
                <a:latin typeface="Lucida Console" pitchFamily="0" panose="02020603050405020304"/>
              </a:rPr>
              <a:t>в, </a:t>
            </a:r>
          </a:p>
          <a:p>
            <a:pPr marL="0" marR="0" indent="0" algn="l">
              <a:lnSpc>
                <a:spcPts val="1400"/>
              </a:lnSpc>
              <a:spcBef>
                <a:spcPts val="0"/>
              </a:spcBef>
              <a:spcAft>
                <a:spcPts val="0"/>
              </a:spcAft>
            </a:pPr>
            <a:r>
              <a:rPr lang="ru-RU" sz="1100" spc="-65">
                <a:solidFill>
                  <a:srgbClr val="000000"/>
                </a:solidFill>
                <a:latin typeface="Verdana" pitchFamily="2" panose="02020603050405020304"/>
              </a:rPr>
              <a:t>ознайомлюеться з розпорядженням пгд пгдпис вiдповiдно до вимог Положення. </a:t>
            </a:r>
          </a:p>
          <a:p>
            <a:pPr marL="0" marR="0" indent="0" algn="just">
              <a:lnSpc>
                <a:spcPts val="1400"/>
              </a:lnSpc>
              <a:spcBef>
                <a:spcPts val="40"/>
              </a:spcBef>
              <a:spcAft>
                <a:spcPts val="0"/>
              </a:spcAft>
            </a:pPr>
            <a:r>
              <a:rPr lang="ru-RU" sz="1100" spc="-75">
                <a:solidFill>
                  <a:srgbClr val="000000"/>
                </a:solidFill>
                <a:latin typeface="Verdana" pitchFamily="2" panose="02020603050405020304"/>
              </a:rPr>
              <a:t>В судi для кожного працгвника зокрема, задля визначення функцгональних обов'язкiв, прав користувачгв, надання або позбавлення користувачгв права доступу до автоматизованог системи документообiгу суду комп'ютерног програми «Д-3» та визначення вiдповiдальних </a:t>
            </a:r>
          </a:p>
          <a:p>
            <a:pPr marL="0" marR="0" indent="0" algn="l">
              <a:lnSpc>
                <a:spcPts val="1200"/>
              </a:lnSpc>
              <a:spcBef>
                <a:spcPts val="165"/>
              </a:spcBef>
              <a:spcAft>
                <a:spcPts val="0"/>
              </a:spcAft>
            </a:pP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сi</a:t>
            </a:r>
            <a:r>
              <a:rPr lang="ru-RU" sz="1100" spc="-50">
                <a:solidFill>
                  <a:srgbClr val="000000"/>
                </a:solidFill>
                <a:latin typeface="Lucida Console" pitchFamily="0" panose="02020603050405020304"/>
              </a:rPr>
              <a:t>б </a:t>
            </a:r>
            <a:r>
              <a:rPr lang="ru-RU" sz="1100" spc="-50">
                <a:solidFill>
                  <a:srgbClr val="000000"/>
                </a:solidFill>
                <a:latin typeface="Lucida Console" pitchFamily="0" panose="02020603050405020304"/>
              </a:rPr>
              <a:t>з</a:t>
            </a:r>
            <a:r>
              <a:rPr lang="ru-RU" sz="1100" spc="-50">
                <a:solidFill>
                  <a:srgbClr val="000000"/>
                </a:solidFill>
                <a:latin typeface="Lucida Console" pitchFamily="0" panose="02020603050405020304"/>
              </a:rPr>
              <a:t>а </a:t>
            </a:r>
            <a:r>
              <a:rPr lang="ru-RU" sz="1100" spc="-50">
                <a:solidFill>
                  <a:srgbClr val="000000"/>
                </a:solidFill>
                <a:latin typeface="Lucida Console" pitchFamily="0" panose="02020603050405020304"/>
              </a:rPr>
              <a:t>п</a:t>
            </a:r>
            <a:r>
              <a:rPr lang="ru-RU" sz="1100" spc="-50">
                <a:solidFill>
                  <a:srgbClr val="000000"/>
                </a:solidFill>
                <a:latin typeface="Lucida Console" pitchFamily="0" panose="02020603050405020304"/>
              </a:rPr>
              <a:t>р</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я </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т</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м</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т</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з</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г</a:t>
            </a:r>
            <a:r>
              <a:rPr lang="ru-RU" sz="1100" spc="-50">
                <a:solidFill>
                  <a:srgbClr val="000000"/>
                </a:solidFill>
                <a:latin typeface="Lucida Console" pitchFamily="0" panose="02020603050405020304"/>
              </a:rPr>
              <a:t>о </a:t>
            </a:r>
            <a:r>
              <a:rPr lang="ru-RU" sz="1100" spc="-50">
                <a:solidFill>
                  <a:srgbClr val="000000"/>
                </a:solidFill>
                <a:latin typeface="Lucida Console" pitchFamily="0" panose="02020603050405020304"/>
              </a:rPr>
              <a:t>р</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з</a:t>
            </a:r>
            <a:r>
              <a:rPr lang="ru-RU" sz="1100" spc="-50">
                <a:solidFill>
                  <a:srgbClr val="000000"/>
                </a:solidFill>
                <a:latin typeface="Lucida Console" pitchFamily="0" panose="02020603050405020304"/>
              </a:rPr>
              <a:t>п</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дi</a:t>
            </a:r>
            <a:r>
              <a:rPr lang="ru-RU" sz="1100" spc="-50">
                <a:solidFill>
                  <a:srgbClr val="000000"/>
                </a:solidFill>
                <a:latin typeface="Lucida Console" pitchFamily="0" panose="02020603050405020304"/>
              </a:rPr>
              <a:t>л</a:t>
            </a:r>
            <a:r>
              <a:rPr lang="ru-RU" sz="1100" spc="-50">
                <a:solidFill>
                  <a:srgbClr val="000000"/>
                </a:solidFill>
                <a:latin typeface="Lucida Console" pitchFamily="0" panose="02020603050405020304"/>
              </a:rPr>
              <a:t>у </a:t>
            </a:r>
            <a:r>
              <a:rPr lang="ru-RU" sz="1100" spc="-50">
                <a:solidFill>
                  <a:srgbClr val="000000"/>
                </a:solidFill>
                <a:latin typeface="Lucida Console" pitchFamily="0" panose="02020603050405020304"/>
              </a:rPr>
              <a:t>с</a:t>
            </a:r>
            <a:r>
              <a:rPr lang="ru-RU" sz="1100" spc="-50">
                <a:solidFill>
                  <a:srgbClr val="000000"/>
                </a:solidFill>
                <a:latin typeface="Lucida Console" pitchFamily="0" panose="02020603050405020304"/>
              </a:rPr>
              <a:t>у</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о</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х </a:t>
            </a:r>
            <a:r>
              <a:rPr lang="ru-RU" sz="1100" spc="-50">
                <a:solidFill>
                  <a:srgbClr val="000000"/>
                </a:solidFill>
                <a:latin typeface="Lucida Console" pitchFamily="0" panose="02020603050405020304"/>
              </a:rPr>
              <a:t>с</a:t>
            </a:r>
            <a:r>
              <a:rPr lang="ru-RU" sz="1100" spc="-50">
                <a:solidFill>
                  <a:srgbClr val="000000"/>
                </a:solidFill>
                <a:latin typeface="Lucida Console" pitchFamily="0" panose="02020603050405020304"/>
              </a:rPr>
              <a:t>п</a:t>
            </a:r>
            <a:r>
              <a:rPr lang="ru-RU" sz="1100" spc="-50">
                <a:solidFill>
                  <a:srgbClr val="000000"/>
                </a:solidFill>
                <a:latin typeface="Lucida Console" pitchFamily="0" panose="02020603050405020304"/>
              </a:rPr>
              <a:t>р</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в i </a:t>
            </a:r>
            <a:r>
              <a:rPr lang="ru-RU" sz="1100" spc="-50">
                <a:solidFill>
                  <a:srgbClr val="000000"/>
                </a:solidFill>
                <a:latin typeface="Lucida Console" pitchFamily="0" panose="02020603050405020304"/>
              </a:rPr>
              <a:t>в</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с</a:t>
            </a:r>
            <a:r>
              <a:rPr lang="ru-RU" sz="1100" spc="-50">
                <a:solidFill>
                  <a:srgbClr val="000000"/>
                </a:solidFill>
                <a:latin typeface="Lucida Console" pitchFamily="0" panose="02020603050405020304"/>
              </a:rPr>
              <a:t>е</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я </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а</a:t>
            </a:r>
            <a:r>
              <a:rPr lang="ru-RU" sz="1100" spc="-50">
                <a:solidFill>
                  <a:srgbClr val="000000"/>
                </a:solidFill>
                <a:latin typeface="Lucida Console" pitchFamily="0" panose="02020603050405020304"/>
              </a:rPr>
              <a:t>н</a:t>
            </a:r>
            <a:r>
              <a:rPr lang="ru-RU" sz="1100" spc="-50">
                <a:solidFill>
                  <a:srgbClr val="000000"/>
                </a:solidFill>
                <a:latin typeface="Lucida Console" pitchFamily="0" panose="02020603050405020304"/>
              </a:rPr>
              <a:t>и</a:t>
            </a:r>
            <a:r>
              <a:rPr lang="ru-RU" sz="1100" spc="-50">
                <a:solidFill>
                  <a:srgbClr val="000000"/>
                </a:solidFill>
                <a:latin typeface="Lucida Console" pitchFamily="0" panose="02020603050405020304"/>
              </a:rPr>
              <a:t>х </a:t>
            </a:r>
            <a:r>
              <a:rPr lang="ru-RU" sz="1100" spc="-50">
                <a:solidFill>
                  <a:srgbClr val="000000"/>
                </a:solidFill>
                <a:latin typeface="Lucida Console" pitchFamily="0" panose="02020603050405020304"/>
              </a:rPr>
              <a:t>д</a:t>
            </a:r>
            <a:r>
              <a:rPr lang="ru-RU" sz="1100" spc="-50">
                <a:solidFill>
                  <a:srgbClr val="000000"/>
                </a:solidFill>
                <a:latin typeface="Lucida Console" pitchFamily="0" panose="02020603050405020304"/>
              </a:rPr>
              <a:t>о </a:t>
            </a:r>
          </a:p>
          <a:p>
            <a:pPr marL="0" marR="0" indent="0" algn="just">
              <a:lnSpc>
                <a:spcPts val="1400"/>
              </a:lnSpc>
              <a:spcBef>
                <a:spcPts val="0"/>
              </a:spcBef>
              <a:spcAft>
                <a:spcPts val="0"/>
              </a:spcAft>
            </a:pPr>
            <a:r>
              <a:rPr lang="ru-RU" sz="1100" spc="-65">
                <a:solidFill>
                  <a:srgbClr val="000000"/>
                </a:solidFill>
                <a:latin typeface="Verdana" pitchFamily="2" panose="02020603050405020304"/>
              </a:rPr>
              <a:t>комп'ютерноУ програми «Д-3», виданг накази кергвника апарату суду. На час вгдсутностг вiдповiдальних осiб, вгдповгднг повноваження здгйснювали особи, на яких окремими наказами покладалися такг обов'язки. </a:t>
            </a:r>
          </a:p>
          <a:p>
            <a:pPr marL="0" marR="0" indent="0" algn="just">
              <a:lnSpc>
                <a:spcPts val="1400"/>
              </a:lnSpc>
              <a:spcBef>
                <a:spcPts val="85"/>
              </a:spcBef>
              <a:spcAft>
                <a:spcPts val="0"/>
              </a:spcAft>
            </a:pPr>
            <a:r>
              <a:rPr lang="ru-RU" sz="1100" spc="0">
                <a:solidFill>
                  <a:srgbClr val="000000"/>
                </a:solidFill>
                <a:latin typeface="Verdana" pitchFamily="2" panose="02020603050405020304"/>
              </a:rPr>
              <a:t>Основною оцгнкою аспекту дгяльностг суду е дотримання вимог чинного законодавства в процесг </a:t>
            </a:r>
            <a:r>
              <a:rPr lang="ru-RU" sz="1100" spc="0">
                <a:solidFill>
                  <a:srgbClr val="000000"/>
                </a:solidFill>
                <a:latin typeface="Verdana" pitchFamily="2" panose="02020603050405020304"/>
              </a:rPr>
              <a:t>функцгонування </a:t>
            </a:r>
            <a:r>
              <a:rPr lang="ru-RU" sz="1100" spc="0">
                <a:solidFill>
                  <a:srgbClr val="000000"/>
                </a:solidFill>
                <a:latin typeface="Verdana" pitchFamily="2" panose="02020603050405020304"/>
              </a:rPr>
              <a:t>автоматизованог системи документообiгу суду -комп'ютерноУ програми «Д-3», щодо Положения. </a:t>
            </a:r>
          </a:p>
          <a:p>
            <a:pPr marL="0" marR="0" indent="0" algn="just">
              <a:lnSpc>
                <a:spcPts val="1400"/>
              </a:lnSpc>
              <a:spcBef>
                <a:spcPts val="75"/>
              </a:spcBef>
              <a:spcAft>
                <a:spcPts val="0"/>
              </a:spcAft>
            </a:pPr>
            <a:r>
              <a:rPr lang="ru-RU" sz="1100" spc="-65">
                <a:solidFill>
                  <a:srgbClr val="000000"/>
                </a:solidFill>
                <a:latin typeface="Verdana" pitchFamily="2" panose="02020603050405020304"/>
              </a:rPr>
              <a:t>Вгдповгдно до вимог зазначеного Положения кергвником апарату суду винесено 31 розпорядження «Щодо повторного автоматизованого розподiлу судових справ». </a:t>
            </a:r>
          </a:p>
          <a:p>
            <a:pPr marL="0" marR="0" indent="0" algn="just">
              <a:lnSpc>
                <a:spcPts val="1400"/>
              </a:lnSpc>
              <a:spcBef>
                <a:spcPts val="0"/>
              </a:spcBef>
              <a:spcAft>
                <a:spcPts val="0"/>
              </a:spcAft>
            </a:pPr>
            <a:r>
              <a:rPr lang="ru-RU" sz="1100" spc="-70">
                <a:solidFill>
                  <a:srgbClr val="000000"/>
                </a:solidFill>
                <a:latin typeface="Verdana" pitchFamily="2" panose="02020603050405020304"/>
              </a:rPr>
              <a:t>Автоматизований розподiл судових справ та повторний автоматизований розподiл судових справ здгйснюються вiдповiдно до вимог Положения в день Ух реестрацгТ, на пгдставг </a:t>
            </a:r>
            <a:r>
              <a:rPr lang="ru-RU" sz="1100" spc="-70">
                <a:solidFill>
                  <a:srgbClr val="000000"/>
                </a:solidFill>
                <a:latin typeface="Verdana" pitchFamily="2" panose="02020603050405020304"/>
              </a:rPr>
              <a:t>гнформ</a:t>
            </a:r>
            <a:r>
              <a:rPr lang="ru-RU" sz="1100" spc="-70">
                <a:solidFill>
                  <a:srgbClr val="000000"/>
                </a:solidFill>
                <a:latin typeface="Verdana" pitchFamily="2" panose="02020603050405020304"/>
              </a:rPr>
              <a:t>ацгТ, внесеноТ до автоматизованоТ системи, уповноваженими особами апарату суду, вiдповiдальних за здгйснення автоматизованого розподiлу судових справ. Повторний автоматизований розподiл справ здгйснюеться на пгдставг вмотивованого розпорядження кергвника апарату суду згiдно з вимогами Положения та Засад. </a:t>
            </a:r>
          </a:p>
          <a:p>
            <a:pPr marL="0" marR="0" indent="0" algn="just">
              <a:lnSpc>
                <a:spcPts val="1300"/>
              </a:lnSpc>
              <a:spcBef>
                <a:spcPts val="115"/>
              </a:spcBef>
              <a:spcAft>
                <a:spcPts val="0"/>
              </a:spcAft>
            </a:pPr>
            <a:r>
              <a:rPr lang="ru-RU" sz="1100" spc="0">
                <a:solidFill>
                  <a:srgbClr val="000000"/>
                </a:solidFill>
                <a:latin typeface="Verdana" pitchFamily="2" panose="02020603050405020304"/>
              </a:rPr>
              <a:t>В комп'ютернгй програмг «Д-3» правильно та достовгрно вгдображаютьея </a:t>
            </a:r>
            <a:r>
              <a:rPr lang="ru-RU" sz="1100" spc="0">
                <a:solidFill>
                  <a:srgbClr val="000000"/>
                </a:solidFill>
                <a:latin typeface="Verdana" pitchFamily="2" panose="02020603050405020304"/>
              </a:rPr>
              <a:t>спецгалгзацiя суддiв, коефгцгенти складностг, </a:t>
            </a:r>
            <a:r>
              <a:rPr lang="ru-RU" sz="1100" spc="0">
                <a:solidFill>
                  <a:srgbClr val="000000"/>
                </a:solidFill>
                <a:latin typeface="Verdana" pitchFamily="2" panose="02020603050405020304"/>
              </a:rPr>
              <a:t>адмгнпосад вiдповiдно до рiшень зборiв суддгв цього ж суду. </a:t>
            </a:r>
          </a:p>
          <a:p>
            <a:pPr marL="0" marR="0" indent="0" algn="just">
              <a:lnSpc>
                <a:spcPts val="1400"/>
              </a:lnSpc>
              <a:spcBef>
                <a:spcPts val="155"/>
              </a:spcBef>
              <a:spcAft>
                <a:spcPts val="50"/>
              </a:spcAft>
            </a:pPr>
            <a:r>
              <a:rPr lang="ru-RU" sz="1100" spc="-60">
                <a:solidFill>
                  <a:srgbClr val="000000"/>
                </a:solidFill>
                <a:latin typeface="Verdana" pitchFamily="2" panose="02020603050405020304"/>
              </a:rPr>
              <a:t>Вихгдний номер документа, що пгдлягае надсиланню, автоматично формуеться автоматизованою системою вiдповiдно до Положения. Зггдно з вимогами Положения у листуваннг щодо судових справ вихгдний номер складаеться з единого унгкального номера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EEEFFC"/>
        </a:solidFill>
      </p:bgPr>
    </p:bg>
    <p:spTree>
      <p:nvGrpSpPr>
        <p:cNvPr id="67" name=""/>
        <p:cNvGrpSpPr/>
        <p:nvPr/>
      </p:nvGrpSpPr>
      <p:grpSpPr>
        <a:xfrm>
          <a:off x="0" y="0"/>
          <a:ext cx="0" cy="0"/>
          <a:chOff x="0" y="0"/>
          <a:chExt cx="0" cy="0"/>
        </a:xfrm>
      </p:grpSpPr>
      <p:sp>
        <p:nvSpPr>
          <p:cNvPr id="69" name=""/>
          <p:cNvSpPr/>
          <p:nvPr>
            <p:ph type="body" idx="10"/>
          </p:nvPr>
        </p:nvSpPr>
        <p:spPr>
          <a:xfrm>
            <a:off x="851535" y="546100"/>
            <a:ext cx="6212840" cy="9144000"/>
          </a:xfrm>
          <a:prstGeom prst="rect">
            <a:avLst/>
          </a:prstGeom>
          <a:noFill/>
          <a:ln w="0" cmpd="sng">
            <a:noFill/>
            <a:prstDash val="solid"/>
          </a:ln>
        </p:spPr>
        <p:txBody>
          <a:bodyPr vert="horz" lIns="0" tIns="2540" rIns="0" bIns="0" anchor="t"/>
          <a:lstStyle/>
          <a:p>
            <a:pPr marL="0" marR="0" indent="0" algn="just">
              <a:lnSpc>
                <a:spcPts val="1400"/>
              </a:lnSpc>
              <a:spcAft>
                <a:spcPts val="0"/>
              </a:spcAft>
            </a:pPr>
            <a:r>
              <a:rPr lang="ru-RU" sz="1050" spc="-45">
                <a:solidFill>
                  <a:srgbClr val="0C0C17"/>
                </a:solidFill>
                <a:latin typeface="Verdana" pitchFamily="2" panose="02020603050405020304"/>
              </a:rPr>
              <a:t>судовоТ справи гз зазначенням через дрiб номера за порядком i через дрiб — поточного року. У листуваннi щодо iнших документiв вихгдний номер складаеться з номера номенклатури справ суду, в якому зберггаються матергали, гз зазначенням через дрiб номера за порядком у межах кожноУ номенклатури. </a:t>
            </a:r>
          </a:p>
          <a:p>
            <a:pPr marL="0" marR="0" indent="0" algn="just">
              <a:lnSpc>
                <a:spcPts val="1400"/>
              </a:lnSpc>
              <a:spcBef>
                <a:spcPts val="95"/>
              </a:spcBef>
              <a:spcAft>
                <a:spcPts val="0"/>
              </a:spcAft>
            </a:pPr>
            <a:r>
              <a:rPr lang="ru-RU" sz="1050" spc="-40">
                <a:solidFill>
                  <a:srgbClr val="0C0C17"/>
                </a:solidFill>
                <a:latin typeface="Verdana" pitchFamily="2" panose="02020603050405020304"/>
              </a:rPr>
              <a:t>Враховуючи зазначене, можна стверджувати, що у судi належним чином зазначаеться единий унгкальний номер судовоУ справи, а у листуваннi iнших документiв — номери </a:t>
            </a:r>
          </a:p>
          <a:p>
            <a:pPr marL="0" marR="0" indent="0" algn="l">
              <a:lnSpc>
                <a:spcPts val="1100"/>
              </a:lnSpc>
              <a:spcBef>
                <a:spcPts val="195"/>
              </a:spcBef>
              <a:spcAft>
                <a:spcPts val="0"/>
              </a:spcAft>
            </a:pPr>
            <a:r>
              <a:rPr lang="ru-RU" sz="1050" spc="-70">
                <a:solidFill>
                  <a:srgbClr val="0C0C17"/>
                </a:solidFill>
                <a:latin typeface="Lucida Console" pitchFamily="0" panose="02020603050405020304"/>
              </a:rPr>
              <a:t>н</a:t>
            </a:r>
            <a:r>
              <a:rPr lang="ru-RU" sz="1050" spc="-70">
                <a:solidFill>
                  <a:srgbClr val="0C0C17"/>
                </a:solidFill>
                <a:latin typeface="Lucida Console" pitchFamily="0" panose="02020603050405020304"/>
              </a:rPr>
              <a:t>о</a:t>
            </a:r>
            <a:r>
              <a:rPr lang="ru-RU" sz="1050" spc="-70">
                <a:solidFill>
                  <a:srgbClr val="0C0C17"/>
                </a:solidFill>
                <a:latin typeface="Lucida Console" pitchFamily="0" panose="02020603050405020304"/>
              </a:rPr>
              <a:t>м</a:t>
            </a:r>
            <a:r>
              <a:rPr lang="ru-RU" sz="1050" spc="-70">
                <a:solidFill>
                  <a:srgbClr val="0C0C17"/>
                </a:solidFill>
                <a:latin typeface="Lucida Console" pitchFamily="0" panose="02020603050405020304"/>
              </a:rPr>
              <a:t>е</a:t>
            </a:r>
            <a:r>
              <a:rPr lang="ru-RU" sz="1050" spc="-70">
                <a:solidFill>
                  <a:srgbClr val="0C0C17"/>
                </a:solidFill>
                <a:latin typeface="Lucida Console" pitchFamily="0" panose="02020603050405020304"/>
              </a:rPr>
              <a:t>н</a:t>
            </a:r>
            <a:r>
              <a:rPr lang="ru-RU" sz="1050" spc="-70">
                <a:solidFill>
                  <a:srgbClr val="0C0C17"/>
                </a:solidFill>
                <a:latin typeface="Lucida Console" pitchFamily="0" panose="02020603050405020304"/>
              </a:rPr>
              <a:t>к</a:t>
            </a:r>
            <a:r>
              <a:rPr lang="ru-RU" sz="1050" spc="-70">
                <a:solidFill>
                  <a:srgbClr val="0C0C17"/>
                </a:solidFill>
                <a:latin typeface="Lucida Console" pitchFamily="0" panose="02020603050405020304"/>
              </a:rPr>
              <a:t>л</a:t>
            </a:r>
            <a:r>
              <a:rPr lang="ru-RU" sz="1050" spc="-70">
                <a:solidFill>
                  <a:srgbClr val="0C0C17"/>
                </a:solidFill>
                <a:latin typeface="Lucida Console" pitchFamily="0" panose="02020603050405020304"/>
              </a:rPr>
              <a:t>а</a:t>
            </a:r>
            <a:r>
              <a:rPr lang="ru-RU" sz="1050" spc="-70">
                <a:solidFill>
                  <a:srgbClr val="0C0C17"/>
                </a:solidFill>
                <a:latin typeface="Lucida Console" pitchFamily="0" panose="02020603050405020304"/>
              </a:rPr>
              <a:t>т</a:t>
            </a:r>
            <a:r>
              <a:rPr lang="ru-RU" sz="1050" spc="-70">
                <a:solidFill>
                  <a:srgbClr val="0C0C17"/>
                </a:solidFill>
                <a:latin typeface="Lucida Console" pitchFamily="0" panose="02020603050405020304"/>
              </a:rPr>
              <a:t>у</a:t>
            </a:r>
            <a:r>
              <a:rPr lang="ru-RU" sz="1050" spc="-70">
                <a:solidFill>
                  <a:srgbClr val="0C0C17"/>
                </a:solidFill>
                <a:latin typeface="Lucida Console" pitchFamily="0" panose="02020603050405020304"/>
              </a:rPr>
              <a:t>р</a:t>
            </a:r>
            <a:r>
              <a:rPr lang="ru-RU" sz="1050" spc="-70">
                <a:solidFill>
                  <a:srgbClr val="0C0C17"/>
                </a:solidFill>
                <a:latin typeface="Lucida Console" pitchFamily="0" panose="02020603050405020304"/>
              </a:rPr>
              <a:t>и </a:t>
            </a:r>
            <a:r>
              <a:rPr lang="ru-RU" sz="1050" spc="-70">
                <a:solidFill>
                  <a:srgbClr val="0C0C17"/>
                </a:solidFill>
                <a:latin typeface="Lucida Console" pitchFamily="0" panose="02020603050405020304"/>
              </a:rPr>
              <a:t>с</a:t>
            </a:r>
            <a:r>
              <a:rPr lang="ru-RU" sz="1050" spc="-70">
                <a:solidFill>
                  <a:srgbClr val="0C0C17"/>
                </a:solidFill>
                <a:latin typeface="Lucida Console" pitchFamily="0" panose="02020603050405020304"/>
              </a:rPr>
              <a:t>п</a:t>
            </a:r>
            <a:r>
              <a:rPr lang="ru-RU" sz="1050" spc="-70">
                <a:solidFill>
                  <a:srgbClr val="0C0C17"/>
                </a:solidFill>
                <a:latin typeface="Lucida Console" pitchFamily="0" panose="02020603050405020304"/>
              </a:rPr>
              <a:t>р</a:t>
            </a:r>
            <a:r>
              <a:rPr lang="ru-RU" sz="1050" spc="-70">
                <a:solidFill>
                  <a:srgbClr val="0C0C17"/>
                </a:solidFill>
                <a:latin typeface="Lucida Console" pitchFamily="0" panose="02020603050405020304"/>
              </a:rPr>
              <a:t>а</a:t>
            </a:r>
            <a:r>
              <a:rPr lang="ru-RU" sz="1050" spc="-70">
                <a:solidFill>
                  <a:srgbClr val="0C0C17"/>
                </a:solidFill>
                <a:latin typeface="Lucida Console" pitchFamily="0" panose="02020603050405020304"/>
              </a:rPr>
              <a:t>в </a:t>
            </a:r>
            <a:r>
              <a:rPr lang="ru-RU" sz="1050" spc="-70">
                <a:solidFill>
                  <a:srgbClr val="0C0C17"/>
                </a:solidFill>
                <a:latin typeface="Lucida Console" pitchFamily="0" panose="02020603050405020304"/>
              </a:rPr>
              <a:t>с</a:t>
            </a:r>
            <a:r>
              <a:rPr lang="ru-RU" sz="1050" spc="-70">
                <a:solidFill>
                  <a:srgbClr val="0C0C17"/>
                </a:solidFill>
                <a:latin typeface="Lucida Console" pitchFamily="0" panose="02020603050405020304"/>
              </a:rPr>
              <a:t>у</a:t>
            </a:r>
            <a:r>
              <a:rPr lang="ru-RU" sz="1050" spc="-70">
                <a:solidFill>
                  <a:srgbClr val="0C0C17"/>
                </a:solidFill>
                <a:latin typeface="Lucida Console" pitchFamily="0" panose="02020603050405020304"/>
              </a:rPr>
              <a:t>д</a:t>
            </a:r>
            <a:r>
              <a:rPr lang="ru-RU" sz="1050" spc="-70">
                <a:solidFill>
                  <a:srgbClr val="0C0C17"/>
                </a:solidFill>
                <a:latin typeface="Lucida Console" pitchFamily="0" panose="02020603050405020304"/>
              </a:rPr>
              <a:t>у. </a:t>
            </a:r>
          </a:p>
          <a:p>
            <a:pPr marL="457200" marR="0" indent="0" algn="l">
              <a:lnSpc>
                <a:spcPts val="1400"/>
              </a:lnSpc>
              <a:spcBef>
                <a:spcPts val="60"/>
              </a:spcBef>
              <a:spcAft>
                <a:spcPts val="0"/>
              </a:spcAft>
            </a:pPr>
            <a:r>
              <a:rPr lang="ru-RU" sz="1050" spc="-20">
                <a:solidFill>
                  <a:srgbClr val="0C0C17"/>
                </a:solidFill>
                <a:latin typeface="Verdana" pitchFamily="2" panose="02020603050405020304"/>
              </a:rPr>
              <a:t>Також, слгд зазначити, що право внесения даних в комп'ютерну програму «Д-3» до </a:t>
            </a:r>
          </a:p>
          <a:p>
            <a:pPr marL="0" marR="0" indent="0" algn="just">
              <a:lnSpc>
                <a:spcPts val="1400"/>
              </a:lnSpc>
              <a:spcBef>
                <a:spcPts val="0"/>
              </a:spcBef>
              <a:spcAft>
                <a:spcPts val="0"/>
              </a:spcAft>
            </a:pP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л</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г</a:t>
            </a:r>
            <a:r>
              <a:rPr lang="ru-RU" sz="1050" spc="-55">
                <a:solidFill>
                  <a:srgbClr val="0C0C17"/>
                </a:solidFill>
                <a:latin typeface="Lucida Console" pitchFamily="0" panose="02020603050405020304"/>
              </a:rPr>
              <a:t>о </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б</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л</a:t>
            </a:r>
            <a:r>
              <a:rPr lang="ru-RU" sz="1050" spc="-55">
                <a:solidFill>
                  <a:srgbClr val="0C0C17"/>
                </a:solidFill>
                <a:latin typeface="Lucida Console" pitchFamily="0" panose="02020603050405020304"/>
              </a:rPr>
              <a:t>я </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б</a:t>
            </a:r>
            <a:r>
              <a:rPr lang="ru-RU" sz="1050" spc="-55">
                <a:solidFill>
                  <a:srgbClr val="0C0C17"/>
                </a:solidFill>
                <a:latin typeface="Lucida Console" pitchFamily="0" panose="02020603050405020304"/>
              </a:rPr>
              <a:t>лi</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б</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г</a:t>
            </a:r>
            <a:r>
              <a:rPr lang="ru-RU" sz="1050" spc="-55">
                <a:solidFill>
                  <a:srgbClr val="0C0C17"/>
                </a:solidFill>
                <a:latin typeface="Lucida Console" pitchFamily="0" panose="02020603050405020304"/>
              </a:rPr>
              <a:t>о </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дi</a:t>
            </a:r>
            <a:r>
              <a:rPr lang="ru-RU" sz="1050" spc="-55">
                <a:solidFill>
                  <a:srgbClr val="0C0C17"/>
                </a:solidFill>
                <a:latin typeface="Lucida Console" pitchFamily="0" panose="02020603050405020304"/>
              </a:rPr>
              <a:t>в </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з</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я</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и </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и </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рi</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л</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я </a:t>
            </a:r>
            <a:r>
              <a:rPr lang="ru-RU" sz="1050" spc="-55">
                <a:solidFill>
                  <a:srgbClr val="0C0C17"/>
                </a:solidFill>
                <a:latin typeface="Lucida Console" pitchFamily="0" panose="02020603050405020304"/>
              </a:rPr>
              <a:t>з</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е</a:t>
            </a:r>
            <a:r>
              <a:rPr lang="ru-RU" sz="1050" spc="-55">
                <a:solidFill>
                  <a:srgbClr val="0C0C17"/>
                </a:solidFill>
                <a:latin typeface="Lucida Console" pitchFamily="0" panose="02020603050405020304"/>
              </a:rPr>
              <a:t>рi</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п</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р</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у</a:t>
            </a:r>
            <a:r>
              <a:rPr lang="ru-RU" sz="1050" spc="-55">
                <a:solidFill>
                  <a:srgbClr val="0C0C17"/>
                </a:solidFill>
                <a:latin typeface="Lucida Console" pitchFamily="0" panose="02020603050405020304"/>
              </a:rPr>
              <a:t>д</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бi, </a:t>
            </a:r>
            <a:r>
              <a:rPr lang="ru-RU" sz="1050" spc="-55">
                <a:solidFill>
                  <a:srgbClr val="0C0C17"/>
                </a:solidFill>
                <a:latin typeface="Lucida Console" pitchFamily="0" panose="02020603050405020304"/>
              </a:rPr>
              <a:t>н</a:t>
            </a:r>
            <a:r>
              <a:rPr lang="ru-RU" sz="1050" spc="-55">
                <a:solidFill>
                  <a:srgbClr val="0C0C17"/>
                </a:solidFill>
                <a:latin typeface="Lucida Console" pitchFamily="0" panose="02020603050405020304"/>
              </a:rPr>
              <a:t>а </a:t>
            </a:r>
            <a:r>
              <a:rPr lang="ru-RU" sz="1050" spc="-55">
                <a:solidFill>
                  <a:srgbClr val="0C0C17"/>
                </a:solidFill>
                <a:latin typeface="Lucida Console" pitchFamily="0" panose="02020603050405020304"/>
              </a:rPr>
              <a:t>я</a:t>
            </a:r>
            <a:r>
              <a:rPr lang="ru-RU" sz="1050" spc="-55">
                <a:solidFill>
                  <a:srgbClr val="0C0C17"/>
                </a:solidFill>
                <a:latin typeface="Lucida Console" pitchFamily="0" panose="02020603050405020304"/>
              </a:rPr>
              <a:t>к</a:t>
            </a:r>
            <a:r>
              <a:rPr lang="ru-RU" sz="1050" spc="-55">
                <a:solidFill>
                  <a:srgbClr val="0C0C17"/>
                </a:solidFill>
                <a:latin typeface="Lucida Console" pitchFamily="0" panose="02020603050405020304"/>
              </a:rPr>
              <a:t>у </a:t>
            </a:r>
            <a:r>
              <a:rPr lang="ru-RU" sz="1050" spc="-55">
                <a:solidFill>
                  <a:srgbClr val="0C0C17"/>
                </a:solidFill>
                <a:latin typeface="Lucida Console" pitchFamily="0" panose="02020603050405020304"/>
              </a:rPr>
              <a:t>т</a:t>
            </a:r>
            <a:r>
              <a:rPr lang="ru-RU" sz="1050" spc="-55">
                <a:solidFill>
                  <a:srgbClr val="0C0C17"/>
                </a:solidFill>
                <a:latin typeface="Lucida Console" pitchFamily="0" panose="02020603050405020304"/>
              </a:rPr>
              <a:t>и</a:t>
            </a:r>
            <a:r>
              <a:rPr lang="ru-RU" sz="1050" spc="-55">
                <a:solidFill>
                  <a:srgbClr val="0C0C17"/>
                </a:solidFill>
                <a:latin typeface="Lucida Console" pitchFamily="0" panose="02020603050405020304"/>
              </a:rPr>
              <a:t>м</a:t>
            </a:r>
            <a:r>
              <a:rPr lang="ru-RU" sz="1050" spc="-55">
                <a:solidFill>
                  <a:srgbClr val="0C0C17"/>
                </a:solidFill>
                <a:latin typeface="Lucida Console" pitchFamily="0" panose="02020603050405020304"/>
              </a:rPr>
              <a:t>ч</a:t>
            </a:r>
            <a:r>
              <a:rPr lang="ru-RU" sz="1050" spc="-55">
                <a:solidFill>
                  <a:srgbClr val="0C0C17"/>
                </a:solidFill>
                <a:latin typeface="Lucida Console" pitchFamily="0" panose="02020603050405020304"/>
              </a:rPr>
              <a:t>а</a:t>
            </a:r>
            <a:r>
              <a:rPr lang="ru-RU" sz="1050" spc="-55">
                <a:solidFill>
                  <a:srgbClr val="0C0C17"/>
                </a:solidFill>
                <a:latin typeface="Lucida Console" pitchFamily="0" panose="02020603050405020304"/>
              </a:rPr>
              <a:t>с</a:t>
            </a:r>
            <a:r>
              <a:rPr lang="ru-RU" sz="1050" spc="-55">
                <a:solidFill>
                  <a:srgbClr val="0C0C17"/>
                </a:solidFill>
                <a:latin typeface="Lucida Console" pitchFamily="0" panose="02020603050405020304"/>
              </a:rPr>
              <a:t>о</a:t>
            </a:r>
            <a:r>
              <a:rPr lang="ru-RU" sz="1050" spc="-55">
                <a:solidFill>
                  <a:srgbClr val="0C0C17"/>
                </a:solidFill>
                <a:latin typeface="Lucida Console" pitchFamily="0" panose="02020603050405020304"/>
              </a:rPr>
              <a:t>в</a:t>
            </a:r>
            <a:r>
              <a:rPr lang="ru-RU" sz="1050" spc="-55">
                <a:solidFill>
                  <a:srgbClr val="0C0C17"/>
                </a:solidFill>
                <a:latin typeface="Lucida Console" pitchFamily="0" panose="02020603050405020304"/>
              </a:rPr>
              <a:t>о </a:t>
            </a:r>
          </a:p>
          <a:p>
            <a:pPr marL="0" marR="0" indent="0" algn="l">
              <a:lnSpc>
                <a:spcPts val="1400"/>
              </a:lnSpc>
              <a:spcBef>
                <a:spcPts val="0"/>
              </a:spcBef>
              <a:spcAft>
                <a:spcPts val="0"/>
              </a:spcAft>
            </a:pPr>
            <a:r>
              <a:rPr lang="ru-RU" sz="1050" spc="-45">
                <a:solidFill>
                  <a:srgbClr val="0C0C17"/>
                </a:solidFill>
                <a:latin typeface="Verdana" pitchFamily="2" panose="02020603050405020304"/>
              </a:rPr>
              <a:t>покладалися обов'язки з ведения кадрового дгловодства суду. </a:t>
            </a:r>
          </a:p>
          <a:p>
            <a:pPr marL="457200" marR="0" indent="0" algn="l">
              <a:lnSpc>
                <a:spcPts val="1400"/>
              </a:lnSpc>
              <a:spcBef>
                <a:spcPts val="35"/>
              </a:spcBef>
              <a:spcAft>
                <a:spcPts val="0"/>
              </a:spcAft>
            </a:pPr>
            <a:r>
              <a:rPr lang="ru-RU" sz="1050" spc="-45">
                <a:solidFill>
                  <a:srgbClr val="0C0C17"/>
                </a:solidFill>
                <a:latin typeface="Verdana" pitchFamily="2" panose="02020603050405020304"/>
              </a:rPr>
              <a:t>3 </a:t>
            </a:r>
            <a:r>
              <a:rPr lang="ru-RU" sz="1050" spc="-45">
                <a:solidFill>
                  <a:srgbClr val="0C0C17"/>
                </a:solidFill>
                <a:latin typeface="Verdana" pitchFamily="2" panose="02020603050405020304"/>
              </a:rPr>
              <a:t>метою реалгзацгY подальшого впровадження гнформацгйних технологгй, працгвники </a:t>
            </a:r>
          </a:p>
          <a:p>
            <a:pPr marL="0" marR="0" indent="0" algn="l">
              <a:lnSpc>
                <a:spcPts val="1400"/>
              </a:lnSpc>
              <a:spcBef>
                <a:spcPts val="0"/>
              </a:spcBef>
              <a:spcAft>
                <a:spcPts val="0"/>
              </a:spcAft>
            </a:pPr>
            <a:r>
              <a:rPr lang="ru-RU" sz="1050" spc="15">
                <a:solidFill>
                  <a:srgbClr val="0C0C17"/>
                </a:solidFill>
                <a:latin typeface="Verdana" pitchFamily="2" panose="02020603050405020304"/>
              </a:rPr>
              <a:t>апарату суду протягом 2022 року здгйснювали органгзацгйнг заходи, спрямованг на </a:t>
            </a:r>
          </a:p>
          <a:p>
            <a:pPr marL="0" marR="0" indent="0" algn="l">
              <a:lnSpc>
                <a:spcPts val="1100"/>
              </a:lnSpc>
              <a:spcBef>
                <a:spcPts val="240"/>
              </a:spcBef>
              <a:spcAft>
                <a:spcPts val="0"/>
              </a:spcAft>
            </a:pPr>
            <a:r>
              <a:rPr lang="ru-RU" sz="1050" spc="30">
                <a:solidFill>
                  <a:srgbClr val="0C0C17"/>
                </a:solidFill>
                <a:latin typeface="Lucida Console" pitchFamily="0" panose="02020603050405020304"/>
              </a:rPr>
              <a:t>п</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к</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щ</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я </a:t>
            </a:r>
            <a:r>
              <a:rPr lang="ru-RU" sz="1050" spc="30">
                <a:solidFill>
                  <a:srgbClr val="0C0C17"/>
                </a:solidFill>
                <a:latin typeface="Lucida Console" pitchFamily="0" panose="02020603050405020304"/>
              </a:rPr>
              <a:t>с</a:t>
            </a:r>
            <a:r>
              <a:rPr lang="ru-RU" sz="1050" spc="30">
                <a:solidFill>
                  <a:srgbClr val="0C0C17"/>
                </a:solidFill>
                <a:latin typeface="Lucida Console" pitchFamily="0" panose="02020603050405020304"/>
              </a:rPr>
              <a:t>в</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У </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б</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т</a:t>
            </a:r>
            <a:r>
              <a:rPr lang="ru-RU" sz="1050" spc="30">
                <a:solidFill>
                  <a:srgbClr val="0C0C17"/>
                </a:solidFill>
                <a:latin typeface="Lucida Console" pitchFamily="0" panose="02020603050405020304"/>
              </a:rPr>
              <a:t>и. </a:t>
            </a:r>
            <a:r>
              <a:rPr lang="ru-RU" sz="1050" spc="30">
                <a:solidFill>
                  <a:srgbClr val="0C0C17"/>
                </a:solidFill>
                <a:latin typeface="Lucida Console" pitchFamily="0" panose="02020603050405020304"/>
              </a:rPr>
              <a:t>Т</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и</a:t>
            </a:r>
            <a:r>
              <a:rPr lang="ru-RU" sz="1050" spc="30">
                <a:solidFill>
                  <a:srgbClr val="0C0C17"/>
                </a:solidFill>
                <a:latin typeface="Lucida Console" pitchFamily="0" panose="02020603050405020304"/>
              </a:rPr>
              <a:t>в</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л</a:t>
            </a:r>
            <a:r>
              <a:rPr lang="ru-RU" sz="1050" spc="30">
                <a:solidFill>
                  <a:srgbClr val="0C0C17"/>
                </a:solidFill>
                <a:latin typeface="Lucida Console" pitchFamily="0" panose="02020603050405020304"/>
              </a:rPr>
              <a:t>а </a:t>
            </a:r>
            <a:r>
              <a:rPr lang="ru-RU" sz="1050" spc="30">
                <a:solidFill>
                  <a:srgbClr val="0C0C17"/>
                </a:solidFill>
                <a:latin typeface="Lucida Console" pitchFamily="0" panose="02020603050405020304"/>
              </a:rPr>
              <a:t>р</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б</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т</a:t>
            </a:r>
            <a:r>
              <a:rPr lang="ru-RU" sz="1050" spc="30">
                <a:solidFill>
                  <a:srgbClr val="0C0C17"/>
                </a:solidFill>
                <a:latin typeface="Lucida Console" pitchFamily="0" panose="02020603050405020304"/>
              </a:rPr>
              <a:t>а </a:t>
            </a:r>
            <a:r>
              <a:rPr lang="ru-RU" sz="1050" spc="30">
                <a:solidFill>
                  <a:srgbClr val="0C0C17"/>
                </a:solidFill>
                <a:latin typeface="Lucida Console" pitchFamily="0" panose="02020603050405020304"/>
              </a:rPr>
              <a:t>щ</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д</a:t>
            </a:r>
            <a:r>
              <a:rPr lang="ru-RU" sz="1050" spc="30">
                <a:solidFill>
                  <a:srgbClr val="0C0C17"/>
                </a:solidFill>
                <a:latin typeface="Lucida Console" pitchFamily="0" panose="02020603050405020304"/>
              </a:rPr>
              <a:t>о </a:t>
            </a:r>
            <a:r>
              <a:rPr lang="ru-RU" sz="1050" spc="30">
                <a:solidFill>
                  <a:srgbClr val="0C0C17"/>
                </a:solidFill>
                <a:latin typeface="Lucida Console" pitchFamily="0" panose="02020603050405020304"/>
              </a:rPr>
              <a:t>з</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б</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з</a:t>
            </a:r>
            <a:r>
              <a:rPr lang="ru-RU" sz="1050" spc="30">
                <a:solidFill>
                  <a:srgbClr val="0C0C17"/>
                </a:solidFill>
                <a:latin typeface="Lucida Console" pitchFamily="0" panose="02020603050405020304"/>
              </a:rPr>
              <a:t>п</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ч</a:t>
            </a:r>
            <a:r>
              <a:rPr lang="ru-RU" sz="1050" spc="30">
                <a:solidFill>
                  <a:srgbClr val="0C0C17"/>
                </a:solidFill>
                <a:latin typeface="Lucida Console" pitchFamily="0" panose="02020603050405020304"/>
              </a:rPr>
              <a:t>е</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я </a:t>
            </a:r>
            <a:r>
              <a:rPr lang="ru-RU" sz="1050" spc="30">
                <a:solidFill>
                  <a:srgbClr val="0C0C17"/>
                </a:solidFill>
                <a:latin typeface="Lucida Console" pitchFamily="0" panose="02020603050405020304"/>
              </a:rPr>
              <a:t>ф</a:t>
            </a:r>
            <a:r>
              <a:rPr lang="ru-RU" sz="1050" spc="30">
                <a:solidFill>
                  <a:srgbClr val="0C0C17"/>
                </a:solidFill>
                <a:latin typeface="Lucida Console" pitchFamily="0" panose="02020603050405020304"/>
              </a:rPr>
              <a:t>у</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к</a:t>
            </a:r>
            <a:r>
              <a:rPr lang="ru-RU" sz="1050" spc="30">
                <a:solidFill>
                  <a:srgbClr val="0C0C17"/>
                </a:solidFill>
                <a:latin typeface="Lucida Console" pitchFamily="0" panose="02020603050405020304"/>
              </a:rPr>
              <a:t>ц</a:t>
            </a:r>
            <a:r>
              <a:rPr lang="ru-RU" sz="1050" spc="30">
                <a:solidFill>
                  <a:srgbClr val="0C0C17"/>
                </a:solidFill>
                <a:latin typeface="Lucida Console" pitchFamily="0" panose="02020603050405020304"/>
              </a:rPr>
              <a:t>г</a:t>
            </a:r>
            <a:r>
              <a:rPr lang="ru-RU" sz="1050" spc="30">
                <a:solidFill>
                  <a:srgbClr val="0C0C17"/>
                </a:solidFill>
                <a:latin typeface="Lucida Console" pitchFamily="0" panose="02020603050405020304"/>
              </a:rPr>
              <a:t>о</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у</a:t>
            </a:r>
            <a:r>
              <a:rPr lang="ru-RU" sz="1050" spc="30">
                <a:solidFill>
                  <a:srgbClr val="0C0C17"/>
                </a:solidFill>
                <a:latin typeface="Lucida Console" pitchFamily="0" panose="02020603050405020304"/>
              </a:rPr>
              <a:t>в</a:t>
            </a:r>
            <a:r>
              <a:rPr lang="ru-RU" sz="1050" spc="30">
                <a:solidFill>
                  <a:srgbClr val="0C0C17"/>
                </a:solidFill>
                <a:latin typeface="Lucida Console" pitchFamily="0" panose="02020603050405020304"/>
              </a:rPr>
              <a:t>а</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н</a:t>
            </a:r>
            <a:r>
              <a:rPr lang="ru-RU" sz="1050" spc="30">
                <a:solidFill>
                  <a:srgbClr val="0C0C17"/>
                </a:solidFill>
                <a:latin typeface="Lucida Console" pitchFamily="0" panose="02020603050405020304"/>
              </a:rPr>
              <a:t>я </a:t>
            </a:r>
          </a:p>
          <a:p>
            <a:pPr marL="0" marR="0" indent="0" algn="just">
              <a:lnSpc>
                <a:spcPts val="1400"/>
              </a:lnSpc>
              <a:spcBef>
                <a:spcPts val="15"/>
              </a:spcBef>
              <a:spcAft>
                <a:spcPts val="0"/>
              </a:spcAft>
            </a:pPr>
            <a:r>
              <a:rPr lang="ru-RU" sz="1050" spc="-20">
                <a:solidFill>
                  <a:srgbClr val="0C0C17"/>
                </a:solidFill>
                <a:latin typeface="Verdana" pitchFamily="2" panose="02020603050405020304"/>
              </a:rPr>
              <a:t>автоматизованоi системи електронного документообггу в судi. </a:t>
            </a:r>
          </a:p>
          <a:p>
            <a:pPr marL="0" marR="0" indent="0" algn="just">
              <a:lnSpc>
                <a:spcPts val="1400"/>
              </a:lnSpc>
              <a:spcBef>
                <a:spcPts val="70"/>
              </a:spcBef>
              <a:spcAft>
                <a:spcPts val="0"/>
              </a:spcAft>
            </a:pPr>
            <a:r>
              <a:rPr lang="ru-RU" sz="1050" spc="-15">
                <a:solidFill>
                  <a:srgbClr val="0C0C17"/>
                </a:solidFill>
                <a:latin typeface="Verdana" pitchFamily="2" panose="02020603050405020304"/>
              </a:rPr>
              <a:t>Вгдповгдно до Законгв УкраУни «Про судоустргй i статус суддгв» та «Про доступ до судових ргшень», працгвниками апарату суду на належному ргвнг забезпечуеться систематичне та своечасне вгдправлення судових рiшень до Единого державного реестру судових рiшень (далг — ЕДРСР) i проводиться постгйний контроль за наповненням судом </a:t>
            </a:r>
          </a:p>
          <a:p>
            <a:pPr marL="0" marR="0" indent="0" algn="l">
              <a:lnSpc>
                <a:spcPts val="1100"/>
              </a:lnSpc>
              <a:spcBef>
                <a:spcPts val="265"/>
              </a:spcBef>
              <a:spcAft>
                <a:spcPts val="0"/>
              </a:spcAft>
            </a:pPr>
            <a:r>
              <a:rPr lang="ru-RU" sz="1050" spc="-90">
                <a:solidFill>
                  <a:srgbClr val="0C0C17"/>
                </a:solidFill>
                <a:latin typeface="Lucida Console" pitchFamily="0" panose="02020603050405020304"/>
              </a:rPr>
              <a:t>в</a:t>
            </a:r>
            <a:r>
              <a:rPr lang="ru-RU" sz="1050" spc="-90">
                <a:solidFill>
                  <a:srgbClr val="0C0C17"/>
                </a:solidFill>
                <a:latin typeface="Lucida Console" pitchFamily="0" panose="02020603050405020304"/>
              </a:rPr>
              <a:t>к</a:t>
            </a:r>
            <a:r>
              <a:rPr lang="ru-RU" sz="1050" spc="-90">
                <a:solidFill>
                  <a:srgbClr val="0C0C17"/>
                </a:solidFill>
                <a:latin typeface="Lucida Console" pitchFamily="0" panose="02020603050405020304"/>
              </a:rPr>
              <a:t>а</a:t>
            </a:r>
            <a:r>
              <a:rPr lang="ru-RU" sz="1050" spc="-90">
                <a:solidFill>
                  <a:srgbClr val="0C0C17"/>
                </a:solidFill>
                <a:latin typeface="Lucida Console" pitchFamily="0" panose="02020603050405020304"/>
              </a:rPr>
              <a:t>з</a:t>
            </a:r>
            <a:r>
              <a:rPr lang="ru-RU" sz="1050" spc="-90">
                <a:solidFill>
                  <a:srgbClr val="0C0C17"/>
                </a:solidFill>
                <a:latin typeface="Lucida Console" pitchFamily="0" panose="02020603050405020304"/>
              </a:rPr>
              <a:t>а</a:t>
            </a:r>
            <a:r>
              <a:rPr lang="ru-RU" sz="1050" spc="-90">
                <a:solidFill>
                  <a:srgbClr val="0C0C17"/>
                </a:solidFill>
                <a:latin typeface="Lucida Console" pitchFamily="0" panose="02020603050405020304"/>
              </a:rPr>
              <a:t>н</a:t>
            </a:r>
            <a:r>
              <a:rPr lang="ru-RU" sz="1050" spc="-90">
                <a:solidFill>
                  <a:srgbClr val="0C0C17"/>
                </a:solidFill>
                <a:latin typeface="Lucida Console" pitchFamily="0" panose="02020603050405020304"/>
              </a:rPr>
              <a:t>о</a:t>
            </a:r>
            <a:r>
              <a:rPr lang="ru-RU" sz="1050" spc="-90">
                <a:solidFill>
                  <a:srgbClr val="0C0C17"/>
                </a:solidFill>
                <a:latin typeface="Lucida Console" pitchFamily="0" panose="02020603050405020304"/>
              </a:rPr>
              <a:t>г</a:t>
            </a:r>
            <a:r>
              <a:rPr lang="ru-RU" sz="1050" spc="-90">
                <a:solidFill>
                  <a:srgbClr val="0C0C17"/>
                </a:solidFill>
                <a:latin typeface="Lucida Console" pitchFamily="0" panose="02020603050405020304"/>
              </a:rPr>
              <a:t>о </a:t>
            </a:r>
            <a:r>
              <a:rPr lang="ru-RU" sz="1050" spc="-90">
                <a:solidFill>
                  <a:srgbClr val="0C0C17"/>
                </a:solidFill>
                <a:latin typeface="Lucida Console" pitchFamily="0" panose="02020603050405020304"/>
              </a:rPr>
              <a:t>р</a:t>
            </a:r>
            <a:r>
              <a:rPr lang="ru-RU" sz="1050" spc="-90">
                <a:solidFill>
                  <a:srgbClr val="0C0C17"/>
                </a:solidFill>
                <a:latin typeface="Lucida Console" pitchFamily="0" panose="02020603050405020304"/>
              </a:rPr>
              <a:t>е</a:t>
            </a:r>
            <a:r>
              <a:rPr lang="ru-RU" sz="1050" spc="-90">
                <a:solidFill>
                  <a:srgbClr val="0C0C17"/>
                </a:solidFill>
                <a:latin typeface="Lucida Console" pitchFamily="0" panose="02020603050405020304"/>
              </a:rPr>
              <a:t>е</a:t>
            </a:r>
            <a:r>
              <a:rPr lang="ru-RU" sz="1050" spc="-90">
                <a:solidFill>
                  <a:srgbClr val="0C0C17"/>
                </a:solidFill>
                <a:latin typeface="Lucida Console" pitchFamily="0" panose="02020603050405020304"/>
              </a:rPr>
              <a:t>с</a:t>
            </a:r>
            <a:r>
              <a:rPr lang="ru-RU" sz="1050" spc="-90">
                <a:solidFill>
                  <a:srgbClr val="0C0C17"/>
                </a:solidFill>
                <a:latin typeface="Lucida Console" pitchFamily="0" panose="02020603050405020304"/>
              </a:rPr>
              <a:t>т</a:t>
            </a:r>
            <a:r>
              <a:rPr lang="ru-RU" sz="1050" spc="-90">
                <a:solidFill>
                  <a:srgbClr val="0C0C17"/>
                </a:solidFill>
                <a:latin typeface="Lucida Console" pitchFamily="0" panose="02020603050405020304"/>
              </a:rPr>
              <a:t>р</a:t>
            </a:r>
            <a:r>
              <a:rPr lang="ru-RU" sz="1050" spc="-90">
                <a:solidFill>
                  <a:srgbClr val="0C0C17"/>
                </a:solidFill>
                <a:latin typeface="Lucida Console" pitchFamily="0" panose="02020603050405020304"/>
              </a:rPr>
              <a:t>у. </a:t>
            </a:r>
          </a:p>
          <a:p>
            <a:pPr marL="0" marR="0" indent="0" algn="just">
              <a:lnSpc>
                <a:spcPts val="1400"/>
              </a:lnSpc>
              <a:spcBef>
                <a:spcPts val="45"/>
              </a:spcBef>
              <a:spcAft>
                <a:spcPts val="0"/>
              </a:spcAft>
            </a:pPr>
            <a:r>
              <a:rPr lang="ru-RU" sz="1050" spc="-30">
                <a:solidFill>
                  <a:srgbClr val="0C0C17"/>
                </a:solidFill>
                <a:latin typeface="Verdana" pitchFamily="2" panose="02020603050405020304"/>
              </a:rPr>
              <a:t>Систематично, щомгсячно, на виконання листгв Державного пгдприемства </a:t>
            </a:r>
            <a:r>
              <a:rPr lang="ru-RU" sz="1050" spc="-30">
                <a:solidFill>
                  <a:srgbClr val="0C0C17"/>
                </a:solidFill>
                <a:latin typeface="Verdana" pitchFamily="2" panose="02020603050405020304"/>
              </a:rPr>
              <a:t>«Iнформацгйнг </a:t>
            </a:r>
            <a:r>
              <a:rPr lang="ru-RU" sz="1050" spc="-30">
                <a:solidFill>
                  <a:srgbClr val="0C0C17"/>
                </a:solidFill>
                <a:latin typeface="Verdana" pitchFamily="2" panose="02020603050405020304"/>
              </a:rPr>
              <a:t>судовi системи» «Щодо надання </a:t>
            </a:r>
            <a:r>
              <a:rPr lang="ru-RU" sz="1050" spc="-30">
                <a:solidFill>
                  <a:srgbClr val="0C0C17"/>
                </a:solidFill>
                <a:latin typeface="Verdana" pitchFamily="2" panose="02020603050405020304"/>
              </a:rPr>
              <a:t>гнформацгУ </a:t>
            </a:r>
            <a:r>
              <a:rPr lang="ru-RU" sz="1050" spc="-30">
                <a:solidFill>
                  <a:srgbClr val="0C0C17"/>
                </a:solidFill>
                <a:latin typeface="Verdana" pitchFamily="2" panose="02020603050405020304"/>
              </a:rPr>
              <a:t>про надсилання до Единого державного реестру судових рiшень електронних копiй судових рiшень з датою ухвалення (постановлення) за перiод з 01.01.2010 року», проводилася перевгрка своечасностг проставлення дати набрання законноi сипи судових рiшень по справах, винесених суддями. Дана перевгрка проводилася для уникнення пропуску термгнгв, визначених законодавством. Систематично проводиться аналгз вгдправки суддями судовик рiшень до Единого державного реестру судовик рiшень. </a:t>
            </a:r>
          </a:p>
          <a:p>
            <a:pPr marL="0" marR="0" indent="0" algn="just">
              <a:lnSpc>
                <a:spcPts val="1400"/>
              </a:lnSpc>
              <a:spcBef>
                <a:spcPts val="0"/>
              </a:spcBef>
              <a:spcAft>
                <a:spcPts val="0"/>
              </a:spcAft>
            </a:pPr>
            <a:r>
              <a:rPr lang="ru-RU" sz="1050" spc="-30">
                <a:solidFill>
                  <a:srgbClr val="0C0C17"/>
                </a:solidFill>
                <a:latin typeface="Verdana" pitchFamily="2" panose="02020603050405020304"/>
              </a:rPr>
              <a:t>Всi судовi ргшення, винесенг суддями у 2022 роцг, якi, зггдно перелгку, затвердженого Радою суддiв УкраТни та погодженого Державною судовою адмгнгстрацгею УкраТни пiдлягали вгдправцг до ЕДРСР, в термгни, визначенг законодавством УкраТни, вгдправленг до ЕДРСР. </a:t>
            </a:r>
          </a:p>
          <a:p>
            <a:pPr marL="0" marR="0" indent="0" algn="just">
              <a:lnSpc>
                <a:spcPts val="1400"/>
              </a:lnSpc>
              <a:spcBef>
                <a:spcPts val="90"/>
              </a:spcBef>
              <a:spcAft>
                <a:spcPts val="0"/>
              </a:spcAft>
            </a:pPr>
            <a:r>
              <a:rPr lang="ru-RU" sz="1050" spc="-35">
                <a:solidFill>
                  <a:srgbClr val="0C0C17"/>
                </a:solidFill>
                <a:latin typeface="Verdana" pitchFamily="2" panose="02020603050405020304"/>
              </a:rPr>
              <a:t>3 </a:t>
            </a:r>
            <a:r>
              <a:rPr lang="ru-RU" sz="1050" spc="-35">
                <a:solidFill>
                  <a:srgbClr val="0C0C17"/>
                </a:solidFill>
                <a:latin typeface="Verdana" pitchFamily="2" panose="02020603050405020304"/>
              </a:rPr>
              <a:t>метою забезпечення своечасного отримання учасниками процесу повгсток, повгдомлень та iнших документiв з розгляду судовик справ, а також надсилання до суду будь-яких документiв, пов'язаних з вгдкриттям провадження та розглядом судовик справ, завдяки Електронному суду сторони судового процесу мають можливгсть у максимально стислий термгн отримувати копгТ ycix процесуальних документiв у справг в електронному виглядi. Наразг суд може здгйснювати вгдправку копiй процесуальних документiв сторонам у справг за Ух замовленням. </a:t>
            </a:r>
          </a:p>
          <a:p>
            <a:pPr marL="457200" marR="0" indent="0" algn="just">
              <a:lnSpc>
                <a:spcPts val="1100"/>
              </a:lnSpc>
              <a:spcBef>
                <a:spcPts val="290"/>
              </a:spcBef>
              <a:spcAft>
                <a:spcPts val="0"/>
              </a:spcAft>
            </a:pPr>
            <a:r>
              <a:rPr lang="ru-RU" sz="1050" spc="0">
                <a:solidFill>
                  <a:srgbClr val="0C0C17"/>
                </a:solidFill>
                <a:latin typeface="Lucida Console" pitchFamily="0" panose="02020603050405020304"/>
              </a:rPr>
              <a:t>З</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в</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я</a:t>
            </a:r>
            <a:r>
              <a:rPr lang="ru-RU" sz="1050" spc="0">
                <a:solidFill>
                  <a:srgbClr val="0C0C17"/>
                </a:solidFill>
                <a:latin typeface="Lucida Console" pitchFamily="0" panose="02020603050405020304"/>
              </a:rPr>
              <a:t>к</a:t>
            </a:r>
            <a:r>
              <a:rPr lang="ru-RU" sz="1050" spc="0">
                <a:solidFill>
                  <a:srgbClr val="0C0C17"/>
                </a:solidFill>
                <a:latin typeface="Lucida Console" pitchFamily="0" panose="02020603050405020304"/>
              </a:rPr>
              <a:t>и </a:t>
            </a:r>
            <a:r>
              <a:rPr lang="ru-RU" sz="1050" spc="0">
                <a:solidFill>
                  <a:srgbClr val="0C0C17"/>
                </a:solidFill>
                <a:latin typeface="Lucida Console" pitchFamily="0" panose="02020603050405020304"/>
              </a:rPr>
              <a:t>в</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к</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р</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я </a:t>
            </a:r>
            <a:r>
              <a:rPr lang="ru-RU" sz="1050" spc="0">
                <a:solidFill>
                  <a:srgbClr val="0C0C17"/>
                </a:solidFill>
                <a:latin typeface="Lucida Console" pitchFamily="0" panose="02020603050405020304"/>
              </a:rPr>
              <a:t>м</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ж</a:t>
            </a:r>
            <a:r>
              <a:rPr lang="ru-RU" sz="1050" spc="0">
                <a:solidFill>
                  <a:srgbClr val="0C0C17"/>
                </a:solidFill>
                <a:latin typeface="Lucida Console" pitchFamily="0" panose="02020603050405020304"/>
              </a:rPr>
              <a:t>л</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в</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е</a:t>
            </a:r>
            <a:r>
              <a:rPr lang="ru-RU" sz="1050" spc="0">
                <a:solidFill>
                  <a:srgbClr val="0C0C17"/>
                </a:solidFill>
                <a:latin typeface="Lucida Console" pitchFamily="0" panose="02020603050405020304"/>
              </a:rPr>
              <a:t>й </a:t>
            </a:r>
            <a:r>
              <a:rPr lang="ru-RU" sz="1050" spc="0">
                <a:solidFill>
                  <a:srgbClr val="0C0C17"/>
                </a:solidFill>
                <a:latin typeface="Lucida Console" pitchFamily="0" panose="02020603050405020304"/>
              </a:rPr>
              <a:t>Е</a:t>
            </a:r>
            <a:r>
              <a:rPr lang="ru-RU" sz="1050" spc="0">
                <a:solidFill>
                  <a:srgbClr val="0C0C17"/>
                </a:solidFill>
                <a:latin typeface="Lucida Console" pitchFamily="0" panose="02020603050405020304"/>
              </a:rPr>
              <a:t>л</a:t>
            </a:r>
            <a:r>
              <a:rPr lang="ru-RU" sz="1050" spc="0">
                <a:solidFill>
                  <a:srgbClr val="0C0C17"/>
                </a:solidFill>
                <a:latin typeface="Lucida Console" pitchFamily="0" panose="02020603050405020304"/>
              </a:rPr>
              <a:t>е</a:t>
            </a:r>
            <a:r>
              <a:rPr lang="ru-RU" sz="1050" spc="0">
                <a:solidFill>
                  <a:srgbClr val="0C0C17"/>
                </a:solidFill>
                <a:latin typeface="Lucida Console" pitchFamily="0" panose="02020603050405020304"/>
              </a:rPr>
              <a:t>к</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р</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г</a:t>
            </a:r>
            <a:r>
              <a:rPr lang="ru-RU" sz="1050" spc="0">
                <a:solidFill>
                  <a:srgbClr val="0C0C17"/>
                </a:solidFill>
                <a:latin typeface="Lucida Console" pitchFamily="0" panose="02020603050405020304"/>
              </a:rPr>
              <a:t>о </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у</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у, </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у</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о</a:t>
            </a:r>
            <a:r>
              <a:rPr lang="ru-RU" sz="1050" spc="0">
                <a:solidFill>
                  <a:srgbClr val="0C0C17"/>
                </a:solidFill>
                <a:latin typeface="Lucida Console" pitchFamily="0" panose="02020603050405020304"/>
              </a:rPr>
              <a:t>м </a:t>
            </a:r>
            <a:r>
              <a:rPr lang="ru-RU" sz="1050" spc="0">
                <a:solidFill>
                  <a:srgbClr val="0C0C17"/>
                </a:solidFill>
                <a:latin typeface="Lucida Console" pitchFamily="0" panose="02020603050405020304"/>
              </a:rPr>
              <a:t>н</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д</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и</a:t>
            </a:r>
            <a:r>
              <a:rPr lang="ru-RU" sz="1050" spc="0">
                <a:solidFill>
                  <a:srgbClr val="0C0C17"/>
                </a:solidFill>
                <a:latin typeface="Lucida Console" pitchFamily="0" panose="02020603050405020304"/>
              </a:rPr>
              <a:t>л</a:t>
            </a:r>
            <a:r>
              <a:rPr lang="ru-RU" sz="1050" spc="0">
                <a:solidFill>
                  <a:srgbClr val="0C0C17"/>
                </a:solidFill>
                <a:latin typeface="Lucida Console" pitchFamily="0" panose="02020603050405020304"/>
              </a:rPr>
              <a:t>а</a:t>
            </a:r>
            <a:r>
              <a:rPr lang="ru-RU" sz="1050" spc="0">
                <a:solidFill>
                  <a:srgbClr val="0C0C17"/>
                </a:solidFill>
                <a:latin typeface="Lucida Console" pitchFamily="0" panose="02020603050405020304"/>
              </a:rPr>
              <a:t>ю</a:t>
            </a:r>
            <a:r>
              <a:rPr lang="ru-RU" sz="1050" spc="0">
                <a:solidFill>
                  <a:srgbClr val="0C0C17"/>
                </a:solidFill>
                <a:latin typeface="Lucida Console" pitchFamily="0" panose="02020603050405020304"/>
              </a:rPr>
              <a:t>т</a:t>
            </a:r>
            <a:r>
              <a:rPr lang="ru-RU" sz="1050" spc="0">
                <a:solidFill>
                  <a:srgbClr val="0C0C17"/>
                </a:solidFill>
                <a:latin typeface="Lucida Console" pitchFamily="0" panose="02020603050405020304"/>
              </a:rPr>
              <a:t>ь</a:t>
            </a:r>
            <a:r>
              <a:rPr lang="ru-RU" sz="1050" spc="0">
                <a:solidFill>
                  <a:srgbClr val="0C0C17"/>
                </a:solidFill>
                <a:latin typeface="Lucida Console" pitchFamily="0" panose="02020603050405020304"/>
              </a:rPr>
              <a:t>с</a:t>
            </a:r>
            <a:r>
              <a:rPr lang="ru-RU" sz="1050" spc="0">
                <a:solidFill>
                  <a:srgbClr val="0C0C17"/>
                </a:solidFill>
                <a:latin typeface="Lucida Console" pitchFamily="0" panose="02020603050405020304"/>
              </a:rPr>
              <a:t>я </a:t>
            </a:r>
          </a:p>
          <a:p>
            <a:pPr marL="0" marR="0" indent="0" algn="just">
              <a:lnSpc>
                <a:spcPts val="1400"/>
              </a:lnSpc>
              <a:spcBef>
                <a:spcPts val="0"/>
              </a:spcBef>
              <a:spcAft>
                <a:spcPts val="0"/>
              </a:spcAft>
            </a:pPr>
            <a:r>
              <a:rPr lang="ru-RU" sz="1050" spc="0">
                <a:solidFill>
                  <a:srgbClr val="0C0C17"/>
                </a:solidFill>
                <a:latin typeface="Verdana" pitchFamily="2" panose="02020603050405020304"/>
              </a:rPr>
              <a:t>повгдомлення учасникам судового процесу у виглядi телефонограм, смс-повгдомлень, чим заощаджуються бюджетнг кошти на придбання марок. </a:t>
            </a:r>
          </a:p>
          <a:p>
            <a:pPr marL="0" marR="0" indent="0" algn="just">
              <a:lnSpc>
                <a:spcPts val="1300"/>
              </a:lnSpc>
              <a:spcBef>
                <a:spcPts val="105"/>
              </a:spcBef>
              <a:spcAft>
                <a:spcPts val="0"/>
              </a:spcAft>
            </a:pPr>
            <a:r>
              <a:rPr lang="ru-RU" sz="1050" spc="-55">
                <a:solidFill>
                  <a:srgbClr val="0C0C17"/>
                </a:solidFill>
                <a:latin typeface="Verdana" pitchFamily="2" panose="02020603050405020304"/>
              </a:rPr>
              <a:t>Судовг зали № 1, № 2 та зал для маломобгльних груп населения оснащенг необхгдним обладнанням для проведения судових засгдань в режимг </a:t>
            </a:r>
            <a:r>
              <a:rPr lang="ru-RU" sz="1050" spc="-55">
                <a:solidFill>
                  <a:srgbClr val="0C0C17"/>
                </a:solidFill>
                <a:latin typeface="Verdana" pitchFamily="2" panose="02020603050405020304"/>
              </a:rPr>
              <a:t>вгдеоконференцгТ. </a:t>
            </a:r>
          </a:p>
          <a:p>
            <a:pPr marL="0" marR="0" indent="0" algn="just">
              <a:lnSpc>
                <a:spcPts val="1400"/>
              </a:lnSpc>
              <a:spcBef>
                <a:spcPts val="0"/>
              </a:spcBef>
              <a:spcAft>
                <a:spcPts val="0"/>
              </a:spcAft>
            </a:pPr>
            <a:r>
              <a:rPr lang="ru-RU" sz="1050" spc="-40">
                <a:solidFill>
                  <a:srgbClr val="0C0C17"/>
                </a:solidFill>
                <a:latin typeface="Verdana" pitchFamily="2" panose="02020603050405020304"/>
              </a:rPr>
              <a:t>Вибгрковою перевгркою вгдповгдностг даних електронних табелiв облiку робочого часу суддiв даним табелiв облiку використання робочого часу, наказгв про вгдпустки, вгдрядження суддiв, листкгв непрацездатностг суддiв за вгдповгдний перiод не встановлено розбгжностей даних по суддях, внесених до електронного та паперових табелiв, що свгдчить про дотримання вимог Положения. </a:t>
            </a:r>
          </a:p>
          <a:p>
            <a:pPr marL="0" marR="0" indent="0" algn="just">
              <a:lnSpc>
                <a:spcPts val="1400"/>
              </a:lnSpc>
              <a:spcBef>
                <a:spcPts val="0"/>
              </a:spcBef>
              <a:spcAft>
                <a:spcPts val="0"/>
              </a:spcAft>
            </a:pPr>
            <a:r>
              <a:rPr lang="ru-RU" sz="1050" spc="0">
                <a:solidFill>
                  <a:srgbClr val="0C0C17"/>
                </a:solidFill>
                <a:latin typeface="Verdana" pitchFamily="2" panose="02020603050405020304"/>
              </a:rPr>
              <a:t>Всi електроннг примгрники судовик рiшень, якi пiдлягали надгсланню до Единого Державного реестру судовик рiшень (далг — ЕДРСР), вчасно надгсланг, чим дотримано строки публгкацгТ та вимоги Порядку ведения ЕДРСР.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70" name=""/>
        <p:cNvGrpSpPr/>
        <p:nvPr/>
      </p:nvGrpSpPr>
      <p:grpSpPr>
        <a:xfrm>
          <a:off x="0" y="0"/>
          <a:ext cx="0" cy="0"/>
          <a:chOff x="0" y="0"/>
          <a:chExt cx="0" cy="0"/>
        </a:xfrm>
      </p:grpSpPr>
      <p:sp>
        <p:nvSpPr>
          <p:cNvPr id="72" name=""/>
          <p:cNvSpPr/>
          <p:nvPr>
            <p:ph type="body" idx="10"/>
          </p:nvPr>
        </p:nvSpPr>
        <p:spPr>
          <a:xfrm>
            <a:off x="880745" y="558800"/>
            <a:ext cx="6212840" cy="9499600"/>
          </a:xfrm>
          <a:prstGeom prst="rect">
            <a:avLst/>
          </a:prstGeom>
          <a:noFill/>
          <a:ln w="0" cmpd="sng">
            <a:noFill/>
            <a:prstDash val="solid"/>
          </a:ln>
        </p:spPr>
        <p:txBody>
          <a:bodyPr vert="horz" lIns="0" tIns="635" rIns="0" bIns="0" anchor="t"/>
          <a:lstStyle/>
          <a:p>
            <a:pPr marL="45720" marR="0" indent="0" algn="ctr">
              <a:lnSpc>
                <a:spcPts val="1400"/>
              </a:lnSpc>
              <a:spcAft>
                <a:spcPts val="0"/>
              </a:spcAft>
            </a:pPr>
            <a:r>
              <a:rPr lang="ru-RU" sz="1100" spc="0">
                <a:solidFill>
                  <a:srgbClr val="37383A"/>
                </a:solidFill>
                <a:latin typeface="Verdana" pitchFamily="2" panose="02020603050405020304"/>
              </a:rPr>
              <a:t>ЗАХОДИ КОНТРОЛЮ ЗА НАДХОДЖЕННЯМ </a:t>
            </a:r>
            <a:br/>
            <a:r>
              <a:rPr lang="ru-RU" sz="1100" spc="0">
                <a:solidFill>
                  <a:srgbClr val="37383A"/>
                </a:solidFill>
                <a:latin typeface="Verdana" pitchFamily="2" panose="02020603050405020304"/>
              </a:rPr>
              <a:t>ТА ПОВЕРНЕННЯМ СУДОВОГО ЗБОРУ </a:t>
            </a:r>
          </a:p>
          <a:p>
            <a:pPr marL="45720" marR="0" indent="0" algn="just">
              <a:lnSpc>
                <a:spcPts val="1400"/>
              </a:lnSpc>
              <a:spcBef>
                <a:spcPts val="1435"/>
              </a:spcBef>
              <a:spcAft>
                <a:spcPts val="0"/>
              </a:spcAft>
            </a:pPr>
            <a:r>
              <a:rPr lang="ru-RU" sz="1100" spc="-65">
                <a:solidFill>
                  <a:srgbClr val="37383A"/>
                </a:solidFill>
                <a:latin typeface="Verdana" pitchFamily="2" panose="02020603050405020304"/>
              </a:rPr>
              <a:t>На виконання Iнструкцгг, в судi наказом кергвника апарату суду вiд 26 липня 2021 року № 02-05/22/2021 визначено вгдповгдальних oci6 за перевгрку стану добровгльноi сплати судового збору або штрафу. Такими вгдповгдальними особами е головнг спецгалгсти канцеляргг суду (на правах вгддглу) Наталгя ЛОБУР та Надгя БЛОНСЬКА (ДМИТРУК). </a:t>
            </a:r>
          </a:p>
          <a:p>
            <a:pPr marL="45720" marR="0" indent="0" algn="just">
              <a:lnSpc>
                <a:spcPts val="1400"/>
              </a:lnSpc>
              <a:spcBef>
                <a:spcPts val="0"/>
              </a:spcBef>
              <a:spcAft>
                <a:spcPts val="0"/>
              </a:spcAft>
            </a:pPr>
            <a:r>
              <a:rPr lang="ru-RU" sz="1100" spc="-65">
                <a:solidFill>
                  <a:srgbClr val="37383A"/>
                </a:solidFill>
                <a:latin typeface="Verdana" pitchFamily="2" panose="02020603050405020304"/>
              </a:rPr>
              <a:t>Вiдповiдальними особами за ведения облiку операцгй по сплатг та поверненнг судового збору на належному ргвнг ведуться номенклатурнi справи, а саме: </a:t>
            </a:r>
          </a:p>
          <a:p>
            <a:pPr marL="45720" marR="0" indent="137160" algn="just">
              <a:lnSpc>
                <a:spcPts val="1400"/>
              </a:lnSpc>
              <a:spcBef>
                <a:spcPts val="0"/>
              </a:spcBef>
              <a:spcAft>
                <a:spcPts val="0"/>
              </a:spcAft>
              <a:buFont typeface="Verdana"/>
              <a:buAutoNum startAt="1" type="arabicPeriod"/>
            </a:pPr>
            <a:r>
              <a:rPr lang="ru-RU" sz="1100" spc="0">
                <a:solidFill>
                  <a:srgbClr val="37383A"/>
                </a:solidFill>
                <a:latin typeface="Verdana" pitchFamily="2" panose="02020603050405020304"/>
              </a:rPr>
              <a:t>номенклатурна справа № 07-10 «Звгти про справляння, звгльнення вiд сплати та повернення судового збору»; </a:t>
            </a:r>
          </a:p>
          <a:p>
            <a:pPr marL="45720" marR="0" indent="137160" algn="just">
              <a:lnSpc>
                <a:spcPts val="1400"/>
              </a:lnSpc>
              <a:spcBef>
                <a:spcPts val="0"/>
              </a:spcBef>
              <a:spcAft>
                <a:spcPts val="0"/>
              </a:spcAft>
              <a:buFont typeface="Verdana"/>
              <a:buAutoNum type="arabicPeriod"/>
            </a:pPr>
            <a:r>
              <a:rPr lang="ru-RU" sz="1100" spc="-70">
                <a:solidFill>
                  <a:srgbClr val="37383A"/>
                </a:solidFill>
                <a:latin typeface="Verdana" pitchFamily="2" panose="02020603050405020304"/>
              </a:rPr>
              <a:t>номенклатурна справа № 07-11 «Документи (виписки з платгжних документiв, акти звгрок) щодо сплати судового збору»; </a:t>
            </a:r>
          </a:p>
          <a:p>
            <a:pPr marL="45720" marR="0" indent="137160" algn="just">
              <a:lnSpc>
                <a:spcPts val="1400"/>
              </a:lnSpc>
              <a:spcBef>
                <a:spcPts val="0"/>
              </a:spcBef>
              <a:spcAft>
                <a:spcPts val="0"/>
              </a:spcAft>
              <a:buFont typeface="Verdana"/>
              <a:buAutoNum type="arabicPeriod"/>
            </a:pPr>
            <a:r>
              <a:rPr lang="ru-RU" sz="1100" spc="-80">
                <a:solidFill>
                  <a:srgbClr val="37383A"/>
                </a:solidFill>
                <a:latin typeface="Verdana" pitchFamily="2" panose="02020603050405020304"/>
              </a:rPr>
              <a:t>номенклатурна справа № 07-12 «Документы (заяви, копг? подання, вимоги, листи, копгг ухвал) про повернення судового збору»; </a:t>
            </a:r>
          </a:p>
          <a:p>
            <a:pPr marL="45720" marR="0" indent="137160" algn="just">
              <a:lnSpc>
                <a:spcPts val="1400"/>
              </a:lnSpc>
              <a:spcBef>
                <a:spcPts val="15"/>
              </a:spcBef>
              <a:spcAft>
                <a:spcPts val="0"/>
              </a:spcAft>
              <a:buFont typeface="Verdana"/>
              <a:buAutoNum type="arabicPeriod"/>
            </a:pPr>
            <a:r>
              <a:rPr lang="ru-RU" sz="1100" spc="-75">
                <a:solidFill>
                  <a:srgbClr val="37383A"/>
                </a:solidFill>
                <a:latin typeface="Verdana" pitchFamily="2" panose="02020603050405020304"/>
              </a:rPr>
              <a:t>номенклатурна справа № 07-13 «Журнал облiку судових документiв про стягнення судового збору, штрафу (як засобу процесуального примусу), направлених судом до органгв виконавчоТ служби по цивгльних справах, стягувачем в яких е ДСА УкраТни»; </a:t>
            </a:r>
          </a:p>
          <a:p>
            <a:pPr marL="45720" marR="0" indent="137160" algn="just">
              <a:lnSpc>
                <a:spcPts val="1400"/>
              </a:lnSpc>
              <a:spcBef>
                <a:spcPts val="10"/>
              </a:spcBef>
              <a:spcAft>
                <a:spcPts val="0"/>
              </a:spcAft>
              <a:buFont typeface="Verdana"/>
              <a:buAutoNum type="arabicPeriod"/>
            </a:pPr>
            <a:r>
              <a:rPr lang="ru-RU" sz="1100" spc="-75">
                <a:solidFill>
                  <a:srgbClr val="37383A"/>
                </a:solidFill>
                <a:latin typeface="Verdana" pitchFamily="2" panose="02020603050405020304"/>
              </a:rPr>
              <a:t>номенклатурна справа № 07-14 «Журнал облiку судових документiв про стягнення судового збору, штрафу (як засобу процесуального примусу), направлених судом до органгв виконавчоТ служби по адмгнгстративних справах, стягувачем в яких е ДСА Украгни». </a:t>
            </a:r>
          </a:p>
          <a:p>
            <a:pPr marL="45720" marR="0" indent="0" algn="just">
              <a:lnSpc>
                <a:spcPts val="1400"/>
              </a:lnSpc>
              <a:spcBef>
                <a:spcPts val="25"/>
              </a:spcBef>
              <a:spcAft>
                <a:spcPts val="0"/>
              </a:spcAft>
            </a:pPr>
            <a:r>
              <a:rPr lang="ru-RU" sz="1100" spc="0">
                <a:solidFill>
                  <a:srgbClr val="37383A"/>
                </a:solidFill>
                <a:latin typeface="Verdana" pitchFamily="2" panose="02020603050405020304"/>
              </a:rPr>
              <a:t>Вiдповiдальними особами належним чином ведуться, прошиваються i пронумеровуються номенклатурнi справи. </a:t>
            </a:r>
          </a:p>
          <a:p>
            <a:pPr marL="45720" marR="0" indent="0" algn="just">
              <a:lnSpc>
                <a:spcPts val="1400"/>
              </a:lnSpc>
              <a:spcBef>
                <a:spcPts val="0"/>
              </a:spcBef>
              <a:spcAft>
                <a:spcPts val="0"/>
              </a:spcAft>
            </a:pPr>
            <a:r>
              <a:rPr lang="ru-RU" sz="1100" spc="-70">
                <a:solidFill>
                  <a:srgbClr val="37383A"/>
                </a:solidFill>
                <a:latin typeface="Verdana" pitchFamily="2" panose="02020603050405020304"/>
              </a:rPr>
              <a:t>Своечасно здгйснюеться контроль щодо вгдповгдностей реквгзитгв, суми судового збору до пунктгв ставок судового збору. Ведеться контроль за зарахуванням судового збору зггдно виписок, наданих управлгнням державное казначейськог служби УкраТни у Тлумацькому районi Iвано-Франкгвськое областi. </a:t>
            </a:r>
          </a:p>
          <a:p>
            <a:pPr marL="45720" marR="0" indent="137160" algn="just">
              <a:lnSpc>
                <a:spcPts val="1400"/>
              </a:lnSpc>
              <a:spcBef>
                <a:spcPts val="25"/>
              </a:spcBef>
              <a:spcAft>
                <a:spcPts val="0"/>
              </a:spcAft>
              <a:buFont typeface="Verdana"/>
              <a:buChar char="·"/>
            </a:pPr>
            <a:r>
              <a:rPr lang="ru-RU" sz="1100" spc="-70">
                <a:solidFill>
                  <a:srgbClr val="37383A"/>
                </a:solidFill>
                <a:latin typeface="Verdana" pitchFamily="2" panose="02020603050405020304"/>
              </a:rPr>
              <a:t>судi належним чином забезпечуеться контроль за надходженням та поверненням судового збору, що пгдтверджуеться наступним. </a:t>
            </a:r>
          </a:p>
          <a:p>
            <a:pPr marL="45720" marR="0" indent="0" algn="just">
              <a:lnSpc>
                <a:spcPts val="1400"/>
              </a:lnSpc>
              <a:spcBef>
                <a:spcPts val="25"/>
              </a:spcBef>
              <a:spcAft>
                <a:spcPts val="0"/>
              </a:spcAft>
            </a:pPr>
            <a:r>
              <a:rPr lang="ru-RU" sz="1100" spc="-70">
                <a:solidFill>
                  <a:srgbClr val="37383A"/>
                </a:solidFill>
                <a:latin typeface="Verdana" pitchFamily="2" panose="02020603050405020304"/>
              </a:rPr>
              <a:t>При надходженнг судовое справи до суду, вгдповгдальним працгвником канцелярге суду (на правах вгддглу) перевгряеться факт оплати та зарахування судового збору до Державного бюджету, вгдповгднгсть даних заявника (позивача) давим, що зазначенг в квитанцге, автоматичне поеднання записiв про оплату (повернення) судового збору, якi зазначаються в облiково-статистичних картках, гз записами пiдтверджень про оплату (повернення) судового збору, якi надгйшли з управлгння державное казначейськое служби Украени в Тлумацькому районi Iвано-Франкгвськое областi. Пгсля здгйснених цих заходгв, вгдповiдальний працiвник апарату суду друкуе з комп'ютерное програми «Д-3» реестр пгдтвердження оплати судового збору до Державного бюджету та долучае до матергалгв судовое справи. </a:t>
            </a:r>
          </a:p>
          <a:p>
            <a:pPr marL="45720" marR="0" indent="137160" algn="just">
              <a:lnSpc>
                <a:spcPts val="1400"/>
              </a:lnSpc>
              <a:spcBef>
                <a:spcPts val="25"/>
              </a:spcBef>
              <a:spcAft>
                <a:spcPts val="0"/>
              </a:spcAft>
              <a:buFont typeface="Verdana"/>
              <a:buChar char="·"/>
            </a:pPr>
            <a:r>
              <a:rPr lang="ru-RU" sz="1100" spc="-85">
                <a:solidFill>
                  <a:srgbClr val="37383A"/>
                </a:solidFill>
                <a:latin typeface="Verdana" pitchFamily="2" panose="02020603050405020304"/>
              </a:rPr>
              <a:t>разi неможливостг автоматичного поеднання записiв про оплату (повернення) судового збору, якг зазначаються в облiково-статистичних картках, гз записами пiдтверджень про оплату (повернення) судового збору, якг надгйпии з управлгння державное казначейськое служби Украени в Тлумацькому районi Iвано-Франкгвськое областi, вгдповiдальний працiвник канцелярге суду перевгряе гнформацгю щодо наявностг рангше направленого судом платнику Подання на повернення помилково або надмгру зарахованого до бюджету судового збору за реквiзитами вказаних документгв. Якщо ж до суду надгйшли позовнг заяви (гншг заяви, скарги) з доданими до них платгжними документами про сплату судового збору, стосовно яких складено таке Подання, вгдповгдальний працiвник одразу ж гнформуе суддю про даний факт задля прийняггя ним ргшення вгдповгдно до процесуального законодавства. </a:t>
            </a:r>
          </a:p>
          <a:p>
            <a:pPr marL="45720" marR="0" indent="137160" algn="just">
              <a:lnSpc>
                <a:spcPts val="1400"/>
              </a:lnSpc>
              <a:spcBef>
                <a:spcPts val="0"/>
              </a:spcBef>
              <a:spcAft>
                <a:spcPts val="70"/>
              </a:spcAft>
              <a:buFont typeface="Verdana"/>
              <a:buChar char="·"/>
            </a:pPr>
            <a:r>
              <a:rPr lang="ru-RU" sz="1100" spc="-80">
                <a:solidFill>
                  <a:srgbClr val="37383A"/>
                </a:solidFill>
                <a:latin typeface="Verdana" pitchFamily="2" panose="02020603050405020304"/>
              </a:rPr>
              <a:t>разi надходження до суду судовое справи вiд гншого суду, коли судовий збгр було сплачено за платгжними реквiзитами рахунку суду, до якого первгсно подавались матергали судовое справи, через що неможливо здгйснити автоматичне поеднання записгв про оплату (повернення) судового збору, що зазначаються в облiково-статистичних картках, гз записами пiдтверджень про оплату (повернення) судового збору, якг надгйшли з управлгння державное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EFEFFD"/>
        </a:solidFill>
      </p:bgPr>
    </p:bg>
    <p:spTree>
      <p:nvGrpSpPr>
        <p:cNvPr id="73" name=""/>
        <p:cNvGrpSpPr/>
        <p:nvPr/>
      </p:nvGrpSpPr>
      <p:grpSpPr>
        <a:xfrm>
          <a:off x="0" y="0"/>
          <a:ext cx="0" cy="0"/>
          <a:chOff x="0" y="0"/>
          <a:chExt cx="0" cy="0"/>
        </a:xfrm>
      </p:grpSpPr>
      <p:sp>
        <p:nvSpPr>
          <p:cNvPr id="75" name=""/>
          <p:cNvSpPr/>
          <p:nvPr>
            <p:ph type="body" idx="10"/>
          </p:nvPr>
        </p:nvSpPr>
        <p:spPr>
          <a:xfrm>
            <a:off x="839470" y="558800"/>
            <a:ext cx="6212840" cy="8953500"/>
          </a:xfrm>
          <a:prstGeom prst="rect">
            <a:avLst/>
          </a:prstGeom>
          <a:noFill/>
          <a:ln w="0" cmpd="sng">
            <a:noFill/>
            <a:prstDash val="solid"/>
          </a:ln>
        </p:spPr>
        <p:txBody>
          <a:bodyPr vert="horz" lIns="0" tIns="1905" rIns="0" bIns="0" anchor="t"/>
          <a:lstStyle/>
          <a:p>
            <a:pPr marL="0" marR="0" indent="0" algn="just">
              <a:lnSpc>
                <a:spcPts val="1400"/>
              </a:lnSpc>
              <a:spcAft>
                <a:spcPts val="0"/>
              </a:spcAft>
            </a:pPr>
            <a:r>
              <a:rPr lang="ru-RU" sz="1100" spc="0">
                <a:solidFill>
                  <a:srgbClr val="0B0D16"/>
                </a:solidFill>
                <a:latin typeface="Arial" pitchFamily="2" panose="02020603050405020304"/>
              </a:rPr>
              <a:t>казначейськоi служби Украгни, помгчник суддг, в провадженнг котрого знаходиться дана судова справа, готуе запит в комп'ютернгй програмг «Д-3» до суду, з якого надгйшла судова справа за пгдсуднгстю з метою отримання пiдтвердження сплати та зарахування судового збору до Державного бюджету. Пгсля отримання гнформацгi про зарахування до Державного бюджету коштiв та пгдтвердження про вгдсутнгсть Подання про повернення з бюджету коштiв за цими документами, суддя приймае справу до розгляду. </a:t>
            </a:r>
          </a:p>
          <a:p>
            <a:pPr marL="0" marR="0" indent="0" algn="ctr">
              <a:lnSpc>
                <a:spcPts val="1400"/>
              </a:lnSpc>
              <a:spcBef>
                <a:spcPts val="1400"/>
              </a:spcBef>
              <a:spcAft>
                <a:spcPts val="0"/>
              </a:spcAft>
            </a:pPr>
            <a:r>
              <a:rPr lang="ru-RU" sz="1100" spc="95">
                <a:solidFill>
                  <a:srgbClr val="0B0D16"/>
                </a:solidFill>
                <a:latin typeface="Arial" pitchFamily="2" panose="02020603050405020304"/>
              </a:rPr>
              <a:t>ВИКОНАННЯ ЗАХОДIВ З ЕНЕРГОЗБЕРЕЖЕННЯ </a:t>
            </a:r>
          </a:p>
          <a:p>
            <a:pPr marL="0" marR="0" indent="0" algn="just">
              <a:lnSpc>
                <a:spcPts val="1400"/>
              </a:lnSpc>
              <a:spcBef>
                <a:spcPts val="1365"/>
              </a:spcBef>
              <a:spcAft>
                <a:spcPts val="0"/>
              </a:spcAft>
            </a:pPr>
            <a:r>
              <a:rPr lang="ru-RU" sz="1100" spc="0">
                <a:solidFill>
                  <a:srgbClr val="0B0D16"/>
                </a:solidFill>
                <a:latin typeface="Arial" pitchFamily="2" panose="02020603050405020304"/>
              </a:rPr>
              <a:t>В Тлумацькому районному судг Iвано-Франкгвськоi областi на 2022 ргк розроблений та затверджений головою Тлумацького районного суду Iвано-Франкгвськоi областг вiд 04 сгчня 2022 року «План заходгв з енергозбереження гз забезпеченням зменшення об'емгв споживання комунальних послуг, енергоносггв та послуг зв'язку в Тлумацькому районному суде Iвано-Франкгвськоi областг у 2022 роцг» (далг - План). </a:t>
            </a:r>
          </a:p>
          <a:p>
            <a:pPr marL="0" marR="0" indent="0" algn="just">
              <a:lnSpc>
                <a:spcPts val="1400"/>
              </a:lnSpc>
              <a:spcBef>
                <a:spcPts val="40"/>
              </a:spcBef>
              <a:spcAft>
                <a:spcPts val="0"/>
              </a:spcAft>
            </a:pP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а </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к</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я </a:t>
            </a:r>
            <a:r>
              <a:rPr lang="ru-RU" sz="1100" spc="-20">
                <a:solidFill>
                  <a:srgbClr val="0B0D16"/>
                </a:solidFill>
                <a:latin typeface="Lucida Console" pitchFamily="0" panose="02020603050405020304"/>
              </a:rPr>
              <a:t>ц</a:t>
            </a:r>
            <a:r>
              <a:rPr lang="ru-RU" sz="1100" spc="-20">
                <a:solidFill>
                  <a:srgbClr val="0B0D16"/>
                </a:solidFill>
                <a:latin typeface="Lucida Console" pitchFamily="0" panose="02020603050405020304"/>
              </a:rPr>
              <a:t>ь</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г</a:t>
            </a:r>
            <a:r>
              <a:rPr lang="ru-RU" sz="1100" spc="-20">
                <a:solidFill>
                  <a:srgbClr val="0B0D16"/>
                </a:solidFill>
                <a:latin typeface="Lucida Console" pitchFamily="0" panose="02020603050405020304"/>
              </a:rPr>
              <a:t>о </a:t>
            </a:r>
            <a:r>
              <a:rPr lang="ru-RU" sz="1100" spc="-20">
                <a:solidFill>
                  <a:srgbClr val="0B0D16"/>
                </a:solidFill>
                <a:latin typeface="Lucida Console" pitchFamily="0" panose="02020603050405020304"/>
              </a:rPr>
              <a:t>П</a:t>
            </a:r>
            <a:r>
              <a:rPr lang="ru-RU" sz="1100" spc="-20">
                <a:solidFill>
                  <a:srgbClr val="0B0D16"/>
                </a:solidFill>
                <a:latin typeface="Lucida Console" pitchFamily="0" panose="02020603050405020304"/>
              </a:rPr>
              <a:t>л</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у </a:t>
            </a:r>
            <a:r>
              <a:rPr lang="ru-RU" sz="1100" spc="-20">
                <a:solidFill>
                  <a:srgbClr val="0B0D16"/>
                </a:solidFill>
                <a:latin typeface="Lucida Console" pitchFamily="0" panose="02020603050405020304"/>
              </a:rPr>
              <a:t>з</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п</a:t>
            </a:r>
            <a:r>
              <a:rPr lang="ru-RU" sz="1100" spc="-20">
                <a:solidFill>
                  <a:srgbClr val="0B0D16"/>
                </a:solidFill>
                <a:latin typeface="Lucida Console" pitchFamily="0" panose="02020603050405020304"/>
              </a:rPr>
              <a:t>р</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д</a:t>
            </a:r>
            <a:r>
              <a:rPr lang="ru-RU" sz="1100" spc="-20">
                <a:solidFill>
                  <a:srgbClr val="0B0D16"/>
                </a:solidFill>
                <a:latin typeface="Lucida Console" pitchFamily="0" panose="02020603050405020304"/>
              </a:rPr>
              <a:t>ж</a:t>
            </a:r>
            <a:r>
              <a:rPr lang="ru-RU" sz="1100" spc="-20">
                <a:solidFill>
                  <a:srgbClr val="0B0D16"/>
                </a:solidFill>
                <a:latin typeface="Lucida Console" pitchFamily="0" panose="02020603050405020304"/>
              </a:rPr>
              <a:t>у</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л</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с</a:t>
            </a:r>
            <a:r>
              <a:rPr lang="ru-RU" sz="1100" spc="-20">
                <a:solidFill>
                  <a:srgbClr val="0B0D16"/>
                </a:solidFill>
                <a:latin typeface="Lucida Console" pitchFamily="0" panose="02020603050405020304"/>
              </a:rPr>
              <a:t>я </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р</a:t>
            </a:r>
            <a:r>
              <a:rPr lang="ru-RU" sz="1100" spc="-20">
                <a:solidFill>
                  <a:srgbClr val="0B0D16"/>
                </a:solidFill>
                <a:latin typeface="Lucida Console" pitchFamily="0" panose="02020603050405020304"/>
              </a:rPr>
              <a:t>г</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ф</a:t>
            </a:r>
            <a:r>
              <a:rPr lang="ru-RU" sz="1100" spc="-20">
                <a:solidFill>
                  <a:srgbClr val="0B0D16"/>
                </a:solidFill>
                <a:latin typeface="Lucida Console" pitchFamily="0" panose="02020603050405020304"/>
              </a:rPr>
              <a:t>е</a:t>
            </a:r>
            <a:r>
              <a:rPr lang="ru-RU" sz="1100" spc="-20">
                <a:solidFill>
                  <a:srgbClr val="0B0D16"/>
                </a:solidFill>
                <a:latin typeface="Lucida Console" pitchFamily="0" panose="02020603050405020304"/>
              </a:rPr>
              <a:t>к</a:t>
            </a:r>
            <a:r>
              <a:rPr lang="ru-RU" sz="1100" spc="-20">
                <a:solidFill>
                  <a:srgbClr val="0B0D16"/>
                </a:solidFill>
                <a:latin typeface="Lucida Console" pitchFamily="0" panose="02020603050405020304"/>
              </a:rPr>
              <a:t>т</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е </a:t>
            </a:r>
            <a:r>
              <a:rPr lang="ru-RU" sz="1100" spc="-20">
                <a:solidFill>
                  <a:srgbClr val="0B0D16"/>
                </a:solidFill>
                <a:latin typeface="Lucida Console" pitchFamily="0" panose="02020603050405020304"/>
              </a:rPr>
              <a:t>в</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к</a:t>
            </a:r>
            <a:r>
              <a:rPr lang="ru-RU" sz="1100" spc="-20">
                <a:solidFill>
                  <a:srgbClr val="0B0D16"/>
                </a:solidFill>
                <a:latin typeface="Lucida Console" pitchFamily="0" panose="02020603050405020304"/>
              </a:rPr>
              <a:t>о</a:t>
            </a:r>
            <a:r>
              <a:rPr lang="ru-RU" sz="1100" spc="-20">
                <a:solidFill>
                  <a:srgbClr val="0B0D16"/>
                </a:solidFill>
                <a:latin typeface="Lucida Console" pitchFamily="0" panose="02020603050405020304"/>
              </a:rPr>
              <a:t>р</a:t>
            </a:r>
            <a:r>
              <a:rPr lang="ru-RU" sz="1100" spc="-20">
                <a:solidFill>
                  <a:srgbClr val="0B0D16"/>
                </a:solidFill>
                <a:latin typeface="Lucida Console" pitchFamily="0" panose="02020603050405020304"/>
              </a:rPr>
              <a:t>и</a:t>
            </a:r>
            <a:r>
              <a:rPr lang="ru-RU" sz="1100" spc="-20">
                <a:solidFill>
                  <a:srgbClr val="0B0D16"/>
                </a:solidFill>
                <a:latin typeface="Lucida Console" pitchFamily="0" panose="02020603050405020304"/>
              </a:rPr>
              <a:t>с</a:t>
            </a:r>
            <a:r>
              <a:rPr lang="ru-RU" sz="1100" spc="-20">
                <a:solidFill>
                  <a:srgbClr val="0B0D16"/>
                </a:solidFill>
                <a:latin typeface="Lucida Console" pitchFamily="0" panose="02020603050405020304"/>
              </a:rPr>
              <a:t>т</a:t>
            </a:r>
            <a:r>
              <a:rPr lang="ru-RU" sz="1100" spc="-20">
                <a:solidFill>
                  <a:srgbClr val="0B0D16"/>
                </a:solidFill>
                <a:latin typeface="Lucida Console" pitchFamily="0" panose="02020603050405020304"/>
              </a:rPr>
              <a:t>а</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н</a:t>
            </a:r>
            <a:r>
              <a:rPr lang="ru-RU" sz="1100" spc="-20">
                <a:solidFill>
                  <a:srgbClr val="0B0D16"/>
                </a:solidFill>
                <a:latin typeface="Lucida Console" pitchFamily="0" panose="02020603050405020304"/>
              </a:rPr>
              <a:t>я </a:t>
            </a:r>
            <a:r>
              <a:rPr lang="ru-RU" sz="1100" spc="-20">
                <a:solidFill>
                  <a:srgbClr val="0B0D16"/>
                </a:solidFill>
                <a:latin typeface="Arial" pitchFamily="2" panose="02020603050405020304"/>
              </a:rPr>
              <a:t>о</a:t>
            </a:r>
            <a:r>
              <a:rPr lang="ru-RU" sz="1100" spc="-20">
                <a:solidFill>
                  <a:srgbClr val="0B0D16"/>
                </a:solidFill>
                <a:latin typeface="Arial" pitchFamily="2" panose="02020603050405020304"/>
              </a:rPr>
              <a:t>свгтлювальних приладгв, технгки, рацгональне використання енергоресурсгв, комунальних послуг, послуг зв'язку шляхом дотриманням технгчних рекомендацгй щодо експлуатац у кондицгонергв, систематичного контролю за економним використанням електричноУ енергг , рацгональним використанням води та електроенерггi, дбайливого ставлення до сантехнгчного </a:t>
            </a:r>
            <a:r>
              <a:rPr lang="ru-RU" sz="1100" spc="-20">
                <a:solidFill>
                  <a:srgbClr val="0B0D16"/>
                </a:solidFill>
                <a:latin typeface="Lucida Console" pitchFamily="0" panose="02020603050405020304"/>
              </a:rPr>
              <a:t>обладнання. </a:t>
            </a:r>
          </a:p>
          <a:p>
            <a:pPr marL="0" marR="0" indent="0" algn="just">
              <a:lnSpc>
                <a:spcPts val="1400"/>
              </a:lnSpc>
              <a:spcBef>
                <a:spcPts val="40"/>
              </a:spcBef>
              <a:spcAft>
                <a:spcPts val="0"/>
              </a:spcAft>
            </a:pPr>
            <a:r>
              <a:rPr lang="ru-RU" sz="1100" spc="0">
                <a:solidFill>
                  <a:srgbClr val="0B0D16"/>
                </a:solidFill>
                <a:latin typeface="Arial" pitchFamily="2" panose="02020603050405020304"/>
              </a:rPr>
              <a:t>Протягом цього ж року на виконання Плану до територгального управлгння Державноi судовоi адмгнгстрацгг УкраУни в Iвано-Франкгвськгй областг надсилали показники фактично спожитих комунальних послуг. </a:t>
            </a:r>
          </a:p>
          <a:p>
            <a:pPr marL="0" marR="0" indent="0" algn="ctr">
              <a:lnSpc>
                <a:spcPts val="1400"/>
              </a:lnSpc>
              <a:spcBef>
                <a:spcPts val="1460"/>
              </a:spcBef>
              <a:spcAft>
                <a:spcPts val="0"/>
              </a:spcAft>
            </a:pPr>
            <a:r>
              <a:rPr lang="ru-RU" sz="1100" spc="0">
                <a:solidFill>
                  <a:srgbClr val="0B0D16"/>
                </a:solidFill>
                <a:latin typeface="Arial" pitchFamily="2" panose="02020603050405020304"/>
              </a:rPr>
              <a:t>ЩОДО IНВЕНТАРИЗАЦц НЕОБОРОТНИХ АКТИВIВ (ОСНОВНИХ ЗАСОБIВ, </a:t>
            </a:r>
            <a:br/>
            <a:r>
              <a:rPr lang="ru-RU" sz="1250" spc="0">
                <a:solidFill>
                  <a:srgbClr val="0B0D16"/>
                </a:solidFill>
                <a:latin typeface="Times New Roman" pitchFamily="1" panose="02020603050405020304"/>
              </a:rPr>
              <a:t>НЕМАТЕРIАЛЬНИХ АКТИВIВ, IНШИХ НЕОБОРОТНИХ МАТЕРIАЛЬНИХ </a:t>
            </a:r>
            <a:br/>
            <a:r>
              <a:rPr lang="ru-RU" sz="1250" spc="0">
                <a:solidFill>
                  <a:srgbClr val="0B0D16"/>
                </a:solidFill>
                <a:latin typeface="Times New Roman" pitchFamily="1" panose="02020603050405020304"/>
              </a:rPr>
              <a:t>АКТИВIВ, КАПIТАЛЬНИХ IНВЕСТИЦц), МАТЕРIАЛЬНИХ ЦIННОСТЕЙ </a:t>
            </a:r>
          </a:p>
          <a:p>
            <a:pPr marL="0" marR="0" indent="0" algn="just">
              <a:lnSpc>
                <a:spcPts val="1400"/>
              </a:lnSpc>
              <a:spcBef>
                <a:spcPts val="1370"/>
              </a:spcBef>
              <a:spcAft>
                <a:spcPts val="0"/>
              </a:spcAft>
            </a:pPr>
            <a:r>
              <a:rPr lang="ru-RU" sz="1100" spc="0">
                <a:solidFill>
                  <a:srgbClr val="0B0D16"/>
                </a:solidFill>
                <a:latin typeface="Arial" pitchFamily="2" panose="02020603050405020304"/>
              </a:rPr>
              <a:t>Протягом 2022 року проведено одну гнвентаризацгу необоротних активiв (основних засобiв, нематергальних активiв, гнших необоротних матергальних активiв, капгтальних гнвестицгй), матергальних ценностей, прийнятих на вгдповгдальне зберiгання, запасгв вгдповгдно до наказу голови комгсгУ з реоргангзацгУ (злиття) Тлумацького районного суду Iвано-Франкгвськоi областг вгд вгд 26.10.2022 № 02-12/14. </a:t>
            </a:r>
          </a:p>
          <a:p>
            <a:pPr marL="0" marR="0" indent="0" algn="just">
              <a:lnSpc>
                <a:spcPts val="1400"/>
              </a:lnSpc>
              <a:spcBef>
                <a:spcPts val="35"/>
              </a:spcBef>
              <a:spcAft>
                <a:spcPts val="0"/>
              </a:spcAft>
            </a:pPr>
            <a:r>
              <a:rPr lang="ru-RU" sz="1100" spc="0">
                <a:solidFill>
                  <a:srgbClr val="0B0D16"/>
                </a:solidFill>
                <a:latin typeface="Arial" pitchFamily="2" panose="02020603050405020304"/>
              </a:rPr>
              <a:t>Протягом 2022 року (щоквартально) судом надсилалась гнформацгя про кглькгсть укладених та кглькгсть розгрваних договоргв вгдповгдального зберггання речей, якi не е власнгстю суду i знаходяться в тимчасовому користуваннг установи. </a:t>
            </a:r>
          </a:p>
          <a:p>
            <a:pPr marL="0" marR="0" indent="0" algn="just">
              <a:lnSpc>
                <a:spcPts val="1400"/>
              </a:lnSpc>
              <a:spcBef>
                <a:spcPts val="15"/>
              </a:spcBef>
              <a:spcAft>
                <a:spcPts val="0"/>
              </a:spcAft>
            </a:pPr>
            <a:r>
              <a:rPr lang="ru-RU" sz="1100" spc="0">
                <a:solidFill>
                  <a:srgbClr val="0B0D16"/>
                </a:solidFill>
                <a:latin typeface="Arial" pitchFamily="2" panose="02020603050405020304"/>
              </a:rPr>
              <a:t>Щомгсячно готувався аналгз списання та наявностг засобiв </a:t>
            </a:r>
            <a:r>
              <a:rPr lang="ru-RU" sz="1100" spc="0">
                <a:solidFill>
                  <a:srgbClr val="0B0D16"/>
                </a:solidFill>
                <a:latin typeface="Arial" pitchFamily="2" panose="02020603050405020304"/>
              </a:rPr>
              <a:t>гнформатизацгi </a:t>
            </a:r>
            <a:r>
              <a:rPr lang="ru-RU" sz="1100" spc="0">
                <a:solidFill>
                  <a:srgbClr val="0B0D16"/>
                </a:solidFill>
                <a:latin typeface="Arial" pitchFamily="2" panose="02020603050405020304"/>
              </a:rPr>
              <a:t>станом на перше число поточного мгсяця. </a:t>
            </a:r>
          </a:p>
          <a:p>
            <a:pPr marL="0" marR="0" indent="0" algn="ctr">
              <a:lnSpc>
                <a:spcPts val="1400"/>
              </a:lnSpc>
              <a:spcBef>
                <a:spcPts val="1405"/>
              </a:spcBef>
              <a:spcAft>
                <a:spcPts val="0"/>
              </a:spcAft>
            </a:pPr>
            <a:r>
              <a:rPr lang="ru-RU" sz="1100" spc="100">
                <a:solidFill>
                  <a:srgbClr val="0B0D16"/>
                </a:solidFill>
                <a:latin typeface="Arial" pitchFamily="2" panose="02020603050405020304"/>
              </a:rPr>
              <a:t>ФIНАНСОВЕ ЗАБЕЗПЕЧЕННЯ </a:t>
            </a:r>
          </a:p>
          <a:p>
            <a:pPr marL="0" marR="0" indent="0" algn="just">
              <a:lnSpc>
                <a:spcPts val="1400"/>
              </a:lnSpc>
              <a:spcBef>
                <a:spcPts val="1315"/>
              </a:spcBef>
              <a:spcAft>
                <a:spcPts val="0"/>
              </a:spcAft>
            </a:pPr>
            <a:r>
              <a:rPr lang="ru-RU" sz="1100" spc="0">
                <a:solidFill>
                  <a:srgbClr val="0B0D16"/>
                </a:solidFill>
                <a:latin typeface="Arial" pitchFamily="2" panose="02020603050405020304"/>
              </a:rPr>
              <a:t>Вгдповгдно до статтг 148 Закону УкраУни «Про судоустргй i статус суддгв» ф iнансування всех судгв в УкраУнг здгйснюеться за рахунок коштiв Державного бюджету УкраУни. </a:t>
            </a:r>
          </a:p>
          <a:p>
            <a:pPr marL="0" marR="0" indent="0" algn="just">
              <a:lnSpc>
                <a:spcPts val="1400"/>
              </a:lnSpc>
              <a:spcBef>
                <a:spcPts val="0"/>
              </a:spcBef>
              <a:spcAft>
                <a:spcPts val="0"/>
              </a:spcAft>
            </a:pPr>
            <a:r>
              <a:rPr lang="ru-RU" sz="1100" spc="20">
                <a:solidFill>
                  <a:srgbClr val="0B0D16"/>
                </a:solidFill>
                <a:latin typeface="Arial" pitchFamily="2" panose="02020603050405020304"/>
              </a:rPr>
              <a:t>Зггдно з розподглом видаткгв Державного бюджету УкраУни на 2022 pix Тлумацькому районному суду Iвано-ФранкгвськоУ областг на здгйснення правосуддя видглено 16 575,1 тис. грн., у тому числг: </a:t>
            </a:r>
          </a:p>
          <a:p>
            <a:pPr marL="0" marR="0" indent="0" algn="just">
              <a:lnSpc>
                <a:spcPts val="1400"/>
              </a:lnSpc>
              <a:spcBef>
                <a:spcPts val="0"/>
              </a:spcBef>
              <a:spcAft>
                <a:spcPts val="0"/>
              </a:spcAft>
            </a:pPr>
            <a:r>
              <a:rPr lang="ru-RU" sz="1100" spc="0">
                <a:solidFill>
                  <a:srgbClr val="0B0D16"/>
                </a:solidFill>
                <a:latin typeface="Arial" pitchFamily="2" panose="02020603050405020304"/>
              </a:rPr>
              <a:t>по загальному фонду - 13 267 тис. грн., якi становлять видатки споживання, з яких на оплату працг - 11 832,8 тис. грн.; комунальнi послуги та енергоносг - 343,9 тис. грн.; </a:t>
            </a:r>
          </a:p>
          <a:p>
            <a:pPr marL="0" marR="0" indent="0" algn="just">
              <a:lnSpc>
                <a:spcPts val="1400"/>
              </a:lnSpc>
              <a:spcBef>
                <a:spcPts val="0"/>
              </a:spcBef>
              <a:spcAft>
                <a:spcPts val="20"/>
              </a:spcAft>
            </a:pPr>
            <a:r>
              <a:rPr lang="ru-RU" sz="1100" spc="0">
                <a:solidFill>
                  <a:srgbClr val="0B0D16"/>
                </a:solidFill>
                <a:latin typeface="Arial" pitchFamily="2" panose="02020603050405020304"/>
              </a:rPr>
              <a:t>по спецгальному фонду - 3 308,1 тис. грн., з яких все становлять видатки споживання, з яких на комунальнi послуги та енергоносг - 424,4 тис. грн.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76" name=""/>
        <p:cNvGrpSpPr/>
        <p:nvPr/>
      </p:nvGrpSpPr>
      <p:grpSpPr>
        <a:xfrm>
          <a:off x="0" y="0"/>
          <a:ext cx="0" cy="0"/>
          <a:chOff x="0" y="0"/>
          <a:chExt cx="0" cy="0"/>
        </a:xfrm>
      </p:grpSpPr>
      <p:pic>
        <p:nvPicPr>
          <p:cNvPr id="79" name="Image.jpg"/>
          <p:cNvPicPr/>
          <p:nvPr/>
        </p:nvPicPr>
        <p:blipFill>
          <a:blip r:embed="rId81"/>
          <a:stretch>
            <a:fillRect/>
          </a:stretch>
        </p:blipFill>
        <p:spPr>
          <a:xfrm>
            <a:off x="3633470" y="10268585"/>
            <a:ext cx="1246505" cy="426720"/>
          </a:xfrm>
          <a:prstGeom prst="rect">
            <a:avLst/>
          </a:prstGeom>
        </p:spPr>
      </p:pic>
      <p:sp>
        <p:nvSpPr>
          <p:cNvPr id="82" name=""/>
          <p:cNvSpPr/>
          <p:nvPr>
            <p:ph type="body" idx="10"/>
          </p:nvPr>
        </p:nvSpPr>
        <p:spPr>
          <a:xfrm>
            <a:off x="1031240" y="10576560"/>
            <a:ext cx="2599055" cy="129540"/>
          </a:xfrm>
          <a:prstGeom prst="rect">
            <a:avLst/>
          </a:prstGeom>
          <a:noFill/>
          <a:ln w="0" cmpd="sng">
            <a:noFill/>
            <a:prstDash val="solid"/>
          </a:ln>
        </p:spPr>
        <p:txBody>
          <a:bodyPr vert="horz" lIns="0" tIns="0" rIns="0" bIns="0" anchor="t"/>
          <a:lstStyle/>
          <a:p>
            <a:pPr algn="l"/>
            <a:r>
              <a:rPr lang="en-US" sz="100"/>
              <a:t> </a:t>
            </a:r>
          </a:p>
        </p:txBody>
      </p:sp>
      <p:sp>
        <p:nvSpPr>
          <p:cNvPr id="80" name=""/>
          <p:cNvSpPr/>
          <p:nvPr>
            <p:ph type="body" idx="10"/>
          </p:nvPr>
        </p:nvSpPr>
        <p:spPr>
          <a:xfrm>
            <a:off x="1031240" y="698500"/>
            <a:ext cx="6212840" cy="9570085"/>
          </a:xfrm>
          <a:prstGeom prst="rect">
            <a:avLst/>
          </a:prstGeom>
          <a:noFill/>
          <a:ln w="0" cmpd="sng">
            <a:noFill/>
            <a:prstDash val="solid"/>
          </a:ln>
        </p:spPr>
        <p:txBody>
          <a:bodyPr vert="horz" lIns="0" tIns="0" rIns="0" bIns="0" anchor="t"/>
          <a:lstStyle/>
          <a:p>
            <a:pPr marL="0" marR="0" indent="0" algn="ctr">
              <a:lnSpc>
                <a:spcPts val="1300"/>
              </a:lnSpc>
              <a:spcAft>
                <a:spcPts val="0"/>
              </a:spcAft>
            </a:pPr>
            <a:r>
              <a:rPr lang="ru-RU" sz="1050" spc="114">
                <a:solidFill>
                  <a:srgbClr val="000000"/>
                </a:solidFill>
                <a:latin typeface="Verdana" pitchFamily="2" panose="02020603050405020304"/>
              </a:rPr>
              <a:t>МАТЕРIАЛЬНО-ТЕХНIЧНЕ ЗАБЕЗПЕЧЕННЯ </a:t>
            </a:r>
          </a:p>
          <a:p>
            <a:pPr marL="0" marR="0" indent="0" algn="just">
              <a:lnSpc>
                <a:spcPts val="1400"/>
              </a:lnSpc>
              <a:spcBef>
                <a:spcPts val="1515"/>
              </a:spcBef>
              <a:spcAft>
                <a:spcPts val="0"/>
              </a:spcAft>
            </a:pPr>
            <a:r>
              <a:rPr lang="ru-RU" sz="1050" spc="-20">
                <a:solidFill>
                  <a:srgbClr val="000000"/>
                </a:solidFill>
                <a:latin typeface="Verdana" pitchFamily="2" panose="02020603050405020304"/>
              </a:rPr>
              <a:t>Упродовж звгтного пергоду, Тлумацький районний суд Iвано-Франкгвськоi областi </a:t>
            </a:r>
            <a:r>
              <a:rPr lang="ru-RU" sz="1050" spc="-20">
                <a:solidFill>
                  <a:srgbClr val="000000"/>
                </a:solidFill>
                <a:latin typeface="Verdana" pitchFamily="2" panose="02020603050405020304"/>
              </a:rPr>
              <a:t>частково забезпечено закищеними ключами типу Алмаз 1 К, в кглькостг 3 одиницг, двома </a:t>
            </a:r>
            <a:r>
              <a:rPr lang="ru-RU" sz="1050" spc="-20">
                <a:solidFill>
                  <a:srgbClr val="000000"/>
                </a:solidFill>
                <a:latin typeface="Verdana" pitchFamily="2" panose="02020603050405020304"/>
              </a:rPr>
              <a:t>телевгзорами для вгдеоконференцзв'язку, одним телевгзором для висвгтлення спискгв справ </a:t>
            </a:r>
            <a:r>
              <a:rPr lang="ru-RU" sz="1050" spc="-20">
                <a:solidFill>
                  <a:srgbClr val="000000"/>
                </a:solidFill>
                <a:latin typeface="Verdana" pitchFamily="2" panose="02020603050405020304"/>
              </a:rPr>
              <a:t>вгдвгдувачам суду у вестибюле примiщення суду, одним жорстким диском, шгстьма </a:t>
            </a:r>
            <a:r>
              <a:rPr lang="ru-RU" sz="1050" spc="-20">
                <a:solidFill>
                  <a:srgbClr val="000000"/>
                </a:solidFill>
                <a:latin typeface="Verdana" pitchFamily="2" panose="02020603050405020304"/>
              </a:rPr>
              <a:t>мишками, шгстьма клавгатурами. Iншими основними засобами Тлумацький районний суд </a:t>
            </a:r>
            <a:r>
              <a:rPr lang="ru-RU" sz="1150" spc="-20">
                <a:solidFill>
                  <a:srgbClr val="000000"/>
                </a:solidFill>
                <a:latin typeface="Times New Roman" pitchFamily="1" panose="02020603050405020304"/>
              </a:rPr>
              <a:t>Iвано-Франкгвськог областi у 2022 poui не забезпечувався. </a:t>
            </a:r>
          </a:p>
          <a:p>
            <a:pPr marL="228600" marR="0" indent="0" algn="just">
              <a:lnSpc>
                <a:spcPts val="1400"/>
              </a:lnSpc>
              <a:spcBef>
                <a:spcPts val="0"/>
              </a:spcBef>
              <a:spcAft>
                <a:spcPts val="0"/>
              </a:spcAft>
            </a:pPr>
            <a:r>
              <a:rPr lang="ru-RU" sz="1050" spc="0">
                <a:solidFill>
                  <a:srgbClr val="000000"/>
                </a:solidFill>
                <a:latin typeface="Verdana" pitchFamily="2" panose="02020603050405020304"/>
              </a:rPr>
              <a:t>Суд частково, проте не в достатнгй кглькостг, забезпечувався конвертами та марками. </a:t>
            </a:r>
            <a:r>
              <a:rPr lang="ru-RU" sz="1050" spc="0">
                <a:solidFill>
                  <a:srgbClr val="000000"/>
                </a:solidFill>
                <a:latin typeface="Verdana" pitchFamily="2" panose="02020603050405020304"/>
              </a:rPr>
              <a:t>Суддгвська винагорода суддям не завжди виплачувалась в термiни, визначенг </a:t>
            </a:r>
            <a:r>
              <a:rPr lang="ru-RU" sz="1050" spc="0">
                <a:solidFill>
                  <a:srgbClr val="000000"/>
                </a:solidFill>
                <a:latin typeface="Verdana" pitchFamily="2" panose="02020603050405020304"/>
              </a:rPr>
              <a:t>законодавством Украiни. </a:t>
            </a:r>
          </a:p>
          <a:p>
            <a:pPr marL="0" marR="0" indent="0" algn="just">
              <a:lnSpc>
                <a:spcPts val="1400"/>
              </a:lnSpc>
              <a:spcBef>
                <a:spcPts val="0"/>
              </a:spcBef>
              <a:spcAft>
                <a:spcPts val="0"/>
              </a:spcAft>
            </a:pPr>
            <a:r>
              <a:rPr lang="ru-RU" sz="1100" spc="0">
                <a:solidFill>
                  <a:srgbClr val="000000"/>
                </a:solidFill>
                <a:latin typeface="Lucida Console" pitchFamily="0" panose="02020603050405020304"/>
              </a:rPr>
              <a:t>З</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о</a:t>
            </a:r>
            <a:r>
              <a:rPr lang="ru-RU" sz="1100" spc="0">
                <a:solidFill>
                  <a:srgbClr val="000000"/>
                </a:solidFill>
                <a:latin typeface="Lucida Console" pitchFamily="0" panose="02020603050405020304"/>
              </a:rPr>
              <a:t>б</a:t>
            </a:r>
            <a:r>
              <a:rPr lang="ru-RU" sz="1100" spc="0">
                <a:solidFill>
                  <a:srgbClr val="000000"/>
                </a:solidFill>
                <a:latin typeface="Lucida Console" pitchFamily="0" panose="02020603050405020304"/>
              </a:rPr>
              <a:t>г</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а </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л</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а </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ц</a:t>
            </a:r>
            <a:r>
              <a:rPr lang="ru-RU" sz="1100" spc="0">
                <a:solidFill>
                  <a:srgbClr val="000000"/>
                </a:solidFill>
                <a:latin typeface="Lucida Console" pitchFamily="0" panose="02020603050405020304"/>
              </a:rPr>
              <a:t>г</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и</a:t>
            </a:r>
            <a:r>
              <a:rPr lang="ru-RU" sz="1100" spc="0">
                <a:solidFill>
                  <a:srgbClr val="000000"/>
                </a:solidFill>
                <a:latin typeface="Lucida Console" pitchFamily="0" panose="02020603050405020304"/>
              </a:rPr>
              <a:t>к</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м </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у </a:t>
            </a:r>
            <a:r>
              <a:rPr lang="ru-RU" sz="1100" spc="0">
                <a:solidFill>
                  <a:srgbClr val="000000"/>
                </a:solidFill>
                <a:latin typeface="Lucida Console" pitchFamily="0" panose="02020603050405020304"/>
              </a:rPr>
              <a:t>с</a:t>
            </a:r>
            <a:r>
              <a:rPr lang="ru-RU" sz="1100" spc="0">
                <a:solidFill>
                  <a:srgbClr val="000000"/>
                </a:solidFill>
                <a:latin typeface="Lucida Console" pitchFamily="0" panose="02020603050405020304"/>
              </a:rPr>
              <a:t>у</a:t>
            </a:r>
            <a:r>
              <a:rPr lang="ru-RU" sz="1100" spc="0">
                <a:solidFill>
                  <a:srgbClr val="000000"/>
                </a:solidFill>
                <a:latin typeface="Lucida Console" pitchFamily="0" panose="02020603050405020304"/>
              </a:rPr>
              <a:t>д</a:t>
            </a:r>
            <a:r>
              <a:rPr lang="ru-RU" sz="1100" spc="0">
                <a:solidFill>
                  <a:srgbClr val="000000"/>
                </a:solidFill>
                <a:latin typeface="Lucida Console" pitchFamily="0" panose="02020603050405020304"/>
              </a:rPr>
              <a:t>у </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и</a:t>
            </a:r>
            <a:r>
              <a:rPr lang="ru-RU" sz="1100" spc="0">
                <a:solidFill>
                  <a:srgbClr val="000000"/>
                </a:solidFill>
                <a:latin typeface="Lucida Console" pitchFamily="0" panose="02020603050405020304"/>
              </a:rPr>
              <a:t>п</a:t>
            </a:r>
            <a:r>
              <a:rPr lang="ru-RU" sz="1100" spc="0">
                <a:solidFill>
                  <a:srgbClr val="000000"/>
                </a:solidFill>
                <a:latin typeface="Lucida Console" pitchFamily="0" panose="02020603050405020304"/>
              </a:rPr>
              <a:t>л</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ч</a:t>
            </a:r>
            <a:r>
              <a:rPr lang="ru-RU" sz="1100" spc="0">
                <a:solidFill>
                  <a:srgbClr val="000000"/>
                </a:solidFill>
                <a:latin typeface="Lucida Console" pitchFamily="0" panose="02020603050405020304"/>
              </a:rPr>
              <a:t>у</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л</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с</a:t>
            </a:r>
            <a:r>
              <a:rPr lang="ru-RU" sz="1100" spc="0">
                <a:solidFill>
                  <a:srgbClr val="000000"/>
                </a:solidFill>
                <a:latin typeface="Lucida Console" pitchFamily="0" panose="02020603050405020304"/>
              </a:rPr>
              <a:t>ь </a:t>
            </a:r>
            <a:r>
              <a:rPr lang="ru-RU" sz="1100" spc="0">
                <a:solidFill>
                  <a:srgbClr val="000000"/>
                </a:solidFill>
                <a:latin typeface="Lucida Console" pitchFamily="0" panose="02020603050405020304"/>
              </a:rPr>
              <a:t>в </a:t>
            </a:r>
            <a:r>
              <a:rPr lang="ru-RU" sz="1100" spc="0">
                <a:solidFill>
                  <a:srgbClr val="000000"/>
                </a:solidFill>
                <a:latin typeface="Lucida Console" pitchFamily="0" panose="02020603050405020304"/>
              </a:rPr>
              <a:t>т</a:t>
            </a:r>
            <a:r>
              <a:rPr lang="ru-RU" sz="1100" spc="0">
                <a:solidFill>
                  <a:srgbClr val="000000"/>
                </a:solidFill>
                <a:latin typeface="Lucida Console" pitchFamily="0" panose="02020603050405020304"/>
              </a:rPr>
              <a:t>е</a:t>
            </a:r>
            <a:r>
              <a:rPr lang="ru-RU" sz="1100" spc="0">
                <a:solidFill>
                  <a:srgbClr val="000000"/>
                </a:solidFill>
                <a:latin typeface="Lucida Console" pitchFamily="0" panose="02020603050405020304"/>
              </a:rPr>
              <a:t>р</a:t>
            </a:r>
            <a:r>
              <a:rPr lang="ru-RU" sz="1100" spc="0">
                <a:solidFill>
                  <a:srgbClr val="000000"/>
                </a:solidFill>
                <a:latin typeface="Lucida Console" pitchFamily="0" panose="02020603050405020304"/>
              </a:rPr>
              <a:t>мi</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и, </a:t>
            </a:r>
            <a:r>
              <a:rPr lang="ru-RU" sz="1100" spc="0">
                <a:solidFill>
                  <a:srgbClr val="000000"/>
                </a:solidFill>
                <a:latin typeface="Lucida Console" pitchFamily="0" panose="02020603050405020304"/>
              </a:rPr>
              <a:t>в</a:t>
            </a:r>
            <a:r>
              <a:rPr lang="ru-RU" sz="1100" spc="0">
                <a:solidFill>
                  <a:srgbClr val="000000"/>
                </a:solidFill>
                <a:latin typeface="Lucida Console" pitchFamily="0" panose="02020603050405020304"/>
              </a:rPr>
              <a:t>и</a:t>
            </a:r>
            <a:r>
              <a:rPr lang="ru-RU" sz="1100" spc="0">
                <a:solidFill>
                  <a:srgbClr val="000000"/>
                </a:solidFill>
                <a:latin typeface="Lucida Console" pitchFamily="0" panose="02020603050405020304"/>
              </a:rPr>
              <a:t>з</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а</a:t>
            </a:r>
            <a:r>
              <a:rPr lang="ru-RU" sz="1100" spc="0">
                <a:solidFill>
                  <a:srgbClr val="000000"/>
                </a:solidFill>
                <a:latin typeface="Lucida Console" pitchFamily="0" panose="02020603050405020304"/>
              </a:rPr>
              <a:t>ч</a:t>
            </a:r>
            <a:r>
              <a:rPr lang="ru-RU" sz="1100" spc="0">
                <a:solidFill>
                  <a:srgbClr val="000000"/>
                </a:solidFill>
                <a:latin typeface="Lucida Console" pitchFamily="0" panose="02020603050405020304"/>
              </a:rPr>
              <a:t>е</a:t>
            </a:r>
            <a:r>
              <a:rPr lang="ru-RU" sz="1100" spc="0">
                <a:solidFill>
                  <a:srgbClr val="000000"/>
                </a:solidFill>
                <a:latin typeface="Lucida Console" pitchFamily="0" panose="02020603050405020304"/>
              </a:rPr>
              <a:t>н</a:t>
            </a:r>
            <a:r>
              <a:rPr lang="ru-RU" sz="1100" spc="0">
                <a:solidFill>
                  <a:srgbClr val="000000"/>
                </a:solidFill>
                <a:latin typeface="Lucida Console" pitchFamily="0" panose="02020603050405020304"/>
              </a:rPr>
              <a:t>г </a:t>
            </a:r>
            <a:r>
              <a:rPr lang="ru-RU" sz="1050" spc="0">
                <a:solidFill>
                  <a:srgbClr val="000000"/>
                </a:solidFill>
                <a:latin typeface="Verdana" pitchFamily="2" panose="02020603050405020304"/>
              </a:rPr>
              <a:t>з</a:t>
            </a:r>
            <a:r>
              <a:rPr lang="ru-RU" sz="1050" spc="0">
                <a:solidFill>
                  <a:srgbClr val="000000"/>
                </a:solidFill>
                <a:latin typeface="Verdana" pitchFamily="2" panose="02020603050405020304"/>
              </a:rPr>
              <a:t>аконодавством УкраТни. </a:t>
            </a:r>
          </a:p>
          <a:p>
            <a:pPr marL="2651760" marR="0" indent="0" algn="just">
              <a:lnSpc>
                <a:spcPts val="1000"/>
              </a:lnSpc>
              <a:spcBef>
                <a:spcPts val="335"/>
              </a:spcBef>
              <a:spcAft>
                <a:spcPts val="0"/>
              </a:spcAft>
            </a:pPr>
            <a:r>
              <a:rPr lang="ru-RU" sz="1100" spc="195">
                <a:solidFill>
                  <a:srgbClr val="000000"/>
                </a:solidFill>
                <a:latin typeface="Lucida Console" pitchFamily="0" panose="02020603050405020304"/>
              </a:rPr>
              <a:t>В</a:t>
            </a:r>
            <a:r>
              <a:rPr lang="ru-RU" sz="1100" spc="195">
                <a:solidFill>
                  <a:srgbClr val="000000"/>
                </a:solidFill>
                <a:latin typeface="Lucida Console" pitchFamily="0" panose="02020603050405020304"/>
              </a:rPr>
              <a:t>И</a:t>
            </a:r>
            <a:r>
              <a:rPr lang="ru-RU" sz="1100" spc="195">
                <a:solidFill>
                  <a:srgbClr val="000000"/>
                </a:solidFill>
                <a:latin typeface="Lucida Console" pitchFamily="0" panose="02020603050405020304"/>
              </a:rPr>
              <a:t>С</a:t>
            </a:r>
            <a:r>
              <a:rPr lang="ru-RU" sz="1100" spc="195">
                <a:solidFill>
                  <a:srgbClr val="000000"/>
                </a:solidFill>
                <a:latin typeface="Lucida Console" pitchFamily="0" panose="02020603050405020304"/>
              </a:rPr>
              <a:t>Н</a:t>
            </a:r>
            <a:r>
              <a:rPr lang="ru-RU" sz="1100" spc="195">
                <a:solidFill>
                  <a:srgbClr val="000000"/>
                </a:solidFill>
                <a:latin typeface="Lucida Console" pitchFamily="0" panose="02020603050405020304"/>
              </a:rPr>
              <a:t>О</a:t>
            </a:r>
            <a:r>
              <a:rPr lang="ru-RU" sz="1100" spc="195">
                <a:solidFill>
                  <a:srgbClr val="000000"/>
                </a:solidFill>
                <a:latin typeface="Lucida Console" pitchFamily="0" panose="02020603050405020304"/>
              </a:rPr>
              <a:t>В</a:t>
            </a:r>
            <a:r>
              <a:rPr lang="ru-RU" sz="1100" spc="195">
                <a:solidFill>
                  <a:srgbClr val="000000"/>
                </a:solidFill>
                <a:latin typeface="Lucida Console" pitchFamily="0" panose="02020603050405020304"/>
              </a:rPr>
              <a:t>К</a:t>
            </a:r>
            <a:r>
              <a:rPr lang="ru-RU" sz="1100" spc="195">
                <a:solidFill>
                  <a:srgbClr val="000000"/>
                </a:solidFill>
                <a:latin typeface="Lucida Console" pitchFamily="0" panose="02020603050405020304"/>
              </a:rPr>
              <a:t>И </a:t>
            </a:r>
          </a:p>
          <a:p>
            <a:pPr marL="457200" marR="0" indent="0" algn="l">
              <a:lnSpc>
                <a:spcPts val="1400"/>
              </a:lnSpc>
              <a:spcBef>
                <a:spcPts val="1410"/>
              </a:spcBef>
              <a:spcAft>
                <a:spcPts val="0"/>
              </a:spcAft>
            </a:pPr>
            <a:r>
              <a:rPr lang="ru-RU" sz="1050" spc="55">
                <a:solidFill>
                  <a:srgbClr val="000000"/>
                </a:solidFill>
                <a:latin typeface="Verdana" pitchFamily="2" panose="02020603050405020304"/>
              </a:rPr>
              <a:t>За результатами роботи Тлумацького районного суду Iвано-Франкгвськоi </a:t>
            </a:r>
          </a:p>
          <a:p>
            <a:pPr marL="0" marR="0" indent="0" algn="l">
              <a:lnSpc>
                <a:spcPts val="1400"/>
              </a:lnSpc>
              <a:spcBef>
                <a:spcPts val="15"/>
              </a:spcBef>
              <a:spcAft>
                <a:spcPts val="0"/>
              </a:spcAft>
            </a:pPr>
            <a:r>
              <a:rPr lang="ru-RU" sz="1050" spc="25">
                <a:solidFill>
                  <a:srgbClr val="000000"/>
                </a:solidFill>
                <a:latin typeface="Verdana" pitchFamily="2" panose="02020603050405020304"/>
              </a:rPr>
              <a:t>областi у 2022 роцг можна пгдсумувати, що залишаються невиргшеними питания: </a:t>
            </a:r>
          </a:p>
          <a:p>
            <a:pPr marL="457200" marR="0" indent="0" algn="l">
              <a:lnSpc>
                <a:spcPts val="1400"/>
              </a:lnSpc>
              <a:spcBef>
                <a:spcPts val="35"/>
              </a:spcBef>
              <a:spcAft>
                <a:spcPts val="0"/>
              </a:spcAft>
            </a:pPr>
            <a:r>
              <a:rPr lang="ru-RU" sz="1050" spc="-10">
                <a:solidFill>
                  <a:srgbClr val="000000"/>
                </a:solidFill>
                <a:latin typeface="Verdana" pitchFamily="2" panose="02020603050405020304"/>
              </a:rPr>
              <a:t>ч' цглодобовоi охорони примгщення суду; </a:t>
            </a:r>
          </a:p>
          <a:p>
            <a:pPr marL="457200" marR="0" indent="0" algn="l">
              <a:lnSpc>
                <a:spcPts val="1400"/>
              </a:lnSpc>
              <a:spcBef>
                <a:spcPts val="10"/>
              </a:spcBef>
              <a:spcAft>
                <a:spcPts val="0"/>
              </a:spcAft>
            </a:pPr>
            <a:r>
              <a:rPr lang="ru-RU" sz="1050" spc="-10">
                <a:solidFill>
                  <a:srgbClr val="000000"/>
                </a:solidFill>
                <a:latin typeface="Verdana" pitchFamily="2" panose="02020603050405020304"/>
              </a:rPr>
              <a:t>ч' забезпечення житлом суддгв; </a:t>
            </a:r>
          </a:p>
          <a:p>
            <a:pPr marL="457200" marR="0" indent="0" algn="l">
              <a:lnSpc>
                <a:spcPts val="1400"/>
              </a:lnSpc>
              <a:spcBef>
                <a:spcPts val="15"/>
              </a:spcBef>
              <a:spcAft>
                <a:spcPts val="0"/>
              </a:spcAft>
            </a:pPr>
            <a:r>
              <a:rPr lang="ru-RU" sz="1050" spc="-20">
                <a:solidFill>
                  <a:srgbClr val="000000"/>
                </a:solidFill>
                <a:latin typeface="Verdana" pitchFamily="2" panose="02020603050405020304"/>
              </a:rPr>
              <a:t>ч' встановлення огорожг територгУ суду; </a:t>
            </a:r>
          </a:p>
          <a:p>
            <a:pPr marL="457200" marR="0" indent="0" algn="l">
              <a:lnSpc>
                <a:spcPts val="1400"/>
              </a:lnSpc>
              <a:spcBef>
                <a:spcPts val="0"/>
              </a:spcBef>
              <a:spcAft>
                <a:spcPts val="0"/>
              </a:spcAft>
            </a:pPr>
            <a:r>
              <a:rPr lang="ru-RU" sz="1050" spc="-5">
                <a:solidFill>
                  <a:srgbClr val="000000"/>
                </a:solidFill>
                <a:latin typeface="Verdana" pitchFamily="2" panose="02020603050405020304"/>
              </a:rPr>
              <a:t>ч' облаштування подвгр'я брукгвкою; </a:t>
            </a:r>
          </a:p>
          <a:p>
            <a:pPr marL="457200" marR="0" indent="0" algn="l">
              <a:lnSpc>
                <a:spcPts val="1400"/>
              </a:lnSpc>
              <a:spcBef>
                <a:spcPts val="15"/>
              </a:spcBef>
              <a:spcAft>
                <a:spcPts val="0"/>
              </a:spcAft>
            </a:pPr>
            <a:r>
              <a:rPr lang="ru-RU" sz="1050" spc="-30">
                <a:solidFill>
                  <a:srgbClr val="000000"/>
                </a:solidFill>
                <a:latin typeface="Verdana" pitchFamily="2" panose="02020603050405020304"/>
              </a:rPr>
              <a:t>ч' придбання меблгв в кабгнети працгвникгв суду та в зал судових засiдань № 2; </a:t>
            </a:r>
          </a:p>
          <a:p>
            <a:pPr marL="457200" marR="0" indent="0" algn="l">
              <a:lnSpc>
                <a:spcPts val="1400"/>
              </a:lnSpc>
              <a:spcBef>
                <a:spcPts val="0"/>
              </a:spcBef>
              <a:spcAft>
                <a:spcPts val="0"/>
              </a:spcAft>
            </a:pPr>
            <a:r>
              <a:rPr lang="ru-RU" sz="1050" spc="10">
                <a:solidFill>
                  <a:srgbClr val="000000"/>
                </a:solidFill>
                <a:latin typeface="Verdana" pitchFamily="2" panose="02020603050405020304"/>
              </a:rPr>
              <a:t>ч' замiни проводки; </a:t>
            </a:r>
          </a:p>
          <a:p>
            <a:pPr marL="457200" marR="0" indent="0" algn="l">
              <a:lnSpc>
                <a:spcPts val="1400"/>
              </a:lnSpc>
              <a:spcBef>
                <a:spcPts val="35"/>
              </a:spcBef>
              <a:spcAft>
                <a:spcPts val="0"/>
              </a:spcAft>
            </a:pPr>
            <a:r>
              <a:rPr lang="ru-RU" sz="1050" spc="-20">
                <a:solidFill>
                  <a:srgbClr val="000000"/>
                </a:solidFill>
                <a:latin typeface="Verdana" pitchFamily="2" panose="02020603050405020304"/>
              </a:rPr>
              <a:t>ч' проведения поточних ремонтгв (пгсля замiни опалення); </a:t>
            </a:r>
          </a:p>
          <a:p>
            <a:pPr marL="457200" marR="0" indent="0" algn="l">
              <a:lnSpc>
                <a:spcPts val="1400"/>
              </a:lnSpc>
              <a:spcBef>
                <a:spcPts val="0"/>
              </a:spcBef>
              <a:spcAft>
                <a:spcPts val="0"/>
              </a:spcAft>
            </a:pPr>
            <a:r>
              <a:rPr lang="ru-RU" sz="1050" spc="15">
                <a:solidFill>
                  <a:srgbClr val="000000"/>
                </a:solidFill>
                <a:latin typeface="Verdana" pitchFamily="2" panose="02020603050405020304"/>
              </a:rPr>
              <a:t>ч' покращення ргвня належного матергального забезпечення дгяльностг суду, </a:t>
            </a:r>
          </a:p>
          <a:p>
            <a:pPr marL="0" marR="0" indent="0" algn="l">
              <a:lnSpc>
                <a:spcPts val="1400"/>
              </a:lnSpc>
              <a:spcBef>
                <a:spcPts val="0"/>
              </a:spcBef>
              <a:spcAft>
                <a:spcPts val="0"/>
              </a:spcAft>
            </a:pPr>
            <a:r>
              <a:rPr lang="ru-RU" sz="1050" spc="-55">
                <a:solidFill>
                  <a:srgbClr val="000000"/>
                </a:solidFill>
                <a:latin typeface="Verdana" pitchFamily="2" panose="02020603050405020304"/>
              </a:rPr>
              <a:t>зокрема: </a:t>
            </a:r>
          </a:p>
          <a:p>
            <a:pPr marL="1097280" marR="0" indent="274320" algn="l">
              <a:lnSpc>
                <a:spcPts val="1400"/>
              </a:lnSpc>
              <a:spcBef>
                <a:spcPts val="0"/>
              </a:spcBef>
              <a:spcAft>
                <a:spcPts val="0"/>
              </a:spcAft>
              <a:buFont typeface="Verdana"/>
              <a:buAutoNum startAt="1" type="arabicPeriod"/>
            </a:pPr>
            <a:r>
              <a:rPr lang="ru-RU" sz="1050" spc="-30">
                <a:solidFill>
                  <a:srgbClr val="000000"/>
                </a:solidFill>
                <a:latin typeface="Verdana" pitchFamily="2" panose="02020603050405020304"/>
              </a:rPr>
              <a:t>належного i вчасного забезпечення суду папером; </a:t>
            </a:r>
          </a:p>
          <a:p>
            <a:pPr marL="1097280" marR="0" indent="274320" algn="l">
              <a:lnSpc>
                <a:spcPts val="1400"/>
              </a:lnSpc>
              <a:spcBef>
                <a:spcPts val="15"/>
              </a:spcBef>
              <a:spcAft>
                <a:spcPts val="0"/>
              </a:spcAft>
              <a:buFont typeface="Verdana"/>
              <a:buAutoNum type="arabicPeriod"/>
            </a:pPr>
            <a:r>
              <a:rPr lang="ru-RU" sz="1050" spc="-30">
                <a:solidFill>
                  <a:srgbClr val="000000"/>
                </a:solidFill>
                <a:latin typeface="Verdana" pitchFamily="2" panose="02020603050405020304"/>
              </a:rPr>
              <a:t>належного забезпечення канцелярськими товарами; </a:t>
            </a:r>
          </a:p>
          <a:p>
            <a:pPr marL="1097280" marR="0" indent="274320" algn="l">
              <a:lnSpc>
                <a:spcPts val="1400"/>
              </a:lnSpc>
              <a:spcBef>
                <a:spcPts val="10"/>
              </a:spcBef>
              <a:spcAft>
                <a:spcPts val="0"/>
              </a:spcAft>
              <a:buFont typeface="Verdana"/>
              <a:buAutoNum type="arabicPeriod"/>
            </a:pPr>
            <a:r>
              <a:rPr lang="ru-RU" sz="1050" spc="-30">
                <a:solidFill>
                  <a:srgbClr val="000000"/>
                </a:solidFill>
                <a:latin typeface="Verdana" pitchFamily="2" panose="02020603050405020304"/>
              </a:rPr>
              <a:t>належного забезпечення господарськими товарами; </a:t>
            </a:r>
          </a:p>
          <a:p>
            <a:pPr marL="1097280" marR="0" indent="274320" algn="l">
              <a:lnSpc>
                <a:spcPts val="1400"/>
              </a:lnSpc>
              <a:spcBef>
                <a:spcPts val="10"/>
              </a:spcBef>
              <a:spcAft>
                <a:spcPts val="0"/>
              </a:spcAft>
              <a:buFont typeface="Verdana"/>
              <a:buAutoNum type="arabicPeriod"/>
            </a:pPr>
            <a:r>
              <a:rPr lang="ru-RU" sz="1050" spc="-35">
                <a:solidFill>
                  <a:srgbClr val="000000"/>
                </a:solidFill>
                <a:latin typeface="Verdana" pitchFamily="2" panose="02020603050405020304"/>
              </a:rPr>
              <a:t>належного забезпечення маркованою продукцгею; </a:t>
            </a:r>
          </a:p>
          <a:p>
            <a:pPr marL="457200" marR="0" indent="0" algn="l">
              <a:lnSpc>
                <a:spcPts val="1400"/>
              </a:lnSpc>
              <a:spcBef>
                <a:spcPts val="15"/>
              </a:spcBef>
              <a:spcAft>
                <a:spcPts val="0"/>
              </a:spcAft>
              <a:tabLst>
                <a:tab pos="731520" algn="l"/>
              </a:tabLst>
            </a:pPr>
            <a:r>
              <a:rPr lang="ru-RU" sz="1050" spc="-25">
                <a:solidFill>
                  <a:srgbClr val="000000"/>
                </a:solidFill>
                <a:latin typeface="Verdana" pitchFamily="2" panose="02020603050405020304"/>
              </a:rPr>
              <a:t>ч' </a:t>
            </a:r>
            <a:r>
              <a:rPr lang="ru-RU" sz="1050" spc="-25">
                <a:solidFill>
                  <a:srgbClr val="000000"/>
                </a:solidFill>
                <a:latin typeface="Verdana" pitchFamily="2" panose="02020603050405020304"/>
              </a:rPr>
              <a:t>замiни (доукомплектування) комп'ютерноТ технiки, яка морально застарiла; </a:t>
            </a:r>
          </a:p>
          <a:p>
            <a:pPr marL="457200" marR="0" indent="0" algn="l">
              <a:lnSpc>
                <a:spcPts val="1400"/>
              </a:lnSpc>
              <a:spcBef>
                <a:spcPts val="0"/>
              </a:spcBef>
              <a:spcAft>
                <a:spcPts val="0"/>
              </a:spcAft>
            </a:pPr>
            <a:r>
              <a:rPr lang="ru-RU" sz="1050" spc="50">
                <a:solidFill>
                  <a:srgbClr val="000000"/>
                </a:solidFill>
                <a:latin typeface="Verdana" pitchFamily="2" panose="02020603050405020304"/>
              </a:rPr>
              <a:t>ч' замiни (доукомплектування) звукозаписуючоi апаратури, яка морально </a:t>
            </a:r>
          </a:p>
          <a:p>
            <a:pPr marL="0" marR="0" indent="0" algn="l">
              <a:lnSpc>
                <a:spcPts val="1400"/>
              </a:lnSpc>
              <a:spcBef>
                <a:spcPts val="15"/>
              </a:spcBef>
              <a:spcAft>
                <a:spcPts val="0"/>
              </a:spcAft>
            </a:pPr>
            <a:r>
              <a:rPr lang="ru-RU" sz="1050" spc="-70">
                <a:solidFill>
                  <a:srgbClr val="000000"/>
                </a:solidFill>
                <a:latin typeface="Verdana" pitchFamily="2" panose="02020603050405020304"/>
              </a:rPr>
              <a:t>застаргла; </a:t>
            </a:r>
          </a:p>
          <a:p>
            <a:pPr marL="457200" marR="0" indent="0" algn="l">
              <a:lnSpc>
                <a:spcPts val="1200"/>
              </a:lnSpc>
              <a:spcBef>
                <a:spcPts val="190"/>
              </a:spcBef>
              <a:spcAft>
                <a:spcPts val="0"/>
              </a:spcAft>
            </a:pPr>
            <a:r>
              <a:rPr lang="ru-RU" sz="1100" spc="-60">
                <a:solidFill>
                  <a:srgbClr val="000000"/>
                </a:solidFill>
                <a:latin typeface="Lucida Console" pitchFamily="0" panose="02020603050405020304"/>
              </a:rPr>
              <a:t>ч' </a:t>
            </a:r>
            <a:r>
              <a:rPr lang="ru-RU" sz="1100" spc="-60">
                <a:solidFill>
                  <a:srgbClr val="000000"/>
                </a:solidFill>
                <a:latin typeface="Lucida Console" pitchFamily="0" panose="02020603050405020304"/>
              </a:rPr>
              <a:t>п</a:t>
            </a:r>
            <a:r>
              <a:rPr lang="ru-RU" sz="1100" spc="-60">
                <a:solidFill>
                  <a:srgbClr val="000000"/>
                </a:solidFill>
                <a:latin typeface="Lucida Console" pitchFamily="0" panose="02020603050405020304"/>
              </a:rPr>
              <a:t>р</a:t>
            </a:r>
            <a:r>
              <a:rPr lang="ru-RU" sz="1100" spc="-60">
                <a:solidFill>
                  <a:srgbClr val="000000"/>
                </a:solidFill>
                <a:latin typeface="Lucida Console" pitchFamily="0" panose="02020603050405020304"/>
              </a:rPr>
              <a:t>и</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б</a:t>
            </a:r>
            <a:r>
              <a:rPr lang="ru-RU" sz="1100" spc="-60">
                <a:solidFill>
                  <a:srgbClr val="000000"/>
                </a:solidFill>
                <a:latin typeface="Lucida Console" pitchFamily="0" panose="02020603050405020304"/>
              </a:rPr>
              <a:t>а</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я </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в</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х </a:t>
            </a:r>
            <a:r>
              <a:rPr lang="ru-RU" sz="1100" spc="-60">
                <a:solidFill>
                  <a:srgbClr val="000000"/>
                </a:solidFill>
                <a:latin typeface="Lucida Console" pitchFamily="0" panose="02020603050405020304"/>
              </a:rPr>
              <a:t>к</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и</a:t>
            </a:r>
            <a:r>
              <a:rPr lang="ru-RU" sz="1100" spc="-60">
                <a:solidFill>
                  <a:srgbClr val="000000"/>
                </a:solidFill>
                <a:latin typeface="Lucida Console" pitchFamily="0" panose="02020603050405020304"/>
              </a:rPr>
              <a:t>ц</a:t>
            </a:r>
            <a:r>
              <a:rPr lang="ru-RU" sz="1100" spc="-60">
                <a:solidFill>
                  <a:srgbClr val="000000"/>
                </a:solidFill>
                <a:latin typeface="Lucida Console" pitchFamily="0" panose="02020603050405020304"/>
              </a:rPr>
              <a:t>г</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е</a:t>
            </a:r>
            <a:r>
              <a:rPr lang="ru-RU" sz="1100" spc="-60">
                <a:solidFill>
                  <a:srgbClr val="000000"/>
                </a:solidFill>
                <a:latin typeface="Lucida Console" pitchFamily="0" panose="02020603050405020304"/>
              </a:rPr>
              <a:t>р</a:t>
            </a:r>
            <a:r>
              <a:rPr lang="ru-RU" sz="1100" spc="-60">
                <a:solidFill>
                  <a:srgbClr val="000000"/>
                </a:solidFill>
                <a:latin typeface="Lucida Console" pitchFamily="0" panose="02020603050405020304"/>
              </a:rPr>
              <a:t>г</a:t>
            </a:r>
            <a:r>
              <a:rPr lang="ru-RU" sz="1100" spc="-60">
                <a:solidFill>
                  <a:srgbClr val="000000"/>
                </a:solidFill>
                <a:latin typeface="Lucida Console" pitchFamily="0" panose="02020603050405020304"/>
              </a:rPr>
              <a:t>в </a:t>
            </a:r>
            <a:r>
              <a:rPr lang="ru-RU" sz="1100" spc="-60">
                <a:solidFill>
                  <a:srgbClr val="000000"/>
                </a:solidFill>
                <a:latin typeface="Lucida Console" pitchFamily="0" panose="02020603050405020304"/>
              </a:rPr>
              <a:t>в </a:t>
            </a:r>
            <a:r>
              <a:rPr lang="ru-RU" sz="1100" spc="-60">
                <a:solidFill>
                  <a:srgbClr val="000000"/>
                </a:solidFill>
                <a:latin typeface="Lucida Console" pitchFamily="0" panose="02020603050405020304"/>
              </a:rPr>
              <a:t>к</a:t>
            </a:r>
            <a:r>
              <a:rPr lang="ru-RU" sz="1100" spc="-60">
                <a:solidFill>
                  <a:srgbClr val="000000"/>
                </a:solidFill>
                <a:latin typeface="Lucida Console" pitchFamily="0" panose="02020603050405020304"/>
              </a:rPr>
              <a:t>а</a:t>
            </a:r>
            <a:r>
              <a:rPr lang="ru-RU" sz="1100" spc="-60">
                <a:solidFill>
                  <a:srgbClr val="000000"/>
                </a:solidFill>
                <a:latin typeface="Lucida Console" pitchFamily="0" panose="02020603050405020304"/>
              </a:rPr>
              <a:t>н</a:t>
            </a:r>
            <a:r>
              <a:rPr lang="ru-RU" sz="1100" spc="-60">
                <a:solidFill>
                  <a:srgbClr val="000000"/>
                </a:solidFill>
                <a:latin typeface="Lucida Console" pitchFamily="0" panose="02020603050405020304"/>
              </a:rPr>
              <a:t>ц</a:t>
            </a:r>
            <a:r>
              <a:rPr lang="ru-RU" sz="1100" spc="-60">
                <a:solidFill>
                  <a:srgbClr val="000000"/>
                </a:solidFill>
                <a:latin typeface="Lucida Console" pitchFamily="0" panose="02020603050405020304"/>
              </a:rPr>
              <a:t>е</a:t>
            </a:r>
            <a:r>
              <a:rPr lang="ru-RU" sz="1100" spc="-60">
                <a:solidFill>
                  <a:srgbClr val="000000"/>
                </a:solidFill>
                <a:latin typeface="Lucida Console" pitchFamily="0" panose="02020603050405020304"/>
              </a:rPr>
              <a:t>л</a:t>
            </a:r>
            <a:r>
              <a:rPr lang="ru-RU" sz="1100" spc="-60">
                <a:solidFill>
                  <a:srgbClr val="000000"/>
                </a:solidFill>
                <a:latin typeface="Lucida Console" pitchFamily="0" panose="02020603050405020304"/>
              </a:rPr>
              <a:t>я</a:t>
            </a:r>
            <a:r>
              <a:rPr lang="ru-RU" sz="1100" spc="-60">
                <a:solidFill>
                  <a:srgbClr val="000000"/>
                </a:solidFill>
                <a:latin typeface="Lucida Console" pitchFamily="0" panose="02020603050405020304"/>
              </a:rPr>
              <a:t>р</a:t>
            </a:r>
            <a:r>
              <a:rPr lang="ru-RU" sz="1100" spc="-60">
                <a:solidFill>
                  <a:srgbClr val="000000"/>
                </a:solidFill>
                <a:latin typeface="Lucida Console" pitchFamily="0" panose="02020603050405020304"/>
              </a:rPr>
              <a:t>г</a:t>
            </a:r>
            <a:r>
              <a:rPr lang="ru-RU" sz="1100" spc="-60">
                <a:solidFill>
                  <a:srgbClr val="000000"/>
                </a:solidFill>
                <a:latin typeface="Lucida Console" pitchFamily="0" panose="02020603050405020304"/>
              </a:rPr>
              <a:t>ю </a:t>
            </a:r>
            <a:r>
              <a:rPr lang="ru-RU" sz="1100" spc="-60">
                <a:solidFill>
                  <a:srgbClr val="000000"/>
                </a:solidFill>
                <a:latin typeface="Lucida Console" pitchFamily="0" panose="02020603050405020304"/>
              </a:rPr>
              <a:t>с</a:t>
            </a:r>
            <a:r>
              <a:rPr lang="ru-RU" sz="1100" spc="-60">
                <a:solidFill>
                  <a:srgbClr val="000000"/>
                </a:solidFill>
                <a:latin typeface="Lucida Console" pitchFamily="0" panose="02020603050405020304"/>
              </a:rPr>
              <a:t>у</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у </a:t>
            </a:r>
            <a:r>
              <a:rPr lang="ru-RU" sz="1100" spc="-60">
                <a:solidFill>
                  <a:srgbClr val="000000"/>
                </a:solidFill>
                <a:latin typeface="Lucida Console" pitchFamily="0" panose="02020603050405020304"/>
              </a:rPr>
              <a:t>т</a:t>
            </a:r>
            <a:r>
              <a:rPr lang="ru-RU" sz="1100" spc="-60">
                <a:solidFill>
                  <a:srgbClr val="000000"/>
                </a:solidFill>
                <a:latin typeface="Lucida Console" pitchFamily="0" panose="02020603050405020304"/>
              </a:rPr>
              <a:t>а </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в</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х — </a:t>
            </a:r>
            <a:r>
              <a:rPr lang="ru-RU" sz="1100" spc="-60">
                <a:solidFill>
                  <a:srgbClr val="000000"/>
                </a:solidFill>
                <a:latin typeface="Lucida Console" pitchFamily="0" panose="02020603050405020304"/>
              </a:rPr>
              <a:t>в </a:t>
            </a:r>
            <a:r>
              <a:rPr lang="ru-RU" sz="1100" spc="-60">
                <a:solidFill>
                  <a:srgbClr val="000000"/>
                </a:solidFill>
                <a:latin typeface="Lucida Console" pitchFamily="0" panose="02020603050405020304"/>
              </a:rPr>
              <a:t>з</a:t>
            </a:r>
            <a:r>
              <a:rPr lang="ru-RU" sz="1100" spc="-60">
                <a:solidFill>
                  <a:srgbClr val="000000"/>
                </a:solidFill>
                <a:latin typeface="Lucida Console" pitchFamily="0" panose="02020603050405020304"/>
              </a:rPr>
              <a:t>а</a:t>
            </a:r>
            <a:r>
              <a:rPr lang="ru-RU" sz="1100" spc="-60">
                <a:solidFill>
                  <a:srgbClr val="000000"/>
                </a:solidFill>
                <a:latin typeface="Lucida Console" pitchFamily="0" panose="02020603050405020304"/>
              </a:rPr>
              <a:t>л</a:t>
            </a:r>
            <a:r>
              <a:rPr lang="ru-RU" sz="1100" spc="-60">
                <a:solidFill>
                  <a:srgbClr val="000000"/>
                </a:solidFill>
                <a:latin typeface="Lucida Console" pitchFamily="0" panose="02020603050405020304"/>
              </a:rPr>
              <a:t>и </a:t>
            </a:r>
            <a:r>
              <a:rPr lang="ru-RU" sz="1100" spc="-60">
                <a:solidFill>
                  <a:srgbClr val="000000"/>
                </a:solidFill>
                <a:latin typeface="Lucida Console" pitchFamily="0" panose="02020603050405020304"/>
              </a:rPr>
              <a:t>с</a:t>
            </a:r>
            <a:r>
              <a:rPr lang="ru-RU" sz="1100" spc="-60">
                <a:solidFill>
                  <a:srgbClr val="000000"/>
                </a:solidFill>
                <a:latin typeface="Lucida Console" pitchFamily="0" panose="02020603050405020304"/>
              </a:rPr>
              <a:t>у</a:t>
            </a:r>
            <a:r>
              <a:rPr lang="ru-RU" sz="1100" spc="-60">
                <a:solidFill>
                  <a:srgbClr val="000000"/>
                </a:solidFill>
                <a:latin typeface="Lucida Console" pitchFamily="0" panose="02020603050405020304"/>
              </a:rPr>
              <a:t>д</a:t>
            </a:r>
            <a:r>
              <a:rPr lang="ru-RU" sz="1100" spc="-60">
                <a:solidFill>
                  <a:srgbClr val="000000"/>
                </a:solidFill>
                <a:latin typeface="Lucida Console" pitchFamily="0" panose="02020603050405020304"/>
              </a:rPr>
              <a:t>о</a:t>
            </a:r>
            <a:r>
              <a:rPr lang="ru-RU" sz="1100" spc="-60">
                <a:solidFill>
                  <a:srgbClr val="000000"/>
                </a:solidFill>
                <a:latin typeface="Lucida Console" pitchFamily="0" panose="02020603050405020304"/>
              </a:rPr>
              <a:t>в</a:t>
            </a:r>
            <a:r>
              <a:rPr lang="ru-RU" sz="1100" spc="-60">
                <a:solidFill>
                  <a:srgbClr val="000000"/>
                </a:solidFill>
                <a:latin typeface="Lucida Console" pitchFamily="0" panose="02020603050405020304"/>
              </a:rPr>
              <a:t>и</a:t>
            </a:r>
            <a:r>
              <a:rPr lang="ru-RU" sz="1100" spc="-60">
                <a:solidFill>
                  <a:srgbClr val="000000"/>
                </a:solidFill>
                <a:latin typeface="Lucida Console" pitchFamily="0" panose="02020603050405020304"/>
              </a:rPr>
              <a:t>х </a:t>
            </a:r>
          </a:p>
          <a:p>
            <a:pPr marL="0" marR="0" indent="0" algn="l">
              <a:lnSpc>
                <a:spcPts val="1300"/>
              </a:lnSpc>
              <a:spcBef>
                <a:spcPts val="0"/>
              </a:spcBef>
              <a:spcAft>
                <a:spcPts val="0"/>
              </a:spcAft>
            </a:pPr>
            <a:r>
              <a:rPr lang="ru-RU" sz="1050" spc="-70">
                <a:solidFill>
                  <a:srgbClr val="000000"/>
                </a:solidFill>
                <a:latin typeface="Verdana" pitchFamily="2" panose="02020603050405020304"/>
              </a:rPr>
              <a:t>засгдань; </a:t>
            </a:r>
          </a:p>
          <a:p>
            <a:pPr marL="457200" marR="0" indent="0" algn="l">
              <a:lnSpc>
                <a:spcPts val="1400"/>
              </a:lnSpc>
              <a:spcBef>
                <a:spcPts val="75"/>
              </a:spcBef>
              <a:spcAft>
                <a:spcPts val="0"/>
              </a:spcAft>
            </a:pPr>
            <a:r>
              <a:rPr lang="ru-RU" sz="1050" spc="-15">
                <a:solidFill>
                  <a:srgbClr val="000000"/>
                </a:solidFill>
                <a:latin typeface="Verdana" pitchFamily="2" panose="02020603050405020304"/>
              </a:rPr>
              <a:t>ч' придбання генератора вгдповгдноi потужностг; </a:t>
            </a:r>
          </a:p>
          <a:p>
            <a:pPr marL="457200" marR="0" indent="0" algn="l">
              <a:lnSpc>
                <a:spcPts val="1400"/>
              </a:lnSpc>
              <a:spcBef>
                <a:spcPts val="35"/>
              </a:spcBef>
              <a:spcAft>
                <a:spcPts val="0"/>
              </a:spcAft>
            </a:pPr>
            <a:r>
              <a:rPr lang="ru-RU" sz="1050" spc="-5">
                <a:solidFill>
                  <a:srgbClr val="000000"/>
                </a:solidFill>
                <a:latin typeface="Verdana" pitchFamily="2" panose="02020603050405020304"/>
              </a:rPr>
              <a:t>ч' придбання комплектуючих для комп'ютерног технiки; </a:t>
            </a:r>
          </a:p>
          <a:p>
            <a:pPr marL="457200" marR="0" indent="0" algn="l">
              <a:lnSpc>
                <a:spcPts val="1400"/>
              </a:lnSpc>
              <a:spcBef>
                <a:spcPts val="10"/>
              </a:spcBef>
              <a:spcAft>
                <a:spcPts val="0"/>
              </a:spcAft>
            </a:pPr>
            <a:r>
              <a:rPr lang="ru-RU" sz="1050" spc="-20">
                <a:solidFill>
                  <a:srgbClr val="000000"/>
                </a:solidFill>
                <a:latin typeface="Verdana" pitchFamily="2" panose="02020603050405020304"/>
              </a:rPr>
              <a:t>ч' придбання блокгв безперебгйного живлення для комп'ютерноУ технiки; </a:t>
            </a:r>
          </a:p>
          <a:p>
            <a:pPr marL="457200" marR="0" indent="0" algn="l">
              <a:lnSpc>
                <a:spcPts val="1400"/>
              </a:lnSpc>
              <a:spcBef>
                <a:spcPts val="40"/>
              </a:spcBef>
              <a:spcAft>
                <a:spcPts val="0"/>
              </a:spcAft>
            </a:pPr>
            <a:r>
              <a:rPr lang="ru-RU" sz="1050" spc="95">
                <a:solidFill>
                  <a:srgbClr val="000000"/>
                </a:solidFill>
                <a:latin typeface="Verdana" pitchFamily="2" panose="02020603050405020304"/>
              </a:rPr>
              <a:t>ч' вчасного та в потргбнгй кглькостг забезпечення працгвникгв суду </a:t>
            </a:r>
          </a:p>
          <a:p>
            <a:pPr marL="0" marR="0" indent="0" algn="l">
              <a:lnSpc>
                <a:spcPts val="1300"/>
              </a:lnSpc>
              <a:spcBef>
                <a:spcPts val="0"/>
              </a:spcBef>
              <a:spcAft>
                <a:spcPts val="0"/>
              </a:spcAft>
            </a:pPr>
            <a:r>
              <a:rPr lang="ru-RU" sz="1050" spc="-40">
                <a:solidFill>
                  <a:srgbClr val="000000"/>
                </a:solidFill>
                <a:latin typeface="Verdana" pitchFamily="2" panose="02020603050405020304"/>
              </a:rPr>
              <a:t>квалгфгкованими електронними пгдписами; </a:t>
            </a:r>
          </a:p>
          <a:p>
            <a:pPr marL="457200" marR="0" indent="0" algn="l">
              <a:lnSpc>
                <a:spcPts val="1400"/>
              </a:lnSpc>
              <a:spcBef>
                <a:spcPts val="35"/>
              </a:spcBef>
              <a:spcAft>
                <a:spcPts val="0"/>
              </a:spcAft>
            </a:pPr>
            <a:r>
              <a:rPr lang="ru-RU" sz="1050" spc="-30">
                <a:solidFill>
                  <a:srgbClr val="000000"/>
                </a:solidFill>
                <a:latin typeface="Verdana" pitchFamily="2" panose="02020603050405020304"/>
              </a:rPr>
              <a:t>ч' придбання двох металевих дверей (для архгву суду i для серверноУ кгмнати); </a:t>
            </a:r>
          </a:p>
          <a:p>
            <a:pPr marL="457200" marR="0" indent="0" algn="just">
              <a:lnSpc>
                <a:spcPts val="1300"/>
              </a:lnSpc>
              <a:spcBef>
                <a:spcPts val="0"/>
              </a:spcBef>
              <a:spcAft>
                <a:spcPts val="0"/>
              </a:spcAft>
              <a:tabLst>
                <a:tab pos="731520" algn="l"/>
              </a:tabLst>
            </a:pPr>
            <a:r>
              <a:rPr lang="ru-RU" sz="1050" spc="-35">
                <a:solidFill>
                  <a:srgbClr val="000000"/>
                </a:solidFill>
                <a:latin typeface="Verdana" pitchFamily="2" panose="02020603050405020304"/>
              </a:rPr>
              <a:t>ч' </a:t>
            </a:r>
            <a:r>
              <a:rPr lang="ru-RU" sz="1050" spc="-35">
                <a:solidFill>
                  <a:srgbClr val="000000"/>
                </a:solidFill>
                <a:latin typeface="Verdana" pitchFamily="2" panose="02020603050405020304"/>
              </a:rPr>
              <a:t>замiни дверей на дах на пожежостгйкг. </a:t>
            </a:r>
          </a:p>
          <a:p>
            <a:pPr marL="0" marR="0" indent="0" algn="just">
              <a:lnSpc>
                <a:spcPts val="1400"/>
              </a:lnSpc>
              <a:spcBef>
                <a:spcPts val="60"/>
              </a:spcBef>
              <a:spcAft>
                <a:spcPts val="0"/>
              </a:spcAft>
            </a:pPr>
            <a:r>
              <a:rPr lang="ru-RU" sz="1050" spc="0">
                <a:solidFill>
                  <a:srgbClr val="000000"/>
                </a:solidFill>
                <a:latin typeface="Verdana" pitchFamily="2" panose="02020603050405020304"/>
              </a:rPr>
              <a:t>Доцгльним е проведення внутргшнгх телефонгв для забезпечення зв'язку з </a:t>
            </a:r>
            <a:r>
              <a:rPr lang="ru-RU" sz="1050" spc="0">
                <a:solidFill>
                  <a:srgbClr val="000000"/>
                </a:solidFill>
                <a:latin typeface="Verdana" pitchFamily="2" panose="02020603050405020304"/>
              </a:rPr>
              <a:t>працгвниками суду, про що неодноразово доповгдалось кергвництву територгального </a:t>
            </a:r>
            <a:r>
              <a:rPr lang="ru-RU" sz="1050" spc="0">
                <a:solidFill>
                  <a:srgbClr val="000000"/>
                </a:solidFill>
                <a:latin typeface="Verdana" pitchFamily="2" panose="02020603050405020304"/>
              </a:rPr>
              <a:t>управлгння Державноi судовое адмгнгстрацгТ УкраУни в Iвано-Франкгвськгй областi. </a:t>
            </a:r>
          </a:p>
          <a:p>
            <a:pPr marL="0" marR="0" indent="0" algn="just">
              <a:lnSpc>
                <a:spcPts val="1300"/>
              </a:lnSpc>
              <a:spcBef>
                <a:spcPts val="0"/>
              </a:spcBef>
              <a:spcAft>
                <a:spcPts val="0"/>
              </a:spcAft>
            </a:pPr>
            <a:r>
              <a:rPr lang="ru-RU" sz="1050" spc="0">
                <a:solidFill>
                  <a:srgbClr val="000000"/>
                </a:solidFill>
                <a:latin typeface="Verdana" pitchFamily="2" panose="02020603050405020304"/>
              </a:rPr>
              <a:t>3 </a:t>
            </a:r>
            <a:r>
              <a:rPr lang="ru-RU" sz="1050" spc="0">
                <a:solidFill>
                  <a:srgbClr val="000000"/>
                </a:solidFill>
                <a:latin typeface="Verdana" pitchFamily="2" panose="02020603050405020304"/>
              </a:rPr>
              <a:t>метою покращення доступностг до суду громадян з обме . еними можливостями та у </a:t>
            </a:r>
            <a:r>
              <a:rPr lang="ru-RU" sz="1050" spc="0">
                <a:solidFill>
                  <a:srgbClr val="000000"/>
                </a:solidFill>
                <a:latin typeface="Verdana" pitchFamily="2" panose="02020603050405020304"/>
              </a:rPr>
              <a:t>межах наявного фгнансування судом також заплановано: </a:t>
            </a:r>
          </a:p>
          <a:p>
            <a:pPr marL="0" marR="0" indent="0" algn="just">
              <a:lnSpc>
                <a:spcPts val="1400"/>
              </a:lnSpc>
              <a:spcBef>
                <a:spcPts val="70"/>
              </a:spcBef>
              <a:spcAft>
                <a:spcPts val="0"/>
              </a:spcAft>
            </a:pPr>
            <a:r>
              <a:rPr lang="ru-RU" sz="1050" spc="-40">
                <a:solidFill>
                  <a:srgbClr val="000000"/>
                </a:solidFill>
                <a:latin typeface="Verdana" pitchFamily="2" panose="02020603050405020304"/>
              </a:rPr>
              <a:t>ч' довстановити в примгщенг суду гнформацгйн' та%лички, виконанг шрифтом </a:t>
            </a:r>
            <a:r>
              <a:rPr lang="ru-RU" sz="1050" spc="-40">
                <a:solidFill>
                  <a:srgbClr val="000000"/>
                </a:solidFill>
                <a:latin typeface="Verdana" pitchFamily="2" panose="02020603050405020304"/>
              </a:rPr>
              <a:t>Брайля, з гнформацгею про вхгд та вихгд, про зали судових </a:t>
            </a:r>
            <a:r>
              <a:rPr lang="ru-RU" sz="750" spc="-40">
                <a:solidFill>
                  <a:srgbClr val="000000"/>
                </a:solidFill>
                <a:latin typeface="Arial Narrow" pitchFamily="2" panose="02020603050405020304"/>
              </a:rPr>
              <a:t>т </a:t>
            </a:r>
            <a:r>
              <a:rPr lang="ru-RU" sz="1050" spc="-40">
                <a:solidFill>
                  <a:srgbClr val="000000"/>
                </a:solidFill>
                <a:latin typeface="Verdana" pitchFamily="2" panose="02020603050405020304"/>
              </a:rPr>
              <a:t>aci : ань, позначки на перилах; </a:t>
            </a:r>
          </a:p>
          <a:p>
            <a:pPr marL="457200" marR="0" indent="0" algn="just">
              <a:lnSpc>
                <a:spcPts val="1300"/>
              </a:lnSpc>
              <a:spcBef>
                <a:spcPts val="0"/>
              </a:spcBef>
              <a:spcAft>
                <a:spcPts val="0"/>
              </a:spcAft>
              <a:tabLst>
                <a:tab pos="731520" algn="l"/>
              </a:tabLst>
            </a:pPr>
            <a:r>
              <a:rPr lang="ru-RU" sz="1050" spc="-40">
                <a:solidFill>
                  <a:srgbClr val="000000"/>
                </a:solidFill>
                <a:latin typeface="Verdana" pitchFamily="2" panose="02020603050405020304"/>
              </a:rPr>
              <a:t>ч' </a:t>
            </a:r>
            <a:r>
              <a:rPr lang="ru-RU" sz="1050" spc="-40">
                <a:solidFill>
                  <a:srgbClr val="000000"/>
                </a:solidFill>
                <a:latin typeface="Verdana" pitchFamily="2" panose="02020603050405020304"/>
              </a:rPr>
              <a:t>пгд час проведения робгт щодо облаштуванн • м' ця для паркування автомобглгв, </a:t>
            </a:r>
          </a:p>
          <a:p>
            <a:pPr marL="0" marR="0" indent="0" algn="l">
              <a:lnSpc>
                <a:spcPts val="1400"/>
              </a:lnSpc>
              <a:spcBef>
                <a:spcPts val="10"/>
              </a:spcBef>
              <a:spcAft>
                <a:spcPts val="0"/>
              </a:spcAft>
              <a:tabLst>
                <a:tab pos="6172200" algn="r"/>
              </a:tabLst>
            </a:pPr>
            <a:r>
              <a:rPr lang="ru-RU" sz="1050" spc="0">
                <a:solidFill>
                  <a:srgbClr val="000000"/>
                </a:solidFill>
                <a:latin typeface="Verdana" pitchFamily="2" panose="02020603050405020304"/>
              </a:rPr>
              <a:t>видглити вгдповгдне мгсце для людей з гнвалг ! • </a:t>
            </a:r>
            <a:r>
              <a:rPr lang="ru-RU" sz="1050" spc="0">
                <a:solidFill>
                  <a:srgbClr val="000000"/>
                </a:solidFill>
                <a:latin typeface="Verdana" pitchFamily="2" panose="02020603050405020304"/>
              </a:rPr>
              <a:t>. п .лизу входу в примгщення суду та </a:t>
            </a:r>
          </a:p>
          <a:p>
            <a:pPr marL="0" marR="0" indent="0" algn="l">
              <a:lnSpc>
                <a:spcPts val="900"/>
              </a:lnSpc>
              <a:spcBef>
                <a:spcPts val="0"/>
              </a:spcBef>
              <a:spcAft>
                <a:spcPts val="0"/>
              </a:spcAft>
            </a:pPr>
            <a:r>
              <a:rPr lang="ru-RU" sz="1050" spc="440">
                <a:solidFill>
                  <a:srgbClr val="000000"/>
                </a:solidFill>
                <a:latin typeface="Verdana" pitchFamily="2" panose="02020603050405020304"/>
              </a:rPr>
              <a:t>розмгстити вгдповгднг знаки. </a:t>
            </a:r>
          </a:p>
          <a:p>
            <a:pPr marL="0" marR="0" indent="0" algn="l">
              <a:lnSpc>
                <a:spcPts val="2100"/>
              </a:lnSpc>
              <a:spcBef>
                <a:spcPts val="0"/>
              </a:spcBef>
              <a:spcAft>
                <a:spcPts val="0"/>
              </a:spcAft>
              <a:tabLst>
                <a:tab pos="3840480" algn="l"/>
              </a:tabLst>
            </a:pPr>
            <a:r>
              <a:rPr lang="ru-RU" sz="1050" spc="30">
                <a:solidFill>
                  <a:srgbClr val="000000"/>
                </a:solidFill>
                <a:latin typeface="Verdana" pitchFamily="2" panose="02020603050405020304"/>
              </a:rPr>
              <a:t>ГОЛОВА СУДУ</a:t>
            </a:r>
            <a:r>
              <a:rPr lang="ru-RU" sz="100" i="1" spc="30">
                <a:solidFill>
                  <a:srgbClr val="4D4A95"/>
                </a:solidFill>
                <a:latin typeface="Verdana" pitchFamily="2" panose="02020603050405020304"/>
              </a:rPr>
              <a:t> </a:t>
            </a:r>
            <a:r>
              <a:rPr lang="ru-RU" sz="900" i="1" spc="30">
                <a:solidFill>
                  <a:srgbClr val="4D4A95"/>
                </a:solidFill>
                <a:latin typeface="Verdana" pitchFamily="2" panose="02020603050405020304"/>
              </a:rPr>
              <a:t>%~</a:t>
            </a:r>
            <a:r>
              <a:rPr lang="ru-RU" sz="1050" spc="30">
                <a:solidFill>
                  <a:srgbClr val="000000"/>
                </a:solidFill>
                <a:latin typeface="Verdana" pitchFamily="2" panose="02020603050405020304"/>
              </a:rPr>
              <a:t> Уляна ЛУКОВКIНА </a:t>
            </a:r>
          </a:p>
          <a:p>
            <a:pPr marL="0" marR="0" indent="0" algn="l">
              <a:lnSpc>
                <a:spcPts val="1400"/>
              </a:lnSpc>
              <a:spcBef>
                <a:spcPts val="0"/>
              </a:spcBef>
              <a:spcAft>
                <a:spcPts val="0"/>
              </a:spcAft>
              <a:tabLst>
                <a:tab pos="3108960" algn="l"/>
                <a:tab pos="3794760" algn="l"/>
              </a:tabLst>
            </a:pPr>
            <a:r>
              <a:rPr lang="ru-RU" sz="1050" spc="40">
                <a:solidFill>
                  <a:srgbClr val="000000"/>
                </a:solidFill>
                <a:latin typeface="Verdana" pitchFamily="2" panose="02020603050405020304"/>
              </a:rPr>
              <a:t>КЕРIВНИК АПАРАТУ СУДУ </a:t>
            </a:r>
            <a:r>
              <a:rPr lang="ru-RU" sz="1050" spc="40">
                <a:solidFill>
                  <a:srgbClr val="000000"/>
                </a:solidFill>
                <a:latin typeface="Verdana" pitchFamily="2" panose="02020603050405020304"/>
              </a:rPr>
              <a:t>~!</a:t>
            </a:r>
            <a:r>
              <a:rPr lang="ru-RU" sz="100" spc="40">
                <a:solidFill>
                  <a:srgbClr val="4D4A95"/>
                </a:solidFill>
                <a:latin typeface="Verdana" pitchFamily="2" panose="02020603050405020304"/>
              </a:rPr>
              <a:t> </a:t>
            </a:r>
            <a:r>
              <a:rPr lang="ru-RU" sz="1050" spc="40">
                <a:solidFill>
                  <a:srgbClr val="4D4A95"/>
                </a:solidFill>
                <a:latin typeface="Verdana" pitchFamily="2" panose="02020603050405020304"/>
              </a:rPr>
              <a:t>7/</a:t>
            </a:r>
            <a:r>
              <a:rPr lang="ru-RU" sz="1050" spc="40">
                <a:solidFill>
                  <a:srgbClr val="000000"/>
                </a:solidFill>
                <a:latin typeface="Verdana" pitchFamily="2" panose="02020603050405020304"/>
              </a:rPr>
              <a:t> Леся ГРАБОВЕЦЬКА </a:t>
            </a:r>
          </a:p>
        </p:txBody>
      </p:sp>
      <p:sp>
        <p:nvSpPr>
          <p:cNvPr id="81" name=""/>
          <p:cNvSpPr/>
          <p:nvPr>
            <p:ph type="body" idx="10"/>
          </p:nvPr>
        </p:nvSpPr>
        <p:spPr>
          <a:xfrm>
            <a:off x="1031240" y="10268585"/>
            <a:ext cx="3199130" cy="307975"/>
          </a:xfrm>
          <a:prstGeom prst="rect">
            <a:avLst/>
          </a:prstGeom>
          <a:noFill/>
          <a:ln w="0" cmpd="sng">
            <a:noFill/>
            <a:prstDash val="solid"/>
          </a:ln>
        </p:spPr>
        <p:txBody>
          <a:bodyPr vert="horz" lIns="0" tIns="0" rIns="0" bIns="0" anchor="t">
            <a:normAutofit fontScale="95000"/>
          </a:bodyPr>
          <a:lstStyle/>
          <a:p>
            <a:pPr marL="0" marR="0" indent="0" algn="ctr">
              <a:lnSpc>
                <a:spcPts val="2800"/>
              </a:lnSpc>
              <a:spcAft>
                <a:spcPts val="945"/>
              </a:spcAft>
            </a:pPr>
            <a:r>
              <a:rPr lang="ru-RU" sz="2550" spc="-235">
                <a:solidFill>
                  <a:srgbClr val="000000"/>
                </a:solidFill>
                <a:latin typeface="Arial Narrow" pitchFamily="2" panose="02020603050405020304"/>
              </a:rPr>
              <a:t>/1</a:t>
            </a:r>
            <a:r>
              <a:rPr lang="ru-RU" sz="2550" spc="-235">
                <a:solidFill>
                  <a:srgbClr val="000000"/>
                </a:solidFill>
                <a:latin typeface="Arial Narrow" pitchFamily="2" panose="02020603050405020304"/>
              </a:rPr>
              <a:t>► </a:t>
            </a:r>
            <a:r>
              <a:rPr lang="ru-RU" sz="2550" spc="-235">
                <a:solidFill>
                  <a:srgbClr val="000000"/>
                </a:solidFill>
                <a:latin typeface="Arial Narrow" pitchFamily="2" panose="02020603050405020304"/>
              </a:rPr>
              <a:t>У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2F2FE"/>
        </a:solidFill>
      </p:bgPr>
    </p:bg>
    <p:spTree>
      <p:nvGrpSpPr>
        <p:cNvPr id="83"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9" name=""/>
        <p:cNvGrpSpPr/>
        <p:nvPr/>
      </p:nvGrpSpPr>
      <p:grpSpPr>
        <a:xfrm>
          <a:off x="0" y="0"/>
          <a:ext cx="0" cy="0"/>
          <a:chOff x="0" y="0"/>
          <a:chExt cx="0" cy="0"/>
        </a:xfrm>
      </p:grpSpPr>
      <p:sp>
        <p:nvSpPr>
          <p:cNvPr id="11" name=""/>
          <p:cNvSpPr/>
          <p:nvPr>
            <p:ph type="body" idx="10"/>
          </p:nvPr>
        </p:nvSpPr>
        <p:spPr>
          <a:xfrm>
            <a:off x="897255" y="571500"/>
            <a:ext cx="6210300" cy="93726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ru-RU" sz="1100" spc="-65">
                <a:solidFill>
                  <a:srgbClr val="38393C"/>
                </a:solidFill>
                <a:latin typeface="Verdana" pitchFamily="2" panose="02020603050405020304"/>
              </a:rPr>
              <a:t>У камерг освгтлення е штучним та денним. Загратоване оглядове вгконце знаходиться пiд стелею розмгром 0,8 м х 0,6 м, низ вiкна вгд пiдлоги на ргвнг 1,9 м у вгдповгдностг з вимогами державних будгвельних норм УкраУни В.2.2-26:2010. У хамерг в наявностi е щгльно прикргплена до пiдлоги лава для сидгння. </a:t>
            </a:r>
          </a:p>
          <a:p>
            <a:pPr marL="0" marR="0" indent="0" algn="just">
              <a:lnSpc>
                <a:spcPts val="1400"/>
              </a:lnSpc>
              <a:spcBef>
                <a:spcPts val="0"/>
              </a:spcBef>
              <a:spcAft>
                <a:spcPts val="0"/>
              </a:spcAft>
            </a:pPr>
            <a:r>
              <a:rPr lang="ru-RU" sz="1100" spc="-70">
                <a:solidFill>
                  <a:srgbClr val="38393C"/>
                </a:solidFill>
                <a:latin typeface="Verdana" pitchFamily="2" panose="02020603050405020304"/>
              </a:rPr>
              <a:t>Розмгщений в камерг лгхтар захищено металевою сгткою для обмеження доступу до нього, вимикач знаходиться ззовнг. На сьогоднг лампочку в хамерг замгнено на енергозберггаючу, бгльш потужну. </a:t>
            </a:r>
          </a:p>
          <a:p>
            <a:pPr marL="457200" marR="91440" indent="0" algn="just">
              <a:lnSpc>
                <a:spcPts val="1400"/>
              </a:lnSpc>
              <a:spcBef>
                <a:spcPts val="0"/>
              </a:spcBef>
              <a:spcAft>
                <a:spcPts val="0"/>
              </a:spcAft>
            </a:pPr>
            <a:r>
              <a:rPr lang="ru-RU" sz="1100" spc="-70">
                <a:solidFill>
                  <a:srgbClr val="38393C"/>
                </a:solidFill>
                <a:latin typeface="Verdana" pitchFamily="2" panose="02020603050405020304"/>
              </a:rPr>
              <a:t>У камерг облаштовано механгчну систему вентиляцгг, що перебувае в робочому станг. Iснуюча механгчна вентиляцгя розмгщена пiд стелею. </a:t>
            </a:r>
          </a:p>
          <a:p>
            <a:pPr marL="0" marR="0" indent="0" algn="just">
              <a:lnSpc>
                <a:spcPts val="1400"/>
              </a:lnSpc>
              <a:spcBef>
                <a:spcPts val="0"/>
              </a:spcBef>
              <a:spcAft>
                <a:spcPts val="0"/>
              </a:spcAft>
            </a:pPr>
            <a:r>
              <a:rPr lang="ru-RU" sz="1100" spc="0">
                <a:solidFill>
                  <a:srgbClr val="38393C"/>
                </a:solidFill>
                <a:latin typeface="Verdana" pitchFamily="2" panose="02020603050405020304"/>
              </a:rPr>
              <a:t>Провгтрювання камери здгйснюеться також шляхом вгдкривання вiкна перед кожним помгщенням до камери пгдозрюваних, обвинувачених, засуджених. </a:t>
            </a:r>
          </a:p>
          <a:p>
            <a:pPr marL="0" marR="0" indent="0" algn="just">
              <a:lnSpc>
                <a:spcPts val="1400"/>
              </a:lnSpc>
              <a:spcBef>
                <a:spcPts val="0"/>
              </a:spcBef>
              <a:spcAft>
                <a:spcPts val="0"/>
              </a:spcAft>
            </a:pPr>
            <a:r>
              <a:rPr lang="ru-RU" sz="1100" spc="0">
                <a:solidFill>
                  <a:srgbClr val="38393C"/>
                </a:solidFill>
                <a:latin typeface="Verdana" pitchFamily="2" panose="02020603050405020304"/>
              </a:rPr>
              <a:t>Над дверима камери через наявну пiд стелею камери решгтку та металевг гратчастг дверi забезпечуеться приплив повiтря з примiщення конвою, в якому е вiкна, що </a:t>
            </a:r>
            <a:r>
              <a:rPr lang="ru-RU" sz="1100" spc="0">
                <a:solidFill>
                  <a:srgbClr val="38393C"/>
                </a:solidFill>
                <a:latin typeface="Verdana" pitchFamily="2" panose="02020603050405020304"/>
              </a:rPr>
              <a:t>в1дчиняються. </a:t>
            </a:r>
          </a:p>
          <a:p>
            <a:pPr marL="0" marR="0" indent="0" algn="just">
              <a:lnSpc>
                <a:spcPts val="1400"/>
              </a:lnSpc>
              <a:spcBef>
                <a:spcPts val="95"/>
              </a:spcBef>
              <a:spcAft>
                <a:spcPts val="0"/>
              </a:spcAft>
            </a:pPr>
            <a:r>
              <a:rPr lang="ru-RU" sz="1100" spc="-70">
                <a:solidFill>
                  <a:srgbClr val="38393C"/>
                </a:solidFill>
                <a:latin typeface="Verdana" pitchFamily="2" panose="02020603050405020304"/>
              </a:rPr>
              <a:t>Прибирання, провгтрювання, дезгнфекцгя примгщень конвою та камери, санвузла проводяться регулярно вгдповгдно до розпорядження кергвника апарату суду зггдно з графгком. Переносною бактерицидною лампою проводиться знезараження повiтря. Пгдозрюваним, обвинуваченим, засудженим забезпечено безперешкодний доступ до питног води: у наявностi емнгсть з питною водою та одноразовг стакани. </a:t>
            </a:r>
          </a:p>
          <a:p>
            <a:pPr marL="0" marR="0" indent="0" algn="just">
              <a:lnSpc>
                <a:spcPts val="1400"/>
              </a:lnSpc>
              <a:spcBef>
                <a:spcPts val="0"/>
              </a:spcBef>
              <a:spcAft>
                <a:spcPts val="0"/>
              </a:spcAft>
            </a:pPr>
            <a:r>
              <a:rPr lang="ru-RU" sz="1100" spc="0">
                <a:solidFill>
                  <a:srgbClr val="38393C"/>
                </a:solidFill>
                <a:latin typeface="Verdana" pitchFamily="2" panose="02020603050405020304"/>
              </a:rPr>
              <a:t>Yci </a:t>
            </a:r>
            <a:r>
              <a:rPr lang="ru-RU" sz="1100" spc="0">
                <a:solidFill>
                  <a:srgbClr val="38393C"/>
                </a:solidFill>
                <a:latin typeface="Verdana" pitchFamily="2" panose="02020603050405020304"/>
              </a:rPr>
              <a:t>дверi примгщень, що розташованг на маршрутг конвоювання, обладнано замковими пристроями для зачинення на час конвоювання. </a:t>
            </a:r>
          </a:p>
          <a:p>
            <a:pPr marL="0" marR="0" indent="0" algn="just">
              <a:lnSpc>
                <a:spcPts val="1400"/>
              </a:lnSpc>
              <a:spcBef>
                <a:spcPts val="0"/>
              </a:spcBef>
              <a:spcAft>
                <a:spcPts val="0"/>
              </a:spcAft>
            </a:pPr>
            <a:r>
              <a:rPr lang="ru-RU" sz="1100" spc="-70">
                <a:solidFill>
                  <a:srgbClr val="38393C"/>
                </a:solidFill>
                <a:latin typeface="Verdana" pitchFamily="2" panose="02020603050405020304"/>
              </a:rPr>
              <a:t>Сходова клгтка, якою здгйснюеться конвоювання пгдозрюваних, обвинувачених, засуджених, обладнана достатнгм освгтленням. </a:t>
            </a:r>
          </a:p>
          <a:p>
            <a:pPr marL="0" marR="0" indent="0" algn="just">
              <a:lnSpc>
                <a:spcPts val="1400"/>
              </a:lnSpc>
              <a:spcBef>
                <a:spcPts val="95"/>
              </a:spcBef>
              <a:spcAft>
                <a:spcPts val="0"/>
              </a:spcAft>
            </a:pPr>
            <a:r>
              <a:rPr lang="ru-RU" sz="1100" spc="-60">
                <a:solidFill>
                  <a:srgbClr val="38393C"/>
                </a:solidFill>
                <a:latin typeface="Verdana" pitchFamily="2" panose="02020603050405020304"/>
              </a:rPr>
              <a:t>Вiдеонагляд гз залiв судових засiдань на другому та третьому поверках, а також вгдеонагляд по маршруту конвоювання, виведений на монгтор робочого мгсця працгвникгв територiального управлгння Слу кби судовое охорони у Iвано-Франкгвськгй областi, якi протягом робочого дня несуть службу в судi. </a:t>
            </a:r>
          </a:p>
          <a:p>
            <a:pPr marL="0" marR="0" indent="0" algn="just">
              <a:lnSpc>
                <a:spcPts val="1400"/>
              </a:lnSpc>
              <a:spcBef>
                <a:spcPts val="35"/>
              </a:spcBef>
              <a:spcAft>
                <a:spcPts val="0"/>
              </a:spcAft>
            </a:pPr>
            <a:r>
              <a:rPr lang="ru-RU" sz="1100" spc="-75">
                <a:solidFill>
                  <a:srgbClr val="38393C"/>
                </a:solidFill>
                <a:latin typeface="Verdana" pitchFamily="2" panose="02020603050405020304"/>
              </a:rPr>
              <a:t>Також Тлумацький районний суд Iвано-Франкгвськоi областi забезпечений двома загородженнями зг спецгального захисного скла для розмгщення пгдозрюваних, обвинувачених, засуджених, що розмгщеннг в двох залах судових засiдань, в яких розглядаються кримгнальнг справи (провадження), клопотання, де пгдозрюванг, обвинуваченг, засудженг знаходяться пiд вартою. </a:t>
            </a:r>
          </a:p>
          <a:p>
            <a:pPr marL="0" marR="0" indent="0" algn="just">
              <a:lnSpc>
                <a:spcPts val="1400"/>
              </a:lnSpc>
              <a:spcBef>
                <a:spcPts val="85"/>
              </a:spcBef>
              <a:spcAft>
                <a:spcPts val="0"/>
              </a:spcAft>
            </a:pPr>
            <a:r>
              <a:rPr lang="ru-RU" sz="1100" spc="-70">
                <a:solidFill>
                  <a:srgbClr val="38393C"/>
                </a:solidFill>
                <a:latin typeface="Verdana" pitchFamily="2" panose="02020603050405020304"/>
              </a:rPr>
              <a:t>Bci </a:t>
            </a:r>
            <a:r>
              <a:rPr lang="ru-RU" sz="1100" spc="-70">
                <a:solidFill>
                  <a:srgbClr val="38393C"/>
                </a:solidFill>
                <a:latin typeface="Verdana" pitchFamily="2" panose="02020603050405020304"/>
              </a:rPr>
              <a:t>вiкна залiв судових засгдань, примiщення конвою та камери для пгдозрюваних, обвинувачених, засуджених укргпленг металевими гратами, якi знаходяться в вгдмгнному станг, що убезпечуе втечу oci6, взятих пiд варту. </a:t>
            </a:r>
          </a:p>
          <a:p>
            <a:pPr marL="0" marR="0" indent="0" algn="just">
              <a:lnSpc>
                <a:spcPts val="1300"/>
              </a:lnSpc>
              <a:spcBef>
                <a:spcPts val="80"/>
              </a:spcBef>
              <a:spcAft>
                <a:spcPts val="0"/>
              </a:spcAft>
            </a:pPr>
            <a:r>
              <a:rPr lang="ru-RU" sz="1100" spc="0">
                <a:solidFill>
                  <a:srgbClr val="38393C"/>
                </a:solidFill>
                <a:latin typeface="Verdana" pitchFamily="2" panose="02020603050405020304"/>
              </a:rPr>
              <a:t>Протягом 2022 року в Тлумацькому районному судi Iвано-Франкгвськог областi не було вигзних засiдань. </a:t>
            </a:r>
          </a:p>
          <a:p>
            <a:pPr marL="0" marR="0" indent="0" algn="just">
              <a:lnSpc>
                <a:spcPts val="1400"/>
              </a:lnSpc>
              <a:spcBef>
                <a:spcPts val="0"/>
              </a:spcBef>
              <a:spcAft>
                <a:spcPts val="0"/>
              </a:spcAft>
            </a:pPr>
            <a:r>
              <a:rPr lang="ru-RU" sz="1100" spc="-70">
                <a:solidFill>
                  <a:srgbClr val="38393C"/>
                </a:solidFill>
                <a:latin typeface="Verdana" pitchFamily="2" panose="02020603050405020304"/>
              </a:rPr>
              <a:t>I</a:t>
            </a:r>
            <a:r>
              <a:rPr lang="ru-RU" sz="1100" spc="-70">
                <a:solidFill>
                  <a:srgbClr val="38393C"/>
                </a:solidFill>
                <a:latin typeface="Verdana" pitchFamily="2" panose="02020603050405020304"/>
              </a:rPr>
              <a:t>нженерно-технгчнг засоби охорони примiщення Тлумацького районного суду Iвано-ФранкгвськоТ областi знаходяться пiд охороною Управлгння полгцгУ охорони в Iвано-Франкгвськгй областi, яка здгйснюеться в позаробочий час. Кргм того, у денний час примiщення Тлумацького районного </a:t>
            </a:r>
            <a:r>
              <a:rPr lang="ru-RU" sz="1100" spc="-70">
                <a:solidFill>
                  <a:srgbClr val="38393C"/>
                </a:solidFill>
                <a:latin typeface="Verdana" pitchFamily="2" panose="02020603050405020304"/>
              </a:rPr>
              <a:t>суду </a:t>
            </a:r>
            <a:r>
              <a:rPr lang="ru-RU" sz="1100" spc="-70">
                <a:solidFill>
                  <a:srgbClr val="38393C"/>
                </a:solidFill>
                <a:latin typeface="Verdana" pitchFamily="2" panose="02020603050405020304"/>
              </a:rPr>
              <a:t>Iвано-Франкгвськоу областi охороняеться </a:t>
            </a:r>
            <a:r>
              <a:rPr lang="ru-RU" sz="1100" spc="-70">
                <a:solidFill>
                  <a:srgbClr val="38393C"/>
                </a:solidFill>
                <a:latin typeface="Verdana" pitchFamily="2" panose="02020603050405020304"/>
              </a:rPr>
              <a:t>працiвниками територiального </a:t>
            </a:r>
            <a:r>
              <a:rPr lang="ru-RU" sz="1100" spc="-70">
                <a:solidFill>
                  <a:srgbClr val="38393C"/>
                </a:solidFill>
                <a:latin typeface="Verdana" pitchFamily="2" panose="02020603050405020304"/>
              </a:rPr>
              <a:t>упраВЛгння Сл</a:t>
            </a:r>
            <a:r>
              <a:rPr lang="ru-RU" sz="1100" spc="-70">
                <a:solidFill>
                  <a:srgbClr val="38393C"/>
                </a:solidFill>
                <a:latin typeface="Verdana" pitchFamily="2" panose="02020603050405020304"/>
              </a:rPr>
              <a:t>у</a:t>
            </a:r>
            <a:r>
              <a:rPr lang="ru-RU" sz="1100" spc="-70">
                <a:solidFill>
                  <a:srgbClr val="38393C"/>
                </a:solidFill>
                <a:latin typeface="Verdana" pitchFamily="2" panose="02020603050405020304"/>
              </a:rPr>
              <a:t>жби с</a:t>
            </a:r>
            <a:r>
              <a:rPr lang="ru-RU" sz="1100" spc="-70">
                <a:solidFill>
                  <a:srgbClr val="38393C"/>
                </a:solidFill>
                <a:latin typeface="Verdana" pitchFamily="2" panose="02020603050405020304"/>
              </a:rPr>
              <a:t>у</a:t>
            </a:r>
            <a:r>
              <a:rPr lang="ru-RU" sz="1100" spc="-70">
                <a:solidFill>
                  <a:srgbClr val="38393C"/>
                </a:solidFill>
                <a:latin typeface="Verdana" pitchFamily="2" panose="02020603050405020304"/>
              </a:rPr>
              <a:t>дОВо1 охорони у Iв</a:t>
            </a:r>
            <a:r>
              <a:rPr lang="ru-RU" sz="1100" spc="-70">
                <a:solidFill>
                  <a:srgbClr val="38393C"/>
                </a:solidFill>
                <a:latin typeface="Verdana" pitchFamily="2" panose="02020603050405020304"/>
              </a:rPr>
              <a:t>ан</a:t>
            </a:r>
            <a:r>
              <a:rPr lang="ru-RU" sz="1100" spc="-70">
                <a:solidFill>
                  <a:srgbClr val="38393C"/>
                </a:solidFill>
                <a:latin typeface="Verdana" pitchFamily="2" panose="02020603050405020304"/>
              </a:rPr>
              <a:t>0-Франкiвськiй </a:t>
            </a:r>
            <a:r>
              <a:rPr lang="ru-RU" sz="1100" spc="-70">
                <a:solidFill>
                  <a:srgbClr val="38393C"/>
                </a:solidFill>
                <a:latin typeface="Verdana" pitchFamily="2" panose="02020603050405020304"/>
              </a:rPr>
              <a:t>областi. </a:t>
            </a:r>
          </a:p>
          <a:p>
            <a:pPr marL="0" marR="0" indent="0" algn="just">
              <a:lnSpc>
                <a:spcPts val="1400"/>
              </a:lnSpc>
              <a:spcBef>
                <a:spcPts val="160"/>
              </a:spcBef>
              <a:spcAft>
                <a:spcPts val="0"/>
              </a:spcAft>
            </a:pPr>
            <a:r>
              <a:rPr lang="ru-RU" sz="1100" spc="-75">
                <a:solidFill>
                  <a:srgbClr val="38393C"/>
                </a:solidFill>
                <a:latin typeface="Verdana" pitchFamily="2" panose="02020603050405020304"/>
              </a:rPr>
              <a:t>Вгдповгдно до ст. 10 Закону Украгни «Про правовий режим военного стану» встановлено неприпустимгсть припинення повноважень органiв державноТ влади, гнших державних органiв в умовах военного стану, у тому числг судгв. Навгть в умовах военного або надзвичайного стану конституцгйнг права людини на судовий захист не можуть бути обмеженг. Тлумацький районний суд Iвано-Франкгвськог областi з дня оголошення вгйни росгйською федерацгею нг на один день не припиняв здгйснювати правосуддя. </a:t>
            </a:r>
          </a:p>
          <a:p>
            <a:pPr marL="0" marR="0" indent="0" algn="just">
              <a:lnSpc>
                <a:spcPts val="1400"/>
              </a:lnSpc>
              <a:spcBef>
                <a:spcPts val="0"/>
              </a:spcBef>
              <a:spcAft>
                <a:spcPts val="235"/>
              </a:spcAft>
            </a:pPr>
            <a:r>
              <a:rPr lang="ru-RU" sz="1100" spc="-80">
                <a:solidFill>
                  <a:srgbClr val="38393C"/>
                </a:solidFill>
                <a:latin typeface="Verdana" pitchFamily="2" panose="02020603050405020304"/>
              </a:rPr>
              <a:t>Слiд зазначити, що з лютого 2022 року до 14 вересня 2022 року, охорона примiщення Тлумацького районного </a:t>
            </a:r>
            <a:r>
              <a:rPr lang="ru-RU" sz="1100" spc="-80">
                <a:solidFill>
                  <a:srgbClr val="38393C"/>
                </a:solidFill>
                <a:latin typeface="Verdana" pitchFamily="2" panose="02020603050405020304"/>
              </a:rPr>
              <a:t>суду </a:t>
            </a:r>
            <a:r>
              <a:rPr lang="ru-RU" sz="1100" spc="-80">
                <a:solidFill>
                  <a:srgbClr val="38393C"/>
                </a:solidFill>
                <a:latin typeface="Verdana" pitchFamily="2" panose="02020603050405020304"/>
              </a:rPr>
              <a:t>Iвано-ФранкгвськоТ областi здгйснювалася працiвниками територiального управлгння Служби судовоТ охорони у Iвано-Франкгвськгй областi цглолодобово, а з 14 вересня 2022 року i до кгнця року</a:t>
            </a:r>
            <a:r>
              <a:rPr lang="ru-RU" sz="1100" spc="-80">
                <a:solidFill>
                  <a:srgbClr val="5C5F61"/>
                </a:solidFill>
                <a:latin typeface="Verdana" pitchFamily="2" panose="02020603050405020304"/>
              </a:rPr>
              <a:t> —</a:t>
            </a:r>
            <a:r>
              <a:rPr lang="ru-RU" sz="1100" spc="-80">
                <a:solidFill>
                  <a:srgbClr val="38393C"/>
                </a:solidFill>
                <a:latin typeface="Verdana" pitchFamily="2" panose="02020603050405020304"/>
              </a:rPr>
              <a:t> протягом робочого дня.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EFF0FD"/>
        </a:solidFill>
      </p:bgPr>
    </p:bg>
    <p:spTree>
      <p:nvGrpSpPr>
        <p:cNvPr id="12" name=""/>
        <p:cNvGrpSpPr/>
        <p:nvPr/>
      </p:nvGrpSpPr>
      <p:grpSpPr>
        <a:xfrm>
          <a:off x="0" y="0"/>
          <a:ext cx="0" cy="0"/>
          <a:chOff x="0" y="0"/>
          <a:chExt cx="0" cy="0"/>
        </a:xfrm>
      </p:grpSpPr>
      <p:sp>
        <p:nvSpPr>
          <p:cNvPr id="14" name=""/>
          <p:cNvSpPr/>
          <p:nvPr>
            <p:ph type="body" idx="10"/>
          </p:nvPr>
        </p:nvSpPr>
        <p:spPr>
          <a:xfrm>
            <a:off x="796290" y="558800"/>
            <a:ext cx="6210300" cy="9486900"/>
          </a:xfrm>
          <a:prstGeom prst="rect">
            <a:avLst/>
          </a:prstGeom>
          <a:noFill/>
          <a:ln w="0" cmpd="sng">
            <a:noFill/>
            <a:prstDash val="solid"/>
          </a:ln>
        </p:spPr>
        <p:txBody>
          <a:bodyPr vert="horz" lIns="0" tIns="0" rIns="0" bIns="0" anchor="t"/>
          <a:lstStyle/>
          <a:p>
            <a:pPr marL="0" marR="0" indent="0" algn="ctr">
              <a:lnSpc>
                <a:spcPts val="1400"/>
              </a:lnSpc>
              <a:spcAft>
                <a:spcPts val="0"/>
              </a:spcAft>
            </a:pPr>
            <a:r>
              <a:rPr lang="ru-RU" sz="1150" spc="60">
                <a:solidFill>
                  <a:srgbClr val="36343B"/>
                </a:solidFill>
                <a:latin typeface="Arial" pitchFamily="2" panose="02020603050405020304"/>
              </a:rPr>
              <a:t>ЗАБЕЗПЕЧЕНИЯ ПОЖЕЖНОI БЕЗПЕКИ </a:t>
            </a:r>
          </a:p>
          <a:p>
            <a:pPr marL="0" marR="0" indent="0" algn="just">
              <a:lnSpc>
                <a:spcPts val="1400"/>
              </a:lnSpc>
              <a:spcBef>
                <a:spcPts val="1445"/>
              </a:spcBef>
              <a:spcAft>
                <a:spcPts val="0"/>
              </a:spcAft>
            </a:pPr>
            <a:r>
              <a:rPr lang="ru-RU" sz="1150" spc="-25">
                <a:solidFill>
                  <a:srgbClr val="36343B"/>
                </a:solidFill>
                <a:latin typeface="Arial" pitchFamily="2" panose="02020603050405020304"/>
              </a:rPr>
              <a:t>Вгдповгдно до наказу голови Тлумацького районного суду Iвано-Франкгвськоi областi вiд 19.01.2022 № 02-47/29 «Про визначення вгдповгдальних oci6 з питань пожежноТ безпеки, технгчноТ безпеки та цивгльноУ оборони в судг» головний спецгалгст (з iнформацiйних технологгй) е вгдповгдальним з питань пожежноТ безпеки, технгки безпеки та цивгльног оборони, розробляе комплекснг заходи щодо забезпечення пожежноУ безпеки, впроваджуе досягнення науки i технгки, позитивний досвiд, вгдповгдно до нормативних актгв з пожежноТ безпеки розробляе i затверджуе положення, гнструкцгУ, гншг нормативнг акти, що дгють у межах цього ж суду, здгйснюе постгйний контроль за Тх додержанням; забезпечуе додержання протипожежних вимог стандартгв, норм, правил, а також виконання вимог приписгв i постанов органгв державного пожежного нагляду та вчиняе гншг дiТ, спрямованг на забезпечення пожежноТ безпеки в Тлумацькому районному суде Iвано-Франкгвськоi областi. </a:t>
            </a:r>
          </a:p>
          <a:p>
            <a:pPr marL="0" marR="0" indent="0" algn="just">
              <a:lnSpc>
                <a:spcPts val="1400"/>
              </a:lnSpc>
              <a:spcBef>
                <a:spcPts val="0"/>
              </a:spcBef>
              <a:spcAft>
                <a:spcPts val="0"/>
              </a:spcAft>
            </a:pPr>
            <a:r>
              <a:rPr lang="ru-RU" sz="1150" spc="0">
                <a:solidFill>
                  <a:srgbClr val="36343B"/>
                </a:solidFill>
                <a:latin typeface="Arial" pitchFamily="2" panose="02020603050405020304"/>
              </a:rPr>
              <a:t>У зв'язку гз зарахуванням головного спецгалгста (з iнформацiйних технологгй) Тлумацького районного суду Iвано-Франкгвськоi областi Миколи СТЕФАНИШИНА до спискгв 1вано-Франкгвського районного територгального центру комплектування та соцгальноУ пгдтримки на штатнг посади за штатом военного часу, обов'язки за цгею посадою з 27 лютого 2022 року до 20 жовтня 2022 року, включно, виконувала консультант суду Тетяна ГОРIН. </a:t>
            </a:r>
          </a:p>
          <a:p>
            <a:pPr marL="0" marR="0" indent="0" algn="just">
              <a:lnSpc>
                <a:spcPts val="1400"/>
              </a:lnSpc>
              <a:spcBef>
                <a:spcPts val="80"/>
              </a:spcBef>
              <a:spcAft>
                <a:spcPts val="0"/>
              </a:spcAft>
            </a:pPr>
            <a:r>
              <a:rPr lang="ru-RU" sz="1150" spc="0">
                <a:solidFill>
                  <a:srgbClr val="36343B"/>
                </a:solidFill>
                <a:latin typeface="Arial" pitchFamily="2" panose="02020603050405020304"/>
              </a:rPr>
              <a:t>У своТй роботг вгдповгдальний працгвник апарату суду за пожежну безпеку керуеться наступними нормативними актами: Правилами техногенноТ безпеки у сфере цивгльного захисту на пгдприемствах, в органгзацгях, установах та на небезпечних територгях, затвердженими Наказом Мгнгстерства Украгни з питань надзвичайних ситуацiй та у справах захисту населення вiд наслгдкгв ЧорнобильськоТ катастрофи вiд 15 серпня 2007 року № 557, Порядком подання i реестрацгг декларацгг вгдповгдностг матергально-технгчноi бази суб'екта господарювання вимогам законодавства з питань пожежноТ безпеки, затвердженим постановою Кабiнету Мгнгстргв Украгни вiд 5 червня 2013 року № 440, Порядком здгйснення навчання населения дгям у надзвичайних ситуацiях, затвердженим постановою Кабiнету Мгнгстргв Украгни вiд 26 червня 2013 року № 444, Порядком ф ункцiонування добровгльноУ пожежноТ охорони, затвердженим постановою Кабiнету Мгнгстргв УкраТни вiд 17 линия 2013 року № 564, Нормами визначення категоргй примгщень, будинкгв та зовнгшнгх установок за вибухопожежною та пожежною небезпекою, Державними будгвельними нормами Украгни (Система протипожежного захисту). </a:t>
            </a:r>
          </a:p>
          <a:p>
            <a:pPr marL="0" marR="0" indent="0" algn="just">
              <a:lnSpc>
                <a:spcPts val="1400"/>
              </a:lnSpc>
              <a:spcBef>
                <a:spcPts val="0"/>
              </a:spcBef>
              <a:spcAft>
                <a:spcPts val="0"/>
              </a:spcAft>
            </a:pPr>
            <a:r>
              <a:rPr lang="ru-RU" sz="1150" spc="-20">
                <a:solidFill>
                  <a:srgbClr val="36343B"/>
                </a:solidFill>
                <a:latin typeface="Arial" pitchFamily="2" panose="02020603050405020304"/>
              </a:rPr>
              <a:t>Позитивним в дгяльностг Тлумацького районного суду Iвано-Франкгвськог областi е врегулювання порядку реагування на надзвичайнг ситуацгТ, органгзацгг роботи суду в умовах надзвичайних ситуацiй. Bci працгвники суду ознайомились з особливостями роботи суду в надзвичайних ситуацiях, а для вгдвгдувачгв суду доступнг на I поверсг у вестибюлг суду ознайомчг матергали щодо дгй при деяких життевих надзвичайних ситуацiях. </a:t>
            </a:r>
          </a:p>
          <a:p>
            <a:pPr marL="0" marR="0" indent="0" algn="just">
              <a:lnSpc>
                <a:spcPts val="1400"/>
              </a:lnSpc>
              <a:spcBef>
                <a:spcPts val="5"/>
              </a:spcBef>
              <a:spcAft>
                <a:spcPts val="0"/>
              </a:spcAft>
            </a:pPr>
            <a:r>
              <a:rPr lang="ru-RU" sz="1150" spc="0">
                <a:solidFill>
                  <a:srgbClr val="36343B"/>
                </a:solidFill>
                <a:latin typeface="Arial" pitchFamily="2" panose="02020603050405020304"/>
              </a:rPr>
              <a:t>Слгд зазначити, що у листопадг 2022 року всг вогнегасники, якг пгдлягали перезарядцг, були вчасно перезарядженг. </a:t>
            </a:r>
          </a:p>
          <a:p>
            <a:pPr marL="0" marR="0" indent="0" algn="ctr">
              <a:lnSpc>
                <a:spcPts val="1400"/>
              </a:lnSpc>
              <a:spcBef>
                <a:spcPts val="1410"/>
              </a:spcBef>
              <a:spcAft>
                <a:spcPts val="0"/>
              </a:spcAft>
            </a:pPr>
            <a:r>
              <a:rPr lang="ru-RU" sz="1150" spc="65">
                <a:solidFill>
                  <a:srgbClr val="36343B"/>
                </a:solidFill>
                <a:latin typeface="Arial" pitchFamily="2" panose="02020603050405020304"/>
              </a:rPr>
              <a:t>ВЕДЕНИЯ КАДРОВОI РОБОТИ </a:t>
            </a:r>
          </a:p>
          <a:p>
            <a:pPr marL="0" marR="0" indent="0" algn="just">
              <a:lnSpc>
                <a:spcPts val="1400"/>
              </a:lnSpc>
              <a:spcBef>
                <a:spcPts val="1330"/>
              </a:spcBef>
              <a:spcAft>
                <a:spcPts val="0"/>
              </a:spcAft>
            </a:pPr>
            <a:r>
              <a:rPr lang="ru-RU" sz="1150" spc="0">
                <a:solidFill>
                  <a:srgbClr val="36343B"/>
                </a:solidFill>
                <a:latin typeface="Arial" pitchFamily="2" panose="02020603050405020304"/>
              </a:rPr>
              <a:t>Впродовж звгтного пергоду в повнгй мipi, своечасно, на належному ргвнг забезпечувалось ведения роботи з кадрами, здгйснювалось документальне оформления проходження державно? служби. </a:t>
            </a:r>
          </a:p>
          <a:p>
            <a:pPr marL="457200" marR="0" indent="0" algn="just">
              <a:lnSpc>
                <a:spcPts val="1400"/>
              </a:lnSpc>
              <a:spcBef>
                <a:spcPts val="0"/>
              </a:spcBef>
              <a:spcAft>
                <a:spcPts val="0"/>
              </a:spcAft>
            </a:pPr>
            <a:r>
              <a:rPr lang="ru-RU" sz="1150" spc="-20">
                <a:solidFill>
                  <a:srgbClr val="36343B"/>
                </a:solidFill>
                <a:latin typeface="Arial" pitchFamily="2" panose="02020603050405020304"/>
              </a:rPr>
              <a:t>Протягом 2022 року кергвництвом суду оформлено: </a:t>
            </a:r>
          </a:p>
          <a:p>
            <a:pPr marL="0" marR="0" indent="457200" algn="just">
              <a:lnSpc>
                <a:spcPts val="1400"/>
              </a:lnSpc>
              <a:spcBef>
                <a:spcPts val="0"/>
              </a:spcBef>
              <a:spcAft>
                <a:spcPts val="0"/>
              </a:spcAft>
              <a:buFont typeface="Arial"/>
              <a:buChar char="·"/>
            </a:pPr>
            <a:r>
              <a:rPr lang="ru-RU" sz="1150" spc="0">
                <a:solidFill>
                  <a:srgbClr val="36343B"/>
                </a:solidFill>
                <a:latin typeface="Arial" pitchFamily="2" panose="02020603050405020304"/>
              </a:rPr>
              <a:t>12 </a:t>
            </a:r>
            <a:r>
              <a:rPr lang="ru-RU" sz="1150" spc="0">
                <a:solidFill>
                  <a:srgbClr val="36343B"/>
                </a:solidFill>
                <a:latin typeface="Arial" pitchFamily="2" panose="02020603050405020304"/>
              </a:rPr>
              <a:t>Табелiв облiку використання робочого часу суддiв Тлумацького районного суду Iвано-Франкгвськог областi; </a:t>
            </a:r>
          </a:p>
          <a:p>
            <a:pPr marL="0" marR="0" indent="457200" algn="just">
              <a:lnSpc>
                <a:spcPts val="1400"/>
              </a:lnSpc>
              <a:spcBef>
                <a:spcPts val="0"/>
              </a:spcBef>
              <a:spcAft>
                <a:spcPts val="0"/>
              </a:spcAft>
              <a:buFont typeface="Arial"/>
              <a:buChar char="·"/>
            </a:pPr>
            <a:r>
              <a:rPr lang="ru-RU" sz="1150" spc="0">
                <a:solidFill>
                  <a:srgbClr val="36343B"/>
                </a:solidFill>
                <a:latin typeface="Arial" pitchFamily="2" panose="02020603050405020304"/>
              </a:rPr>
              <a:t>б додаткових Табелiв облiку використання робочого часу суддiв Тлумацького районного суду Iвано-Франкгвськоi областi; </a:t>
            </a:r>
          </a:p>
          <a:p>
            <a:pPr marL="0" marR="0" indent="457200" algn="just">
              <a:lnSpc>
                <a:spcPts val="1400"/>
              </a:lnSpc>
              <a:spcBef>
                <a:spcPts val="0"/>
              </a:spcBef>
              <a:spcAft>
                <a:spcPts val="15"/>
              </a:spcAft>
              <a:buFont typeface="Arial"/>
              <a:buChar char="·"/>
            </a:pPr>
            <a:r>
              <a:rPr lang="ru-RU" sz="1150" spc="0">
                <a:solidFill>
                  <a:srgbClr val="36343B"/>
                </a:solidFill>
                <a:latin typeface="Arial" pitchFamily="2" panose="02020603050405020304"/>
              </a:rPr>
              <a:t>12 </a:t>
            </a:r>
            <a:r>
              <a:rPr lang="ru-RU" sz="1150" spc="0">
                <a:solidFill>
                  <a:srgbClr val="36343B"/>
                </a:solidFill>
                <a:latin typeface="Arial" pitchFamily="2" panose="02020603050405020304"/>
              </a:rPr>
              <a:t>Табелiв облiку використання робочого часу працгвникгв апарату Тлумацького районного суду Iвано-Франкгвськоi областi;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15" name=""/>
        <p:cNvGrpSpPr/>
        <p:nvPr/>
      </p:nvGrpSpPr>
      <p:grpSpPr>
        <a:xfrm>
          <a:off x="0" y="0"/>
          <a:ext cx="0" cy="0"/>
          <a:chOff x="0" y="0"/>
          <a:chExt cx="0" cy="0"/>
        </a:xfrm>
      </p:grpSpPr>
      <p:sp>
        <p:nvSpPr>
          <p:cNvPr id="17" name=""/>
          <p:cNvSpPr/>
          <p:nvPr>
            <p:ph type="body" idx="10"/>
          </p:nvPr>
        </p:nvSpPr>
        <p:spPr>
          <a:xfrm>
            <a:off x="930275" y="571500"/>
            <a:ext cx="6210300" cy="9499600"/>
          </a:xfrm>
          <a:prstGeom prst="rect">
            <a:avLst/>
          </a:prstGeom>
          <a:noFill/>
          <a:ln w="0" cmpd="sng">
            <a:noFill/>
            <a:prstDash val="solid"/>
          </a:ln>
        </p:spPr>
        <p:txBody>
          <a:bodyPr vert="horz" lIns="0" tIns="0" rIns="0" bIns="0" anchor="t"/>
          <a:lstStyle/>
          <a:p>
            <a:pPr marL="45720" marR="0" indent="411480" algn="just">
              <a:lnSpc>
                <a:spcPts val="1400"/>
              </a:lnSpc>
              <a:spcAft>
                <a:spcPts val="0"/>
              </a:spcAft>
              <a:buFont typeface="Verdana"/>
              <a:buChar char="·"/>
            </a:pPr>
            <a:r>
              <a:rPr lang="ru-RU" sz="1050" spc="0">
                <a:solidFill>
                  <a:srgbClr val="17191F"/>
                </a:solidFill>
                <a:latin typeface="Verdana" pitchFamily="2" panose="02020603050405020304"/>
              </a:rPr>
              <a:t>6 </a:t>
            </a:r>
            <a:r>
              <a:rPr lang="ru-RU" sz="1050" spc="0">
                <a:solidFill>
                  <a:srgbClr val="17191F"/>
                </a:solidFill>
                <a:latin typeface="Verdana" pitchFamily="2" panose="02020603050405020304"/>
              </a:rPr>
              <a:t>додаткових Табелгв облiку використання робочого часу працiвникiв апарату Тлумацького районного суду Iвано-Франкгвськоi областi. </a:t>
            </a:r>
          </a:p>
          <a:p>
            <a:pPr marL="45720" marR="0" indent="0" algn="just">
              <a:lnSpc>
                <a:spcPts val="1400"/>
              </a:lnSpc>
              <a:spcBef>
                <a:spcPts val="0"/>
              </a:spcBef>
              <a:spcAft>
                <a:spcPts val="0"/>
              </a:spcAft>
            </a:pPr>
            <a:r>
              <a:rPr lang="ru-RU" sz="1050" spc="0">
                <a:solidFill>
                  <a:srgbClr val="17191F"/>
                </a:solidFill>
                <a:latin typeface="Verdana" pitchFamily="2" panose="02020603050405020304"/>
              </a:rPr>
              <a:t>Належним чином складенг та пгдписанг зазначенг табелг вчасно передавалися до територгального управлгння ДержавноТ судовоТ адмгнгстрацгТ УкраТни в 1вано-Франкгвськгй областi, а другг примгрники залишилися на збергганнг у номенклатурних справах в Тлумацькому районному суду Iвано-Франкгвськог областi. </a:t>
            </a:r>
          </a:p>
          <a:p>
            <a:pPr marL="45720" marR="0" indent="0" algn="just">
              <a:lnSpc>
                <a:spcPts val="1400"/>
              </a:lnSpc>
              <a:spcBef>
                <a:spcPts val="0"/>
              </a:spcBef>
              <a:spcAft>
                <a:spcPts val="0"/>
              </a:spcAft>
            </a:pPr>
            <a:r>
              <a:rPr lang="ru-RU" sz="1050" spc="0">
                <a:solidFill>
                  <a:srgbClr val="17191F"/>
                </a:solidFill>
                <a:latin typeface="Verdana" pitchFamily="2" panose="02020603050405020304"/>
              </a:rPr>
              <a:t>Протягом 2022 року комгсгею гз соцгального страхування Тлумацького районного суду Iвано-Франкгвськог областi складено 10 протоколгв. </a:t>
            </a:r>
          </a:p>
          <a:p>
            <a:pPr marL="45720" marR="0" indent="0" algn="just">
              <a:lnSpc>
                <a:spcPts val="1400"/>
              </a:lnSpc>
              <a:spcBef>
                <a:spcPts val="0"/>
              </a:spcBef>
              <a:spcAft>
                <a:spcPts val="0"/>
              </a:spcAft>
            </a:pPr>
            <a:r>
              <a:rPr lang="ru-RU" sz="1050" spc="-45">
                <a:solidFill>
                  <a:srgbClr val="17191F"/>
                </a:solidFill>
                <a:latin typeface="Verdana" pitchFamily="2" panose="02020603050405020304"/>
              </a:rPr>
              <a:t>Слгд зазначити, що всi внесенг в електронний табель данг про вгдсутнгсть суддгв на робочому мгсцг вгдповгдають даним паперового Табелю облiку робочого часу суддгв та даним наказгв, лгкарняних листкгв. </a:t>
            </a:r>
          </a:p>
          <a:p>
            <a:pPr marL="45720" marR="0" indent="0" algn="just">
              <a:lnSpc>
                <a:spcPts val="1400"/>
              </a:lnSpc>
              <a:spcBef>
                <a:spcPts val="0"/>
              </a:spcBef>
              <a:spcAft>
                <a:spcPts val="0"/>
              </a:spcAft>
            </a:pPr>
            <a:r>
              <a:rPr lang="ru-RU" sz="1050" spc="0">
                <a:solidFill>
                  <a:srgbClr val="17191F"/>
                </a:solidFill>
                <a:latin typeface="Verdana" pitchFamily="2" panose="02020603050405020304"/>
              </a:rPr>
              <a:t>За 2022 ргк кергвництвом Тлумацького районного суду Iвано-Франкгвськоi областi суду видано: </a:t>
            </a:r>
          </a:p>
          <a:p>
            <a:pPr marL="45720" marR="0" indent="274320" algn="l">
              <a:lnSpc>
                <a:spcPts val="1400"/>
              </a:lnSpc>
              <a:spcBef>
                <a:spcPts val="5"/>
              </a:spcBef>
              <a:spcAft>
                <a:spcPts val="0"/>
              </a:spcAft>
              <a:buFont typeface="Verdana"/>
              <a:buChar char="·"/>
            </a:pPr>
            <a:r>
              <a:rPr lang="ru-RU" sz="1050" spc="-40">
                <a:solidFill>
                  <a:srgbClr val="17191F"/>
                </a:solidFill>
                <a:latin typeface="Verdana" pitchFamily="2" panose="02020603050405020304"/>
              </a:rPr>
              <a:t>15 </a:t>
            </a:r>
            <a:r>
              <a:rPr lang="ru-RU" sz="1050" spc="-40">
                <a:solidFill>
                  <a:srgbClr val="17191F"/>
                </a:solidFill>
                <a:latin typeface="Verdana" pitchFamily="2" panose="02020603050405020304"/>
              </a:rPr>
              <a:t>наказгв голови суду з основноТ дiяльностi; </a:t>
            </a:r>
          </a:p>
          <a:p>
            <a:pPr marL="45720" marR="0" indent="274320" algn="just">
              <a:lnSpc>
                <a:spcPts val="1400"/>
              </a:lnSpc>
              <a:spcBef>
                <a:spcPts val="25"/>
              </a:spcBef>
              <a:spcAft>
                <a:spcPts val="0"/>
              </a:spcAft>
              <a:buFont typeface="Verdana"/>
              <a:buChar char="·"/>
            </a:pPr>
            <a:r>
              <a:rPr lang="ru-RU" sz="1050" spc="0">
                <a:solidFill>
                  <a:srgbClr val="17191F"/>
                </a:solidFill>
                <a:latin typeface="Verdana" pitchFamily="2" panose="02020603050405020304"/>
              </a:rPr>
              <a:t>7 </a:t>
            </a:r>
            <a:r>
              <a:rPr lang="ru-RU" sz="1050" spc="0">
                <a:solidFill>
                  <a:srgbClr val="17191F"/>
                </a:solidFill>
                <a:latin typeface="Verdana" pitchFamily="2" panose="02020603050405020304"/>
              </a:rPr>
              <a:t>наказгв голови суду з кадровик питань (особового складу) про прийнятгя на роботу, перемгщення за посадою, переведення на iншу посаду, звiльнення, пгдвищення квал</a:t>
            </a:r>
            <a:r>
              <a:rPr lang="ru-RU" sz="1050" spc="0">
                <a:solidFill>
                  <a:srgbClr val="17191F"/>
                </a:solidFill>
                <a:latin typeface="Verdana" pitchFamily="2" panose="02020603050405020304"/>
              </a:rPr>
              <a:t>гфгк</a:t>
            </a:r>
            <a:r>
              <a:rPr lang="ru-RU" sz="1050" spc="0">
                <a:solidFill>
                  <a:srgbClr val="17191F"/>
                </a:solidFill>
                <a:latin typeface="Verdana" pitchFamily="2" panose="02020603050405020304"/>
              </a:rPr>
              <a:t>ацгг, стажування, оцiнювання результатiв службовоТ дiяльностi, продовження строку перебування на державнгй службi, допуск та дозвiл до державное таемницг, присвоения рангу, вiднесення до категорге посад, змгна бгографгчних даних, заохочення </a:t>
            </a:r>
            <a:r>
              <a:rPr lang="ru-RU" sz="1150" spc="0">
                <a:solidFill>
                  <a:srgbClr val="17191F"/>
                </a:solidFill>
                <a:latin typeface="Times New Roman" pitchFamily="1" panose="02020603050405020304"/>
              </a:rPr>
              <a:t>(нагородження, премiювання), оплата npaui, встановлення та нарахування надбавок, </a:t>
            </a:r>
            <a:r>
              <a:rPr lang="ru-RU" sz="1050" spc="0">
                <a:solidFill>
                  <a:srgbClr val="17191F"/>
                </a:solidFill>
                <a:latin typeface="Verdana" pitchFamily="2" panose="02020603050405020304"/>
              </a:rPr>
              <a:t>доплат, матергальное допомоги та гншг; </a:t>
            </a:r>
          </a:p>
          <a:p>
            <a:pPr marL="45720" marR="0" indent="274320" algn="just">
              <a:lnSpc>
                <a:spcPts val="1400"/>
              </a:lnSpc>
              <a:spcBef>
                <a:spcPts val="15"/>
              </a:spcBef>
              <a:spcAft>
                <a:spcPts val="0"/>
              </a:spcAft>
              <a:buFont typeface="Verdana"/>
              <a:buChar char="·"/>
              <a:tabLst>
                <a:tab pos="6172200" algn="r"/>
              </a:tabLst>
            </a:pPr>
            <a:r>
              <a:rPr lang="ru-RU" sz="1050" spc="0">
                <a:solidFill>
                  <a:srgbClr val="17191F"/>
                </a:solidFill>
                <a:latin typeface="Verdana" pitchFamily="2" panose="02020603050405020304"/>
              </a:rPr>
              <a:t>20 </a:t>
            </a:r>
            <a:r>
              <a:rPr lang="ru-RU" sz="1050" spc="0">
                <a:solidFill>
                  <a:srgbClr val="17191F"/>
                </a:solidFill>
                <a:latin typeface="Verdana" pitchFamily="2" panose="02020603050405020304"/>
              </a:rPr>
              <a:t>наказгв голови суду про надання вiдпусток (всi види вiдпусток </a:t>
            </a:r>
            <a:br/>
            <a:r>
              <a:rPr lang="ru-RU" sz="1050" spc="0">
                <a:solidFill>
                  <a:srgbClr val="17191F"/>
                </a:solidFill>
                <a:latin typeface="Verdana" pitchFamily="2" panose="02020603050405020304"/>
              </a:rPr>
              <a:t>працiвникiв — щорiчних основних вiдпусток, додаткових вiдпусток); </a:t>
            </a:r>
          </a:p>
          <a:p>
            <a:pPr marL="45720" marR="0" indent="274320" algn="just">
              <a:lnSpc>
                <a:spcPts val="1400"/>
              </a:lnSpc>
              <a:spcBef>
                <a:spcPts val="0"/>
              </a:spcBef>
              <a:spcAft>
                <a:spcPts val="0"/>
              </a:spcAft>
              <a:buFont typeface="Verdana"/>
              <a:buChar char="·"/>
            </a:pPr>
            <a:r>
              <a:rPr lang="ru-RU" sz="1050" spc="0">
                <a:solidFill>
                  <a:srgbClr val="17191F"/>
                </a:solidFill>
                <a:latin typeface="Verdana" pitchFamily="2" panose="02020603050405020304"/>
              </a:rPr>
              <a:t>13 </a:t>
            </a:r>
            <a:r>
              <a:rPr lang="ru-RU" sz="1050" spc="0">
                <a:solidFill>
                  <a:srgbClr val="17191F"/>
                </a:solidFill>
                <a:latin typeface="Verdana" pitchFamily="2" panose="02020603050405020304"/>
              </a:rPr>
              <a:t>наказгв голови суду про короткостроковг службовг вiдрядження працiвникiв суду в межах Украени та за кордон (з кадрових питань, особового складу, тимчасового строку зберггання); </a:t>
            </a:r>
          </a:p>
          <a:p>
            <a:pPr marL="45720" marR="0" indent="274320" algn="just">
              <a:lnSpc>
                <a:spcPts val="1400"/>
              </a:lnSpc>
              <a:spcBef>
                <a:spcPts val="35"/>
              </a:spcBef>
              <a:spcAft>
                <a:spcPts val="0"/>
              </a:spcAft>
              <a:buFont typeface="Verdana"/>
              <a:buChar char="·"/>
            </a:pPr>
            <a:r>
              <a:rPr lang="ru-RU" sz="1050" spc="-40">
                <a:solidFill>
                  <a:srgbClr val="17191F"/>
                </a:solidFill>
                <a:latin typeface="Verdana" pitchFamily="2" panose="02020603050405020304"/>
              </a:rPr>
              <a:t>8 </a:t>
            </a:r>
            <a:r>
              <a:rPr lang="ru-RU" sz="1050" spc="-40">
                <a:solidFill>
                  <a:srgbClr val="17191F"/>
                </a:solidFill>
                <a:latin typeface="Verdana" pitchFamily="2" panose="02020603050405020304"/>
              </a:rPr>
              <a:t>наказгв керiвника апарату суду з основное дiяльностi; </a:t>
            </a:r>
          </a:p>
          <a:p>
            <a:pPr marL="45720" marR="0" indent="274320" algn="just">
              <a:lnSpc>
                <a:spcPts val="1300"/>
              </a:lnSpc>
              <a:spcBef>
                <a:spcPts val="100"/>
              </a:spcBef>
              <a:spcAft>
                <a:spcPts val="0"/>
              </a:spcAft>
              <a:buFont typeface="Verdana"/>
              <a:buChar char="·"/>
            </a:pPr>
            <a:r>
              <a:rPr lang="ru-RU" sz="1050" spc="0">
                <a:solidFill>
                  <a:srgbClr val="17191F"/>
                </a:solidFill>
                <a:latin typeface="Verdana" pitchFamily="2" panose="02020603050405020304"/>
              </a:rPr>
              <a:t>58 </a:t>
            </a:r>
            <a:r>
              <a:rPr lang="ru-RU" sz="1050" spc="0">
                <a:solidFill>
                  <a:srgbClr val="17191F"/>
                </a:solidFill>
                <a:latin typeface="Verdana" pitchFamily="2" panose="02020603050405020304"/>
              </a:rPr>
              <a:t>наказгв керiвника апарату суду про надання </a:t>
            </a:r>
            <a:r>
              <a:rPr lang="ru-RU" sz="1050" baseline="-25000" spc="0">
                <a:solidFill>
                  <a:srgbClr val="17191F"/>
                </a:solidFill>
                <a:latin typeface="Verdana" pitchFamily="2" panose="02020603050405020304"/>
              </a:rPr>
              <a:t>вiдпусток</a:t>
            </a:r>
            <a:r>
              <a:rPr lang="ru-RU" sz="1050" spc="0">
                <a:solidFill>
                  <a:srgbClr val="17191F"/>
                </a:solidFill>
                <a:latin typeface="Verdana" pitchFamily="2" panose="02020603050405020304"/>
              </a:rPr>
              <a:t> (всi види вiдпусток працiвникiв — щорiчних основних вiдпусток, додаткових вiдпусток); </a:t>
            </a:r>
          </a:p>
          <a:p>
            <a:pPr marL="45720" marR="0" indent="274320" algn="just">
              <a:lnSpc>
                <a:spcPts val="1400"/>
              </a:lnSpc>
              <a:spcBef>
                <a:spcPts val="0"/>
              </a:spcBef>
              <a:spcAft>
                <a:spcPts val="0"/>
              </a:spcAft>
              <a:buFont typeface="Verdana"/>
              <a:buChar char="·"/>
            </a:pPr>
            <a:r>
              <a:rPr lang="ru-RU" sz="1050" spc="-35">
                <a:solidFill>
                  <a:srgbClr val="17191F"/>
                </a:solidFill>
                <a:latin typeface="Verdana" pitchFamily="2" panose="02020603050405020304"/>
              </a:rPr>
              <a:t>10 </a:t>
            </a:r>
            <a:r>
              <a:rPr lang="ru-RU" sz="1050" spc="-35">
                <a:solidFill>
                  <a:srgbClr val="17191F"/>
                </a:solidFill>
                <a:latin typeface="Verdana" pitchFamily="2" panose="02020603050405020304"/>
              </a:rPr>
              <a:t>наказгв керiвника апарату суду про короткостроковг службовг вiдрядження працiвникiв суду в межах Украени та за кордон (з кадровик питань, особового складу, тимчасового строку зберггання); </a:t>
            </a:r>
          </a:p>
          <a:p>
            <a:pPr marL="45720" marR="0" indent="274320" algn="just">
              <a:lnSpc>
                <a:spcPts val="1400"/>
              </a:lnSpc>
              <a:spcBef>
                <a:spcPts val="0"/>
              </a:spcBef>
              <a:spcAft>
                <a:spcPts val="0"/>
              </a:spcAft>
              <a:buFont typeface="Verdana"/>
              <a:buChar char="·"/>
            </a:pPr>
            <a:r>
              <a:rPr lang="ru-RU" sz="1050" spc="-45">
                <a:solidFill>
                  <a:srgbClr val="17191F"/>
                </a:solidFill>
                <a:latin typeface="Verdana" pitchFamily="2" panose="02020603050405020304"/>
              </a:rPr>
              <a:t>98 </a:t>
            </a:r>
            <a:r>
              <a:rPr lang="ru-RU" sz="1050" spc="-45">
                <a:solidFill>
                  <a:srgbClr val="17191F"/>
                </a:solidFill>
                <a:latin typeface="Verdana" pitchFamily="2" panose="02020603050405020304"/>
              </a:rPr>
              <a:t>наказгв кергвника апарату суду з кадровик питань (особового складу) про прийнятгя на роботу, перемгщення за посадою, переведення на iншу посаду, звiльнення, пгдвищення квал</a:t>
            </a:r>
            <a:r>
              <a:rPr lang="ru-RU" sz="1050" spc="-45">
                <a:solidFill>
                  <a:srgbClr val="17191F"/>
                </a:solidFill>
                <a:latin typeface="Verdana" pitchFamily="2" panose="02020603050405020304"/>
              </a:rPr>
              <a:t>гфгкацг</a:t>
            </a:r>
            <a:r>
              <a:rPr lang="ru-RU" sz="1050" spc="-45">
                <a:solidFill>
                  <a:srgbClr val="17191F"/>
                </a:solidFill>
                <a:latin typeface="Verdana" pitchFamily="2" panose="02020603050405020304"/>
              </a:rPr>
              <a:t>е</a:t>
            </a:r>
            <a:r>
              <a:rPr lang="ru-RU" sz="1050" spc="-45">
                <a:solidFill>
                  <a:srgbClr val="17191F"/>
                </a:solidFill>
                <a:latin typeface="Verdana" pitchFamily="2" panose="02020603050405020304"/>
              </a:rPr>
              <a:t>, стажування, оцiнювання результатiв службовое дiяльностi, продовження строку перебування на державнгй службi, допуск та дозвiл до державное таемницг, присвоения рангу, вiднесення до категорге посад, змгна бгографгчних даних, заохочення (нагородження, премiювання), оплата працг, встановлення та нарахування надбавок, доплат, матергальное допомоги та гншг; </a:t>
            </a:r>
          </a:p>
          <a:p>
            <a:pPr marL="45720" marR="0" indent="274320" algn="just">
              <a:lnSpc>
                <a:spcPts val="1400"/>
              </a:lnSpc>
              <a:spcBef>
                <a:spcPts val="80"/>
              </a:spcBef>
              <a:spcAft>
                <a:spcPts val="0"/>
              </a:spcAft>
              <a:buFont typeface="Verdana"/>
              <a:buChar char="·"/>
            </a:pPr>
            <a:r>
              <a:rPr lang="ru-RU" sz="1050" spc="-35">
                <a:solidFill>
                  <a:srgbClr val="17191F"/>
                </a:solidFill>
                <a:latin typeface="Verdana" pitchFamily="2" panose="02020603050405020304"/>
              </a:rPr>
              <a:t>153 </a:t>
            </a:r>
            <a:r>
              <a:rPr lang="ru-RU" sz="1050" spc="-35">
                <a:solidFill>
                  <a:srgbClr val="17191F"/>
                </a:solidFill>
                <a:latin typeface="Verdana" pitchFamily="2" panose="02020603050405020304"/>
              </a:rPr>
              <a:t>накази керiвництва суду з адмгнгстративно-господарських питань; </a:t>
            </a:r>
          </a:p>
          <a:p>
            <a:pPr marL="45720" marR="0" indent="274320" algn="just">
              <a:lnSpc>
                <a:spcPts val="1300"/>
              </a:lnSpc>
              <a:spcBef>
                <a:spcPts val="0"/>
              </a:spcBef>
              <a:spcAft>
                <a:spcPts val="0"/>
              </a:spcAft>
              <a:buFont typeface="Verdana"/>
              <a:buChar char="·"/>
            </a:pPr>
            <a:r>
              <a:rPr lang="ru-RU" sz="1050" spc="-40">
                <a:solidFill>
                  <a:srgbClr val="17191F"/>
                </a:solidFill>
                <a:latin typeface="Verdana" pitchFamily="2" panose="02020603050405020304"/>
              </a:rPr>
              <a:t>70 </a:t>
            </a:r>
            <a:r>
              <a:rPr lang="ru-RU" sz="1050" spc="-40">
                <a:solidFill>
                  <a:srgbClr val="17191F"/>
                </a:solidFill>
                <a:latin typeface="Verdana" pitchFamily="2" panose="02020603050405020304"/>
              </a:rPr>
              <a:t>розпоряджень керiвництва суду. </a:t>
            </a:r>
          </a:p>
          <a:p>
            <a:pPr marL="502920" marR="0" indent="0" algn="l">
              <a:lnSpc>
                <a:spcPts val="1400"/>
              </a:lnSpc>
              <a:spcBef>
                <a:spcPts val="30"/>
              </a:spcBef>
              <a:spcAft>
                <a:spcPts val="0"/>
              </a:spcAft>
            </a:pPr>
            <a:r>
              <a:rPr lang="ru-RU" sz="1050" spc="-30">
                <a:solidFill>
                  <a:srgbClr val="17191F"/>
                </a:solidFill>
                <a:latin typeface="Verdana" pitchFamily="2" panose="02020603050405020304"/>
              </a:rPr>
              <a:t>Bci </a:t>
            </a:r>
            <a:r>
              <a:rPr lang="ru-RU" sz="1050" spc="-30">
                <a:solidFill>
                  <a:srgbClr val="17191F"/>
                </a:solidFill>
                <a:latin typeface="Verdana" pitchFamily="2" panose="02020603050405020304"/>
              </a:rPr>
              <a:t>розпорядчг документи приймались законно i правильно. </a:t>
            </a:r>
          </a:p>
          <a:p>
            <a:pPr marL="502920" marR="0" indent="0" algn="l">
              <a:lnSpc>
                <a:spcPts val="1400"/>
              </a:lnSpc>
              <a:spcBef>
                <a:spcPts val="30"/>
              </a:spcBef>
              <a:spcAft>
                <a:spcPts val="0"/>
              </a:spcAft>
            </a:pPr>
            <a:r>
              <a:rPr lang="ru-RU" sz="1050" spc="-40">
                <a:solidFill>
                  <a:srgbClr val="17191F"/>
                </a:solidFill>
                <a:latin typeface="Verdana" pitchFamily="2" panose="02020603050405020304"/>
              </a:rPr>
              <a:t>3 </a:t>
            </a:r>
            <a:r>
              <a:rPr lang="ru-RU" sz="1050" spc="-40">
                <a:solidFill>
                  <a:srgbClr val="17191F"/>
                </a:solidFill>
                <a:latin typeface="Verdana" pitchFamily="2" panose="02020603050405020304"/>
              </a:rPr>
              <a:t>метою змгцнення авторитету державное служби, репутацге державних службовцгв, </a:t>
            </a:r>
          </a:p>
          <a:p>
            <a:pPr marL="45720" marR="0" indent="0" algn="just">
              <a:lnSpc>
                <a:spcPts val="1300"/>
              </a:lnSpc>
              <a:spcBef>
                <a:spcPts val="0"/>
              </a:spcBef>
              <a:spcAft>
                <a:spcPts val="0"/>
              </a:spcAft>
            </a:pPr>
            <a:r>
              <a:rPr lang="ru-RU" sz="1050" spc="0">
                <a:solidFill>
                  <a:srgbClr val="17191F"/>
                </a:solidFill>
                <a:latin typeface="Verdana" pitchFamily="2" panose="02020603050405020304"/>
              </a:rPr>
              <a:t>працгвниками апарату Тлумацького районного суду Iвано-Франкгвськое областi пгдготовлено: </a:t>
            </a:r>
          </a:p>
          <a:p>
            <a:pPr marL="45720" marR="0" indent="411480" algn="just">
              <a:lnSpc>
                <a:spcPts val="1300"/>
              </a:lnSpc>
              <a:spcBef>
                <a:spcPts val="145"/>
              </a:spcBef>
              <a:spcAft>
                <a:spcPts val="0"/>
              </a:spcAft>
              <a:buFont typeface="Verdana"/>
              <a:buChar char="·"/>
            </a:pPr>
            <a:r>
              <a:rPr lang="ru-RU" sz="1050" spc="0">
                <a:solidFill>
                  <a:srgbClr val="17191F"/>
                </a:solidFill>
                <a:latin typeface="Verdana" pitchFamily="2" panose="02020603050405020304"/>
              </a:rPr>
              <a:t>Порядок гнформацгйного наповнення вебсайту Тлумацького районного суду Iвано-Франкгвськое областi (наказ голови суду вiд 27.04.2022 № 02-04/4); </a:t>
            </a:r>
          </a:p>
          <a:p>
            <a:pPr marL="45720" marR="0" indent="411480" algn="just">
              <a:lnSpc>
                <a:spcPts val="1300"/>
              </a:lnSpc>
              <a:spcBef>
                <a:spcPts val="40"/>
              </a:spcBef>
              <a:spcAft>
                <a:spcPts val="0"/>
              </a:spcAft>
              <a:buFont typeface="Verdana"/>
              <a:buChar char="·"/>
            </a:pPr>
            <a:r>
              <a:rPr lang="ru-RU" sz="1050" spc="0">
                <a:solidFill>
                  <a:srgbClr val="17191F"/>
                </a:solidFill>
                <a:latin typeface="Verdana" pitchFamily="2" panose="02020603050405020304"/>
              </a:rPr>
              <a:t>Порядок проходження документгв у Тлумацькому районному судг Iвано-Франкгвськое областi (наказ голови суду вiд 27.04.2022 № 02-04/5); </a:t>
            </a:r>
          </a:p>
          <a:p>
            <a:pPr marL="45720" marR="0" indent="411480" algn="just">
              <a:lnSpc>
                <a:spcPts val="1300"/>
              </a:lnSpc>
              <a:spcBef>
                <a:spcPts val="55"/>
              </a:spcBef>
              <a:spcAft>
                <a:spcPts val="0"/>
              </a:spcAft>
              <a:buFont typeface="Verdana"/>
              <a:buChar char="·"/>
            </a:pPr>
            <a:r>
              <a:rPr lang="ru-RU" sz="1050" spc="-75">
                <a:solidFill>
                  <a:srgbClr val="17191F"/>
                </a:solidFill>
                <a:latin typeface="Verdana" pitchFamily="2" panose="02020603050405020304"/>
              </a:rPr>
              <a:t>Положения про забезпечення доступу до публгчное </a:t>
            </a:r>
            <a:r>
              <a:rPr lang="ru-RU" sz="1050" spc="-75">
                <a:solidFill>
                  <a:srgbClr val="17191F"/>
                </a:solidFill>
                <a:latin typeface="Verdana" pitchFamily="2" panose="02020603050405020304"/>
              </a:rPr>
              <a:t>гнформацге, </a:t>
            </a:r>
            <a:r>
              <a:rPr lang="ru-RU" sz="1050" spc="-75">
                <a:solidFill>
                  <a:srgbClr val="17191F"/>
                </a:solidFill>
                <a:latin typeface="Verdana" pitchFamily="2" panose="02020603050405020304"/>
              </a:rPr>
              <a:t>що знаходиться у володгннг Тлумацького районного суду Iвано-Франкгвськое областi (наказ голови суду вiд 11.07.2022 № 02-04/8); </a:t>
            </a:r>
          </a:p>
          <a:p>
            <a:pPr marL="45720" marR="0" indent="411480" algn="just">
              <a:lnSpc>
                <a:spcPts val="1300"/>
              </a:lnSpc>
              <a:spcBef>
                <a:spcPts val="180"/>
              </a:spcBef>
              <a:spcAft>
                <a:spcPts val="0"/>
              </a:spcAft>
              <a:buFont typeface="Verdana"/>
              <a:buChar char="·"/>
            </a:pPr>
            <a:r>
              <a:rPr lang="ru-RU" sz="1050" spc="0">
                <a:solidFill>
                  <a:srgbClr val="17191F"/>
                </a:solidFill>
                <a:latin typeface="Verdana" pitchFamily="2" panose="02020603050405020304"/>
              </a:rPr>
              <a:t>Порядок обробки й захисту персональних даних, володгльцем яких е суд (наказ голови суду вiд 11.07.2022 № 02-04/10);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0F1FD"/>
        </a:solidFill>
      </p:bgPr>
    </p:bg>
    <p:spTree>
      <p:nvGrpSpPr>
        <p:cNvPr id="18" name=""/>
        <p:cNvGrpSpPr/>
        <p:nvPr/>
      </p:nvGrpSpPr>
      <p:grpSpPr>
        <a:xfrm>
          <a:off x="0" y="0"/>
          <a:ext cx="0" cy="0"/>
          <a:chOff x="0" y="0"/>
          <a:chExt cx="0" cy="0"/>
        </a:xfrm>
      </p:grpSpPr>
      <p:sp>
        <p:nvSpPr>
          <p:cNvPr id="20" name=""/>
          <p:cNvSpPr/>
          <p:nvPr>
            <p:ph type="body" idx="10"/>
          </p:nvPr>
        </p:nvSpPr>
        <p:spPr>
          <a:xfrm>
            <a:off x="803910" y="571500"/>
            <a:ext cx="6210300" cy="10020300"/>
          </a:xfrm>
          <a:prstGeom prst="rect">
            <a:avLst/>
          </a:prstGeom>
          <a:noFill/>
          <a:ln w="0" cmpd="sng">
            <a:noFill/>
            <a:prstDash val="solid"/>
          </a:ln>
        </p:spPr>
        <p:txBody>
          <a:bodyPr vert="horz" lIns="0" tIns="0" rIns="0" bIns="0" anchor="t"/>
          <a:lstStyle/>
          <a:p>
            <a:pPr marL="0" marR="0" indent="457200" algn="just">
              <a:lnSpc>
                <a:spcPts val="1400"/>
              </a:lnSpc>
              <a:spcAft>
                <a:spcPts val="0"/>
              </a:spcAft>
              <a:buFont typeface="Arial"/>
              <a:buChar char="·"/>
            </a:pPr>
            <a:r>
              <a:rPr lang="ru-RU" sz="1150" spc="0">
                <a:solidFill>
                  <a:srgbClr val="000000"/>
                </a:solidFill>
                <a:latin typeface="Arial" pitchFamily="2" panose="02020603050405020304"/>
              </a:rPr>
              <a:t>I</a:t>
            </a:r>
            <a:r>
              <a:rPr lang="ru-RU" sz="1150" spc="0">
                <a:solidFill>
                  <a:srgbClr val="000000"/>
                </a:solidFill>
                <a:latin typeface="Arial" pitchFamily="2" panose="02020603050405020304"/>
              </a:rPr>
              <a:t>нструкцгя з питань цивгльного захисту та дгй у надзвичайних ситуацгях для працгвникгв Тлумацького районного суду Iвано-Франкгвськог областi (наказ голови суду вiд 15.11.2022 № 02-04/12). </a:t>
            </a:r>
          </a:p>
          <a:p>
            <a:pPr marL="0" marR="0" indent="0" algn="just">
              <a:lnSpc>
                <a:spcPts val="1400"/>
              </a:lnSpc>
              <a:spcBef>
                <a:spcPts val="65"/>
              </a:spcBef>
              <a:spcAft>
                <a:spcPts val="0"/>
              </a:spcAft>
            </a:pPr>
            <a:r>
              <a:rPr lang="ru-RU" sz="1150" spc="-20">
                <a:solidFill>
                  <a:srgbClr val="000000"/>
                </a:solidFill>
                <a:latin typeface="Arial" pitchFamily="2" panose="02020603050405020304"/>
              </a:rPr>
              <a:t>На виконання статтг 52 Закону Украгни «Про державну службу» працiвникам апарату Тлумацького районного суду Iвано-Франкгвськог областi своечасно встановлювалися надбавки за вислугу рокгв на державнгй службг. </a:t>
            </a:r>
          </a:p>
          <a:p>
            <a:pPr marL="0" marR="0" indent="0" algn="just">
              <a:lnSpc>
                <a:spcPts val="1400"/>
              </a:lnSpc>
              <a:spcBef>
                <a:spcPts val="65"/>
              </a:spcBef>
              <a:spcAft>
                <a:spcPts val="0"/>
              </a:spcAft>
            </a:pPr>
            <a:r>
              <a:rPr lang="ru-RU" sz="1150" spc="-20">
                <a:solidFill>
                  <a:srgbClr val="000000"/>
                </a:solidFill>
                <a:latin typeface="Arial" pitchFamily="2" panose="02020603050405020304"/>
              </a:rPr>
              <a:t>Вгдповгдно до статтг 39 Закону Украгни «Про державну службу», Порядку присвоення ранггв державних службовцiв, затвердженого постановою Кабгнету Мгнгстргв Украгни вы 20.04.2016 року № 306 «Питання присвоення ранггв державних службовцiв та спгввгдношення мгж рангами державних службовцiв i рангами посадових oci6 мгсцевого самоврядування, вгйськовими званнями, дипломатичними рангами та гншими спецгальними званиями», працiвникам апарату Тлумацького районного суду Iвано-Франкгвськог областi своечасно встановлювалися ранги державного службовця. </a:t>
            </a:r>
          </a:p>
          <a:p>
            <a:pPr marL="0" marR="0" indent="0" algn="just">
              <a:lnSpc>
                <a:spcPts val="1400"/>
              </a:lnSpc>
              <a:spcBef>
                <a:spcPts val="80"/>
              </a:spcBef>
              <a:spcAft>
                <a:spcPts val="0"/>
              </a:spcAft>
            </a:pPr>
            <a:r>
              <a:rPr lang="ru-RU" sz="1150" spc="-15">
                <a:solidFill>
                  <a:srgbClr val="000000"/>
                </a:solidFill>
                <a:latin typeface="Arial" pitchFamily="2" panose="02020603050405020304"/>
              </a:rPr>
              <a:t>3 </a:t>
            </a:r>
            <a:r>
              <a:rPr lang="ru-RU" sz="1150" spc="-15">
                <a:solidFill>
                  <a:srgbClr val="000000"/>
                </a:solidFill>
                <a:latin typeface="Arial" pitchFamily="2" panose="02020603050405020304"/>
              </a:rPr>
              <a:t>метою рацгонального використання робочого часу, керуючись Законом Украгни «Про державну службу», Законом Украгни «Про судоустргй i статус суддгв», Кодексом законгв про працю Украгни, Законом Украгни «Про вгдпустки», постановою Кабгнету Мгнгстргв Украгни вiд 06.04.2016 року № 270 «Про затвердження Порядку надання державним службовцям додаткових оплачуваних вiдпусток», 05 сгчня 2022 року головою Тлумацького районного суду Iвано-Франкгвськог областi затверджено Графiк вгдпусток суддгв Тлумацького районного суду Iвано-Франкгвськог областi на 2022 рiк та Графiк вiдпусток керiвника апарату Тлумацького районного суду Iвано-Франкгвськог областi та його заступника на 2022 рiк. Кергвником апарату цього ж суду затверджено Графiк вiдпусток працгвникгв апарату Тлумацького районного суду Iвано-Франкгвськог областi на 2022 рiк. </a:t>
            </a:r>
          </a:p>
          <a:p>
            <a:pPr marL="0" marR="0" indent="0" algn="just">
              <a:lnSpc>
                <a:spcPts val="1400"/>
              </a:lnSpc>
              <a:spcBef>
                <a:spcPts val="75"/>
              </a:spcBef>
              <a:spcAft>
                <a:spcPts val="0"/>
              </a:spcAft>
            </a:pPr>
            <a:r>
              <a:rPr lang="ru-RU" sz="1150" spc="0">
                <a:solidFill>
                  <a:srgbClr val="000000"/>
                </a:solidFill>
                <a:latin typeface="Arial" pitchFamily="2" panose="02020603050405020304"/>
              </a:rPr>
              <a:t>Своечасно, при необхгдностг, вносились змгни до Графгка вiдпусток суддiв </a:t>
            </a:r>
            <a:r>
              <a:rPr lang="ru-RU" sz="1250" spc="0">
                <a:solidFill>
                  <a:srgbClr val="000000"/>
                </a:solidFill>
                <a:latin typeface="Times New Roman" pitchFamily="1" panose="02020603050405020304"/>
              </a:rPr>
              <a:t>Тлумацького районного суду Iвано-Франкгвськог областi на 2022 рiк, Графiка вiдпусток </a:t>
            </a:r>
            <a:r>
              <a:rPr lang="ru-RU" sz="1150" spc="0">
                <a:solidFill>
                  <a:srgbClr val="000000"/>
                </a:solidFill>
                <a:latin typeface="Arial" pitchFamily="2" panose="02020603050405020304"/>
              </a:rPr>
              <a:t>керiвника апарату Тлумацького районного суду Iвано-Франкгвськоi областi та його заступника на 2022 рiк i Графiк </a:t>
            </a:r>
            <a:r>
              <a:rPr lang="ru-RU" sz="1150" baseline="-25000" spc="0">
                <a:solidFill>
                  <a:srgbClr val="000000"/>
                </a:solidFill>
                <a:latin typeface="Arial" pitchFamily="2" panose="02020603050405020304"/>
              </a:rPr>
              <a:t>вiдпусток</a:t>
            </a:r>
            <a:r>
              <a:rPr lang="ru-RU" sz="1150" spc="0">
                <a:solidFill>
                  <a:srgbClr val="000000"/>
                </a:solidFill>
                <a:latin typeface="Arial" pitchFamily="2" panose="02020603050405020304"/>
              </a:rPr>
              <a:t> працгвникгв апарату Тлумацького районного суду Iвано-Франкгвськоi областi на 2022 рiк. </a:t>
            </a:r>
          </a:p>
          <a:p>
            <a:pPr marL="0" marR="0" indent="0" algn="just">
              <a:lnSpc>
                <a:spcPts val="1400"/>
              </a:lnSpc>
              <a:spcBef>
                <a:spcPts val="25"/>
              </a:spcBef>
              <a:spcAft>
                <a:spcPts val="0"/>
              </a:spcAft>
            </a:pPr>
            <a:r>
              <a:rPr lang="ru-RU" sz="1150" spc="0">
                <a:solidFill>
                  <a:srgbClr val="000000"/>
                </a:solidFill>
                <a:latin typeface="Arial" pitchFamily="2" panose="02020603050405020304"/>
              </a:rPr>
              <a:t>Упродовж року вгдповгдальний працгвник надавав консультативну допомогу суддям i працiвникам апарату суду з кадрових питань i з питань управлгння персоналом; пгдготував 9 довгдок з мгсця роботи. </a:t>
            </a:r>
          </a:p>
          <a:p>
            <a:pPr marL="0" marR="0" indent="0" algn="just">
              <a:lnSpc>
                <a:spcPts val="1400"/>
              </a:lnSpc>
              <a:spcBef>
                <a:spcPts val="0"/>
              </a:spcBef>
              <a:spcAft>
                <a:spcPts val="0"/>
              </a:spcAft>
            </a:pPr>
            <a:r>
              <a:rPr lang="ru-RU" sz="1150" spc="-20">
                <a:solidFill>
                  <a:srgbClr val="000000"/>
                </a:solidFill>
                <a:latin typeface="Arial" pitchFamily="2" panose="02020603050405020304"/>
              </a:rPr>
              <a:t>Протягом 2022 року в Тлумацькому районному судг Iвано-Франкгвськоi областi було оголошено 4 конкурси на зайнятгя вакантних посад державное елужби, а сане на посади: </a:t>
            </a:r>
          </a:p>
          <a:p>
            <a:pPr marL="0" marR="0" indent="457200" algn="l">
              <a:lnSpc>
                <a:spcPts val="1400"/>
              </a:lnSpc>
              <a:spcBef>
                <a:spcPts val="5"/>
              </a:spcBef>
              <a:spcAft>
                <a:spcPts val="0"/>
              </a:spcAft>
              <a:buFont typeface="Arial"/>
              <a:buChar char="·"/>
            </a:pPr>
            <a:r>
              <a:rPr lang="ru-RU" sz="1150" spc="-25">
                <a:solidFill>
                  <a:srgbClr val="000000"/>
                </a:solidFill>
                <a:latin typeface="Arial" pitchFamily="2" panose="02020603050405020304"/>
              </a:rPr>
              <a:t>головного спецгалгста; </a:t>
            </a:r>
          </a:p>
          <a:p>
            <a:pPr marL="0" marR="0" indent="457200" algn="l">
              <a:lnSpc>
                <a:spcPts val="1400"/>
              </a:lnSpc>
              <a:spcBef>
                <a:spcPts val="0"/>
              </a:spcBef>
              <a:spcAft>
                <a:spcPts val="0"/>
              </a:spcAft>
              <a:buFont typeface="Arial"/>
              <a:buChar char="·"/>
            </a:pPr>
            <a:r>
              <a:rPr lang="ru-RU" sz="1150" spc="-20">
                <a:solidFill>
                  <a:srgbClr val="000000"/>
                </a:solidFill>
                <a:latin typeface="Arial" pitchFamily="2" panose="02020603050405020304"/>
              </a:rPr>
              <a:t>старшого секретаря суду; </a:t>
            </a:r>
          </a:p>
          <a:p>
            <a:pPr marL="0" marR="0" indent="457200" algn="l">
              <a:lnSpc>
                <a:spcPts val="1400"/>
              </a:lnSpc>
              <a:spcBef>
                <a:spcPts val="5"/>
              </a:spcBef>
              <a:spcAft>
                <a:spcPts val="0"/>
              </a:spcAft>
              <a:buFont typeface="Arial"/>
              <a:buChar char="·"/>
            </a:pPr>
            <a:r>
              <a:rPr lang="ru-RU" sz="1150" spc="-30">
                <a:solidFill>
                  <a:srgbClr val="000000"/>
                </a:solidFill>
                <a:latin typeface="Arial" pitchFamily="2" panose="02020603050405020304"/>
              </a:rPr>
              <a:t>секретаря судового засгдання; </a:t>
            </a:r>
          </a:p>
          <a:p>
            <a:pPr marL="0" marR="0" indent="457200" algn="l">
              <a:lnSpc>
                <a:spcPts val="1200"/>
              </a:lnSpc>
              <a:spcBef>
                <a:spcPts val="140"/>
              </a:spcBef>
              <a:spcAft>
                <a:spcPts val="0"/>
              </a:spcAft>
              <a:buFont typeface="Lucida Console"/>
              <a:buChar char="·"/>
            </a:pPr>
            <a:r>
              <a:rPr lang="ru-RU" sz="1100" spc="-90">
                <a:solidFill>
                  <a:srgbClr val="000000"/>
                </a:solidFill>
                <a:latin typeface="Lucida Console" pitchFamily="0" panose="02020603050405020304"/>
              </a:rPr>
              <a:t>с</a:t>
            </a:r>
            <a:r>
              <a:rPr lang="ru-RU" sz="1100" spc="-90">
                <a:solidFill>
                  <a:srgbClr val="000000"/>
                </a:solidFill>
                <a:latin typeface="Lucida Console" pitchFamily="0" panose="02020603050405020304"/>
              </a:rPr>
              <a:t>у</a:t>
            </a:r>
            <a:r>
              <a:rPr lang="ru-RU" sz="1100" spc="-90">
                <a:solidFill>
                  <a:srgbClr val="000000"/>
                </a:solidFill>
                <a:latin typeface="Lucida Console" pitchFamily="0" panose="02020603050405020304"/>
              </a:rPr>
              <a:t>д</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в</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г</a:t>
            </a:r>
            <a:r>
              <a:rPr lang="ru-RU" sz="1100" spc="-90">
                <a:solidFill>
                  <a:srgbClr val="000000"/>
                </a:solidFill>
                <a:latin typeface="Lucida Console" pitchFamily="0" panose="02020603050405020304"/>
              </a:rPr>
              <a:t>о </a:t>
            </a:r>
            <a:r>
              <a:rPr lang="ru-RU" sz="1100" spc="-90">
                <a:solidFill>
                  <a:srgbClr val="000000"/>
                </a:solidFill>
                <a:latin typeface="Lucida Console" pitchFamily="0" panose="02020603050405020304"/>
              </a:rPr>
              <a:t>р</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з</a:t>
            </a:r>
            <a:r>
              <a:rPr lang="ru-RU" sz="1100" spc="-90">
                <a:solidFill>
                  <a:srgbClr val="000000"/>
                </a:solidFill>
                <a:latin typeface="Lucida Console" pitchFamily="0" panose="02020603050405020304"/>
              </a:rPr>
              <a:t>п</a:t>
            </a:r>
            <a:r>
              <a:rPr lang="ru-RU" sz="1100" spc="-90">
                <a:solidFill>
                  <a:srgbClr val="000000"/>
                </a:solidFill>
                <a:latin typeface="Lucida Console" pitchFamily="0" panose="02020603050405020304"/>
              </a:rPr>
              <a:t>о</a:t>
            </a:r>
            <a:r>
              <a:rPr lang="ru-RU" sz="1100" spc="-90">
                <a:solidFill>
                  <a:srgbClr val="000000"/>
                </a:solidFill>
                <a:latin typeface="Lucida Console" pitchFamily="0" panose="02020603050405020304"/>
              </a:rPr>
              <a:t>р</a:t>
            </a:r>
            <a:r>
              <a:rPr lang="ru-RU" sz="1100" spc="-90">
                <a:solidFill>
                  <a:srgbClr val="000000"/>
                </a:solidFill>
                <a:latin typeface="Lucida Console" pitchFamily="0" panose="02020603050405020304"/>
              </a:rPr>
              <a:t>я</a:t>
            </a:r>
            <a:r>
              <a:rPr lang="ru-RU" sz="1100" spc="-90">
                <a:solidFill>
                  <a:srgbClr val="000000"/>
                </a:solidFill>
                <a:latin typeface="Lucida Console" pitchFamily="0" panose="02020603050405020304"/>
              </a:rPr>
              <a:t>д</a:t>
            </a:r>
            <a:r>
              <a:rPr lang="ru-RU" sz="1100" spc="-90">
                <a:solidFill>
                  <a:srgbClr val="000000"/>
                </a:solidFill>
                <a:latin typeface="Lucida Console" pitchFamily="0" panose="02020603050405020304"/>
              </a:rPr>
              <a:t>н</a:t>
            </a:r>
            <a:r>
              <a:rPr lang="ru-RU" sz="1100" spc="-90">
                <a:solidFill>
                  <a:srgbClr val="000000"/>
                </a:solidFill>
                <a:latin typeface="Lucida Console" pitchFamily="0" panose="02020603050405020304"/>
              </a:rPr>
              <a:t>и</a:t>
            </a:r>
            <a:r>
              <a:rPr lang="ru-RU" sz="1100" spc="-90">
                <a:solidFill>
                  <a:srgbClr val="000000"/>
                </a:solidFill>
                <a:latin typeface="Lucida Console" pitchFamily="0" panose="02020603050405020304"/>
              </a:rPr>
              <a:t>к</a:t>
            </a:r>
            <a:r>
              <a:rPr lang="ru-RU" sz="1100" spc="-90">
                <a:solidFill>
                  <a:srgbClr val="000000"/>
                </a:solidFill>
                <a:latin typeface="Lucida Console" pitchFamily="0" panose="02020603050405020304"/>
              </a:rPr>
              <a:t>а. </a:t>
            </a:r>
          </a:p>
          <a:p>
            <a:pPr marL="0" marR="0" indent="0" algn="ctr">
              <a:lnSpc>
                <a:spcPts val="1400"/>
              </a:lnSpc>
              <a:spcBef>
                <a:spcPts val="1425"/>
              </a:spcBef>
              <a:spcAft>
                <a:spcPts val="0"/>
              </a:spcAft>
            </a:pPr>
            <a:r>
              <a:rPr lang="ru-RU" sz="1150" spc="50">
                <a:solidFill>
                  <a:srgbClr val="000000"/>
                </a:solidFill>
                <a:latin typeface="Arial" pitchFamily="2" panose="02020603050405020304"/>
              </a:rPr>
              <a:t>РОБОТА СУДУ </a:t>
            </a:r>
          </a:p>
          <a:p>
            <a:pPr marL="0" marR="0" indent="0" algn="ctr">
              <a:lnSpc>
                <a:spcPts val="1400"/>
              </a:lnSpc>
              <a:spcBef>
                <a:spcPts val="5"/>
              </a:spcBef>
              <a:spcAft>
                <a:spcPts val="0"/>
              </a:spcAft>
            </a:pPr>
            <a:r>
              <a:rPr lang="ru-RU" sz="1150" spc="70">
                <a:solidFill>
                  <a:srgbClr val="000000"/>
                </a:solidFill>
                <a:latin typeface="Arial" pitchFamily="2" panose="02020603050405020304"/>
              </a:rPr>
              <a:t>В УМОВАХ ВОЕННОГО СТАНУ </a:t>
            </a:r>
          </a:p>
          <a:p>
            <a:pPr marL="0" marR="0" indent="0" algn="just">
              <a:lnSpc>
                <a:spcPts val="1400"/>
              </a:lnSpc>
              <a:spcBef>
                <a:spcPts val="1315"/>
              </a:spcBef>
              <a:spcAft>
                <a:spcPts val="0"/>
              </a:spcAft>
            </a:pPr>
            <a:r>
              <a:rPr lang="ru-RU" sz="1150" spc="-20">
                <a:solidFill>
                  <a:srgbClr val="000000"/>
                </a:solidFill>
                <a:latin typeface="Arial" pitchFamily="2" panose="02020603050405020304"/>
              </a:rPr>
              <a:t>Указом Перезидента Украени вiд 24.02.2022 № 64/2022 «Про введения военного стану в Украенг» гз змгнами, у зв'язку з вгйськовою агресгею Росгйськог ФедерацгУ проти Украгни, в УкраТнг введено военний стан. Тлумацький районний суд Iвано-Франкгвськоi з часу введения военного стану не припиняв здгйснювати правосуддя, адже нг в умовах пандемгг, нг военного чи надзвичайного стану робота суду не може бути припинена. </a:t>
            </a:r>
          </a:p>
          <a:p>
            <a:pPr marL="0" marR="0" indent="0" algn="just">
              <a:lnSpc>
                <a:spcPts val="1400"/>
              </a:lnSpc>
              <a:spcBef>
                <a:spcPts val="0"/>
              </a:spcBef>
              <a:spcAft>
                <a:spcPts val="0"/>
              </a:spcAft>
            </a:pPr>
            <a:r>
              <a:rPr lang="ru-RU" sz="1150" spc="0">
                <a:solidFill>
                  <a:srgbClr val="000000"/>
                </a:solidFill>
                <a:latin typeface="Arial" pitchFamily="2" panose="02020603050405020304"/>
              </a:rPr>
              <a:t>3 </a:t>
            </a:r>
            <a:r>
              <a:rPr lang="ru-RU" sz="1150" spc="0">
                <a:solidFill>
                  <a:srgbClr val="000000"/>
                </a:solidFill>
                <a:latin typeface="Arial" pitchFamily="2" panose="02020603050405020304"/>
              </a:rPr>
              <a:t>метою вжитгя невгдкладних заходгв для забезпечення сталого функцгонування Тлумацького районного суду Iвано-Франкгвськог областi в умовах военного стану, беручи до уваги ргшення Ради суддiв Украгни вiд 24.02.2022 № 9, Тлумацьким районним судом Iвано-Франкгвськое областi: </a:t>
            </a:r>
          </a:p>
          <a:p>
            <a:pPr marL="0" marR="0" indent="0" algn="just">
              <a:lnSpc>
                <a:spcPts val="1400"/>
              </a:lnSpc>
              <a:spcBef>
                <a:spcPts val="5"/>
              </a:spcBef>
              <a:spcAft>
                <a:spcPts val="6875"/>
              </a:spcAft>
            </a:pPr>
            <a:r>
              <a:rPr lang="ru-RU" sz="1150" spc="0">
                <a:solidFill>
                  <a:srgbClr val="000000"/>
                </a:solidFill>
                <a:latin typeface="Arial" pitchFamily="2" panose="02020603050405020304"/>
              </a:rPr>
              <a:t>1) </a:t>
            </a:r>
            <a:r>
              <a:rPr lang="ru-RU" sz="1150" spc="0">
                <a:solidFill>
                  <a:srgbClr val="000000"/>
                </a:solidFill>
                <a:latin typeface="Arial" pitchFamily="2" panose="02020603050405020304"/>
              </a:rPr>
              <a:t>винесено розпорядження вiд 24.02.2022 № 02-14/6 «Про запровадження особливого режиму роботи Тлумацького районного суду </a:t>
            </a:r>
            <a:r>
              <a:rPr lang="ru-RU" sz="1250" spc="0">
                <a:solidFill>
                  <a:srgbClr val="000000"/>
                </a:solidFill>
                <a:latin typeface="Times New Roman" pitchFamily="1" panose="02020603050405020304"/>
              </a:rPr>
              <a:t>Iвано</a:t>
            </a:r>
            <a:r>
              <a:rPr lang="ru-RU" sz="1150" spc="0">
                <a:solidFill>
                  <a:srgbClr val="000000"/>
                </a:solidFill>
                <a:latin typeface="Arial" pitchFamily="2" panose="02020603050405020304"/>
              </a:rPr>
              <a:t>-Франкгвськоi областг»; </a:t>
            </a:r>
          </a:p>
        </p:txBody>
      </p:sp>
      <p:sp>
        <p:nvSpPr>
          <p:cNvPr id="21" name=""/>
          <p:cNvSpPr/>
          <p:nvPr>
            <p:ph type="body" idx="10"/>
          </p:nvPr>
        </p:nvSpPr>
        <p:spPr>
          <a:xfrm>
            <a:off x="50800" y="10504170"/>
            <a:ext cx="41910" cy="86360"/>
          </a:xfrm>
          <a:prstGeom prst="rect">
            <a:avLst/>
          </a:prstGeom>
          <a:noFill/>
          <a:ln w="0" cmpd="sng">
            <a:noFill/>
            <a:prstDash val="solid"/>
          </a:ln>
        </p:spPr>
        <p:txBody>
          <a:bodyPr vert="horz" lIns="0" tIns="0" rIns="0" bIns="0" anchor="t"/>
          <a:lstStyle/>
          <a:p>
            <a:pPr marL="0" marR="0" indent="0" algn="l">
              <a:lnSpc>
                <a:spcPts val="700"/>
              </a:lnSpc>
              <a:spcAft>
                <a:spcPts val="0"/>
              </a:spcAft>
            </a:pPr>
            <a:r>
              <a:rPr lang="ru-RU" sz="550" spc="0">
                <a:solidFill>
                  <a:srgbClr val="000000"/>
                </a:solidFill>
                <a:latin typeface="Arial" pitchFamily="2" panose="02020603050405020304"/>
              </a:rPr>
              <a:t>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22" name=""/>
        <p:cNvGrpSpPr/>
        <p:nvPr/>
      </p:nvGrpSpPr>
      <p:grpSpPr>
        <a:xfrm>
          <a:off x="0" y="0"/>
          <a:ext cx="0" cy="0"/>
          <a:chOff x="0" y="0"/>
          <a:chExt cx="0" cy="0"/>
        </a:xfrm>
      </p:grpSpPr>
      <p:sp>
        <p:nvSpPr>
          <p:cNvPr id="24" name=""/>
          <p:cNvSpPr/>
          <p:nvPr>
            <p:ph type="body" idx="10"/>
          </p:nvPr>
        </p:nvSpPr>
        <p:spPr>
          <a:xfrm>
            <a:off x="890905" y="584200"/>
            <a:ext cx="6210300" cy="9499600"/>
          </a:xfrm>
          <a:prstGeom prst="rect">
            <a:avLst/>
          </a:prstGeom>
          <a:noFill/>
          <a:ln w="0" cmpd="sng">
            <a:noFill/>
            <a:prstDash val="solid"/>
          </a:ln>
        </p:spPr>
        <p:txBody>
          <a:bodyPr vert="horz" lIns="0" tIns="0" rIns="0" bIns="0" anchor="t"/>
          <a:lstStyle/>
          <a:p>
            <a:pPr marL="0" marR="0" indent="182880" algn="just">
              <a:lnSpc>
                <a:spcPts val="1400"/>
              </a:lnSpc>
              <a:spcAft>
                <a:spcPts val="0"/>
              </a:spcAft>
              <a:buFont typeface="Arial"/>
              <a:buAutoNum startAt="2" type="arabicPeriod"/>
            </a:pPr>
            <a:r>
              <a:rPr lang="ru-RU" sz="1100" spc="0">
                <a:solidFill>
                  <a:srgbClr val="000000"/>
                </a:solidFill>
                <a:latin typeface="Arial" pitchFamily="2" panose="02020603050405020304"/>
              </a:rPr>
              <a:t>головою суду 01.03.2022 року затверджено Щоденний план дiй Тлумацького районного суду Iвано-Франкгвськоi областг в военний стан та План дiй Тлумацького районного суду 1вано-Франкгвськоi областг в военний стан (при евакуацгУ); </a:t>
            </a:r>
          </a:p>
          <a:p>
            <a:pPr marL="0" marR="0" indent="18288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наказом Тлумацького районного суду Iвано-Франкгвськог областг вiд 21.06.2022 № 02-47/87 затверджено Алгоритм дiй працiвникiв Тлумацького районного суду Iвано-Франкгвськоi областг, учасникгв судового процесу, гнших вгдвгдувачгв суду в разг сигналу «повiтряна тривога»; </a:t>
            </a:r>
          </a:p>
          <a:p>
            <a:pPr marL="0" marR="0" indent="182880" algn="just">
              <a:lnSpc>
                <a:spcPts val="1400"/>
              </a:lnSpc>
              <a:spcBef>
                <a:spcPts val="0"/>
              </a:spcBef>
              <a:spcAft>
                <a:spcPts val="0"/>
              </a:spcAft>
              <a:buFont typeface="Arial"/>
              <a:buAutoNum type="arabicPeriod"/>
            </a:pPr>
            <a:r>
              <a:rPr lang="ru-RU" sz="1100" spc="0">
                <a:solidFill>
                  <a:srgbClr val="000000"/>
                </a:solidFill>
                <a:latin typeface="Arial" pitchFamily="2" panose="02020603050405020304"/>
              </a:rPr>
              <a:t>винесено наказ Тлумацького районного суду Iвано-Франкгвськоi областг вiд 21.06.2022 № 02-47/87 «Про порядок дiй при оголошеннг сигналу «повгтряна тривога»; </a:t>
            </a:r>
          </a:p>
          <a:p>
            <a:pPr marL="0" marR="0" indent="182880" algn="just">
              <a:lnSpc>
                <a:spcPts val="1400"/>
              </a:lnSpc>
              <a:spcBef>
                <a:spcPts val="35"/>
              </a:spcBef>
              <a:spcAft>
                <a:spcPts val="0"/>
              </a:spcAft>
              <a:buFont typeface="Arial"/>
              <a:buAutoNum type="arabicPeriod"/>
            </a:pPr>
            <a:r>
              <a:rPr lang="ru-RU" sz="1100" spc="0">
                <a:solidFill>
                  <a:srgbClr val="000000"/>
                </a:solidFill>
                <a:latin typeface="Arial" pitchFamily="2" panose="02020603050405020304"/>
              </a:rPr>
              <a:t>наказом Тлумацького районного суду Iвано-Франкгвськоi областг вiд 15.11.2022 № 02-04/12 затверджено Iнструкцгю з питань цивгльного захисту та дiй у надзвичайних ситуацгях для працiвникiв Тлумацького районного суду Iвано-Франкгвськоi областг. </a:t>
            </a:r>
          </a:p>
          <a:p>
            <a:pPr marL="0" marR="0" indent="0" algn="ctr">
              <a:lnSpc>
                <a:spcPts val="1400"/>
              </a:lnSpc>
              <a:spcBef>
                <a:spcPts val="1360"/>
              </a:spcBef>
              <a:spcAft>
                <a:spcPts val="0"/>
              </a:spcAft>
            </a:pPr>
            <a:r>
              <a:rPr lang="ru-RU" sz="1100" spc="0">
                <a:solidFill>
                  <a:srgbClr val="000000"/>
                </a:solidFill>
                <a:latin typeface="Arial" pitchFamily="2" panose="02020603050405020304"/>
              </a:rPr>
              <a:t>ВЕДЕНИЯ ВIЙСЬКОВОГО ОБЛIКУ </a:t>
            </a:r>
            <a:br/>
            <a:r>
              <a:rPr lang="ru-RU" sz="1200" spc="0">
                <a:solidFill>
                  <a:srgbClr val="000000"/>
                </a:solidFill>
                <a:latin typeface="Times New Roman" pitchFamily="1" panose="02020603050405020304"/>
              </a:rPr>
              <a:t>ТА МОБIЛIЗАЦIЙНОI ПIДГОТОВКИ </a:t>
            </a:r>
          </a:p>
          <a:p>
            <a:pPr marL="0" marR="0" indent="0" algn="just">
              <a:lnSpc>
                <a:spcPts val="1400"/>
              </a:lnSpc>
              <a:spcBef>
                <a:spcPts val="1400"/>
              </a:spcBef>
              <a:spcAft>
                <a:spcPts val="0"/>
              </a:spcAft>
            </a:pPr>
            <a:r>
              <a:rPr lang="ru-RU" sz="1100" spc="0">
                <a:solidFill>
                  <a:srgbClr val="000000"/>
                </a:solidFill>
                <a:latin typeface="Arial" pitchFamily="2" panose="02020603050405020304"/>
              </a:rPr>
              <a:t>Вгдповгдальною особою за ведення вiйськового облгку призовникгв i вiйськовозобов'язаних в Тлумацькому районному судi Iвано-Франкгвськоi областг визначено заступника кергвника апарату цього ж суду. </a:t>
            </a:r>
          </a:p>
          <a:p>
            <a:pPr marL="0" marR="0" indent="0" algn="just">
              <a:lnSpc>
                <a:spcPts val="1400"/>
              </a:lnSpc>
              <a:spcBef>
                <a:spcPts val="0"/>
              </a:spcBef>
              <a:spcAft>
                <a:spcPts val="0"/>
              </a:spcAft>
            </a:pPr>
            <a:r>
              <a:rPr lang="ru-RU" sz="1100" spc="0">
                <a:solidFill>
                  <a:srgbClr val="000000"/>
                </a:solidFill>
                <a:latin typeface="Arial" pitchFamily="2" panose="02020603050405020304"/>
              </a:rPr>
              <a:t>Вгйськовий облiк призовникiв i вiйськовозобов'язаних органгзований та ведеться вгдповгдно до вимог Порядку органгзацгг та ведения вiйськового облгку призовникгв i вгйськовозобов'язаних, затвердженого постановою Кабгнету Мгнгстргв Украгни вiд 7 грудня 2016 р. № 921 (далг - Порядок) гз змгнами. </a:t>
            </a:r>
          </a:p>
          <a:p>
            <a:pPr marL="0" marR="0" indent="0" algn="just">
              <a:lnSpc>
                <a:spcPts val="1400"/>
              </a:lnSpc>
              <a:spcBef>
                <a:spcPts val="25"/>
              </a:spcBef>
              <a:spcAft>
                <a:spcPts val="0"/>
              </a:spcAft>
            </a:pPr>
            <a:r>
              <a:rPr lang="ru-RU" sz="1100" spc="0">
                <a:solidFill>
                  <a:srgbClr val="000000"/>
                </a:solidFill>
                <a:latin typeface="Arial" pitchFamily="2" panose="02020603050405020304"/>
              </a:rPr>
              <a:t>Головою суду 04.01.2022 затверджено План роботи Тлумацького районного суду Iвано-Франкгвськоi областг з вiйськового облгку призовникгв i вгйськовозобов'заних на 2022 рiк (далг - План). </a:t>
            </a:r>
          </a:p>
          <a:p>
            <a:pPr marL="0" marR="0" indent="0" algn="just">
              <a:lnSpc>
                <a:spcPts val="1400"/>
              </a:lnSpc>
              <a:spcBef>
                <a:spcPts val="30"/>
              </a:spcBef>
              <a:spcAft>
                <a:spcPts val="0"/>
              </a:spcAft>
            </a:pPr>
            <a:r>
              <a:rPr lang="ru-RU" sz="1100" spc="0">
                <a:solidFill>
                  <a:srgbClr val="000000"/>
                </a:solidFill>
                <a:latin typeface="Arial" pitchFamily="2" panose="02020603050405020304"/>
              </a:rPr>
              <a:t>Вгдповгдно до затвердженого Плану судом щомгсяця надсилалися до територiальних центргв комплектування та соцгальног пiдтримки повiдомлення про наявнгсть/вгдсутнгсть змгн в облiкових даних працiвникiв суду, а також повiдомлення про змгну облiкових даних -звгльнення/прийняття на роботу. </a:t>
            </a:r>
          </a:p>
          <a:p>
            <a:pPr marL="0" marR="0" indent="0" algn="just">
              <a:lnSpc>
                <a:spcPts val="1400"/>
              </a:lnSpc>
              <a:spcBef>
                <a:spcPts val="100"/>
              </a:spcBef>
              <a:spcAft>
                <a:spcPts val="0"/>
              </a:spcAft>
            </a:pPr>
            <a:r>
              <a:rPr lang="ru-RU" sz="1100" spc="0">
                <a:solidFill>
                  <a:srgbClr val="000000"/>
                </a:solidFill>
                <a:latin typeface="Arial" pitchFamily="2" panose="02020603050405020304"/>
              </a:rPr>
              <a:t>На виконання пункту 45 Порядку, в Тлумацькому районному судi Iвано-Франкгвськоi областг головою суду 10.01.2022 затвердженг Графгки звiряння облiкових даних особових карток призовникгв i вiйськовозобов'язаних з гх вiйськово-облiковими документами та облiковими картками мгських (районних) територiальних центргв комплектування та соцгальног пiдтримки на 2022 рiк (далг - Графгки). </a:t>
            </a:r>
          </a:p>
          <a:p>
            <a:pPr marL="0" marR="0" indent="0" algn="just">
              <a:lnSpc>
                <a:spcPts val="1400"/>
              </a:lnSpc>
              <a:spcBef>
                <a:spcPts val="0"/>
              </a:spcBef>
              <a:spcAft>
                <a:spcPts val="0"/>
              </a:spcAft>
            </a:pPr>
            <a:r>
              <a:rPr lang="ru-RU" sz="1100" spc="20">
                <a:solidFill>
                  <a:srgbClr val="000000"/>
                </a:solidFill>
                <a:latin typeface="Arial" pitchFamily="2" panose="02020603050405020304"/>
              </a:rPr>
              <a:t>Вгдповгдно до затверджених Графгкгв, Тлумацьким районним судом 1вано-Франкгвськог областг 22.02.2022 року було проведено звiряння облiкових даних особових карток призовникгв i вiйськовозобов'язаних з гх вiйськово-облiковими документами та облiковими картками 3 вгддглу Iвано-Франкгвського районного територiального центру комплектування та соцгальног пiдтримки (м. Тлумач). Також 24.02.2022 року надгслано для звiряння данг особових карток призовникгв i вiйськовозобов'язаних, якг працюють в судi до Iвано-Франкгвського мгського територiального центру комплектування та соцгальног пiдтримки. </a:t>
            </a:r>
          </a:p>
          <a:p>
            <a:pPr marL="0" marR="0" indent="0" algn="just">
              <a:lnSpc>
                <a:spcPts val="1300"/>
              </a:lnSpc>
              <a:spcBef>
                <a:spcPts val="165"/>
              </a:spcBef>
              <a:spcAft>
                <a:spcPts val="0"/>
              </a:spcAft>
            </a:pPr>
            <a:r>
              <a:rPr lang="ru-RU" sz="1100" spc="10">
                <a:solidFill>
                  <a:srgbClr val="000000"/>
                </a:solidFill>
                <a:latin typeface="Arial" pitchFamily="2" panose="02020603050405020304"/>
              </a:rPr>
              <a:t>Слгд зазначити, що персональний облiк призовникгв i вiйськовозобов'язаних -державних службовцгв, ведеться за формою первинного облгку «Особова картка державного службовця», затвердженою наказом Нацгонального агентства Украгни з питань державное служби вiд 19.05.2020 № 77-20, у пункте 12 яков зазначаються вгдомостг про вiйськовий облiк. </a:t>
            </a:r>
          </a:p>
          <a:p>
            <a:pPr marL="0" marR="0" indent="0" algn="just">
              <a:lnSpc>
                <a:spcPts val="1300"/>
              </a:lnSpc>
              <a:spcBef>
                <a:spcPts val="185"/>
              </a:spcBef>
              <a:spcAft>
                <a:spcPts val="0"/>
              </a:spcAft>
            </a:pPr>
            <a:r>
              <a:rPr lang="ru-RU" sz="1100" spc="0">
                <a:solidFill>
                  <a:srgbClr val="000000"/>
                </a:solidFill>
                <a:latin typeface="Arial" pitchFamily="2" panose="02020603050405020304"/>
              </a:rPr>
              <a:t>Щодо взяття на вiйськовий облiк женок у 2022 роцг, то у Тлумацькому районному судi Iвано-Франкгвськоi областг женки не перебувають на вгйськовому облгку вiйськовозобов'язаних. Однак, протягом звгтного року судом проведено роботу з даного питания. </a:t>
            </a:r>
          </a:p>
          <a:p>
            <a:pPr marL="0" marR="0" indent="0" algn="just">
              <a:lnSpc>
                <a:spcPts val="1400"/>
              </a:lnSpc>
              <a:spcBef>
                <a:spcPts val="190"/>
              </a:spcBef>
              <a:spcAft>
                <a:spcPts val="20"/>
              </a:spcAft>
            </a:pPr>
            <a:r>
              <a:rPr lang="ru-RU" sz="1100" spc="0">
                <a:solidFill>
                  <a:srgbClr val="000000"/>
                </a:solidFill>
                <a:latin typeface="Arial" pitchFamily="2" panose="02020603050405020304"/>
              </a:rPr>
              <a:t>На виконання листа територiального управлгння Державное судовое адмгнгстрацге Украени в Iвано-Франкгвськгй областг вiд 24.06.21022 № 03-28/478/22 «Про вiйськовий облiк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rgbClr val="F0F0FD"/>
        </a:solidFill>
      </p:bgPr>
    </p:bg>
    <p:spTree>
      <p:nvGrpSpPr>
        <p:cNvPr id="25" name=""/>
        <p:cNvGrpSpPr/>
        <p:nvPr/>
      </p:nvGrpSpPr>
      <p:grpSpPr>
        <a:xfrm>
          <a:off x="0" y="0"/>
          <a:ext cx="0" cy="0"/>
          <a:chOff x="0" y="0"/>
          <a:chExt cx="0" cy="0"/>
        </a:xfrm>
      </p:grpSpPr>
      <p:sp>
        <p:nvSpPr>
          <p:cNvPr id="27" name=""/>
          <p:cNvSpPr/>
          <p:nvPr>
            <p:ph type="body" idx="10"/>
          </p:nvPr>
        </p:nvSpPr>
        <p:spPr>
          <a:xfrm>
            <a:off x="852805" y="558800"/>
            <a:ext cx="6212840" cy="9309100"/>
          </a:xfrm>
          <a:prstGeom prst="rect">
            <a:avLst/>
          </a:prstGeom>
          <a:noFill/>
          <a:ln w="0" cmpd="sng">
            <a:noFill/>
            <a:prstDash val="solid"/>
          </a:ln>
        </p:spPr>
        <p:txBody>
          <a:bodyPr vert="horz" lIns="0" tIns="0" rIns="0" bIns="0" anchor="t"/>
          <a:lstStyle/>
          <a:p>
            <a:pPr marL="0" marR="0" indent="0" algn="just">
              <a:lnSpc>
                <a:spcPts val="1400"/>
              </a:lnSpc>
              <a:spcAft>
                <a:spcPts val="0"/>
              </a:spcAft>
            </a:pPr>
            <a:r>
              <a:rPr lang="ru-RU" sz="1100" spc="-70">
                <a:solidFill>
                  <a:srgbClr val="000000"/>
                </a:solidFill>
                <a:latin typeface="Verdana" pitchFamily="2" panose="02020603050405020304"/>
              </a:rPr>
              <a:t>жгнок», яким було рекомендовано судам з 01 жовтня 2022 року розпочати роботу з питания щодо взятгя жiнок на вiйськовий облiк, зггдно з наказом Мгнгстерства оборони УкраУни вiд 11.10.2021 № 313 «Про затвердження Перелiку спецiальностей та/або професiй, споргднених з вiдповiдними вгйськово-облгковими спецгальностями, пгсля одержання яких жгнки беруться на вiйськовий облiк вгйськовозобов'язаних та Перелiку спецiальностей та/або професiй, споргднених з вiдповiдними вгйськово-облгковими спецгальностями», вгдповгдальною особою розроблено гнформацгйну довгдку щодо постановки працюючих жiнок на вiйськовий облiк та алгоритм Ух постановки на вiйськовий облiк. </a:t>
            </a:r>
          </a:p>
          <a:p>
            <a:pPr marL="0" marR="0" indent="0" algn="just">
              <a:lnSpc>
                <a:spcPts val="1400"/>
              </a:lnSpc>
              <a:spcBef>
                <a:spcPts val="80"/>
              </a:spcBef>
              <a:spcAft>
                <a:spcPts val="0"/>
              </a:spcAft>
            </a:pPr>
            <a:r>
              <a:rPr lang="ru-RU" sz="1100" spc="-70">
                <a:solidFill>
                  <a:srgbClr val="000000"/>
                </a:solidFill>
                <a:latin typeface="Verdana" pitchFamily="2" panose="02020603050405020304"/>
              </a:rPr>
              <a:t>Законом УкраУни вiд 7 жовтня 2022 року № 2664-IX «Про внесення змгн до етатгг 1 Закону УкраУни «Про вiйськовий обов'язок i вiйськову службу», частину одинадцяту статгг 1 Закону УкраУни «Про вiйськовий обов'язок i вiйськову службу» викладено в такгй редакцгУ: «Жгнки, якi придатнi до проходження вгйськовоУ служби за станом здоров'я та вгком i закгнчили заклади професгйноУ (професгйно-технгчноУ), </a:t>
            </a:r>
            <a:r>
              <a:rPr lang="ru-RU" sz="1100" spc="-70">
                <a:solidFill>
                  <a:srgbClr val="000000"/>
                </a:solidFill>
                <a:latin typeface="Verdana" pitchFamily="2" panose="02020603050405020304"/>
              </a:rPr>
              <a:t>фаховоУ </a:t>
            </a:r>
            <a:r>
              <a:rPr lang="ru-RU" sz="1100" spc="-70">
                <a:solidFill>
                  <a:srgbClr val="000000"/>
                </a:solidFill>
                <a:latin typeface="Verdana" pitchFamily="2" panose="02020603050405020304"/>
              </a:rPr>
              <a:t>передвищоУ або вищог освгти та здобули медичну або фармацевтичну спецiальнiсть, пiдлягають взятгю на вiйськовий облiк вiйськовозобов'язаних. </a:t>
            </a:r>
          </a:p>
          <a:p>
            <a:pPr marL="0" marR="0" indent="0" algn="just">
              <a:lnSpc>
                <a:spcPts val="1400"/>
              </a:lnSpc>
              <a:spcBef>
                <a:spcPts val="80"/>
              </a:spcBef>
              <a:spcAft>
                <a:spcPts val="0"/>
              </a:spcAft>
            </a:pPr>
            <a:r>
              <a:rPr lang="ru-RU" sz="1100" spc="-70">
                <a:solidFill>
                  <a:srgbClr val="000000"/>
                </a:solidFill>
                <a:latin typeface="Verdana" pitchFamily="2" panose="02020603050405020304"/>
              </a:rPr>
              <a:t>Жгнки, якi мають спецiальнiсть та/або професгю, споргднену з вгдповгдною вгйськово-облгковою спецгальнгстю, визначеною в перелгку, затвердженому Мгнгстерством оборони УкраУни, та придатнi до проходження вгйськовоУ служби за станом здоров'я та вгком, кргм зазначених в абзацг першому цгеУ частини, беруться на вiйськовий облiк вiйськовозобов'язаних за Ух бажанням». </a:t>
            </a:r>
          </a:p>
          <a:p>
            <a:pPr marL="0" marR="0" indent="0" algn="just">
              <a:lnSpc>
                <a:spcPts val="1300"/>
              </a:lnSpc>
              <a:spcBef>
                <a:spcPts val="145"/>
              </a:spcBef>
              <a:spcAft>
                <a:spcPts val="0"/>
              </a:spcAft>
            </a:pPr>
            <a:r>
              <a:rPr lang="ru-RU" sz="1100" spc="-65">
                <a:solidFill>
                  <a:srgbClr val="000000"/>
                </a:solidFill>
                <a:latin typeface="Verdana" pitchFamily="2" panose="02020603050405020304"/>
              </a:rPr>
              <a:t>Для забезпечення ведення судочинства в особливий перiод вгйськовозобов'язанг, якi працюють в судг та мають право бути заброньованг на перiод мобглгзацгУ та на военний час, пiдлягають бронюванню. </a:t>
            </a:r>
          </a:p>
          <a:p>
            <a:pPr marL="0" marR="0" indent="0" algn="just">
              <a:lnSpc>
                <a:spcPts val="1400"/>
              </a:lnSpc>
              <a:spcBef>
                <a:spcPts val="210"/>
              </a:spcBef>
              <a:spcAft>
                <a:spcPts val="0"/>
              </a:spcAft>
            </a:pPr>
            <a:r>
              <a:rPr lang="ru-RU" sz="1100" spc="-65">
                <a:solidFill>
                  <a:srgbClr val="000000"/>
                </a:solidFill>
                <a:latin typeface="Verdana" pitchFamily="2" panose="02020603050405020304"/>
              </a:rPr>
              <a:t>Бронювання вгйськовозобов'язаних в умовах правового режиму военного стану за органами державноУ влади, iншими державними органами, а також пiдприемствами, установами, органгзацiями, якi задовольняють потреби Збройних Сил, гнших вгйськових формувань, населения здгйснюеться у порядку, визначеному постановою Кабiнету Мгнгстргв УкраУни вiд 3 березня 2022 р. № 194 «Деякг питання бронювання вiйськовозобов'язаних в умовах правового режиму военного стану» гз змгнами (далг - Постанова), а також Порядку бронювання вiйськовозобов'язаних за органами державноУ влади, iншими державними органами, органами мгсцевого самоврядування та </a:t>
            </a:r>
            <a:r>
              <a:rPr lang="ru-RU" sz="1100" baseline="-25000" spc="-65">
                <a:solidFill>
                  <a:srgbClr val="000000"/>
                </a:solidFill>
                <a:latin typeface="Verdana" pitchFamily="2" panose="02020603050405020304"/>
              </a:rPr>
              <a:t>пiдприемствами,</a:t>
            </a:r>
            <a:r>
              <a:rPr lang="ru-RU" sz="1100" spc="-65">
                <a:solidFill>
                  <a:srgbClr val="000000"/>
                </a:solidFill>
                <a:latin typeface="Verdana" pitchFamily="2" panose="02020603050405020304"/>
              </a:rPr>
              <a:t> установами i органгзацгями на перiод мобглгзацгТ та на военний час, затвердженого постановою Кабiнету Мгнгстргв УкраУни вiд вiд 4 лютого 2015 р. № 45 (в редакцгг постанови Кабiнету Мгнгстргв УкраУни вiд 11 сгчня 2018 р. № 12) (долг - Порядок). </a:t>
            </a:r>
          </a:p>
          <a:p>
            <a:pPr marL="0" marR="0" indent="0" algn="just">
              <a:lnSpc>
                <a:spcPts val="1400"/>
              </a:lnSpc>
              <a:spcBef>
                <a:spcPts val="45"/>
              </a:spcBef>
              <a:spcAft>
                <a:spcPts val="0"/>
              </a:spcAft>
            </a:pPr>
            <a:r>
              <a:rPr lang="ru-RU" sz="1100" spc="-55">
                <a:solidFill>
                  <a:srgbClr val="000000"/>
                </a:solidFill>
                <a:latin typeface="Verdana" pitchFamily="2" panose="02020603050405020304"/>
              </a:rPr>
              <a:t>У вгдповгдностг до Постанови, Тлумацький районний суд Iвано-ФранкгвськоУ областi внгс пропозицгУ територгальному управлгнню ДержавноУ судовое адмгнгстрацгУ УкраУни в Iвано-Франкгвськгй областi щодо бронювання пiд час мобглгзацгУ та на военний час вгйськовозобов'язаного</a:t>
            </a:r>
            <a:r>
              <a:rPr lang="ru-RU" sz="1100" spc="-55">
                <a:solidFill>
                  <a:srgbClr val="4C5257"/>
                </a:solidFill>
                <a:latin typeface="Verdana" pitchFamily="2" panose="02020603050405020304"/>
              </a:rPr>
              <a:t> -</a:t>
            </a:r>
            <a:r>
              <a:rPr lang="ru-RU" sz="1100" spc="-55">
                <a:solidFill>
                  <a:srgbClr val="000000"/>
                </a:solidFill>
                <a:latin typeface="Verdana" pitchFamily="2" panose="02020603050405020304"/>
              </a:rPr>
              <a:t> помгчника голови суду Вгталгя ГРОШЕВА. </a:t>
            </a:r>
          </a:p>
          <a:p>
            <a:pPr marL="0" marR="0" indent="0" algn="just">
              <a:lnSpc>
                <a:spcPts val="1400"/>
              </a:lnSpc>
              <a:spcBef>
                <a:spcPts val="15"/>
              </a:spcBef>
              <a:spcAft>
                <a:spcPts val="0"/>
              </a:spcAft>
            </a:pPr>
            <a:r>
              <a:rPr lang="ru-RU" sz="1100" spc="-55">
                <a:solidFill>
                  <a:srgbClr val="000000"/>
                </a:solidFill>
                <a:latin typeface="Verdana" pitchFamily="2" panose="02020603050405020304"/>
              </a:rPr>
              <a:t>Наказом Мгнгстерства економiки УкраУни вiд 30 квгтня 2022 року № 1058-22 «Про бронювання вiйськовозобов'язаних за мгсцевими загальними, адмгнгстративними, господарськими судами ДонецькоУ, Запоргзьког, Iвано-Франкгвськог, КгровоградськоУ, Луганськог, Львгвськог, МиколагвськоУ, Чернгггвськог, Черкаськог областей та м. Киева, КиУвським апеляцгйним судом та Державною судовою адмгнгстрацгею УкраУни», помгчнику голови суду Вгталгю ГРОШЕВУ надано вгдстрочку вiд призову на вiйськову службу пiд час мобглгзацгУ строком на 6 мгсяцгв та у вгдповгдностг до пункту 5 Постанови -</a:t>
            </a:r>
            <a:r>
              <a:rPr lang="ru-RU" sz="1100" spc="-55">
                <a:solidFill>
                  <a:srgbClr val="000000"/>
                </a:solidFill>
                <a:latin typeface="Verdana" pitchFamily="2" panose="02020603050405020304"/>
              </a:rPr>
              <a:t>05 травня 2022 року вручено витяг з даного наказу. </a:t>
            </a:r>
          </a:p>
          <a:p>
            <a:pPr marL="0" marR="0" indent="0" algn="just">
              <a:lnSpc>
                <a:spcPts val="1400"/>
              </a:lnSpc>
              <a:spcBef>
                <a:spcPts val="0"/>
              </a:spcBef>
              <a:spcAft>
                <a:spcPts val="45"/>
              </a:spcAft>
            </a:pPr>
            <a:r>
              <a:rPr lang="ru-RU" sz="1100" spc="-60">
                <a:solidFill>
                  <a:srgbClr val="000000"/>
                </a:solidFill>
                <a:latin typeface="Verdana" pitchFamily="2" panose="02020603050405020304"/>
              </a:rPr>
              <a:t>На виконання листа територiального управлгння Державное судовоУ адмгнгстрацгг УкраУни, листа Головнокомандувача Збройних Сил УкраУни вiд 31.03.2022 № 300/1/с/1046 та роз'яснення щодо порядку оформления бронювання вiйськовозобов'язаних ТЦК та СП в умовах правового режиму военного стану, Тлумацький районний суд Iвано-Франкгвськое областi погодив витяг з наказу Мгнгстерства економiки УкраУни 3 вгддглом Iвано-Франкгвського районного територiального центру комплектування та соцгальное пгдтримки (м. Тлумач).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dc="http://purl.org/dc/elements/1.1/" xmlns:cp="http://schemas.openxmlformats.org/package/2006/metadata/core-properties">
  <p:cSld>
    <p:bg>
      <p:bgPr>
        <a:solidFill>
          <a:schemeClr val="bg1">
            <a:alpha val="100000"/>
          </a:schemeClr>
        </a:solidFill>
      </p:bgPr>
    </p:bg>
    <p:spTree>
      <p:nvGrpSpPr>
        <p:cNvPr id="28" name=""/>
        <p:cNvGrpSpPr/>
        <p:nvPr/>
      </p:nvGrpSpPr>
      <p:grpSpPr>
        <a:xfrm>
          <a:off x="0" y="0"/>
          <a:ext cx="0" cy="0"/>
          <a:chOff x="0" y="0"/>
          <a:chExt cx="0" cy="0"/>
        </a:xfrm>
      </p:grpSpPr>
      <p:sp>
        <p:nvSpPr>
          <p:cNvPr id="30" name=""/>
          <p:cNvSpPr/>
          <p:nvPr>
            <p:ph type="body" idx="10"/>
          </p:nvPr>
        </p:nvSpPr>
        <p:spPr>
          <a:xfrm>
            <a:off x="956945" y="558800"/>
            <a:ext cx="6212840" cy="9525000"/>
          </a:xfrm>
          <a:prstGeom prst="rect">
            <a:avLst/>
          </a:prstGeom>
          <a:noFill/>
          <a:ln w="0" cmpd="sng">
            <a:noFill/>
            <a:prstDash val="solid"/>
          </a:ln>
        </p:spPr>
        <p:txBody>
          <a:bodyPr vert="horz" lIns="0" tIns="14605" rIns="0" bIns="0" anchor="t"/>
          <a:lstStyle/>
          <a:p>
            <a:pPr marL="0" marR="0" indent="0" algn="just">
              <a:lnSpc>
                <a:spcPts val="1400"/>
              </a:lnSpc>
              <a:spcAft>
                <a:spcPts val="0"/>
              </a:spcAft>
            </a:pPr>
            <a:r>
              <a:rPr lang="ru-RU" sz="1100" spc="-70">
                <a:solidFill>
                  <a:srgbClr val="090C11"/>
                </a:solidFill>
                <a:latin typeface="Verdana" pitchFamily="2" panose="02020603050405020304"/>
              </a:rPr>
              <a:t>Також судом 31.08.2022 року до територгального управлгння Державном судовом адмгнгстрацгм Украмни в Iвано-Франкгвськгй областi надгслано пропозицгм щодо переоформлення бронювання вгйськовозобов'язаного - помгчника голови суду Вгталгя ГРОШЕВА, термгн </a:t>
            </a:r>
            <a:r>
              <a:rPr lang="ru-RU" sz="1100" spc="-70">
                <a:solidFill>
                  <a:srgbClr val="090C11"/>
                </a:solidFill>
                <a:latin typeface="Verdana" pitchFamily="2" panose="02020603050405020304"/>
              </a:rPr>
              <a:t>дгм </a:t>
            </a:r>
            <a:r>
              <a:rPr lang="ru-RU" sz="1100" spc="-70">
                <a:solidFill>
                  <a:srgbClr val="090C11"/>
                </a:solidFill>
                <a:latin typeface="Verdana" pitchFamily="2" panose="02020603050405020304"/>
              </a:rPr>
              <a:t>вгдстрочки якого закгнчувався 30 жовтня 2022 року. </a:t>
            </a:r>
          </a:p>
          <a:p>
            <a:pPr marL="0" marR="0" indent="0" algn="just">
              <a:lnSpc>
                <a:spcPts val="1400"/>
              </a:lnSpc>
              <a:spcBef>
                <a:spcPts val="60"/>
              </a:spcBef>
              <a:spcAft>
                <a:spcPts val="0"/>
              </a:spcAft>
            </a:pPr>
            <a:r>
              <a:rPr lang="ru-RU" sz="1100" spc="-65">
                <a:solidFill>
                  <a:srgbClr val="090C11"/>
                </a:solidFill>
                <a:latin typeface="Verdana" pitchFamily="2" panose="02020603050405020304"/>
              </a:rPr>
              <a:t>Стаггею 24 Закону Украмни «Про мобiлiзацiйну пiдготовку та мобiлiзацiю», бронювання вiйськовозобов'язаних, якi перебувають у запасг, здгйснюеться в мирний та у военний час з метою забезпечення функцгонування органiв державном влади, iнших державних органiв, органiв мгсцевого самоврядування, а також пгдприемств, установ i органгзацгй в особливий перiод. </a:t>
            </a:r>
          </a:p>
          <a:p>
            <a:pPr marL="0" marR="0" indent="0" algn="just">
              <a:lnSpc>
                <a:spcPts val="1400"/>
              </a:lnSpc>
              <a:spcBef>
                <a:spcPts val="0"/>
              </a:spcBef>
              <a:spcAft>
                <a:spcPts val="0"/>
              </a:spcAft>
            </a:pPr>
            <a:r>
              <a:rPr lang="ru-RU" sz="1100" spc="-70">
                <a:solidFill>
                  <a:srgbClr val="090C11"/>
                </a:solidFill>
                <a:latin typeface="Verdana" pitchFamily="2" panose="02020603050405020304"/>
              </a:rPr>
              <a:t>Порядок оформлення бронювання вiйськовозобов'язаних у военний час визначаеться також п.п. 34-45 Порядку. </a:t>
            </a:r>
          </a:p>
          <a:p>
            <a:pPr marL="0" marR="0" indent="0" algn="just">
              <a:lnSpc>
                <a:spcPts val="1400"/>
              </a:lnSpc>
              <a:spcBef>
                <a:spcPts val="20"/>
              </a:spcBef>
              <a:spcAft>
                <a:spcPts val="0"/>
              </a:spcAft>
            </a:pPr>
            <a:r>
              <a:rPr lang="ru-RU" sz="1100" spc="-85">
                <a:solidFill>
                  <a:srgbClr val="090C11"/>
                </a:solidFill>
                <a:latin typeface="Verdana" pitchFamily="2" panose="02020603050405020304"/>
              </a:rPr>
              <a:t>Враховуючи зазначенг норми, Тлумацький районний суд Iвано-Франкгвськом областi 28 жовтня 2022 року оформив бронювання вгйськовозобов'язаного - головного спецгалгста (з гнформацгйних технологгй) Миколи СТЕФАНИШИНА у вгдповгдностг до Перелгку посад i професгй вiйськовозобов'язаних, якi пгдлягають бронюванню на перiод мобглгзацгм та на военний час, затвердженого розпорядженням Кабгнету Мгнгстргв Украмни вiд 18 березня 2015 р. № 493-р (гз змгнами). </a:t>
            </a:r>
          </a:p>
          <a:p>
            <a:pPr marL="0" marR="0" indent="0" algn="just">
              <a:lnSpc>
                <a:spcPts val="1400"/>
              </a:lnSpc>
              <a:spcBef>
                <a:spcPts val="30"/>
              </a:spcBef>
              <a:spcAft>
                <a:spcPts val="0"/>
              </a:spcAft>
            </a:pPr>
            <a:r>
              <a:rPr lang="ru-RU" sz="1100" spc="-70">
                <a:solidFill>
                  <a:srgbClr val="090C11"/>
                </a:solidFill>
                <a:latin typeface="Verdana" pitchFamily="2" panose="02020603050405020304"/>
              </a:rPr>
              <a:t>Зггдно з стаггею 9 Закону Украмни «Про мобiлiзацiйну пiдготовку та мобiлiзацiю» органгзацгя робгт i захист гнформацгм про мобiлiзацiйну пiдготовку та мобглгзацгю здгйснюеться вiдповiдно до вимог Закону Украмни «Про державну таемницю» та гнших нормативно-правовик актгв. </a:t>
            </a:r>
          </a:p>
          <a:p>
            <a:pPr marL="0" marR="0" indent="0" algn="just">
              <a:lnSpc>
                <a:spcPts val="1400"/>
              </a:lnSpc>
              <a:spcBef>
                <a:spcPts val="0"/>
              </a:spcBef>
              <a:spcAft>
                <a:spcPts val="0"/>
              </a:spcAft>
            </a:pPr>
            <a:r>
              <a:rPr lang="ru-RU" sz="1100" spc="-75">
                <a:solidFill>
                  <a:srgbClr val="090C11"/>
                </a:solidFill>
                <a:latin typeface="Verdana" pitchFamily="2" panose="02020603050405020304"/>
              </a:rPr>
              <a:t>Обов'язки з питань мобглгзацгйном пгдготовки в Тлумацькому районному судi Iвано-Франкгвськом областi покладено на заступника кергвника апарату цього ж суду. Органгзацгйна робота в судi з мобглгзацгйном роботи зг службовими документами, якi мають гриф обмеження доступу «Для службового користування» та «Для службового користування «Лiтер «М» здгйснюеться вiдповiдно до Iнструкцгм про порядок ведення облiку, зберггання, використання i знищення документiв та iнших матергальних носгмв гнформацгм, що мгстять службову гнформацгю Тлумацького районного суду Iвано-Франкгвськом областi, затверджену наказом в.о. голови Тлумацького районного суду Iвано-Франкгвськом областi вiд 10 лютого 2017 року № 13-17. </a:t>
            </a:r>
          </a:p>
          <a:p>
            <a:pPr marL="0" marR="0" indent="0" algn="just">
              <a:lnSpc>
                <a:spcPts val="1400"/>
              </a:lnSpc>
              <a:spcBef>
                <a:spcPts val="70"/>
              </a:spcBef>
              <a:spcAft>
                <a:spcPts val="0"/>
              </a:spcAft>
            </a:pPr>
            <a:r>
              <a:rPr lang="ru-RU" sz="1100" spc="-80">
                <a:solidFill>
                  <a:srgbClr val="090C11"/>
                </a:solidFill>
                <a:latin typeface="Verdana" pitchFamily="2" panose="02020603050405020304"/>
              </a:rPr>
              <a:t>Облгк, формування справ, зберггання i використання службових документiв, у тому числг з вгдмгткою «Лiтер «М» в Тлумацькому районному судi Iвано-Франкгвськом областi в цглому органгзований та ведеться вiдповiдно до вимог зазначеном вище Iнструкцгм. </a:t>
            </a:r>
          </a:p>
          <a:p>
            <a:pPr marL="0" marR="0" indent="0" algn="ctr">
              <a:lnSpc>
                <a:spcPts val="1400"/>
              </a:lnSpc>
              <a:spcBef>
                <a:spcPts val="1405"/>
              </a:spcBef>
              <a:spcAft>
                <a:spcPts val="0"/>
              </a:spcAft>
            </a:pPr>
            <a:r>
              <a:rPr lang="ru-RU" sz="1100" spc="75">
                <a:solidFill>
                  <a:srgbClr val="090C11"/>
                </a:solidFill>
                <a:latin typeface="Verdana" pitchFamily="2" panose="02020603050405020304"/>
              </a:rPr>
              <a:t>ПЛАНИ РОБОТИ СУДУ </a:t>
            </a:r>
          </a:p>
          <a:p>
            <a:pPr marL="0" marR="0" indent="0" algn="just">
              <a:lnSpc>
                <a:spcPts val="1400"/>
              </a:lnSpc>
              <a:spcBef>
                <a:spcPts val="1430"/>
              </a:spcBef>
              <a:spcAft>
                <a:spcPts val="0"/>
              </a:spcAft>
            </a:pPr>
            <a:r>
              <a:rPr lang="ru-RU" sz="1100" spc="0">
                <a:solidFill>
                  <a:srgbClr val="090C11"/>
                </a:solidFill>
                <a:latin typeface="Verdana" pitchFamily="2" panose="02020603050405020304"/>
              </a:rPr>
              <a:t>3 </a:t>
            </a:r>
            <a:r>
              <a:rPr lang="ru-RU" sz="1100" spc="0">
                <a:solidFill>
                  <a:srgbClr val="090C11"/>
                </a:solidFill>
                <a:latin typeface="Verdana" pitchFamily="2" panose="02020603050405020304"/>
              </a:rPr>
              <a:t>метою належном органгзацгм роботи Тлумацького районного </a:t>
            </a:r>
            <a:r>
              <a:rPr lang="ru-RU" sz="1100" spc="0">
                <a:solidFill>
                  <a:srgbClr val="090C11"/>
                </a:solidFill>
                <a:latin typeface="Verdana" pitchFamily="2" panose="02020603050405020304"/>
              </a:rPr>
              <a:t>суду </a:t>
            </a:r>
            <a:r>
              <a:rPr lang="ru-RU" sz="1100" spc="0">
                <a:solidFill>
                  <a:srgbClr val="090C11"/>
                </a:solidFill>
                <a:latin typeface="Verdana" pitchFamily="2" panose="02020603050405020304"/>
              </a:rPr>
              <a:t>Iвано-Франкгвськом областi, задля удосконалення роботи Тлумацького районного суду Iвано-Франкгвськом областi у 2022 роцг, наказами кергвництва суду затверджено ряд наступних Плангв: </a:t>
            </a:r>
          </a:p>
          <a:p>
            <a:pPr marL="0" marR="0" indent="457200" algn="just">
              <a:lnSpc>
                <a:spcPts val="1400"/>
              </a:lnSpc>
              <a:spcBef>
                <a:spcPts val="140"/>
              </a:spcBef>
              <a:spcAft>
                <a:spcPts val="0"/>
              </a:spcAft>
              <a:buFont typeface="Verdana"/>
              <a:buChar char="·"/>
            </a:pPr>
            <a:r>
              <a:rPr lang="ru-RU" sz="1100" spc="0">
                <a:solidFill>
                  <a:srgbClr val="090C11"/>
                </a:solidFill>
                <a:latin typeface="Verdana" pitchFamily="2" panose="02020603050405020304"/>
              </a:rPr>
              <a:t>План Антикорупцгйних заходiв Тлумацького районного </a:t>
            </a:r>
            <a:r>
              <a:rPr lang="ru-RU" sz="1100" spc="0">
                <a:solidFill>
                  <a:srgbClr val="090C11"/>
                </a:solidFill>
                <a:latin typeface="Verdana" pitchFamily="2" panose="02020603050405020304"/>
              </a:rPr>
              <a:t>суду </a:t>
            </a:r>
            <a:r>
              <a:rPr lang="ru-RU" sz="1100" spc="0">
                <a:solidFill>
                  <a:srgbClr val="090C11"/>
                </a:solidFill>
                <a:latin typeface="Verdana" pitchFamily="2" panose="02020603050405020304"/>
              </a:rPr>
              <a:t>Iвано-Франкгвськом областi на 2022 pix (затверджений головою суду 04.01.2022); </a:t>
            </a:r>
          </a:p>
          <a:p>
            <a:pPr marL="0" marR="0" indent="457200" algn="just">
              <a:lnSpc>
                <a:spcPts val="1300"/>
              </a:lnSpc>
              <a:spcBef>
                <a:spcPts val="95"/>
              </a:spcBef>
              <a:spcAft>
                <a:spcPts val="0"/>
              </a:spcAft>
              <a:buFont typeface="Verdana"/>
              <a:buChar char="·"/>
            </a:pPr>
            <a:r>
              <a:rPr lang="ru-RU" sz="1100" spc="0">
                <a:solidFill>
                  <a:srgbClr val="090C11"/>
                </a:solidFill>
                <a:latin typeface="Verdana" pitchFamily="2" panose="02020603050405020304"/>
              </a:rPr>
              <a:t>План роботи архгву Тлумацького районного суду Iвано-Франкгвськом областi на 2022 рiк (затверджений головою суду 04.01.2022); </a:t>
            </a:r>
          </a:p>
          <a:p>
            <a:pPr marL="0" marR="0" indent="457200" algn="just">
              <a:lnSpc>
                <a:spcPts val="1300"/>
              </a:lnSpc>
              <a:spcBef>
                <a:spcPts val="135"/>
              </a:spcBef>
              <a:spcAft>
                <a:spcPts val="0"/>
              </a:spcAft>
              <a:buFont typeface="Verdana"/>
              <a:buChar char="·"/>
            </a:pPr>
            <a:r>
              <a:rPr lang="ru-RU" sz="1100" spc="-70">
                <a:solidFill>
                  <a:srgbClr val="090C11"/>
                </a:solidFill>
                <a:latin typeface="Verdana" pitchFamily="2" panose="02020603050405020304"/>
              </a:rPr>
              <a:t>План заходiв з енергозбережвння гз забезпеченням зменшення об'емгв споживання комунальних послуг, енергоносгмв та послуг зв'язку в Тлумацькому районному судi Iвано-Франкгвськом областi у 2022 роцг (затверджений головою суду 04.01.2022); </a:t>
            </a:r>
          </a:p>
          <a:p>
            <a:pPr marL="0" marR="0" indent="457200" algn="just">
              <a:lnSpc>
                <a:spcPts val="1300"/>
              </a:lnSpc>
              <a:spcBef>
                <a:spcPts val="10"/>
              </a:spcBef>
              <a:spcAft>
                <a:spcPts val="0"/>
              </a:spcAft>
              <a:buFont typeface="Verdana"/>
              <a:buChar char="·"/>
            </a:pPr>
            <a:r>
              <a:rPr lang="ru-RU" sz="1100" spc="0">
                <a:solidFill>
                  <a:srgbClr val="090C11"/>
                </a:solidFill>
                <a:latin typeface="Verdana" pitchFamily="2" panose="02020603050405020304"/>
              </a:rPr>
              <a:t>План роботи Тлумацького районного суду Iвано-Франкгвськом областi з вгйськового облiку призовникгв i вiйськовозобов'язаних на 2022 рiк (затверджений головою суду 04.01.2022); </a:t>
            </a:r>
          </a:p>
          <a:p>
            <a:pPr marL="0" marR="0" indent="457200" algn="just">
              <a:lnSpc>
                <a:spcPts val="1300"/>
              </a:lnSpc>
              <a:spcBef>
                <a:spcPts val="265"/>
              </a:spcBef>
              <a:spcAft>
                <a:spcPts val="0"/>
              </a:spcAft>
              <a:buFont typeface="Verdana"/>
              <a:buChar char="·"/>
            </a:pPr>
            <a:r>
              <a:rPr lang="ru-RU" sz="1100" spc="0">
                <a:solidFill>
                  <a:srgbClr val="090C11"/>
                </a:solidFill>
                <a:latin typeface="Verdana" pitchFamily="2" panose="02020603050405020304"/>
              </a:rPr>
              <a:t>План роботи Тлумацького районного суду Iвано-Франкгвськом областi на 2022 рiк (затверджений головою суду 04.01.2022); </a:t>
            </a:r>
          </a:p>
          <a:p>
            <a:pPr marL="0" marR="0" indent="457200" algn="just">
              <a:lnSpc>
                <a:spcPts val="1300"/>
              </a:lnSpc>
              <a:spcBef>
                <a:spcPts val="190"/>
              </a:spcBef>
              <a:spcAft>
                <a:spcPts val="20"/>
              </a:spcAft>
              <a:buFont typeface="Verdana"/>
              <a:buChar char="·"/>
            </a:pPr>
            <a:r>
              <a:rPr lang="ru-RU" sz="1100" spc="0">
                <a:solidFill>
                  <a:srgbClr val="090C11"/>
                </a:solidFill>
                <a:latin typeface="Verdana" pitchFamily="2" panose="02020603050405020304"/>
              </a:rPr>
              <a:t>План комунгкацгйних заходiв Тлумацького районного суду Iвано-Франкгвськом областi на 2022 pix (затверджений головою суду 04.01.2022); </a:t>
            </a:r>
          </a:p>
        </p:txBody>
      </p:sp>
    </p:spTree>
  </p:cSld>
  <p:clrMapOvr>
    <a:masterClrMapping/>
  </p:clrMapOvr>
</p:sld>
</file>

<file path=ppt/theme/theme1.xml><?xml version="1.0" encoding="utf-8"?>
<a:theme xmlns:a="http://schemas.openxmlformats.org/drawingml/2006/main" xmlns:r="http://schemas.openxmlformats.org/officeDocument/2006/relationships" xmlns:p="http://schemas.openxmlformats.org/presentationml/2006/main" xmlns:dc="http://purl.org/dc/elements/1.1/" xmlns:cp="http://schemas.openxmlformats.org/package/2006/metadata/core-properties">
  <a:themeElements>
    <a:clrScheme name="Office">
      <a:dk1>
        <a:sysClr val="windowText"/>
      </a:dk1>
      <a:lt1>
        <a:sysClr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theme>
</file>

<file path=docProps/core.xml><?xml version="1.0" encoding="utf-8"?>
<cp:coreProperties xmlns:a="http://schemas.openxmlformats.org/drawingml/2006/main" xmlns:r="http://schemas.openxmlformats.org/officeDocument/2006/relationships" xmlns:p="http://schemas.openxmlformats.org/presentationml/2006/main" xmlns:dc="http://purl.org/dc/elements/1.1/" xmlns:cp="http://schemas.openxmlformats.org/package/2006/metadata/core-properties"/>
</file>