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Ірина" initials="І" lastIdx="0" clrIdx="0">
    <p:extLst>
      <p:ext uri="{19B8F6BF-5375-455C-9EA6-DF929625EA0E}">
        <p15:presenceInfo xmlns:p15="http://schemas.microsoft.com/office/powerpoint/2012/main" xmlns="" userId="Ір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646AB-B568-4C42-A241-7D1305662648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EAD61-3BDC-4ECA-89D5-5F5D90C61B3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1495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2919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8589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97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367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3640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30056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8798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517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8877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8242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778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2309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072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517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962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0026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E655-EC09-4EBD-B374-F27EE9E312F9}" type="datetimeFigureOut">
              <a:rPr lang="uk-UA" smtClean="0"/>
              <a:pPr/>
              <a:t>10.05.2018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F06FF2-B0A2-40BA-8D7C-461BA34839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6018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85800"/>
            <a:ext cx="7766936" cy="2143125"/>
          </a:xfrm>
        </p:spPr>
        <p:txBody>
          <a:bodyPr/>
          <a:lstStyle/>
          <a:p>
            <a:pPr algn="ctr"/>
            <a:r>
              <a:rPr lang="uk-UA" sz="2800" b="1" dirty="0" smtClean="0"/>
              <a:t>Рекомендації щодо правил поведінки та етики спілкування з людьми з інвалідністю </a:t>
            </a:r>
            <a:br>
              <a:rPr lang="uk-UA" sz="2800" b="1" dirty="0" smtClean="0"/>
            </a:br>
            <a:r>
              <a:rPr lang="uk-UA" sz="2800" b="1" dirty="0" smtClean="0"/>
              <a:t>в Заводському районному суді </a:t>
            </a:r>
            <a:br>
              <a:rPr lang="uk-UA" sz="2800" b="1" dirty="0" smtClean="0"/>
            </a:br>
            <a:r>
              <a:rPr lang="uk-UA" sz="2800" b="1" dirty="0" smtClean="0"/>
              <a:t>м. Запоріжжя </a:t>
            </a:r>
            <a:br>
              <a:rPr lang="uk-UA" sz="2800" b="1" dirty="0" smtClean="0"/>
            </a:br>
            <a:endParaRPr lang="uk-UA" sz="28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Стаття </a:t>
            </a:r>
            <a:r>
              <a:rPr lang="uk-UA" dirty="0">
                <a:solidFill>
                  <a:schemeClr val="tx1"/>
                </a:solidFill>
              </a:rPr>
              <a:t>2 Закону України «Про основи соціальної захищеності інвалідів в Україні» </a:t>
            </a:r>
            <a:r>
              <a:rPr lang="uk-UA" dirty="0" smtClean="0">
                <a:solidFill>
                  <a:schemeClr val="tx1"/>
                </a:solidFill>
              </a:rPr>
              <a:t>визначає, що інвалідом </a:t>
            </a:r>
            <a:r>
              <a:rPr lang="uk-UA" dirty="0">
                <a:solidFill>
                  <a:schemeClr val="tx1"/>
                </a:solidFill>
              </a:rPr>
              <a:t>є особа зі стійким розладом функцій організму, зумовленим захворюванням, наслідком травм або з уродженими дефектами, що приводить до обмеження життєдіяльності, до необхідності в соціальній допомозі та захисті.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6477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21" y="523874"/>
            <a:ext cx="9009592" cy="6219825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	</a:t>
            </a:r>
            <a:br>
              <a:rPr lang="uk-UA" sz="1800" dirty="0" smtClean="0"/>
            </a:br>
            <a:r>
              <a:rPr lang="uk-UA" sz="1800" dirty="0"/>
              <a:t>	</a:t>
            </a:r>
            <a:r>
              <a:rPr lang="uk-UA" sz="1800" dirty="0" smtClean="0">
                <a:solidFill>
                  <a:schemeClr val="tx1"/>
                </a:solidFill>
              </a:rPr>
              <a:t>При </a:t>
            </a:r>
            <a:r>
              <a:rPr lang="uk-UA" sz="1800" dirty="0">
                <a:solidFill>
                  <a:schemeClr val="tx1"/>
                </a:solidFill>
              </a:rPr>
              <a:t>зверненні до Заводського районного суду м. Запоріжжя осіб з інвалідністю та інших </a:t>
            </a:r>
            <a:r>
              <a:rPr lang="uk-UA" sz="1800" dirty="0" err="1">
                <a:solidFill>
                  <a:schemeClr val="tx1"/>
                </a:solidFill>
              </a:rPr>
              <a:t>маломобільних</a:t>
            </a:r>
            <a:r>
              <a:rPr lang="uk-UA" sz="1800" dirty="0">
                <a:solidFill>
                  <a:schemeClr val="tx1"/>
                </a:solidFill>
              </a:rPr>
              <a:t> груп населення, особи, відповідальні за </a:t>
            </a:r>
            <a:r>
              <a:rPr lang="uk-UA" sz="1800" dirty="0" smtClean="0">
                <a:solidFill>
                  <a:schemeClr val="tx1"/>
                </a:solidFill>
              </a:rPr>
              <a:t>організацію доступу </a:t>
            </a:r>
            <a:r>
              <a:rPr lang="uk-UA" sz="1800" dirty="0">
                <a:solidFill>
                  <a:schemeClr val="tx1"/>
                </a:solidFill>
              </a:rPr>
              <a:t>до правосуддя повинні бути ознайомлені з правилами поведінки </a:t>
            </a:r>
            <a:r>
              <a:rPr lang="uk-UA" sz="1800" dirty="0" smtClean="0">
                <a:solidFill>
                  <a:schemeClr val="tx1"/>
                </a:solidFill>
              </a:rPr>
              <a:t>та спілкування</a:t>
            </a:r>
            <a:r>
              <a:rPr lang="ru-RU" sz="1800" dirty="0">
                <a:solidFill>
                  <a:schemeClr val="tx1"/>
                </a:solidFill>
              </a:rPr>
              <a:t>  </a:t>
            </a:r>
            <a:r>
              <a:rPr lang="uk-UA" sz="1800" dirty="0">
                <a:solidFill>
                  <a:schemeClr val="tx1"/>
                </a:solidFill>
              </a:rPr>
              <a:t> з даними </a:t>
            </a:r>
            <a:r>
              <a:rPr lang="uk-UA" sz="1800" dirty="0" smtClean="0">
                <a:solidFill>
                  <a:schemeClr val="tx1"/>
                </a:solidFill>
              </a:rPr>
              <a:t>відвідувачами.</a:t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	</a:t>
            </a:r>
            <a:r>
              <a:rPr lang="uk-UA" sz="1800" dirty="0" smtClean="0">
                <a:solidFill>
                  <a:schemeClr val="tx1"/>
                </a:solidFill>
              </a:rPr>
              <a:t>Належна </a:t>
            </a:r>
            <a:r>
              <a:rPr lang="uk-UA" sz="1800" dirty="0">
                <a:solidFill>
                  <a:schemeClr val="tx1"/>
                </a:solidFill>
              </a:rPr>
              <a:t>комунікація, тобто етика спілкування, важлива під час надання допомоги будь-якому відвідувачу. Особливо важлива вона для певних осіб з інвалідністю, наприклад, людина </a:t>
            </a:r>
            <a:r>
              <a:rPr lang="uk-UA" sz="1800" dirty="0" smtClean="0">
                <a:solidFill>
                  <a:schemeClr val="tx1"/>
                </a:solidFill>
              </a:rPr>
              <a:t>з порушенням </a:t>
            </a:r>
            <a:r>
              <a:rPr lang="uk-UA" sz="1800" dirty="0">
                <a:solidFill>
                  <a:schemeClr val="tx1"/>
                </a:solidFill>
              </a:rPr>
              <a:t>зору, </a:t>
            </a:r>
            <a:r>
              <a:rPr lang="uk-UA" sz="1800" dirty="0" smtClean="0">
                <a:solidFill>
                  <a:schemeClr val="tx1"/>
                </a:solidFill>
              </a:rPr>
              <a:t>слуху</a:t>
            </a:r>
            <a:r>
              <a:rPr lang="uk-UA" sz="1800" dirty="0">
                <a:solidFill>
                  <a:schemeClr val="tx1"/>
                </a:solidFill>
              </a:rPr>
              <a:t>.</a:t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 </a:t>
            </a: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uk-UA" sz="1800" dirty="0" smtClean="0">
                <a:solidFill>
                  <a:schemeClr val="tx1"/>
                </a:solidFill>
              </a:rPr>
              <a:t>Забезпечення </a:t>
            </a:r>
            <a:r>
              <a:rPr lang="uk-UA" sz="1800" dirty="0">
                <a:solidFill>
                  <a:schemeClr val="tx1"/>
                </a:solidFill>
              </a:rPr>
              <a:t>доступності суду для громадянина, зручність в отриманні ним судових послуг, комфортне перебування відвідувача у стінах суду є одним з основних складових управління роботою Заводського районного суду м. Запоріжжя і головним завданням ефективного адміністрування в суді.</a:t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	В </a:t>
            </a:r>
            <a:r>
              <a:rPr lang="uk-UA" sz="1800" dirty="0">
                <a:solidFill>
                  <a:schemeClr val="tx1"/>
                </a:solidFill>
              </a:rPr>
              <a:t>більшості випадків люди з інвалідністю не так часто звертаються до суду з різних причин: фізична неповна справність та ментальність, правовий нігілізм, зневіра у можливість вирішення проблеми через суд, архітектурні та інформаційні бар’єри тощо. </a:t>
            </a:r>
            <a:r>
              <a:rPr lang="uk-UA" sz="1800" dirty="0" smtClean="0">
                <a:solidFill>
                  <a:schemeClr val="tx1"/>
                </a:solidFill>
              </a:rPr>
              <a:t>	Відповідно</a:t>
            </a:r>
            <a:r>
              <a:rPr lang="uk-UA" sz="1800" dirty="0">
                <a:solidFill>
                  <a:schemeClr val="tx1"/>
                </a:solidFill>
              </a:rPr>
              <a:t>, працівники суду також мають або відсутній взагалі, </a:t>
            </a:r>
            <a:r>
              <a:rPr lang="uk-UA" sz="1800" dirty="0" smtClean="0">
                <a:solidFill>
                  <a:schemeClr val="tx1"/>
                </a:solidFill>
              </a:rPr>
              <a:t>або мали </a:t>
            </a:r>
            <a:r>
              <a:rPr lang="uk-UA" sz="1800" dirty="0">
                <a:solidFill>
                  <a:schemeClr val="tx1"/>
                </a:solidFill>
              </a:rPr>
              <a:t>досвід у спілкуванні з такими людьми при наданні послуг, а подекуди і не готові до цього.</a:t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	Одне </a:t>
            </a:r>
            <a:r>
              <a:rPr lang="uk-UA" sz="1800" dirty="0">
                <a:solidFill>
                  <a:schemeClr val="tx1"/>
                </a:solidFill>
              </a:rPr>
              <a:t>з важливих та найпростіших рішень покращення доступності суду для людей з інвалідністю – змінити ставлення до таких відвідувачів.</a:t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	Якщо </a:t>
            </a:r>
            <a:r>
              <a:rPr lang="uk-UA" sz="1800" dirty="0">
                <a:solidFill>
                  <a:schemeClr val="tx1"/>
                </a:solidFill>
              </a:rPr>
              <a:t>в суд звертається особа, що має інвалідність, то потрібно трактувати її в першу чергу як клієнта, який звернувся за послугою, але при цьому необхідно розуміти і володіти деякими особливостями у спілкуванні.</a:t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	А </a:t>
            </a:r>
            <a:r>
              <a:rPr lang="uk-UA" sz="1800" dirty="0">
                <a:solidFill>
                  <a:schemeClr val="tx1"/>
                </a:solidFill>
              </a:rPr>
              <a:t>головне – ставитись до людей з інвалідністю так само, як і до інших людей – з повагою.</a:t>
            </a:r>
            <a:br>
              <a:rPr lang="uk-UA" sz="1800" dirty="0">
                <a:solidFill>
                  <a:schemeClr val="tx1"/>
                </a:solidFill>
              </a:rPr>
            </a:b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3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660"/>
            <a:ext cx="10001250" cy="614227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   Складовими відношення до людей з інвалідністю є: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/>
            </a:r>
            <a:br>
              <a:rPr lang="uk-UA" sz="2000" dirty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                   </a:t>
            </a:r>
            <a:r>
              <a:rPr lang="uk-UA" sz="2000" dirty="0" smtClean="0">
                <a:solidFill>
                  <a:schemeClr val="tx1"/>
                </a:solidFill>
              </a:rPr>
              <a:t>толерантність </a:t>
            </a: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/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                 </a:t>
            </a:r>
            <a:r>
              <a:rPr lang="uk-UA" sz="2000" dirty="0" err="1" smtClean="0">
                <a:solidFill>
                  <a:schemeClr val="tx1"/>
                </a:solidFill>
              </a:rPr>
              <a:t>рівноправ</a:t>
            </a:r>
            <a:r>
              <a:rPr lang="en-US" sz="2000" dirty="0" smtClean="0">
                <a:solidFill>
                  <a:schemeClr val="tx1"/>
                </a:solidFill>
              </a:rPr>
              <a:t>’</a:t>
            </a:r>
            <a:r>
              <a:rPr lang="uk-UA" sz="2000" dirty="0" smtClean="0">
                <a:solidFill>
                  <a:schemeClr val="tx1"/>
                </a:solidFill>
              </a:rPr>
              <a:t>я</a:t>
            </a: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/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           розуміння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/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                   </a:t>
            </a:r>
            <a:r>
              <a:rPr lang="uk-UA" sz="2000" dirty="0" smtClean="0">
                <a:solidFill>
                  <a:schemeClr val="tx1"/>
                </a:solidFill>
              </a:rPr>
              <a:t>шанобливість </a:t>
            </a: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/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            </a:t>
            </a:r>
            <a:r>
              <a:rPr lang="uk-UA" sz="2000" dirty="0" smtClean="0">
                <a:solidFill>
                  <a:schemeClr val="tx1"/>
                </a:solidFill>
              </a:rPr>
              <a:t>визнання </a:t>
            </a: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/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                        </a:t>
            </a:r>
            <a:r>
              <a:rPr lang="uk-UA" sz="2000" dirty="0" smtClean="0">
                <a:solidFill>
                  <a:schemeClr val="tx1"/>
                </a:solidFill>
              </a:rPr>
              <a:t>сприйнятливість</a:t>
            </a:r>
            <a:r>
              <a:rPr lang="uk-UA" sz="1800" dirty="0" smtClean="0">
                <a:solidFill>
                  <a:schemeClr val="tx1"/>
                </a:solidFill>
              </a:rPr>
              <a:t> 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3" name="Стрілка вправо 2"/>
          <p:cNvSpPr/>
          <p:nvPr/>
        </p:nvSpPr>
        <p:spPr>
          <a:xfrm>
            <a:off x="3183310" y="1555451"/>
            <a:ext cx="665692" cy="20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 вправо 5"/>
          <p:cNvSpPr/>
          <p:nvPr/>
        </p:nvSpPr>
        <p:spPr>
          <a:xfrm>
            <a:off x="3144572" y="3248239"/>
            <a:ext cx="665692" cy="202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3" y="2316361"/>
            <a:ext cx="2905125" cy="2200274"/>
          </a:xfrm>
          <a:prstGeom prst="rect">
            <a:avLst/>
          </a:prstGeom>
        </p:spPr>
      </p:pic>
      <p:sp>
        <p:nvSpPr>
          <p:cNvPr id="11" name="Стрілка вправо 2"/>
          <p:cNvSpPr/>
          <p:nvPr/>
        </p:nvSpPr>
        <p:spPr>
          <a:xfrm>
            <a:off x="3154556" y="2432470"/>
            <a:ext cx="665692" cy="20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ілка вправо 5"/>
          <p:cNvSpPr/>
          <p:nvPr/>
        </p:nvSpPr>
        <p:spPr>
          <a:xfrm>
            <a:off x="3158949" y="4056247"/>
            <a:ext cx="665692" cy="202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ілка вправо 5"/>
          <p:cNvSpPr/>
          <p:nvPr/>
        </p:nvSpPr>
        <p:spPr>
          <a:xfrm>
            <a:off x="3147447" y="4985024"/>
            <a:ext cx="665692" cy="202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ілка вправо 5"/>
          <p:cNvSpPr/>
          <p:nvPr/>
        </p:nvSpPr>
        <p:spPr>
          <a:xfrm>
            <a:off x="3156074" y="5813160"/>
            <a:ext cx="665692" cy="202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805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1" y="595313"/>
            <a:ext cx="8688214" cy="61341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</a:t>
            </a:r>
            <a:r>
              <a:rPr lang="ru-RU" sz="2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Етика</a:t>
            </a:r>
            <a:r>
              <a:rPr lang="ru-RU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спілкування</a:t>
            </a:r>
            <a:r>
              <a:rPr lang="ru-RU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з людьми з </a:t>
            </a:r>
            <a:r>
              <a:rPr lang="ru-RU" sz="20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інвалідністю</a:t>
            </a:r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1</a:t>
            </a:r>
            <a:r>
              <a:rPr lang="ru-RU" sz="1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 Вади </a:t>
            </a:r>
            <a:r>
              <a:rPr lang="ru-RU" sz="1800" b="1" dirty="0" err="1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опорно-рухового</a:t>
            </a:r>
            <a:r>
              <a:rPr lang="ru-RU" sz="1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аппарату</a:t>
            </a:r>
            <a:r>
              <a:rPr lang="uk-UA" sz="1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1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	</a:t>
            </a:r>
            <a:r>
              <a:rPr lang="ru-RU" sz="1600" b="1" i="1" dirty="0" smtClean="0">
                <a:solidFill>
                  <a:schemeClr val="tx1"/>
                </a:solidFill>
              </a:rPr>
              <a:t>В </a:t>
            </a:r>
            <a:r>
              <a:rPr lang="ru-RU" sz="1600" b="1" i="1" dirty="0">
                <a:solidFill>
                  <a:schemeClr val="tx1"/>
                </a:solidFill>
              </a:rPr>
              <a:t>такому </a:t>
            </a:r>
            <a:r>
              <a:rPr lang="ru-RU" sz="1600" b="1" i="1" dirty="0" err="1">
                <a:solidFill>
                  <a:schemeClr val="tx1"/>
                </a:solidFill>
              </a:rPr>
              <a:t>випадку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необхідно</a:t>
            </a:r>
            <a:r>
              <a:rPr lang="ru-RU" sz="1600" b="1" i="1" dirty="0" smtClean="0">
                <a:solidFill>
                  <a:schemeClr val="tx1"/>
                </a:solidFill>
              </a:rPr>
              <a:t>: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/>
            </a: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	Після </a:t>
            </a:r>
            <a:r>
              <a:rPr lang="uk-UA" sz="1600" dirty="0">
                <a:solidFill>
                  <a:schemeClr val="tx1"/>
                </a:solidFill>
              </a:rPr>
              <a:t>з’ясування причини звернення за посередництвом </a:t>
            </a:r>
            <a:r>
              <a:rPr lang="uk-UA" sz="1600" dirty="0" err="1">
                <a:solidFill>
                  <a:schemeClr val="tx1"/>
                </a:solidFill>
              </a:rPr>
              <a:t>домофону</a:t>
            </a:r>
            <a:r>
              <a:rPr lang="uk-UA" sz="1600" dirty="0">
                <a:solidFill>
                  <a:schemeClr val="tx1"/>
                </a:solidFill>
              </a:rPr>
              <a:t>, до особи з інвалідністю виходить уповноважений представник адміністрації чи канцелярії суду. При потребі потрапити в будинок /приміщення суду з’ясуйте – як допомогти, щоб проїхати в дверях, переїхати через поріг, піднятися по сходах тощо. При потребі перенести людину у візку запитуйтеся, за які частини візка можна брати, щоб піднімати. Не хапайтеся без попередження за крісло-візок</a:t>
            </a:r>
            <a:r>
              <a:rPr lang="uk-UA" sz="1600" dirty="0" smtClean="0">
                <a:solidFill>
                  <a:schemeClr val="tx1"/>
                </a:solidFill>
              </a:rPr>
              <a:t>.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/>
            </a: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	Не </a:t>
            </a:r>
            <a:r>
              <a:rPr lang="uk-UA" sz="1600" dirty="0">
                <a:solidFill>
                  <a:schemeClr val="tx1"/>
                </a:solidFill>
              </a:rPr>
              <a:t>поводьтеся самовільно з людиною у візку, не котіть її без дозволу. Під час спілкування ваші обличчя мають бути на одному рівні. Ви повинні або присісти, або сісти поруч на стільці.</a:t>
            </a: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> 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>	</a:t>
            </a:r>
            <a:r>
              <a:rPr lang="uk-UA" sz="1600" b="1" i="1" dirty="0" smtClean="0">
                <a:solidFill>
                  <a:schemeClr val="tx1"/>
                </a:solidFill>
              </a:rPr>
              <a:t>Якщо </a:t>
            </a:r>
            <a:r>
              <a:rPr lang="uk-UA" sz="1600" b="1" i="1" dirty="0">
                <a:solidFill>
                  <a:schemeClr val="tx1"/>
                </a:solidFill>
              </a:rPr>
              <a:t>людина в кріслі-візку є разом із супроводжуючою її особою, при спілкуванні необхідно звертатися безпосередньо до особи, якої це стосується. Якщо це стосується особи з інвалідністю, то при спілкуванні потрібно в першу чергу звертатися і розмовляти з нею, а не із супроводжуючою особою.</a:t>
            </a:r>
            <a:br>
              <a:rPr lang="uk-UA" sz="1600" b="1" i="1" dirty="0">
                <a:solidFill>
                  <a:schemeClr val="tx1"/>
                </a:solidFill>
              </a:rPr>
            </a:br>
            <a:r>
              <a:rPr lang="uk-UA" sz="1600" b="1" i="1" dirty="0">
                <a:solidFill>
                  <a:schemeClr val="tx1"/>
                </a:solidFill>
              </a:rPr>
              <a:t> </a:t>
            </a:r>
            <a:r>
              <a:rPr lang="uk-UA" sz="1600" b="1" i="1" dirty="0" smtClean="0">
                <a:solidFill>
                  <a:schemeClr val="tx1"/>
                </a:solidFill>
              </a:rPr>
              <a:t>	Часом </a:t>
            </a:r>
            <a:r>
              <a:rPr lang="uk-UA" sz="1600" b="1" i="1" dirty="0">
                <a:solidFill>
                  <a:schemeClr val="tx1"/>
                </a:solidFill>
              </a:rPr>
              <a:t>(якщо не часто) люди з інвалідністю бояться звертатися, бо бояться, що їм відмовлять.</a:t>
            </a:r>
            <a:br>
              <a:rPr lang="uk-UA" sz="1600" b="1" i="1" dirty="0">
                <a:solidFill>
                  <a:schemeClr val="tx1"/>
                </a:solidFill>
              </a:rPr>
            </a:br>
            <a:endParaRPr lang="uk-UA" sz="1600" b="1" i="1" dirty="0">
              <a:solidFill>
                <a:schemeClr val="tx1"/>
              </a:solidFill>
            </a:endParaRPr>
          </a:p>
        </p:txBody>
      </p:sp>
      <p:sp>
        <p:nvSpPr>
          <p:cNvPr id="3" name="Стрілка вправо 2"/>
          <p:cNvSpPr/>
          <p:nvPr/>
        </p:nvSpPr>
        <p:spPr>
          <a:xfrm>
            <a:off x="228597" y="2288381"/>
            <a:ext cx="35718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Стрілка вправо 3"/>
          <p:cNvSpPr/>
          <p:nvPr/>
        </p:nvSpPr>
        <p:spPr>
          <a:xfrm>
            <a:off x="228598" y="3967162"/>
            <a:ext cx="35718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4805" y="4936671"/>
            <a:ext cx="757716" cy="1064079"/>
          </a:xfrm>
          <a:prstGeom prst="rect">
            <a:avLst/>
          </a:prstGeom>
          <a:effectLst>
            <a:reflection endPos="0" dist="50800" dir="5400000" sy="-100000" algn="bl" rotWithShape="0"/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xmlns="" val="2559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52411"/>
            <a:ext cx="8573914" cy="6322559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ОСНОВНІ ПРАВИЛА: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solidFill>
                  <a:schemeClr val="tx1"/>
                </a:solidFill>
              </a:rPr>
              <a:t>Зробити </a:t>
            </a:r>
            <a:r>
              <a:rPr lang="uk-UA" sz="2000" dirty="0">
                <a:solidFill>
                  <a:schemeClr val="tx1"/>
                </a:solidFill>
              </a:rPr>
              <a:t>крок назустріч і спитатися – чим можна допомогти. Допомога має бути ненав’язливою і не надмірною. Вислухайте: що і як робити. Люди на візку також мають різну фізичну справність, відповідно і допомоги можуть очікувати </a:t>
            </a:r>
            <a:r>
              <a:rPr lang="uk-UA" sz="2000" dirty="0" smtClean="0">
                <a:solidFill>
                  <a:schemeClr val="tx1"/>
                </a:solidFill>
              </a:rPr>
              <a:t>різної;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/>
            </a:r>
            <a:br>
              <a:rPr lang="uk-UA" sz="2000" dirty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Спілкуючись з людиною, яка сидить у візку, намагайтеся знайти можливість спілкуватися з нею на одному рівні, щоб людина у візку не задирала до співрозмовника голову. Бажано, знайти можливість сісти на стілець і, якщо йдеться про ознайомлення із документами, мати можливість сидіти поруч за </a:t>
            </a:r>
            <a:r>
              <a:rPr lang="uk-UA" sz="2000" dirty="0" smtClean="0">
                <a:solidFill>
                  <a:schemeClr val="tx1"/>
                </a:solidFill>
              </a:rPr>
              <a:t>столом;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/>
            </a:r>
            <a:br>
              <a:rPr lang="uk-UA" sz="2000" dirty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Майте на увазі, що у неповноправної людини мажуть бути проблеми користуватися письмовим приладдям тощо. Запитуйте, чи потрібно в цьому </a:t>
            </a:r>
            <a:r>
              <a:rPr lang="uk-UA" sz="2000" dirty="0" smtClean="0">
                <a:solidFill>
                  <a:schemeClr val="tx1"/>
                </a:solidFill>
              </a:rPr>
              <a:t>допомогти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трілка вправо 2"/>
          <p:cNvSpPr/>
          <p:nvPr/>
        </p:nvSpPr>
        <p:spPr>
          <a:xfrm>
            <a:off x="559254" y="1059655"/>
            <a:ext cx="371475" cy="200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Стрілка вправо 3"/>
          <p:cNvSpPr/>
          <p:nvPr/>
        </p:nvSpPr>
        <p:spPr>
          <a:xfrm>
            <a:off x="589869" y="2466976"/>
            <a:ext cx="371475" cy="200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право 4"/>
          <p:cNvSpPr/>
          <p:nvPr/>
        </p:nvSpPr>
        <p:spPr>
          <a:xfrm>
            <a:off x="564016" y="2466976"/>
            <a:ext cx="371475" cy="200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 вправо 5"/>
          <p:cNvSpPr/>
          <p:nvPr/>
        </p:nvSpPr>
        <p:spPr>
          <a:xfrm>
            <a:off x="589869" y="4322307"/>
            <a:ext cx="371475" cy="200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378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570" y="566468"/>
            <a:ext cx="8596668" cy="5962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2. </a:t>
            </a:r>
            <a:r>
              <a:rPr lang="ru-RU" sz="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Вади слуху </a:t>
            </a:r>
            <a:r>
              <a:rPr lang="ru-RU" sz="2000" b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мови</a:t>
            </a:r>
            <a:r>
              <a:rPr lang="uk-UA" sz="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uk-UA" sz="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В такому </a:t>
            </a:r>
            <a:r>
              <a:rPr lang="ru-RU" sz="1600" b="1" i="1" dirty="0" err="1" smtClean="0">
                <a:solidFill>
                  <a:schemeClr val="tx1"/>
                </a:solidFill>
              </a:rPr>
              <a:t>випадку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</a:rPr>
              <a:t>необхідно</a:t>
            </a:r>
            <a:r>
              <a:rPr lang="ru-RU" sz="1600" b="1" i="1" dirty="0" smtClean="0">
                <a:solidFill>
                  <a:schemeClr val="tx1"/>
                </a:solidFill>
              </a:rPr>
              <a:t>: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При розмові з людьми, які мають вади слуху, необхідно дивитися безпосередньо на співрозмовника, повільно і чітко промовляти слова із виразною мімікою. Важливо, щоб джерело світла не було за вашою спиною, бо в такому випадку Ваше обличчя буде затінене;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    Необхідно мати можливість спілкуватися за допомогою переписки: мати листки паперу, блокнот,             ручку/олівець тощо. Звичайно, треба писати читабельним почерком, не формулювати довгих фраз;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   Не затемнюйте обличчя, особливо уста, і не закривайте його руками, волоссям тощо;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	 Щоб привернути увагу людини, яка не чує, торкніться її злегка за плече або помахайте до неї рукою. Коли Вас помітили, тоді починайте спілкування. Кричати не варто;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	Якщо людина з вадами слуху та мови користується послугою </a:t>
            </a:r>
            <a:r>
              <a:rPr lang="uk-UA" sz="1600" dirty="0" err="1" smtClean="0">
                <a:solidFill>
                  <a:schemeClr val="tx1"/>
                </a:solidFill>
              </a:rPr>
              <a:t>сурдоперекладача</a:t>
            </a:r>
            <a:r>
              <a:rPr lang="uk-UA" sz="1600" dirty="0" smtClean="0">
                <a:solidFill>
                  <a:schemeClr val="tx1"/>
                </a:solidFill>
              </a:rPr>
              <a:t>, то при спілкуванні необхідно дивитися на того, хто звернувся за послугою. Тобто, на людину, з вадами слуху та мови, а не на перекладача;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Підтримуйте зоровий контакт, демонструйте спокій та позитивні емоції;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Під час розмови з людиною, яка має порушення слуху потрібно дивитися саме на неї;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Пильнуйте, щоб джерела світла не було за вами. Не затемнюйте свого обличчя;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 Переписуйтеся, щоб уникнути труднощів при усному спілкуванні.</a:t>
            </a:r>
            <a:br>
              <a:rPr lang="uk-UA" sz="1600" dirty="0" smtClean="0">
                <a:solidFill>
                  <a:schemeClr val="tx1"/>
                </a:solidFill>
              </a:rPr>
            </a:br>
            <a:endParaRPr lang="uk-UA" sz="1600" b="1" i="1" dirty="0">
              <a:solidFill>
                <a:schemeClr val="tx1"/>
              </a:solidFill>
            </a:endParaRPr>
          </a:p>
        </p:txBody>
      </p:sp>
      <p:sp>
        <p:nvSpPr>
          <p:cNvPr id="3" name="Стрілка вправо 2"/>
          <p:cNvSpPr/>
          <p:nvPr/>
        </p:nvSpPr>
        <p:spPr>
          <a:xfrm flipV="1">
            <a:off x="519741" y="1599658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право 4"/>
          <p:cNvSpPr/>
          <p:nvPr/>
        </p:nvSpPr>
        <p:spPr>
          <a:xfrm flipV="1">
            <a:off x="536994" y="2511265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 вправо 4"/>
          <p:cNvSpPr/>
          <p:nvPr/>
        </p:nvSpPr>
        <p:spPr>
          <a:xfrm flipV="1">
            <a:off x="534119" y="3146745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право 4"/>
          <p:cNvSpPr/>
          <p:nvPr/>
        </p:nvSpPr>
        <p:spPr>
          <a:xfrm flipV="1">
            <a:off x="539869" y="3532058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ілка вправо 4"/>
          <p:cNvSpPr/>
          <p:nvPr/>
        </p:nvSpPr>
        <p:spPr>
          <a:xfrm flipV="1">
            <a:off x="554247" y="4227922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ілка вправо 4"/>
          <p:cNvSpPr/>
          <p:nvPr/>
        </p:nvSpPr>
        <p:spPr>
          <a:xfrm flipV="1">
            <a:off x="542743" y="5113568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ілка вправо 4"/>
          <p:cNvSpPr/>
          <p:nvPr/>
        </p:nvSpPr>
        <p:spPr>
          <a:xfrm flipV="1">
            <a:off x="534118" y="5501757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ілка вправо 4"/>
          <p:cNvSpPr/>
          <p:nvPr/>
        </p:nvSpPr>
        <p:spPr>
          <a:xfrm flipV="1">
            <a:off x="539869" y="5938828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ілка вправо 4"/>
          <p:cNvSpPr/>
          <p:nvPr/>
        </p:nvSpPr>
        <p:spPr>
          <a:xfrm flipV="1">
            <a:off x="545620" y="6393152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587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58" y="609600"/>
            <a:ext cx="8765044" cy="62484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3. </a:t>
            </a:r>
            <a:r>
              <a:rPr lang="ru-RU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Вади </a:t>
            </a:r>
            <a:r>
              <a:rPr lang="ru-RU" sz="1800" b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зору</a:t>
            </a:r>
            <a:r>
              <a:rPr lang="uk-UA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uk-UA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uk-UA" sz="1400" i="1" dirty="0" smtClean="0">
                <a:solidFill>
                  <a:schemeClr val="tx1"/>
                </a:solidFill>
              </a:rPr>
              <a:t> Спілкуючись із незрячими людьми називайте себе і, залежно від ситуації, присутніх. </a:t>
            </a:r>
            <a:br>
              <a:rPr lang="uk-UA" sz="1400" i="1" dirty="0" smtClean="0">
                <a:solidFill>
                  <a:schemeClr val="tx1"/>
                </a:solidFill>
              </a:rPr>
            </a:br>
            <a:r>
              <a:rPr lang="uk-UA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sz="1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В такому </a:t>
            </a:r>
            <a:r>
              <a:rPr lang="ru-RU" sz="1400" b="1" i="1" dirty="0" err="1" smtClean="0">
                <a:solidFill>
                  <a:schemeClr val="tx1"/>
                </a:solidFill>
              </a:rPr>
              <a:t>випадку</a:t>
            </a:r>
            <a:r>
              <a:rPr lang="ru-RU" sz="1400" b="1" i="1" dirty="0" smtClean="0">
                <a:solidFill>
                  <a:schemeClr val="tx1"/>
                </a:solidFill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</a:rPr>
              <a:t>необхідно</a:t>
            </a:r>
            <a:r>
              <a:rPr lang="ru-RU" sz="1400" b="1" i="1" dirty="0" smtClean="0">
                <a:solidFill>
                  <a:schemeClr val="tx1"/>
                </a:solidFill>
              </a:rPr>
              <a:t>: </a:t>
            </a:r>
            <a:br>
              <a:rPr lang="ru-RU" sz="1400" b="1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Спілкуючись із незрячими людьми називайте себе і, залежно від ситуації, присутніх;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Описуйте – де ви знаходитесь і попереджуйте про перешкоди, які є не шляху;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          У розмові з незрячою людиною завжди звертайтеся безпосередньо до неї. Необхідно представитися хто Ви, які маєте повноваження, після чого повинні запитати – чим допомогти;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        При супроводі у приміщенні попереджуйте про перешкоди, які є на шляху, наприклад: «зараз будуть сходи, двері з порогом тощо». При можливості озвучуйте інформуючи про оточення;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      Якщо припровадили незрячу людину до якогось кабінету службової особи, то інформуйте, куди                                           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      ви привели, називайте цю людину і інших присутніх. Якщо збираєтеся читати, попередьте про це;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 Не замінюйте читання будь-якого документу його переказом, особливо, якщо при цьому треба поставити підпис;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Якщо рухайтеся, то попередьте про це;</a:t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> Не тягніть за собою. Поясніть чітко – куди потрібно іти.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Стрілка вправо 4"/>
          <p:cNvSpPr/>
          <p:nvPr/>
        </p:nvSpPr>
        <p:spPr>
          <a:xfrm flipV="1">
            <a:off x="585878" y="2189213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Стрілка вправо 4"/>
          <p:cNvSpPr/>
          <p:nvPr/>
        </p:nvSpPr>
        <p:spPr>
          <a:xfrm flipV="1">
            <a:off x="577250" y="2594655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право 4"/>
          <p:cNvSpPr/>
          <p:nvPr/>
        </p:nvSpPr>
        <p:spPr>
          <a:xfrm flipV="1">
            <a:off x="583001" y="3014474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 вправо 4"/>
          <p:cNvSpPr/>
          <p:nvPr/>
        </p:nvSpPr>
        <p:spPr>
          <a:xfrm flipV="1">
            <a:off x="597378" y="3649953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право 4"/>
          <p:cNvSpPr/>
          <p:nvPr/>
        </p:nvSpPr>
        <p:spPr>
          <a:xfrm flipV="1">
            <a:off x="585875" y="4302686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ілка вправо 4"/>
          <p:cNvSpPr/>
          <p:nvPr/>
        </p:nvSpPr>
        <p:spPr>
          <a:xfrm flipV="1">
            <a:off x="600252" y="4946792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ілка вправо 4"/>
          <p:cNvSpPr/>
          <p:nvPr/>
        </p:nvSpPr>
        <p:spPr>
          <a:xfrm flipV="1">
            <a:off x="597377" y="5565018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ілка вправо 4"/>
          <p:cNvSpPr/>
          <p:nvPr/>
        </p:nvSpPr>
        <p:spPr>
          <a:xfrm flipV="1">
            <a:off x="585875" y="5993463"/>
            <a:ext cx="325174" cy="142878"/>
          </a:xfrm>
          <a:prstGeom prst="rightArrow">
            <a:avLst>
              <a:gd name="adj1" fmla="val 50000"/>
              <a:gd name="adj2" fmla="val 4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211" y="388189"/>
            <a:ext cx="8747792" cy="4139259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Відповідальними</a:t>
            </a:r>
            <a:r>
              <a:rPr lang="ru-RU" sz="1600" b="1" i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особами </a:t>
            </a:r>
            <a:r>
              <a:rPr lang="uk-UA" sz="1600" i="1" dirty="0" smtClean="0">
                <a:solidFill>
                  <a:schemeClr val="tx1"/>
                </a:solidFill>
              </a:rPr>
              <a:t>за доступ до приміщення суду фізичними можливостями до правосуддя, надання допомоги при ознайомленні з документами, супроводження в приміщення суді, допомоги при написанні заяв, клопотань або інших процесуальних документів, а також контролю за дотриманням рекомендацій щодо правил поведінки та етики спілкування з людьми з інвалідністю в Заводському районному суді м. Запоріжжя: </a:t>
            </a:r>
            <a:br>
              <a:rPr lang="uk-UA" sz="1600" i="1" dirty="0" smtClean="0">
                <a:solidFill>
                  <a:schemeClr val="tx1"/>
                </a:solidFill>
              </a:rPr>
            </a:br>
            <a:r>
              <a:rPr lang="uk-UA" sz="1600" i="1" dirty="0" smtClean="0">
                <a:solidFill>
                  <a:schemeClr val="tx1"/>
                </a:solidFill>
              </a:rPr>
              <a:t/>
            </a:r>
            <a:br>
              <a:rPr lang="uk-UA" sz="16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заступник </a:t>
            </a:r>
            <a:r>
              <a:rPr lang="ru-RU" sz="18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керівника</a:t>
            </a:r>
            <a:r>
              <a:rPr lang="ru-RU" sz="1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апарату</a:t>
            </a:r>
            <a:r>
              <a:rPr lang="ru-RU" sz="1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суду – </a:t>
            </a:r>
            <a:r>
              <a:rPr lang="ru-RU" sz="18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Іванчик</a:t>
            </a:r>
            <a:r>
              <a:rPr lang="ru-RU" sz="1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Катерина </a:t>
            </a:r>
            <a:r>
              <a:rPr lang="ru-RU" sz="18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Олегівна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400" dirty="0" smtClean="0">
                <a:solidFill>
                  <a:schemeClr val="tx1"/>
                </a:solidFill>
              </a:rPr>
              <a:t> </a:t>
            </a:r>
            <a:r>
              <a:rPr lang="uk-UA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</a:rPr>
              <a:t>каб</a:t>
            </a:r>
            <a:r>
              <a:rPr lang="ru-RU" sz="1400" dirty="0" smtClean="0">
                <a:solidFill>
                  <a:schemeClr val="tx1"/>
                </a:solidFill>
              </a:rPr>
              <a:t>. </a:t>
            </a:r>
            <a:r>
              <a:rPr lang="uk-UA" sz="1400" dirty="0" smtClean="0">
                <a:solidFill>
                  <a:schemeClr val="tx1"/>
                </a:solidFill>
              </a:rPr>
              <a:t>№ 4</a:t>
            </a:r>
            <a:r>
              <a:rPr lang="ru-RU" sz="1400" dirty="0" smtClean="0">
                <a:solidFill>
                  <a:schemeClr val="tx1"/>
                </a:solidFill>
              </a:rPr>
              <a:t>, тел. </a:t>
            </a:r>
            <a:r>
              <a:rPr lang="uk-UA" sz="1400" dirty="0" smtClean="0">
                <a:solidFill>
                  <a:schemeClr val="tx1"/>
                </a:solidFill>
              </a:rPr>
              <a:t>061-236-59-97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судовий</a:t>
            </a:r>
            <a:r>
              <a:rPr lang="ru-RU" sz="1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6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розпорядник</a:t>
            </a:r>
            <a:r>
              <a:rPr lang="ru-RU" sz="1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– </a:t>
            </a:r>
            <a:r>
              <a:rPr lang="ru-RU" sz="16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Ігнатченко</a:t>
            </a:r>
            <a:r>
              <a:rPr lang="ru-RU" sz="1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Ольга </a:t>
            </a:r>
            <a:r>
              <a:rPr lang="ru-RU" sz="16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Володимирівна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uk-UA" sz="1400" dirty="0" smtClean="0"/>
              <a:t> </a:t>
            </a:r>
            <a:r>
              <a:rPr lang="uk-UA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</a:rPr>
              <a:t>каб</a:t>
            </a:r>
            <a:r>
              <a:rPr lang="ru-RU" sz="1400" dirty="0" smtClean="0">
                <a:solidFill>
                  <a:schemeClr val="tx1"/>
                </a:solidFill>
              </a:rPr>
              <a:t>. </a:t>
            </a:r>
            <a:r>
              <a:rPr lang="uk-UA" sz="1400" dirty="0" smtClean="0">
                <a:solidFill>
                  <a:schemeClr val="tx1"/>
                </a:solidFill>
              </a:rPr>
              <a:t>№ 8</a:t>
            </a:r>
            <a:r>
              <a:rPr lang="ru-RU" sz="1400" dirty="0" smtClean="0">
                <a:solidFill>
                  <a:schemeClr val="tx1"/>
                </a:solidFill>
              </a:rPr>
              <a:t>, тел. </a:t>
            </a:r>
            <a:r>
              <a:rPr lang="uk-UA" sz="1400" dirty="0" smtClean="0">
                <a:solidFill>
                  <a:schemeClr val="tx1"/>
                </a:solidFill>
              </a:rPr>
              <a:t>061-236-59-98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114</TotalTime>
  <Words>145</Words>
  <Application>Microsoft Office PowerPoint</Application>
  <PresentationFormat>Произвольный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Рекомендації щодо правил поведінки та етики спілкування з людьми з інвалідністю  в Заводському районному суді  м. Запоріжжя  </vt:lpstr>
      <vt:lpstr>   При зверненні до Заводського районного суду м. Запоріжжя осіб з інвалідністю та інших маломобільних груп населення, особи, відповідальні за організацію доступу до правосуддя повинні бути ознайомлені з правилами поведінки та спілкування   з даними відвідувачами.   Належна комунікація, тобто етика спілкування, важлива під час надання допомоги будь-якому відвідувачу. Особливо важлива вона для певних осіб з інвалідністю, наприклад, людина з порушенням зору, слуху.   Забезпечення доступності суду для громадянина, зручність в отриманні ним судових послуг, комфортне перебування відвідувача у стінах суду є одним з основних складових управління роботою Заводського районного суду м. Запоріжжя і головним завданням ефективного адміністрування в суді.  В більшості випадків люди з інвалідністю не так часто звертаються до суду з різних причин: фізична неповна справність та ментальність, правовий нігілізм, зневіра у можливість вирішення проблеми через суд, архітектурні та інформаційні бар’єри тощо.  Відповідно, працівники суду також мають або відсутній взагалі, або мали досвід у спілкуванні з такими людьми при наданні послуг, а подекуди і не готові до цього.  Одне з важливих та найпростіших рішень покращення доступності суду для людей з інвалідністю – змінити ставлення до таких відвідувачів.  Якщо в суд звертається особа, що має інвалідність, то потрібно трактувати її в першу чергу як клієнта, який звернувся за послугою, але при цьому необхідно розуміти і володіти деякими особливостями у спілкуванні.  А головне – ставитись до людей з інвалідністю так само, як і до інших людей – з повагою. </vt:lpstr>
      <vt:lpstr>   Складовими відношення до людей з інвалідністю є:                       толерантність                      рівноправ’я               розуміння                      шанобливість                визнання                            сприйнятливість </vt:lpstr>
      <vt:lpstr>                   Етика спілкування з людьми з інвалідністю                                  1. Вади опорно-рухового аппарату    В такому випадку необхідно:   Після з’ясування причини звернення за посередництвом домофону, до особи з інвалідністю виходить уповноважений представник адміністрації чи канцелярії суду. При потребі потрапити в будинок /приміщення суду з’ясуйте – як допомогти, щоб проїхати в дверях, переїхати через поріг, піднятися по сходах тощо. При потребі перенести людину у візку запитуйтеся, за які частини візка можна брати, щоб піднімати. Не хапайтеся без попередження за крісло-візок.   Не поводьтеся самовільно з людиною у візку, не котіть її без дозволу. Під час спілкування ваші обличчя мають бути на одному рівні. Ви повинні або присісти, або сісти поруч на стільці.    Якщо людина в кріслі-візку є разом із супроводжуючою її особою, при спілкуванні необхідно звертатися безпосередньо до особи, якої це стосується. Якщо це стосується особи з інвалідністю, то при спілкуванні потрібно в першу чергу звертатися і розмовляти з нею, а не із супроводжуючою особою.   Часом (якщо не часто) люди з інвалідністю бояться звертатися, бо бояться, що їм відмовлять. </vt:lpstr>
      <vt:lpstr> ОСНОВНІ ПРАВИЛА:  Зробити крок назустріч і спитатися – чим можна допомогти. Допомога має бути ненав’язливою і не надмірною. Вислухайте: що і як робити. Люди на візку також мають різну фізичну справність, відповідно і допомоги можуть очікувати різної;   Спілкуючись з людиною, яка сидить у візку, намагайтеся знайти можливість спілкуватися з нею на одному рівні, щоб людина у візку не задирала до співрозмовника голову. Бажано, знайти можливість сісти на стілець і, якщо йдеться про ознайомлення із документами, мати можливість сидіти поруч за столом;   Майте на увазі, що у неповноправної людини мажуть бути проблеми користуватися письмовим приладдям тощо. Запитуйте, чи потрібно в цьому допомогти</vt:lpstr>
      <vt:lpstr> 2. Вади слуху і мови  В такому випадку необхідно:   При розмові з людьми, які мають вади слуху, необхідно дивитися безпосередньо на співрозмовника, повільно і чітко промовляти слова із виразною мімікою. Важливо, щоб джерело світла не було за вашою спиною, бо в такому випадку Ваше обличчя буде затінене;       Необхідно мати можливість спілкуватися за допомогою переписки: мати листки паперу, блокнот,             ручку/олівець тощо. Звичайно, треба писати читабельним почерком, не формулювати довгих фраз;      Не затемнюйте обличчя, особливо уста, і не закривайте його руками, волоссям тощо;    Щоб привернути увагу людини, яка не чує, торкніться її злегка за плече або помахайте до неї рукою. Коли Вас помітили, тоді починайте спілкування. Кричати не варто;   Якщо людина з вадами слуху та мови користується послугою сурдоперекладача, то при спілкуванні необхідно дивитися на того, хто звернувся за послугою. Тобто, на людину, з вадами слуху та мови, а не на перекладача;   Підтримуйте зоровий контакт, демонструйте спокій та позитивні емоції;  Під час розмови з людиною, яка має порушення слуху потрібно дивитися саме на неї;   Пильнуйте, щоб джерела світла не було за вами. Не затемнюйте свого обличчя;   Переписуйтеся, щоб уникнути труднощів при усному спілкуванні. </vt:lpstr>
      <vt:lpstr> 3. Вади зору   Спілкуючись із незрячими людьми називайте себе і, залежно від ситуації, присутніх.   В такому випадку необхідно:   Спілкуючись із незрячими людьми називайте себе і, залежно від ситуації, присутніх;   Описуйте – де ви знаходитесь і попереджуйте про перешкоди, які є не шляху;             У розмові з незрячою людиною завжди звертайтеся безпосередньо до неї. Необхідно представитися хто Ви, які маєте повноваження, після чого повинні запитати – чим допомогти;           При супроводі у приміщенні попереджуйте про перешкоди, які є на шляху, наприклад: «зараз будуть сходи, двері з порогом тощо». При можливості озвучуйте інформуючи про оточення;         Якщо припровадили незрячу людину до якогось кабінету службової особи, то інформуйте, куди                                                   ви привели, називайте цю людину і інших присутніх. Якщо збираєтеся читати, попередьте про це;    Не замінюйте читання будь-якого документу його переказом, особливо, якщо при цьому треба поставити підпис;  Якщо рухайтеся, то попередьте про це;   Не тягніть за собою. Поясніть чітко – куди потрібно іти. </vt:lpstr>
      <vt:lpstr>Відповідальними особами за доступ до приміщення суду фізичними можливостями до правосуддя, надання допомоги при ознайомленні з документами, супроводження в приміщення суді, допомоги при написанні заяв, клопотань або інших процесуальних документів, а також контролю за дотриманням рекомендацій щодо правил поведінки та етики спілкування з людьми з інвалідністю в Заводському районному суді м. Запоріжжя:    заступник керівника апарату суду – Іванчик Катерина Олегівна  (каб. № 4, тел. 061-236-59-97)  судовий розпорядник – Ігнатченко Ольга Володимирівна  (каб. № 8, тел. 061-236-59-98)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Рекомендації щодо правил поведінки та етики спілкування з людьми з інвалідністю  в Заводському районному суді м. Запоріжжя</dc:title>
  <dc:creator>Ірина</dc:creator>
  <cp:lastModifiedBy>Admin</cp:lastModifiedBy>
  <cp:revision>14</cp:revision>
  <dcterms:created xsi:type="dcterms:W3CDTF">2018-05-09T15:46:08Z</dcterms:created>
  <dcterms:modified xsi:type="dcterms:W3CDTF">2018-05-10T13:22:34Z</dcterms:modified>
</cp:coreProperties>
</file>